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6" r:id="rId20"/>
    <p:sldId id="275" r:id="rId21"/>
    <p:sldId id="277" r:id="rId22"/>
    <p:sldId id="270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4" r:id="rId3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008000"/>
    <a:srgbClr val="99FF99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5BF96-73B3-42D7-B2DC-E1C77D121E21}" type="datetimeFigureOut">
              <a:rPr lang="pl-PL" smtClean="0"/>
              <a:pPr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F2484-2387-4DB5-BFEC-056CD7A0AEF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9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071538" y="2214554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Jak naprawdę rozwija się społeczeństwo?</a:t>
            </a:r>
            <a:endParaRPr lang="pl-PL" sz="4000" b="1" dirty="0">
              <a:solidFill>
                <a:schemeClr val="bg2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1214414" y="3786190"/>
            <a:ext cx="71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Radosław </a:t>
            </a:r>
            <a:r>
              <a:rPr lang="pl-PL" sz="2000" b="1" dirty="0" err="1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Marzęcki</a:t>
            </a:r>
            <a:endParaRPr lang="pl-PL" sz="2000" b="1" dirty="0">
              <a:solidFill>
                <a:schemeClr val="bg1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Trójkąt równoramienny 7"/>
          <p:cNvSpPr/>
          <p:nvPr/>
        </p:nvSpPr>
        <p:spPr>
          <a:xfrm>
            <a:off x="928662" y="1000108"/>
            <a:ext cx="7429552" cy="642942"/>
          </a:xfrm>
          <a:prstGeom prst="triangle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Nadbudowa</a:t>
            </a:r>
            <a:endParaRPr lang="pl-PL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28662" y="1714488"/>
            <a:ext cx="1500198" cy="3286148"/>
          </a:xfrm>
          <a:prstGeom prst="rect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Warunki produkcji</a:t>
            </a:r>
            <a:endParaRPr lang="pl-PL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3929058" y="1714488"/>
            <a:ext cx="1500198" cy="3286148"/>
          </a:xfrm>
          <a:prstGeom prst="rect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Siły wytwórcze</a:t>
            </a:r>
            <a:endParaRPr lang="pl-PL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6858016" y="1714488"/>
            <a:ext cx="1500198" cy="3286148"/>
          </a:xfrm>
          <a:prstGeom prst="rect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Stosunki produkcji</a:t>
            </a:r>
            <a:endParaRPr lang="pl-PL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5500694" y="1071546"/>
            <a:ext cx="2791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Teoria konfliktu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4714876" y="1785926"/>
            <a:ext cx="42148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„Historia wszystkich społeczeństw, jakie istniały aż do naszych czasów, </a:t>
            </a:r>
            <a:r>
              <a:rPr lang="pl-PL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jest </a:t>
            </a:r>
            <a:r>
              <a:rPr lang="pl-PL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historią walki klas”</a:t>
            </a:r>
          </a:p>
          <a:p>
            <a:r>
              <a:rPr lang="pl-PL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</a:t>
            </a:r>
            <a:r>
              <a:rPr lang="pl-PL" sz="11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„Manifest komunistyczny”</a:t>
            </a:r>
          </a:p>
          <a:p>
            <a:endParaRPr lang="pl-PL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Przeciwieństwo klas </a:t>
            </a:r>
            <a:r>
              <a:rPr lang="pl-PL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uciskających</a:t>
            </a: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 klas </a:t>
            </a:r>
            <a:r>
              <a:rPr lang="pl-PL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uciskanych</a:t>
            </a:r>
          </a:p>
          <a:p>
            <a:endParaRPr lang="pl-PL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Wolny obywatel </a:t>
            </a:r>
            <a:r>
              <a:rPr lang="pl-PL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vs</a:t>
            </a: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niewolnik</a:t>
            </a:r>
          </a:p>
          <a:p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Pan feudalny </a:t>
            </a:r>
            <a:r>
              <a:rPr lang="pl-PL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vs</a:t>
            </a: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chłop pańszczyźniany</a:t>
            </a:r>
          </a:p>
          <a:p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Szlachcic </a:t>
            </a:r>
            <a:r>
              <a:rPr lang="pl-PL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vs</a:t>
            </a: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mieszczanin</a:t>
            </a:r>
          </a:p>
          <a:p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Kapitalista </a:t>
            </a:r>
            <a:r>
              <a:rPr lang="pl-PL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vs</a:t>
            </a: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robotnik (proletariusz)</a:t>
            </a:r>
            <a:endParaRPr lang="pl-PL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857232"/>
            <a:ext cx="4929190" cy="33395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5" name="Prostokąt 14"/>
          <p:cNvSpPr/>
          <p:nvPr/>
        </p:nvSpPr>
        <p:spPr>
          <a:xfrm>
            <a:off x="285720" y="5500702"/>
            <a:ext cx="190789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http://teachingamericanhistorymd.net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785786" y="1071546"/>
            <a:ext cx="4071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 Marksa raziło najbardziej?    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4786314" y="1071546"/>
            <a:ext cx="4071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 WYZYSK ROBOTNIKÓW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714348" y="1857364"/>
            <a:ext cx="75724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CZY DZISIAJ TEŻ MAMY  DO CZYNIENIA Z WYZYSKIEM PRACOWNIKÓW?</a:t>
            </a: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22536" name="Picture 8" descr="Microsof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1524000" cy="323850"/>
          </a:xfrm>
          <a:prstGeom prst="rect">
            <a:avLst/>
          </a:prstGeom>
          <a:noFill/>
        </p:spPr>
      </p:pic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22544" name="Picture 16" descr="http://upload.wikimedia.org/wikipedia/commons/thumb/9/94/Old_Nike_logo.jpg/200px-Old_Nike_log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3714752"/>
            <a:ext cx="1905000" cy="1905000"/>
          </a:xfrm>
          <a:prstGeom prst="rect">
            <a:avLst/>
          </a:prstGeom>
          <a:noFill/>
        </p:spPr>
      </p:pic>
      <p:pic>
        <p:nvPicPr>
          <p:cNvPr id="22546" name="Picture 18" descr="http://citycenter.smalls.pl/files/2012/11/mcdonald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3929066"/>
            <a:ext cx="1714512" cy="1362818"/>
          </a:xfrm>
          <a:prstGeom prst="rect">
            <a:avLst/>
          </a:prstGeom>
          <a:noFill/>
        </p:spPr>
      </p:pic>
      <p:pic>
        <p:nvPicPr>
          <p:cNvPr id="22548" name="Picture 20" descr="https://encrypted-tbn2.gstatic.com/images?q=tbn:ANd9GcR8xYHbKIvlF8UF4JXhMfXuzooKrys3jVqY3Lnfg13OzF8B9IMKx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3643314"/>
            <a:ext cx="2197495" cy="1475690"/>
          </a:xfrm>
          <a:prstGeom prst="rect">
            <a:avLst/>
          </a:prstGeom>
          <a:noFill/>
        </p:spPr>
      </p:pic>
      <p:pic>
        <p:nvPicPr>
          <p:cNvPr id="22552" name="Picture 24" descr="http://www.realaspen.com/images/community/original3/gap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4214818"/>
            <a:ext cx="1357290" cy="1357291"/>
          </a:xfrm>
          <a:prstGeom prst="rect">
            <a:avLst/>
          </a:prstGeom>
          <a:noFill/>
        </p:spPr>
      </p:pic>
      <p:pic>
        <p:nvPicPr>
          <p:cNvPr id="22554" name="Picture 26" descr="Go to www.shell.com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86182" y="4786322"/>
            <a:ext cx="723900" cy="67627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785786" y="714356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 po kapitalizmie?</a:t>
            </a: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" name="pole tekstowe 19"/>
          <p:cNvSpPr txBox="1"/>
          <p:nvPr/>
        </p:nvSpPr>
        <p:spPr>
          <a:xfrm>
            <a:off x="285720" y="2000240"/>
            <a:ext cx="85011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Kapitalizm</a:t>
            </a:r>
            <a:r>
              <a:rPr lang="pl-PL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-&gt; Walka klas -&gt; Rewolucja</a:t>
            </a:r>
          </a:p>
          <a:p>
            <a:endParaRPr lang="pl-PL" sz="32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pl-PL" sz="32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l-PL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Dyktatura proletariatu -&gt; </a:t>
            </a:r>
            <a:r>
              <a:rPr lang="pl-PL" sz="3200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Komunizm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5286380" y="1142984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Ile zarabia?</a:t>
            </a: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26628" name="Picture 4" descr="W skrajnej biedzie &amp;zdot;yje na Podkarpaciu ponad 100 tys. osób. Fot. Archiwu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928670"/>
            <a:ext cx="4872072" cy="3143272"/>
          </a:xfrm>
          <a:prstGeom prst="rect">
            <a:avLst/>
          </a:prstGeom>
          <a:noFill/>
        </p:spPr>
      </p:pic>
      <p:sp>
        <p:nvSpPr>
          <p:cNvPr id="15" name="pole tekstowe 14"/>
          <p:cNvSpPr txBox="1"/>
          <p:nvPr/>
        </p:nvSpPr>
        <p:spPr>
          <a:xfrm>
            <a:off x="5286380" y="1785926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Jaki zawód wykonuje?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5286380" y="2428868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Gdzie spędza wakacje?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5286380" y="3071810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Czym jeździ?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5286380" y="3714752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Czy budzi sympatię innych?</a:t>
            </a:r>
          </a:p>
        </p:txBody>
      </p:sp>
      <p:sp>
        <p:nvSpPr>
          <p:cNvPr id="19" name="pole tekstowe 18"/>
          <p:cNvSpPr txBox="1"/>
          <p:nvPr/>
        </p:nvSpPr>
        <p:spPr>
          <a:xfrm>
            <a:off x="2571736" y="4357694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Gdzie mieszka?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2571736" y="4786322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 jada? Co pije?</a:t>
            </a:r>
          </a:p>
        </p:txBody>
      </p:sp>
      <p:sp>
        <p:nvSpPr>
          <p:cNvPr id="23" name="pole tekstowe 22"/>
          <p:cNvSpPr txBox="1"/>
          <p:nvPr/>
        </p:nvSpPr>
        <p:spPr>
          <a:xfrm>
            <a:off x="2571736" y="5286388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Jak spędza czas wolny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214282" y="4071942"/>
            <a:ext cx="19495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http://www.strefabiznesu.nowiny24.pl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5286380" y="1142984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Ile zarabiają?</a:t>
            </a: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" name="pole tekstowe 14"/>
          <p:cNvSpPr txBox="1"/>
          <p:nvPr/>
        </p:nvSpPr>
        <p:spPr>
          <a:xfrm>
            <a:off x="5286380" y="1785926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Jaki zawód wykonują?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5286380" y="2428868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Gdzie spędzają wakacje?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5286380" y="3071810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Czym jeżdżą?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5286380" y="3714752"/>
            <a:ext cx="3857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Czy budzą sympatię innych?</a:t>
            </a:r>
          </a:p>
        </p:txBody>
      </p:sp>
      <p:sp>
        <p:nvSpPr>
          <p:cNvPr id="19" name="pole tekstowe 18"/>
          <p:cNvSpPr txBox="1"/>
          <p:nvPr/>
        </p:nvSpPr>
        <p:spPr>
          <a:xfrm>
            <a:off x="2571736" y="4357694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Gdzie mieszkają?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2571736" y="4786322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 jadają? Co piją?</a:t>
            </a:r>
          </a:p>
        </p:txBody>
      </p:sp>
      <p:sp>
        <p:nvSpPr>
          <p:cNvPr id="23" name="pole tekstowe 22"/>
          <p:cNvSpPr txBox="1"/>
          <p:nvPr/>
        </p:nvSpPr>
        <p:spPr>
          <a:xfrm>
            <a:off x="2571736" y="5286388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Jak spędzają czas wolny</a:t>
            </a:r>
          </a:p>
        </p:txBody>
      </p:sp>
      <p:pic>
        <p:nvPicPr>
          <p:cNvPr id="27650" name="Picture 2" descr="http://cdn26.se.smcloud.net/t/photos/thumbnails/113638/wielkanoc_spedzimy_w_aucie_640x0_rozmiar-niestandardow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785794"/>
            <a:ext cx="5020688" cy="3357586"/>
          </a:xfrm>
          <a:prstGeom prst="rect">
            <a:avLst/>
          </a:prstGeom>
          <a:noFill/>
        </p:spPr>
      </p:pic>
      <p:sp>
        <p:nvSpPr>
          <p:cNvPr id="24" name="Prostokąt 23"/>
          <p:cNvSpPr/>
          <p:nvPr/>
        </p:nvSpPr>
        <p:spPr>
          <a:xfrm>
            <a:off x="142844" y="4143380"/>
            <a:ext cx="9525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http://www.se.pl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5286380" y="1142984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Ile zarabiają?</a:t>
            </a: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" name="pole tekstowe 14"/>
          <p:cNvSpPr txBox="1"/>
          <p:nvPr/>
        </p:nvSpPr>
        <p:spPr>
          <a:xfrm>
            <a:off x="5286380" y="1785926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Jaki zawód wykonują?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5286380" y="2428868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Gdzie spędzają wakacje?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5286380" y="3071810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Czym jeżdżą?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5286380" y="3714752"/>
            <a:ext cx="3857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Czy budzą sympatię innych?</a:t>
            </a:r>
          </a:p>
        </p:txBody>
      </p:sp>
      <p:sp>
        <p:nvSpPr>
          <p:cNvPr id="19" name="pole tekstowe 18"/>
          <p:cNvSpPr txBox="1"/>
          <p:nvPr/>
        </p:nvSpPr>
        <p:spPr>
          <a:xfrm>
            <a:off x="2571736" y="4357694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Gdzie mieszkają?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2571736" y="4786322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 jadają? Co piją?</a:t>
            </a:r>
          </a:p>
        </p:txBody>
      </p:sp>
      <p:sp>
        <p:nvSpPr>
          <p:cNvPr id="23" name="pole tekstowe 22"/>
          <p:cNvSpPr txBox="1"/>
          <p:nvPr/>
        </p:nvSpPr>
        <p:spPr>
          <a:xfrm>
            <a:off x="2571736" y="5286388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smtClean="0">
                <a:latin typeface="Tahoma" pitchFamily="34" charset="0"/>
                <a:ea typeface="Tahoma" pitchFamily="34" charset="0"/>
                <a:cs typeface="Tahoma" pitchFamily="34" charset="0"/>
              </a:rPr>
              <a:t>Jak spędzają </a:t>
            </a:r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czas wolny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214282" y="4214818"/>
            <a:ext cx="14830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http://www.yacht-trend.com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857232"/>
            <a:ext cx="492306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5286380" y="1142984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Ile zarabia?</a:t>
            </a: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" name="pole tekstowe 14"/>
          <p:cNvSpPr txBox="1"/>
          <p:nvPr/>
        </p:nvSpPr>
        <p:spPr>
          <a:xfrm>
            <a:off x="5286380" y="1785926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Jaki zawód wykonuje?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5286380" y="2428868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Gdzie spędza wakacje?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5286380" y="3071810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Czym jeździ?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5286380" y="3714752"/>
            <a:ext cx="3857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Czy budzi sympatię innych?</a:t>
            </a:r>
          </a:p>
        </p:txBody>
      </p:sp>
      <p:sp>
        <p:nvSpPr>
          <p:cNvPr id="19" name="pole tekstowe 18"/>
          <p:cNvSpPr txBox="1"/>
          <p:nvPr/>
        </p:nvSpPr>
        <p:spPr>
          <a:xfrm>
            <a:off x="2571736" y="4357694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Gdzie mieszka?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2571736" y="4786322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 jada? Co pije?</a:t>
            </a:r>
          </a:p>
        </p:txBody>
      </p:sp>
      <p:sp>
        <p:nvSpPr>
          <p:cNvPr id="23" name="pole tekstowe 22"/>
          <p:cNvSpPr txBox="1"/>
          <p:nvPr/>
        </p:nvSpPr>
        <p:spPr>
          <a:xfrm>
            <a:off x="2571736" y="5286388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Jak spędza czas wolny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214282" y="4214818"/>
            <a:ext cx="14830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http://www.yacht-trend.com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9704" name="Picture 8" descr="http://www.yacht-trend.com/wp-content/uploads/2011/02/yachts-and-cars-ferrar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000108"/>
            <a:ext cx="4760715" cy="3214710"/>
          </a:xfrm>
          <a:prstGeom prst="rect">
            <a:avLst/>
          </a:prstGeom>
          <a:noFill/>
        </p:spPr>
      </p:pic>
      <p:sp>
        <p:nvSpPr>
          <p:cNvPr id="25" name="pole tekstowe 24"/>
          <p:cNvSpPr txBox="1"/>
          <p:nvPr/>
        </p:nvSpPr>
        <p:spPr>
          <a:xfrm>
            <a:off x="1428728" y="500042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Właściciel tych dóbr…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ela 25"/>
          <p:cNvGraphicFramePr>
            <a:graphicFrameLocks noGrp="1"/>
          </p:cNvGraphicFramePr>
          <p:nvPr/>
        </p:nvGraphicFramePr>
        <p:xfrm>
          <a:off x="500034" y="1397001"/>
          <a:ext cx="8286808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6808"/>
              </a:tblGrid>
              <a:tr h="12303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l-PL" b="1" u="sng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MARKS: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pl-PL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pl-PL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Źródła</a:t>
                      </a:r>
                      <a:r>
                        <a:rPr lang="pl-PL" b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podziałów i nierówności: w SFERZE STOSUNKÓW EKONOMICZNYCH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pl-PL" b="1" baseline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pl-PL" b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Decydująca rola JEDNEGO ekonomicznego czynnika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pl-PL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1230314">
                <a:tc>
                  <a:txBody>
                    <a:bodyPr/>
                    <a:lstStyle/>
                    <a:p>
                      <a:pPr algn="ctr"/>
                      <a:r>
                        <a:rPr lang="pl-PL" b="1" u="sng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WEBER: </a:t>
                      </a:r>
                    </a:p>
                    <a:p>
                      <a:endParaRPr lang="pl-PL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pl-PL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Prekursor</a:t>
                      </a:r>
                      <a:r>
                        <a:rPr lang="pl-PL" b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WIELOWYMIAROWEGO PODEJŚCIA do stratyfikacji społecznej</a:t>
                      </a:r>
                    </a:p>
                    <a:p>
                      <a:endParaRPr lang="pl-PL" b="1" baseline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pl-PL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Należy zauważać też inne czynniki: BOGACTWO,</a:t>
                      </a:r>
                      <a:r>
                        <a:rPr lang="pl-PL" b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PRESTIŻ, WŁADZA</a:t>
                      </a:r>
                    </a:p>
                    <a:p>
                      <a:endParaRPr lang="pl-PL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Pięciokąt 27"/>
          <p:cNvSpPr/>
          <p:nvPr/>
        </p:nvSpPr>
        <p:spPr>
          <a:xfrm>
            <a:off x="571472" y="1428736"/>
            <a:ext cx="8143932" cy="1928826"/>
          </a:xfrm>
          <a:prstGeom prst="homePlate">
            <a:avLst/>
          </a:prstGeom>
          <a:solidFill>
            <a:srgbClr val="99FF99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MARKS:</a:t>
            </a:r>
          </a:p>
          <a:p>
            <a:pPr algn="ctr"/>
            <a:endParaRPr lang="pl-PL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l-PL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Fakt posiadania dóbr kapitałowych DZIELI SPOŁECZEŃSTWO NA DWA WIELKIE SEGMENTY (</a:t>
            </a:r>
            <a:r>
              <a:rPr lang="pl-PL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KLASY</a:t>
            </a:r>
            <a:r>
              <a:rPr lang="pl-PL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): właścicieli i tych, którzy własności są pozbawieni</a:t>
            </a:r>
            <a:endParaRPr lang="pl-PL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" name="pole tekstowe 24"/>
          <p:cNvSpPr txBox="1"/>
          <p:nvPr/>
        </p:nvSpPr>
        <p:spPr>
          <a:xfrm>
            <a:off x="2643174" y="571480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Marks a Weber</a:t>
            </a:r>
          </a:p>
        </p:txBody>
      </p:sp>
      <p:sp>
        <p:nvSpPr>
          <p:cNvPr id="29" name="Pięciokąt 28"/>
          <p:cNvSpPr/>
          <p:nvPr/>
        </p:nvSpPr>
        <p:spPr>
          <a:xfrm>
            <a:off x="571472" y="3500438"/>
            <a:ext cx="8143932" cy="1857388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u="sng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WEBER:</a:t>
            </a:r>
          </a:p>
          <a:p>
            <a:pPr algn="ctr"/>
            <a:endParaRPr lang="pl-PL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l-P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Nie negował różnic ekonomicznych (klasy), ale widział też inne podziały:</a:t>
            </a:r>
          </a:p>
          <a:p>
            <a:endParaRPr lang="pl-PL" sz="12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l-P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KULTUROWE (SPOŁECZNE) – </a:t>
            </a:r>
            <a:r>
              <a:rPr lang="pl-PL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stany</a:t>
            </a:r>
          </a:p>
          <a:p>
            <a:r>
              <a:rPr lang="pl-P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POLITYCZNE - </a:t>
            </a:r>
            <a:r>
              <a:rPr lang="pl-PL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partie</a:t>
            </a:r>
            <a:endParaRPr lang="pl-PL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3786182" y="857232"/>
            <a:ext cx="50006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Max Weber</a:t>
            </a: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1864 – 1920</a:t>
            </a: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Młodszy o dwa pokolenia od Marksa</a:t>
            </a: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Niemiecki socjolog, ekonomista, historyk</a:t>
            </a:r>
            <a:endParaRPr lang="pl-PL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428596" y="5286388"/>
            <a:ext cx="14093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http://www.britannica.com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0" name="Picture 2" descr="Weber, Ma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2384" y="928670"/>
            <a:ext cx="3130413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071538" y="857232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Plan prezentacji</a:t>
            </a:r>
            <a:endParaRPr lang="pl-PL" sz="4000" b="1" dirty="0">
              <a:solidFill>
                <a:schemeClr val="bg2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642910" y="1928802"/>
            <a:ext cx="7309437" cy="3366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Problem zróżnicowania i nierówności społecznych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Nierówności w polskim społeczeństwie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Teoria konfliktu Karola Marksa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Współczesne implikacje teorii Marksa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Zróżnicowanie nowoczesnych społeczeństw – wstęp do teorii </a:t>
            </a:r>
            <a:r>
              <a:rPr lang="pl-PL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Maxa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Webera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Marks a Weber - porównanie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Współczesne implikacje teorii Webera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Funkcjonalna teoria </a:t>
            </a:r>
            <a:r>
              <a:rPr lang="pl-PL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Talcotta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Parsonsa</a:t>
            </a:r>
            <a:endParaRPr lang="pl-PL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Teoria cyrkulacji elit politycznych </a:t>
            </a:r>
            <a:r>
              <a:rPr lang="pl-PL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Vilfredo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Pareto</a:t>
            </a:r>
            <a:endParaRPr lang="pl-PL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/>
          <p:nvPr/>
        </p:nvSpPr>
        <p:spPr>
          <a:xfrm>
            <a:off x="4000496" y="1357298"/>
            <a:ext cx="3929090" cy="23574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Wszystkie „dobra rzadkie” mają charakter stopniowalny, to znaczy, że można je posiadać w mniejszym lub większym stopniu</a:t>
            </a:r>
          </a:p>
          <a:p>
            <a:pPr algn="ctr"/>
            <a:endParaRPr lang="pl-PL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Społeczeństwo tworzy rozmaite HIERARCHIE </a:t>
            </a:r>
            <a:endParaRPr lang="pl-PL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" name="pole tekstowe 24"/>
          <p:cNvSpPr txBox="1"/>
          <p:nvPr/>
        </p:nvSpPr>
        <p:spPr>
          <a:xfrm>
            <a:off x="1714480" y="571480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Teoria Webera dzisiaj…</a:t>
            </a:r>
          </a:p>
        </p:txBody>
      </p:sp>
      <p:sp>
        <p:nvSpPr>
          <p:cNvPr id="15" name="Pięciokąt 14"/>
          <p:cNvSpPr/>
          <p:nvPr/>
        </p:nvSpPr>
        <p:spPr>
          <a:xfrm>
            <a:off x="357158" y="1357298"/>
            <a:ext cx="3929090" cy="642942"/>
          </a:xfrm>
          <a:prstGeom prst="homePlate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STRATYFIKACJA SPOŁECZNA</a:t>
            </a:r>
            <a:endParaRPr lang="pl-PL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214282" y="3857628"/>
            <a:ext cx="515647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bogactwa</a:t>
            </a: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(od milionerów do bezdomnych)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władzy</a:t>
            </a: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(od cesarzy do niewolników)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prestiżu</a:t>
            </a: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(od idoli do żebraków)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wykształcenia</a:t>
            </a: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(od noblistów do analfabetów)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sprawności</a:t>
            </a: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(od olimpijczyków do inwalidów)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itd.</a:t>
            </a:r>
            <a:endParaRPr lang="pl-PL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/>
          <p:nvPr/>
        </p:nvSpPr>
        <p:spPr>
          <a:xfrm>
            <a:off x="1142976" y="1357298"/>
            <a:ext cx="6786610" cy="42148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Żyjemy w społeczeństwie </a:t>
            </a:r>
            <a:r>
              <a:rPr lang="pl-PL" b="1" dirty="0" smtClean="0">
                <a:solidFill>
                  <a:schemeClr val="tx1"/>
                </a:solidFill>
              </a:rPr>
              <a:t>niezwykle złożonym</a:t>
            </a:r>
            <a:r>
              <a:rPr lang="pl-PL" dirty="0" smtClean="0">
                <a:solidFill>
                  <a:schemeClr val="tx1"/>
                </a:solidFill>
              </a:rPr>
              <a:t>, a nasza rzeczywista pozycja w społeczeństwie jest wypadkową wielu hierarchii</a:t>
            </a:r>
          </a:p>
          <a:p>
            <a:pPr algn="ctr"/>
            <a:endParaRPr lang="pl-PL" dirty="0" smtClean="0">
              <a:solidFill>
                <a:schemeClr val="tx1"/>
              </a:solidFill>
            </a:endParaRPr>
          </a:p>
          <a:p>
            <a:pPr algn="ctr"/>
            <a:r>
              <a:rPr lang="pl-PL" dirty="0" smtClean="0">
                <a:solidFill>
                  <a:schemeClr val="tx1"/>
                </a:solidFill>
              </a:rPr>
              <a:t>Te pozycje różnią się </a:t>
            </a:r>
            <a:r>
              <a:rPr lang="pl-PL" b="1" dirty="0" smtClean="0">
                <a:solidFill>
                  <a:schemeClr val="tx1"/>
                </a:solidFill>
              </a:rPr>
              <a:t>dostępem </a:t>
            </a:r>
            <a:r>
              <a:rPr lang="pl-PL" dirty="0" smtClean="0">
                <a:solidFill>
                  <a:schemeClr val="tx1"/>
                </a:solidFill>
              </a:rPr>
              <a:t>do:</a:t>
            </a:r>
          </a:p>
          <a:p>
            <a:pPr algn="ctr"/>
            <a:endParaRPr lang="pl-PL" dirty="0" smtClean="0">
              <a:solidFill>
                <a:schemeClr val="tx1"/>
              </a:solidFill>
            </a:endParaRPr>
          </a:p>
          <a:p>
            <a:pPr algn="ctr"/>
            <a:r>
              <a:rPr lang="pl-PL" b="1" dirty="0" smtClean="0">
                <a:solidFill>
                  <a:schemeClr val="tx1"/>
                </a:solidFill>
              </a:rPr>
              <a:t>BOGACTWA</a:t>
            </a:r>
          </a:p>
          <a:p>
            <a:pPr algn="ctr"/>
            <a:r>
              <a:rPr lang="pl-PL" b="1" dirty="0" smtClean="0">
                <a:solidFill>
                  <a:schemeClr val="tx1"/>
                </a:solidFill>
              </a:rPr>
              <a:t>WŁADZY</a:t>
            </a:r>
          </a:p>
          <a:p>
            <a:pPr algn="ctr"/>
            <a:r>
              <a:rPr lang="pl-PL" b="1" dirty="0" smtClean="0">
                <a:solidFill>
                  <a:schemeClr val="tx1"/>
                </a:solidFill>
              </a:rPr>
              <a:t>PRESTIŻU</a:t>
            </a:r>
          </a:p>
          <a:p>
            <a:pPr algn="ctr"/>
            <a:r>
              <a:rPr lang="pl-PL" b="1" dirty="0" smtClean="0">
                <a:solidFill>
                  <a:schemeClr val="tx1"/>
                </a:solidFill>
              </a:rPr>
              <a:t>WYKSZTAŁCENIA</a:t>
            </a:r>
          </a:p>
          <a:p>
            <a:pPr algn="ctr"/>
            <a:r>
              <a:rPr lang="pl-PL" b="1" dirty="0" smtClean="0">
                <a:solidFill>
                  <a:schemeClr val="tx1"/>
                </a:solidFill>
              </a:rPr>
              <a:t>STYLU ŻYCIA </a:t>
            </a:r>
          </a:p>
          <a:p>
            <a:pPr algn="ctr"/>
            <a:r>
              <a:rPr lang="pl-PL" b="1" dirty="0" smtClean="0">
                <a:solidFill>
                  <a:schemeClr val="tx1"/>
                </a:solidFill>
              </a:rPr>
              <a:t>ZDROWIA itd.</a:t>
            </a:r>
          </a:p>
          <a:p>
            <a:pPr algn="ctr"/>
            <a:endParaRPr lang="pl-PL" b="1" dirty="0" smtClean="0">
              <a:solidFill>
                <a:schemeClr val="tx1"/>
              </a:solidFill>
            </a:endParaRPr>
          </a:p>
          <a:p>
            <a:pPr algn="ctr"/>
            <a:r>
              <a:rPr lang="pl-PL" b="1" dirty="0" smtClean="0">
                <a:solidFill>
                  <a:schemeClr val="tx1"/>
                </a:solidFill>
              </a:rPr>
              <a:t>Max Weber powiedziałby, że różnią się:</a:t>
            </a:r>
          </a:p>
          <a:p>
            <a:pPr algn="ctr"/>
            <a:endParaRPr lang="pl-PL" b="1" dirty="0" smtClean="0">
              <a:solidFill>
                <a:schemeClr val="tx1"/>
              </a:solidFill>
            </a:endParaRPr>
          </a:p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" name="pole tekstowe 24"/>
          <p:cNvSpPr txBox="1"/>
          <p:nvPr/>
        </p:nvSpPr>
        <p:spPr>
          <a:xfrm>
            <a:off x="1714480" y="571480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Teoria Webera dzisiaj…</a:t>
            </a:r>
          </a:p>
        </p:txBody>
      </p:sp>
      <p:sp>
        <p:nvSpPr>
          <p:cNvPr id="16" name="Pięciokąt 15"/>
          <p:cNvSpPr/>
          <p:nvPr/>
        </p:nvSpPr>
        <p:spPr>
          <a:xfrm>
            <a:off x="5000628" y="5072074"/>
            <a:ext cx="3929090" cy="642942"/>
          </a:xfrm>
          <a:prstGeom prst="homePlate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SZANSAMI ŻYCIOWYMI</a:t>
            </a:r>
            <a:endParaRPr lang="pl-PL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928662" y="571480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Konflikt czy funkcjonalność?</a:t>
            </a:r>
          </a:p>
        </p:txBody>
      </p:sp>
      <p:pic>
        <p:nvPicPr>
          <p:cNvPr id="2" name="Picture 2" descr="http://imagesbk.bookadda.com/images/bk_images/309/97814438113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500174"/>
            <a:ext cx="2857520" cy="3957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pole tekstowe 12"/>
          <p:cNvSpPr txBox="1"/>
          <p:nvPr/>
        </p:nvSpPr>
        <p:spPr>
          <a:xfrm>
            <a:off x="3857620" y="1285860"/>
            <a:ext cx="50006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err="1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Talcott</a:t>
            </a:r>
            <a:r>
              <a:rPr lang="pl-PL" sz="2800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sz="2800" b="1" dirty="0" err="1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Parsons</a:t>
            </a:r>
            <a:endParaRPr lang="pl-PL" sz="2800" b="1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1902 - 1979</a:t>
            </a: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Amerykański socjolog</a:t>
            </a: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„Odkrył” prace Webera dla amerykańskiej socjologii</a:t>
            </a:r>
            <a:endParaRPr lang="pl-PL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285720" y="5786454"/>
            <a:ext cx="14029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http://www.bookadda.com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2500298" y="571480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Marks a </a:t>
            </a:r>
            <a:r>
              <a:rPr lang="pl-PL" sz="36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Parsons</a:t>
            </a:r>
            <a:endParaRPr lang="pl-PL" sz="3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643438" y="1357298"/>
            <a:ext cx="3929090" cy="307183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Społeczeństwo, które </a:t>
            </a:r>
            <a:r>
              <a:rPr lang="pl-PL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Parsons</a:t>
            </a:r>
            <a:r>
              <a:rPr lang="pl-PL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nazywa </a:t>
            </a:r>
            <a:r>
              <a:rPr lang="pl-PL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systemem społecznym </a:t>
            </a:r>
            <a:r>
              <a:rPr lang="pl-PL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 tendencję do:</a:t>
            </a:r>
          </a:p>
          <a:p>
            <a:pPr algn="ctr"/>
            <a:endParaRPr lang="pl-PL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pl-PL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pl-PL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pl-PL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pl-PL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pl-PL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pl-PL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Pięciokąt 15"/>
          <p:cNvSpPr/>
          <p:nvPr/>
        </p:nvSpPr>
        <p:spPr>
          <a:xfrm>
            <a:off x="357158" y="1357298"/>
            <a:ext cx="4572032" cy="642942"/>
          </a:xfrm>
          <a:prstGeom prst="homePlate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Motorem rozwoju NIE jest konflikt</a:t>
            </a:r>
            <a:endParaRPr lang="pl-PL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Pięciokąt 16"/>
          <p:cNvSpPr/>
          <p:nvPr/>
        </p:nvSpPr>
        <p:spPr>
          <a:xfrm>
            <a:off x="4071934" y="2643182"/>
            <a:ext cx="3929090" cy="642942"/>
          </a:xfrm>
          <a:prstGeom prst="homePlate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TRWAŁOŚCI</a:t>
            </a:r>
            <a:endParaRPr lang="pl-PL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Pięciokąt 17"/>
          <p:cNvSpPr/>
          <p:nvPr/>
        </p:nvSpPr>
        <p:spPr>
          <a:xfrm>
            <a:off x="1857356" y="3429000"/>
            <a:ext cx="6143668" cy="642942"/>
          </a:xfrm>
          <a:prstGeom prst="homePlate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UTRZYMYWANIA SIĘ W STANIE RÓWNOWAGI</a:t>
            </a:r>
            <a:endParaRPr lang="pl-PL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285720" y="4714884"/>
            <a:ext cx="8501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Dlatego mówimy o </a:t>
            </a:r>
            <a:r>
              <a:rPr lang="pl-PL" sz="20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FUNKCJONALNEJ</a:t>
            </a:r>
            <a:r>
              <a:rPr lang="pl-PL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teorii stratyfikacji:</a:t>
            </a:r>
          </a:p>
          <a:p>
            <a:pPr algn="ctr">
              <a:lnSpc>
                <a:spcPct val="150000"/>
              </a:lnSpc>
            </a:pPr>
            <a:r>
              <a:rPr lang="pl-PL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określone instytucje spełniają </a:t>
            </a:r>
            <a:r>
              <a:rPr lang="pl-PL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pozytywne funkcje </a:t>
            </a:r>
            <a:r>
              <a:rPr lang="pl-PL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dla całości systemu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2500298" y="571480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Teoria funkcjonalna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3357554" y="1357298"/>
            <a:ext cx="5500726" cy="43577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l-PL" dirty="0" smtClean="0">
              <a:solidFill>
                <a:schemeClr val="tx1"/>
              </a:solidFill>
            </a:endParaRPr>
          </a:p>
          <a:p>
            <a:endParaRPr lang="pl-PL" dirty="0" smtClean="0">
              <a:solidFill>
                <a:schemeClr val="tx1"/>
              </a:solidFill>
            </a:endParaRPr>
          </a:p>
          <a:p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 Potrzeba </a:t>
            </a:r>
            <a:r>
              <a:rPr lang="pl-PL" sz="1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adaptacji do środowiska </a:t>
            </a: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przez produkcję i dystrybucję dóbr, co zapewniają instytucje ekonomiczne</a:t>
            </a:r>
            <a:b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pl-PL" sz="16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 Potrzeba mobilizowania i koordynowania działań prowadzących do </a:t>
            </a:r>
            <a:r>
              <a:rPr lang="pl-PL" sz="1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realizacji celów wspólnych</a:t>
            </a: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co zapewniają instytucje polityczne</a:t>
            </a:r>
            <a:b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pl-PL" sz="16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 Potrzeba </a:t>
            </a:r>
            <a:r>
              <a:rPr lang="pl-PL" sz="1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integrowania działań</a:t>
            </a: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wielu członków społeczeństwa, wytwarzania więzi społecznej i poczucia tożsamości, co jest domeną kultury czy prawa</a:t>
            </a:r>
            <a:b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pl-PL" sz="16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 Potrzeba </a:t>
            </a:r>
            <a:r>
              <a:rPr lang="pl-PL" sz="1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podtrzymywania wzorów i redukowania napięć</a:t>
            </a: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co zapewniają instytucje socjalizacji i kontroli społecznej operujące najlepiej za pośrednictwem rodziny </a:t>
            </a:r>
            <a:r>
              <a:rPr lang="pl-PL" sz="160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Kościoła</a:t>
            </a:r>
            <a:endParaRPr lang="pl-PL" sz="16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Pięciokąt 15"/>
          <p:cNvSpPr/>
          <p:nvPr/>
        </p:nvSpPr>
        <p:spPr>
          <a:xfrm>
            <a:off x="357158" y="1357298"/>
            <a:ext cx="3500462" cy="571504"/>
          </a:xfrm>
          <a:prstGeom prst="homePlate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Jakie to FUNKCJE?</a:t>
            </a:r>
            <a:endParaRPr lang="pl-PL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214282" y="2643182"/>
            <a:ext cx="29289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Społeczeństwa rozwijają się na drodze </a:t>
            </a:r>
            <a:r>
              <a:rPr lang="pl-PL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EWOLUCJI</a:t>
            </a:r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b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nie rewolucji</a:t>
            </a:r>
            <a:endParaRPr lang="pl-PL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22532" name="AutoShape 4" descr="data:image/jpeg;base64,/9j/4AAQSkZJRgABAQAAAQABAAD/2wCEAAkGBhQQERIUExITFBUVFxMXGRgYGBcXFxYYGBcaHBoZGhcYHCYeGBsnHRYWHzIgJCcpLC4sGB8yNTAqNSYrLCkBCQoKBQUFDQUFDSkYEhgpKSkpKSkpKSkpKSkpKSkpKSkpKSkpKSkpKSkpKSkpKSkpKSkpKSkpKSkpKSkpKSkpKf/AABEIAG4BygMBIgACEQEDEQH/xAAcAAEAAgMBAQEAAAAAAAAAAAAABwgBBQYEAwL/xABKEAABAwIDBAcDBwoEBAcAAAABAAIDBBEFEiEGBzFBCBMiUWFxgRSRoTJScoKisdIYI0JTVGKSk8HRFzNksiVDg/AVJDRzo8LT/8QAFAEBAAAAAAAAAAAAAAAAAAAAAP/EABQRAQAAAAAAAAAAAAAAAAAAAAD/2gAMAwEAAhEDEQA/AJvREQEREBERAREQEREBERAREQEREBERAREQEREBERAREQEREBERAREQEREBERAREQEREBERAREQEREBERAREQEREBERAREQFlYWUGEREBERARF8a2qEUckjuDGuefJoJP3II3x7f1S0lTNAaeeQxPcwuaWZSW6G1zfjcei8H5SFJ+yVPvj/ABKBK6rM0skjvlSPe8+biSfvXwQWC/KQpP2Sp98f4lIuyW0zMSpI6mNrmNfm7LrFwyuLTe2nJU4VntxL74PD4STj7ZP9UEgrg9t979NhVQKd8csr8ge7IW2ZmvYHMRrYX8iF2GMYqylglnlNmRMc93kBwHieA8Sqd49jL6ypmqJPlyvc8+F+DR4AWHognP8AKQpP2Sp98f4k/KQpP2Sp98f4lX1EFtNhd4MeLRzSRxSRNiIaS8t1JBJtlJ4C3vXHv6R1ICR7LUmxIvePX7S+e73DJabZqofFG509Q2d7A0EvOb82y1tTYAu9VEH+HeI/sFV/Kd/ZBMX5R9J+yVPvj/EpYpps7GusW5mtNjxFxex8VVfZvdrXPq6ZstFUMiMsedzo3ABmYZiTy0urWICIiAiIgIiICIiAiIgIiICIiAiIgIiICIiAiIgIiICIiAiLU7WbQNoKOepcLiJhIHznHRrfVxAQZx3aqloW3qaiOK4uA49p30WDtO9AuRn38YW02Esr/FsT7fasVXHG8bmrJnzzvL5Hm5J5Dk1o5NHIL5YdhstRI2KGN8kjuDWAucfQILZ7H7fU2K9b7N1h6rJmzsy/Kva2uvySujUZ7odmpcJw6qkqojHIXPkLSWk9XHHpwJHz/eoal3s4oXEitmAJJA7Ol+XyUFsUVW8A3iYpU1VPD7dP+dljZplvZzgD+j3Eq0YFkGUREBERAWVhZQYREQEREBchvZxf2bCatw4vZ1Q1trKcv3Eldeod6R+LZaekpwdZJHSHyjblF/V/wQQEiIgKzO4M/wDCGf8AvT/eFWZWH3J43HTYHPNKcrIJpy4/VY7TxNwPMoNZ0hdsbNjoI3autLN5f8tvqbuPk1QWtjtFjj62qmqJD2pXl30R+i3yAsPRa5AWWNJIA4nQeawuh3e4V7VidFFyMzHH6LDnd8GlBYDHNtIdnqOgikjkkJjbGAwtuOrY3MTe3Ny5/wDKQpf2So98f91yHSFxbrcRjhFrQQtv9KQ5j8Mii1BafYPepFi80kcVPLH1bM7nPLLakACzTe5ufcu4JUM9HaiENLW1Uha1rntbmJAAbE0ucSeQ7Y9y5HehvekxBzoKVz46UaH9F03i63Bnc3nxPcAlbajfVh9ESxr3VMgNi2GxaD4yE5fddcPW9JOTMeqomBvLPI4n1ygBQst1guxVbWsL6elllYNMzW9m/cCbAnyQSbRdJOUEdbRRkc8kjmn7QIUlbGbz6PFOzE8xzWuYpLNf45dbPHlr3gKqdTTPie5kjXMe0kOa4EOaRxBB4L8wTuY4OY4tc0ghzSQQRzBGoKC7ijHaHfzS0dTNTmnmkMTywuaWZSRxtc30Nx6Ld7udtvbcKbUzHtwh7Zjwu6IXLvVuV3mSqt4hVmaWWQ8ZHvefNzif6oJ8h6RdM9zWikqCXEAax8SbDmu02q3j0WG6VEv5y1xEwZ5PUDRv1iFUuCd0bmvaS1zSHNI4gg3BHjdYnnc9xc9xc5xJLnEkkniSTqSgsbsnvq/8Tro6aGjLWuzFz3yC7WtaSTla21+A4812+0e1tLh8fWVMzYxybxe49zWDU/cq1bvtr2YS2pqQxslQ5rYYWng3Mcz3u8BlYLc7+a5nF8Ylq5nzTyOkkeblx+4DkByA0CCZ8X6SLQSKajJHzpX5fsMv/uWiHSMr76wUlvoy/wD6KLqalfK9rI2Oe9xs1rQXOJ7gBqV0dduxxKGEzSUUoYBcnsuLR3ljSXAeYQSngPSNheQ2rpnxXNs8ZztHiWmzvddS1hmKRVMTZYZGyRuFw5puD/Y+B1CpUu43T7dOw2sY1zz7NM4NlbyF9BIByINr94ugtOuD263wUuGOMQBqJxxjYQAz6b9QD+6AT5Jvk2xdh2H/AJp2Wad3VscOLRa73jxA0B5FwKq695JJJJJ1JPElBLFb0jK1x/NU9NGP3s7z78zR8F56fpD4g09qOleO7I8fEPXDbKbLTYlUtp4MuZwLiXGzWtHFxtrbUcO8KQce6PVRBA6WKpjncxpc6PIWEgC5yEkgnwNkG0w3pJHMPaKIZeZiebj6rxY8+YUrbKbaUuJxmSmkzZdHMcMr2H95v9RceKp4tvsptJJh9VFURkjI4ZgDYPZftMPeCPjY8kFyF856hsbS57mta0XLnEAAd5J0C8tVjcMVMamR4ZCGCQudpZpAI9TcC3eVWHeJvLnxWVwDnMpQfzcXAG3Bz7fKdz7hyQS9tDv+oadzmQNkqnDS7bMjv4PdqfMNt4rjKrpIVR/y6Snb9IyP+4tUQrosD3e19azrKekkezk85WNP0S8gO9EEi0HSSlBHXUUbhzMb3NPoHA/epP2M3kUmKgiF5bKBd0T7NkA7xYkOHiD52VU8TwqWlldFPG6KRvFrhYi/D08V+KGukgkZLE9zHsIc1zTYgjmEFp9v95sODmFssckrpQ8gMLQWhpAucx5k/AqIt529+PFaVlPDDLEOsD3l5b2g0Gw7J7zf0C0O1OJ1uOysqG000gjijiPVxlzQ8C77ZRpdxLreIXKV2HyQPyTRvjfYHK9pa6x4Gx1Qeddhuy21iwmpknkhfKXRljQ0gZbuBJ18GgLj1s6LZirnYHxUs8jDezmRvc02NjYgWOuiCVdqd/sVXR1EEdLKx0sbmBxe0gZtDwF+F1C69mI4PPTFonhkiLrkB7XNJA4kXGq8aDe7D45FQ10FTMx8jYiXZWWBLspDeOlgSD6KxGwm9aLF5nxRU8seRmdznllgLgAaG9yT8FWrD9nqmoaXQ080rQbEsY5wB42uBx1CnLcHspJTw1kk8MkT5XMjAe0tdka0kkA62u/j4IO9qdr2te1oYSH/ACSSQXguygt7JYA52jS9zM3JbulqWysa9vA9+hHeCORBuCO8Lk3YS4PYZGSlzPZmBrWF0cjIc9hcODQCX57PtlIHGy6bCqZ0cdnWzOdI9wHAF7y4gd9s1r87X5oPWiIgLKwsoMIiICIiAq07/cV67FTGDpBFGz6xu8+vbA9FZUm3FU42uxP2muq5r3Ek0rh9HMcvwAQahe6hwp0sVRIPkwMY93jnlZGB7339F4VJuzWz4GzWKVDr3lfCG/Rhkaf9zj7kEZLpGbVlmEmhYT+cqXTSfQDGBrb87uBP1QubRAWwxTCTTtgzfKliEuX5rXE5L+JaM3k4LZ7vtlziNfBBYlmYOl8Im6u15X+T5uC/W8nFBUYnVvboxsnVMHABkQEYAHIdlBzSlLo84X1mIySkf5MLreDpCGj7OdRapy3MNFFg+IVzhYnPlPeIo+zb67yEEYbxcU9pxStkvcdc9rTyyxnI34NC5xfp7y4kk3JJJPeTxX0o6YyyMjbxe5rR5uIA+9BI+0uOOocCw+gjIDqpjqiYjQ9W95LGnz0v4M8VGS7nfNZuKyRN+TBFTRNHcGxNNvtLhkHabqdhxitaGSA9REOsltpcXs1l+WY/AFWlpKRkTGxxsaxjAA1rRZrQOQA4KNOj3hDY8OfNbtTyuuf3Y+y0e/P71KKCFN6+6err8QNRSxsLXxx5i57WnO27Tof3QxclDuCxN17tgb5yjX+EFWYRBCMGA1WA4DibKgxgzFrY8ji7WUCN3ECxt/3ooOU+dI/F8tPS04P+ZI6Q+UYsPi/4KA0H3oaF88jIomOfI8hrWtFy4nkFMmDdH1kcJmxCpLcrC9zIsvYAaSbyOuDbwFvFeHo64GJKuoqXC/UMa1vg6W9z/C0j6ykrfPiRgwepymxk6uL0e8B32boKuVBaXuLAQ25ygm5Db6AnmbL5ot/sFhIqsSo4XAlr5mZgObW9p3waUE67mt3UdFTR1UrL1Uzc3aGsLHcGtB4OIsSeOtlJZF0C+NbWNhjfI82bG1z3E8g0XP3IKc7UUzYq2rYz5LJ5mttwADyANFrAbL0YhV9dLJIRYyPe+3dmcTb4rd7PbvK6vsYKZ5af03diP+J1gfS6CR99FPLUYVhNWbkBjOs8HTRMIcfVpHqFCquOdmopaFlHMwOj6mOJzeXZaBcHkQQCD4KDNpej/WQve6lLKiK5LW5g2UN5Ah1mk8tDr3BBwGzO002HVDaincA9txYi7XNPFrhzB09wUsYd0kLi1TQg3FiY5LX7+y8H71EmL7N1NIbVFPLF9NhAPk7gfQrWoJq2frNmKt4Y6lNO4/rnyNZfuziQtHrYLv2bncIcARRtIIuCJJSCDzBD1VZTZ0edrXmSWhkc5zMnWRXN8mUgPaL8AcwNvA96D4b/AHaXq+ow2E5Yo2MdI0G/DSJhPHRoza97TyUNLfbeYi6oxKtkdxM0g79GOyt+DQtCg7/c/u/GKVTnTA+zwZXPH6xxPZjv3GxJ8B4qzsMLWNDWtDWtAAAAAAHAADgFxe5rBW02E0xA7UwMzz3l509zQ0ei7dBA/STpGiahkAGZzJmk8yGuaR7sx96hhS10i8WElbTwAg9TES7wdIb2P1WtPqolQTn0a6g5K9nIOgcPMh4P3D3KNN52Ke04tWvvcCVzBrcWj7At/Df1Uj7in+yYdidY4aN1F9Aepjc6wPm8BQnNKXOc48XEk+ZNyg/Ct3u3wo0uF0URBBETXOHc6S7z8XKqWBUHtFTTw2J62WNlhxs5wB+BVz2MAAA4DQeSCtm/7FetxXqwbiCKNnH9J13n17Q9yjVbrbXEPaMQrJbg5p5SLcLBxA+AC1MEJe5rRxcQ0eZNggs/uSwn2fCIDzmL5j9Y2b9lrV3i8mD4eKenhhbwijjjH1Ggf0XrQEREBERAWVhZQYREQEREHP7f4t7LhtZMDZzYXhp/ecMrfi4KoCsf0g8W6rDWRA2M8zQfFrAXH4hirggKxmL4KaXZMxEAOFPG930nyNe71u6ygvY/BvbK6lg5SSsDvog3cf4QVZ3elFmwiuAH/JJ0/dIP9EFSkRdRu42QOJ18UJv1Y7cpHKNvEX5EmzfVBMG6LZxuF4XNXSi0ksbpTf8ARhY0uYPX5Xq3uVeZZC5xcTckkk+J1KtDvlrhS4NO1otn6uBoGgALhceWVpCq4gKcNpP+H7J00J0fU9Xf/qOMzr/VAHqoZwugdUTRQs1dK9jB5ucB/VS50iK9rPYaNnCJjnkeGjGfBjkEMrsN0mF+0YvRttcMeZTfXSNpd94A9Vx6mHo4YSXVVVUEaRxNjB/ekdc/BnxQaPfzhjosWe8jSaOJ4PflbkPrdnxCjpWf3w7AnE6UPiF6iC7mD57T8qPzNgR4i3NVjmhcxxa5pa5pIIIIII4gg8CgsF0f9qon0Zo3ODZYnvc1pNs7Hm9234kOLgQPDvXQ7yt5sOGQOax7H1TgRHGDfKTpnfbgB3HUn1VWmuI1BsUJug67/FvFf26X3R/hW02Z26xnEKqKnirZc0jrXyss1o1c42ZwAuVw2GYXLVStihjdJI82a1ouT/YeJ0Cs5uw3aswiEueWvqZAOseODBx6tl/0b6k8yPAIId36Yj1mJCLM53s0MURLuLnEZ3O8znF/JR2tttbipqq6qn/WSyOHgMxyj3ALVxxlxAAuSQAO8nggsvuHwXqMKbIR2qh75PHKDkb/ALSfVejfjQOlwectuerfFIQPmh1j7g6/ouu2fwwUtLTwDhFFGz1a0A/G69NdQsnjfFI0PZI0tc08C0ixCCk66Hd9jjaLEqSeTRjJLPPc1wLSfQOv6L0bwNhJcKqXMcHOhcSYpbaPb3E8A8cCPXgVyyC7kE7XtDmuDmuAIcDcEHgQRxChnfjvKZ1bqCmeHOd/nuabhrRr1YI4k8+4aczaFocbqGM6ttRM1liMgkeG2PEZQbLxINjg2Py0js0Qizadp8UchFvml7Tl9F2EW9PGjA+ds7upjcxjn9VFlDnAlrfk9w+7vC1mwu7WpxWRpY0xwA9uZw7IHMN+e7wHrZWLdu9pRhz8PYzLC5tidC/PoesJ5vuAb+FuCCvv+NOLftf/AMcX4Vsdnd9WIe10/tNVeDrGCQZIx2CQHahtxpquO2o2Wnw6odBUMyuGoI+S9vJzTzH3cCtQgu32JWA9l7HAEcHNcDwI5EKA+kBs9R0rqZ8ETIppTIXtYMoc0ZbOLRoDckXFr6qOsL2zraVuSCrnjZ81r3ZR5A6D0XhxTGJqp/WTyySv4ZnuLjbuF+A8Ag8akro/xE4tcDRsExPhfKB8So6paR8r2sjY573GzWtBLnHuAGpVm9z+784XSl8wtUz2LxoeraPkx3HPUk+J8EFfNusLdTYjWRO4iaQjxa92Zp9WuC0Snrfnu3fORXU0Ze8NDZmNF3OA+TIANSQOyQNbAHkVAqC0u5zaWKrwyCNpHWU7GxSMvqMujXW7nAA38xyW72y20p8LgdLM4ZrHJGPlyO5ADu73cAqjUddJC7NFI+N1rXY5zTbuu0g2WKutkmdmkkfI7hme4uNvNxug++M4tJVzyzym75Xue7uuTwHgOA8Avlh9A+oljiiaXPkcGtaOZJsF+8MwqWqkbFBG+WR3BrASfPwHidFY/dVuqbhjBNOGvq3DU8RCD+iw83d7vQacQ1+39EzB9nPZWWu4Rwk/Oe85pHeuV/wVdVOHSSxX/wBFTg/rJXD3Mb/91B6Dv9x2ECoxeIkXELZJfIgWaf4nA+isVtZiXs1DVTXsY4ZXA/vBpy/GyiTo3YPrWVJHJkLT9t/3MUk7zsKkqsKq4oQXSOYCGjUuyPa4tHiQ0hBUi632wbohiVGZ3hkTZo3OceAym4ueQzAAnxWiIWEF1oMTikNmSxuJ1s17SfcCvSq+dHPCM9ZUzkaRRBg+lI78LHe9WDQEREBERAWVhZQYREQEREHMbY7u6bFXRGpM35oODQx+Udq1yRY3OgXNP6PmGngakf8AUb/VikxEHDbL7nqLDqllRCZnSMDg3O5rgMwsTYNGtifeuuxbDGVUEsEl8krHMdY2NnCxseRXrRBGv5P2Gf6n+aPwLpdjt31LhXW+zB95cuZz3ZjZt7AGwsNSV0qINFtfsbBikTIqgyZGvzgMdlu6xAvob8SuS/J+wz/U/wA0fgUlIg4PA9y2H0dRFPGJy+J2ZuaQObe2lxl1Xv2j3XUOITmeoje6QhrbiRzRZosAANAutRBH/wDgXhX6mT+a/wDuul2W2OpsMjfHTMLGvdnddxcSbW4nwC3aIC5La/ddRYmS+WMsl/WxnK8/S0If6i/iutRBC9R0a4yexXPaP3omuPvDwvTh/RwpmkGarnk7w1rIwfU5iFL6INPs7sjS4ewtpoGR34kXL3fSebk+V7Lazwh7XNN7OBBtobEW0PJftEEf/wCBeFfqZP5r/wC6+1FuWwyGRkjYH5mOa8XkeRdpuLgnUXC7pEBERB58Qw6OojdHNG2RjhYtcAQfQ/eoxxfo8UUrs0M00AN+zpI0eWbtD1JUrIghSLo1Mv2q9xHhCAfeZCuo2e3GYfSuDntfUuH60jJfvyNAB9bqQ0QfiKIMAa0BrQLAAAADuAHBftEQavaDZmnr4uqqYmyN5X0c097XDVp8lFWM9G9hdelq3MHzZW57eTm2+IU0ogr47o4VeYAVVMW99pAfdl/qtjhnRtdm/wDMVgy90TDmv5v0HuU5Ig57ZTYGjwxtqeIB5FjI7tSO83ch4CwXQoiAuI2s3P0GIvMjmOhlPF8RDcx73NILSfGwPiu3RBCk3RqZfs17gPGEE+8SBbDDujlSMcDNUzyjuaGxg+upspbRBrcC2bpqFnV00DIm88o1d9Jx7TvUrZIiDldpt2lFiMwmqWPe8NDBaRzQGi5sANOJJWim3BYY43DZ2+Al0+IJUjog0uyWyMGGQGCnD8he55znM4uIA42HJoW6REHJ7RbrcPri50tO1sjtTJGTG8nvNtCfEgrQ/k/YZ/qf5o/ApKRBoNj9iafCo3x0wfaR2dxe7M4kCw1sNPDxK36IgIiICIiAsrCygwiysWQESyWQESyWQESyWQESyWQESyWQESyWQESyWQESyWQESyWQESyWQESyWQESyWQESyWQESyWQESyWQESyWQESyWQESyWQESyWQESyWQESyWQESyWQESyWQESyWQESyWQESyWQESyWQFlYss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38" name="AutoShape 10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0" name="AutoShape 12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42" name="AutoShape 14" descr="data:image/jpeg;base64,/9j/4AAQSkZJRgABAQAAAQABAAD/2wCEAAkGBxQQEhAUEBAWFBMWFBUVFRQXFRYVGRcUFhUWFxkdFxMcHCggGRwlHBgWJDIhKCo3Li46Fys0ODMsNygtLi0BCgoKBQUFDgUFDisZExkrKysrKysrKysrKysrKysrKysrKysrKysrKysrKysrKysrKysrKysrKysrKysrKysrK//AABEIAKAAoAMBIgACEQEDEQH/xAAcAAEAAgMBAQEAAAAAAAAAAAAABwgBBQYEAwL/xAA8EAABAwIDBgMECAYCAwAAAAABAAIDBBEFEiEGByIxQVETYYEUMnGRCDNCQ1JigqEjJFNyc5IV0TRjg//EABQBAQAAAAAAAAAAAAAAAAAAAAD/xAAUEQEAAAAAAAAAAAAAAAAAAAAA/9oADAMBAAIRAxEAPwCcUREBERAREQEREBERAREQEREBERAREQEREBERAREQEREBERAREQEREBERAREQEREBERAREQEREBFrNpMXbR0tRUP5RRufY9SBoPU2CqW/a6vJJOIVVzqbVEo1+AdYILjooo3b4++mwGetqZnzPDpntMr3SEltmMaC517ZhyHcqD2bU4g4gNxCrJJsAKiYkk8rDNqUFx1i6qxtxtNVQ1Ap4q6oApo2QPc2ok45m3MriQRfjLm6/hXoptoaunwqWaSsndLVzCCnzTSEsig45pGEkjVzo2dCNdUFoFi6qvsFV12I11PTmvqixz80v8xN9U3V/J+lwLX/ADLfb2N5z6mYQ4dO+OGJxvLE8sMz+Vw5pByDW3fn2QWLRVhonV8dBNX1dfVtiNo6VhqZgZpnH3hx+40Bx87LmKfaXEZHBsddWOeeTWzzOcfgA656oLioqke24z/VxL/aq/7U402yFXLhuHxmrk8dpE03iTTAuc4h1nSN4+HVuXzOoIDgEi3WV8aSEsZG1zy9zWtDnkWL3AAFxHQk6+q+yAiIgIiICIiCHPpF4/4dPTUbeczjLJ5RxkZRa3Vxve/3fmoBuuq3nbQf8hiNTK03jafCiINwWR6AgjoTcj4rlAg77HcZdFgWGUbTbxXzzyf2NlcIx8CST+gd1p9g2tjnkqn2yUcbqgA2sZgQ2EakfeOaf0rQVdW+TJndfIxsbdLWY29h+66GvaaTDaeIG0lY/wBpl1P1MV2QNIvaxc6Z/L8PZBzjA+V4ABe97rAauc5zj8ySSuo3kTNZPFSRkFlFE2nuLEOlHFKbj85I78Kzu3gayeWskALKKF1RYgEGUcMIt/eQe/D5LlJ5XPc5z3FznEuc4m5Libkk9TdBssIxp9LFVMh4XztEbpL6th1L2t838IJ7NI1zadjuo3dOxOTxqgFtHG7U8vGcPsMPYdXenPlHKuJgE0dPhtK8gNjjpI3mwAAa2IONh80EK/SExhr6mmo4tI6aO5a3RofJYAZQbcLGi2mmY91n6PGA+NVz1ThwwMDWG33kl+RtzDQfhmHdRpj2KvrKieok96WRzyL3tc6NB7AWHojcGqCARTTEGxB8J5vfsbILoFZCizcHs0aWjlqJWFstQ+1nNLSIoyQ3Qi4u4uPnp2UqBAREQEREBEXyqZmsa5z3BrWguc48g0C5J9EHix3FW00bXEZnve2KGO9jJK/3Wg2NhzJNjYNJ6LTbyce9gw2plzWkLPDjI0/iP4QRrfS5PPSy4bYzaA45jj5zYU9JDJ7Mwg/bc1hf5Odz+AA6LSfSMx3PPTUbXcMTTLIO8j9G3+DQf9ygibC8PfUzQwxC75Xtjb2zONhc9B3W73j0rIcRqoovcjcyNvL7ETGk6dSQT6rr/o+YH49dJUO92mYCP8kuZreunC2RcNtw8nEcRJOvtdQPlK4D9gg8OCYa+rnhgiHHLI1g0JAzGxJt0AuT5Be7bHE21NVK+L6hloYB/wCiIBjOg1IGY+bivZsmRT09fWEcTIxTQ3t9dUhzSW3BuWxNkPqO61Oz+EvramCnj96WRrAeeUE6uI6gC59EHQ4mPYsJpoRpJXyGpl7+BCckDT0ILjI/uLL5btNn/bap+ZodHDBNM8HUEtYQwf7lp9F5NvcXZV1szofqI8sEGtx4MIyMN+t7X9VM+4zZzwcNnne3jqgbf4mBzWfMl587jsgrsp63jbR+BgGHwtPHVQxM/wDlGxpkPI/kb+u/RQMt/tXjvtYomNJyU9LHCP7hq8+pI+SD9bAbP/8AI19NTkXYX5pf8TOJ3I3FwLX6Zlb9UuwfG56NxfSzOieRlLm2vlve11vKXeJiGdni107o8wzta8MLmX4gH24SRcX6c0FtbrKrrjG/Stlv7NBFA2/W8rrEfiNhf0WnocOxrH/ekmkhNrvkcY4NCbENFmuIIPIFBP2M7dYfSX8atiBAPC13iO058Lb6+S5E73vaZDFhOGz1jxe7j/CYB0cTZxtf8WVefZXcdTQEPrpTUvFj4bQY4hyOuuZ/I9QDfkpQoMPjp2COCJkcY5MY0NHyHXzQcrQYditTZ1bVx0jND4NKwOeeejp5LgDlyB58xZdRh1A2CNsbC9zR1kkfK4/F7ySV6wsoBULfSB2xMbGUEJsZAJKgg8mX4GepBJ8gO5UwYlWsp4pZZTZkbHPcdOTRc2v1VNcexV9ZUTVEp45Xl57C/IDyAsPRBJP0c6tra+oY42dJTnKO5a9pOvwupvrNk6KZ75JaOF8jzdz3MBJNgNT8APkqi4LiclJNFPA7LLG7M02vrysR1BFwR5qcZNr6XHoqZrqttFURva50U1zG5wc12Zrszc1shtqCA88jZwCVcKweCla5tNAyJrnZnBjQ27rAXPoAvBLsZQPc5zqGAuc4ucTGLlziSSfMklbCkq42xMPtDXta0AyF7DmsPeLhpc8/VaTGN4WHUn1tbGTocsZ8V1j5Mug9p2OoSwM9ihyBxeG5BbO4NaXW7kNaL+SzS7JUUTs8VHCx1iMzWAGzgQbHpcEqNMa3+RNuKOjfJ73HK8RgEHQhjcxcD5lpXC41vhxKouGSsgbflE0A2ItbM65QTzVbJYXC3NLR0sbOWZ7WMA8rnRaXEd6GE0LBHFKJA1tmxU7MwAGmUHRo9Sqy11dLO7PPK+V9rZ5Hue6w5DM4k2XwQSVi+8Wi1bR4HTMaLgPlAebW0PhtADSP7iuJxnHZKqwcyKNoNwyKJkYv30F/3XwwnC5quQR00L5ZD9ljSTa4Fz2FyNTpqpV2Z3FTSZX4hOIW9Yo7Pk5ci88LPkeXqgh9sdyABckgADUknsFIWy256vrMrpmikjPWUEvtpyh0PoSOSn7ZrY2jw4fytO1rushGaQ8/vDr1K6BBweyu6igobOdH7TKOckwDhfrlj91o59z5ld0GWX6RAREQEREHBb7awxYRU5TYvMcf6XPAcPldVaKtlvXwN9bhlVFEM0gDZGNAuXGNwcQ0dyAR6qppQYREQEWQFnKgwAllIGy26OvrLOkYKWM/amBDreUXvfOymDZTdFQ0WV0rfaphY55QMoOnuw8gLjrc680EA7L7F1uJH+Vpy5l7GV3DGP1nQ/AKX9ldxkMVn4hMZ3aWijuyMc75n+8/p29VLzIwAAAABoANAAOw6L9oPFheFw0rBHTwsiYPssaGi/nbmfMr2oiAiIgIiICIiAiIgFRZvB3PxV73T0bxTzuN3tLf4chN7k21a49xoe2t1KaIKqVm6XFY3ZRSeIPxMkjLfmSCs0e6XFZHZTSeH+Z8kYH7OJVqkQQTgO4NxIdXVgaOscDbu5f1XaCx/Kb+SlbZvYuiw/8A8Wma139Q8b+v3jrnqeS39llBiyyiICIiAiIgIiICIiAiIgIiICIiAiIgI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35842" name="Picture 2" descr="Bush, George W.: State of the Union address, 2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714356"/>
            <a:ext cx="3071834" cy="2006096"/>
          </a:xfrm>
          <a:prstGeom prst="roundRect">
            <a:avLst/>
          </a:prstGeom>
          <a:noFill/>
        </p:spPr>
      </p:pic>
      <p:pic>
        <p:nvPicPr>
          <p:cNvPr id="35844" name="Picture 4" descr="Obama, Barack: Barack Obama, 20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6294" y="714356"/>
            <a:ext cx="2997671" cy="2000264"/>
          </a:xfrm>
          <a:prstGeom prst="roundRect">
            <a:avLst/>
          </a:prstGeom>
          <a:noFill/>
        </p:spPr>
      </p:pic>
      <p:pic>
        <p:nvPicPr>
          <p:cNvPr id="35846" name="Picture 6" descr="Jaros&amp;lstrok;aw Kaczy&amp;nacute;sk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214686"/>
            <a:ext cx="1994511" cy="2286016"/>
          </a:xfrm>
          <a:prstGeom prst="roundRect">
            <a:avLst/>
          </a:prstGeom>
          <a:noFill/>
        </p:spPr>
      </p:pic>
      <p:pic>
        <p:nvPicPr>
          <p:cNvPr id="35849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32640" y="3429000"/>
            <a:ext cx="2541677" cy="218841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2" name="Łącznik prosty 21"/>
          <p:cNvCxnSpPr/>
          <p:nvPr/>
        </p:nvCxnSpPr>
        <p:spPr>
          <a:xfrm rot="5400000">
            <a:off x="2071670" y="3286125"/>
            <a:ext cx="4572034" cy="1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http://4.bp.blogspot.com/_Zy_p7cshBtk/S6fm71wnSdI/AAAAAAAACl0/IeorEoCfH-I/s400/lions_foxe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28860" y="2786058"/>
            <a:ext cx="3810000" cy="2143125"/>
          </a:xfrm>
          <a:prstGeom prst="rect">
            <a:avLst/>
          </a:prstGeom>
          <a:noFill/>
        </p:spPr>
      </p:pic>
      <p:sp>
        <p:nvSpPr>
          <p:cNvPr id="23" name="Prostokąt 22"/>
          <p:cNvSpPr/>
          <p:nvPr/>
        </p:nvSpPr>
        <p:spPr>
          <a:xfrm>
            <a:off x="214282" y="5715016"/>
            <a:ext cx="1947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http://www.britannica.com</a:t>
            </a:r>
          </a:p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http://www.polityka.pl</a:t>
            </a:r>
          </a:p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</a:t>
            </a:r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://sarahmaidofalbion.blogspot.com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3786182" y="857232"/>
            <a:ext cx="50006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err="1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Vilfredo</a:t>
            </a:r>
            <a:r>
              <a:rPr lang="pl-PL" sz="2800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sz="2800" b="1" dirty="0" err="1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Pareto</a:t>
            </a:r>
            <a:endParaRPr lang="pl-PL" sz="2800" b="1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1848 </a:t>
            </a:r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1923</a:t>
            </a:r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Autor teorii cyrkulacji elit politycznych</a:t>
            </a:r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Włoski ekonomista i socjolog</a:t>
            </a:r>
            <a:endParaRPr lang="pl-PL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428596" y="5286388"/>
            <a:ext cx="13356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http://www.answers.com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8914" name="Picture 2" descr="http://wpcontent.answcdn.com/wikipedia/commons/thumb/9/99/Vilfredo_Pareto.jpg/220px-Vilfredo_Paret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928670"/>
            <a:ext cx="2928958" cy="41005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500034" y="1500174"/>
            <a:ext cx="81439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Dominujący wpływ na władzę państwową, instytucje i stosunki społeczne mają </a:t>
            </a:r>
            <a:r>
              <a:rPr lang="pl-PL" sz="2800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LUDZIE SPRAWUJĄCY NAJWYŻSZĄ WŁADZĘ</a:t>
            </a:r>
            <a:r>
              <a:rPr lang="pl-PL" sz="2800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czyli</a:t>
            </a:r>
            <a:endParaRPr lang="pl-PL" sz="2800" dirty="0" smtClean="0">
              <a:solidFill>
                <a:srgbClr val="008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500034" y="571480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Jeszcze inna koncepcja rozwoju</a:t>
            </a:r>
            <a:endParaRPr lang="pl-PL" sz="3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Pięciokąt 10"/>
          <p:cNvSpPr/>
          <p:nvPr/>
        </p:nvSpPr>
        <p:spPr>
          <a:xfrm>
            <a:off x="2357422" y="3000372"/>
            <a:ext cx="4286280" cy="785818"/>
          </a:xfrm>
          <a:prstGeom prst="homePlate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ELITY POLITYCZNE</a:t>
            </a:r>
            <a:endParaRPr lang="pl-PL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14282" y="4000504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„Historia jest cmentarzyskiem elit” – bez względu na to, z jakim systemem politycznym mamy do czynienia, jedną elitę (odchodzącą na „cmentarz historii”), zawsze zastępuje inna elita.</a:t>
            </a:r>
            <a:endParaRPr lang="pl-PL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1" name="Pięciokąt 10"/>
          <p:cNvSpPr/>
          <p:nvPr/>
        </p:nvSpPr>
        <p:spPr>
          <a:xfrm>
            <a:off x="857224" y="785794"/>
            <a:ext cx="7429552" cy="785818"/>
          </a:xfrm>
          <a:prstGeom prst="homePlate">
            <a:avLst/>
          </a:prstGeom>
          <a:solidFill>
            <a:srgbClr val="008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CYRKULACJA ELIT POLITYCZNYCH</a:t>
            </a:r>
            <a:endParaRPr lang="pl-PL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1643042" y="1571612"/>
            <a:ext cx="5500726" cy="40719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cykliczna sukcesja „lisów” i „lwów”</a:t>
            </a:r>
          </a:p>
          <a:p>
            <a:pPr algn="ctr">
              <a:buFont typeface="Arial" pitchFamily="34" charset="0"/>
              <a:buChar char="•"/>
            </a:pPr>
            <a:endParaRPr lang="pl-PL" sz="16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1600" b="1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LWY:</a:t>
            </a:r>
          </a:p>
          <a:p>
            <a:pPr algn="ctr"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reprezentują siłę i zdecydowanie, </a:t>
            </a:r>
          </a:p>
          <a:p>
            <a:pPr algn="ctr"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predyspozycje do agresywnych zachowań i uciekania się do przemocy jako środka sprawowania władzy,</a:t>
            </a:r>
          </a:p>
          <a:p>
            <a:pPr algn="ctr"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utożsamiają władzę z siłą,</a:t>
            </a:r>
          </a:p>
          <a:p>
            <a:pPr algn="ctr"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dzielą społeczeństwa na wrogów i przyjaciół</a:t>
            </a:r>
          </a:p>
          <a:p>
            <a:pPr algn="ctr">
              <a:buFont typeface="Arial" pitchFamily="34" charset="0"/>
              <a:buChar char="•"/>
            </a:pPr>
            <a:endParaRPr lang="pl-PL" sz="16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1600" b="1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LISY:</a:t>
            </a:r>
          </a:p>
          <a:p>
            <a:pPr algn="ctr"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reprezentują przebiegłość, inteligencję, spryt i polityczną elastyczność,</a:t>
            </a:r>
          </a:p>
          <a:p>
            <a:pPr algn="ctr"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cele osiągają na drodze manipulacji, negocjacji i zakulisowych nacisków - dyplomacji,</a:t>
            </a:r>
          </a:p>
          <a:p>
            <a:pPr algn="ctr"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l-PL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zdolne do ustępstw i kompromisów</a:t>
            </a:r>
            <a:endParaRPr lang="pl-PL" sz="16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5" name="Picture 2" descr="http://4.bp.blogspot.com/_Zy_p7cshBtk/S6fm71wnSdI/AAAAAAAACl0/IeorEoCfH-I/s400/lions_fox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643050"/>
            <a:ext cx="1905014" cy="107157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142976" y="857232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Bibliografia</a:t>
            </a:r>
            <a:endParaRPr lang="pl-PL" sz="4000" b="1" dirty="0">
              <a:solidFill>
                <a:schemeClr val="bg2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428596" y="1928802"/>
            <a:ext cx="8286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H. Domański, Struktura społeczna, Warszawa 2007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J. </a:t>
            </a:r>
            <a:r>
              <a:rPr lang="pl-PL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Gaarder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Świat Zofii, Warszawa 1995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N. Klein, </a:t>
            </a:r>
            <a:r>
              <a:rPr lang="pt-BR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 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pt-BR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pace, 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pt-BR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 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pt-BR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hoice, 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pt-BR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 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</a:t>
            </a:r>
            <a:r>
              <a:rPr lang="pt-BR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obs, 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pt-BR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 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</a:t>
            </a:r>
            <a:r>
              <a:rPr lang="pt-BR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ogo</a:t>
            </a: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Izabelin 2004.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J. Pakulski, J. Wasilewski, Cyrkulacja elit politycznych: od lisów do lwów, „Studia Socjologiczne”, 2006, nr 2.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P. Sztompka, Socjologia. Analiza społeczeństwa, Kraków 2002.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M. Żyromski, Teorie elit a systemy polityczne, Poznań 2007.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http://www.britannica.com.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714356"/>
            <a:ext cx="3349839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714356"/>
            <a:ext cx="3417365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pole tekstowe 11"/>
          <p:cNvSpPr txBox="1"/>
          <p:nvPr/>
        </p:nvSpPr>
        <p:spPr>
          <a:xfrm>
            <a:off x="4143372" y="2786058"/>
            <a:ext cx="83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versus</a:t>
            </a:r>
            <a:endParaRPr lang="pl-PL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285720" y="5429264"/>
            <a:ext cx="13981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http://www.sodahead.com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7500958" y="5429264"/>
            <a:ext cx="147508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</a:t>
            </a:r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://mirk0.deviantart.com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071538" y="2214554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Dziękuję za uwagę</a:t>
            </a:r>
            <a:endParaRPr lang="pl-PL" sz="4000" b="1" dirty="0">
              <a:solidFill>
                <a:schemeClr val="bg2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857232"/>
            <a:ext cx="4888961" cy="36195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pole tekstowe 12"/>
          <p:cNvSpPr txBox="1"/>
          <p:nvPr/>
        </p:nvSpPr>
        <p:spPr>
          <a:xfrm>
            <a:off x="5500694" y="1142984"/>
            <a:ext cx="3283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 najbardziej razi?</a:t>
            </a:r>
            <a:endParaRPr lang="pl-PL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214282" y="4572008"/>
            <a:ext cx="17459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http://socialcapital.wordpress.com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2530" name="Picture 2" descr="http://theeconomiccollapseblog.com/wp-content/uploads/2010/03/The-Rich-Get-Richer-Income-Inequalit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2643182"/>
            <a:ext cx="2928958" cy="26712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Prostokąt 11"/>
          <p:cNvSpPr/>
          <p:nvPr/>
        </p:nvSpPr>
        <p:spPr>
          <a:xfrm>
            <a:off x="6929454" y="5429264"/>
            <a:ext cx="186621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</a:t>
            </a:r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://theeconomiccollapseblog.com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6286512" y="857232"/>
            <a:ext cx="2436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Zróżnicowanie</a:t>
            </a:r>
            <a:endParaRPr lang="pl-PL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Elipsa 9"/>
          <p:cNvSpPr/>
          <p:nvPr/>
        </p:nvSpPr>
        <p:spPr>
          <a:xfrm>
            <a:off x="642910" y="714356"/>
            <a:ext cx="107157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2714612" y="714356"/>
            <a:ext cx="1071570" cy="1071570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1000100" y="2071678"/>
            <a:ext cx="274299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płeć</a:t>
            </a:r>
          </a:p>
          <a:p>
            <a:pPr>
              <a:buFont typeface="Arial" pitchFamily="34" charset="0"/>
              <a:buChar char="•"/>
            </a:pPr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kolor skóry</a:t>
            </a:r>
          </a:p>
          <a:p>
            <a:pPr>
              <a:buFont typeface="Arial" pitchFamily="34" charset="0"/>
              <a:buChar char="•"/>
            </a:pPr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cechy wyglądu</a:t>
            </a:r>
            <a:endParaRPr lang="pl-PL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6500826" y="2428868"/>
            <a:ext cx="1933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biologiczne</a:t>
            </a:r>
            <a:endParaRPr lang="pl-PL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285720" y="3643314"/>
            <a:ext cx="50644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Mogą one wywierać wpływ na:</a:t>
            </a:r>
          </a:p>
          <a:p>
            <a:endParaRPr lang="pl-PL" sz="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nasz dostęp do wykształcenia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przebieg kariery zawodowej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wysokość zarobków</a:t>
            </a:r>
            <a:endParaRPr lang="pl-PL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6500826" y="4500570"/>
            <a:ext cx="1741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społeczne</a:t>
            </a:r>
            <a:endParaRPr lang="pl-PL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928662" y="3714752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Występowanie nierówności oznacza, że jedni ludzie mają </a:t>
            </a:r>
            <a:r>
              <a:rPr lang="pl-PL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CZEGOŚ</a:t>
            </a:r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więcej od innych</a:t>
            </a:r>
            <a:endParaRPr lang="pl-PL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1785918" y="714356"/>
            <a:ext cx="5715000" cy="2571750"/>
          </a:xfrm>
          <a:prstGeom prst="ellipse">
            <a:avLst/>
          </a:prstGeom>
          <a:solidFill>
            <a:srgbClr val="436416"/>
          </a:solidFill>
          <a:ln w="57150"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b="1" dirty="0">
              <a:solidFill>
                <a:srgbClr val="FFC000"/>
              </a:solidFill>
            </a:endParaRPr>
          </a:p>
        </p:txBody>
      </p:sp>
      <p:sp>
        <p:nvSpPr>
          <p:cNvPr id="20" name="pole tekstowe 12"/>
          <p:cNvSpPr txBox="1">
            <a:spLocks noChangeArrowheads="1"/>
          </p:cNvSpPr>
          <p:nvPr/>
        </p:nvSpPr>
        <p:spPr bwMode="auto">
          <a:xfrm>
            <a:off x="3571855" y="1000106"/>
            <a:ext cx="2143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b="1">
                <a:solidFill>
                  <a:schemeClr val="bg1"/>
                </a:solidFill>
              </a:rPr>
              <a:t>Zróżnicowanie</a:t>
            </a:r>
          </a:p>
        </p:txBody>
      </p:sp>
      <p:sp>
        <p:nvSpPr>
          <p:cNvPr id="22" name="Elipsa 21"/>
          <p:cNvSpPr/>
          <p:nvPr/>
        </p:nvSpPr>
        <p:spPr>
          <a:xfrm>
            <a:off x="2714605" y="1571606"/>
            <a:ext cx="3786188" cy="1571625"/>
          </a:xfrm>
          <a:prstGeom prst="ellipse">
            <a:avLst/>
          </a:prstGeom>
          <a:solidFill>
            <a:srgbClr val="436416"/>
          </a:solidFill>
          <a:ln w="57150"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b="1" dirty="0">
                <a:solidFill>
                  <a:srgbClr val="FFC000"/>
                </a:solidFill>
              </a:rPr>
              <a:t>Nierówności społeczne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1000100" y="714356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Nierówności w polskim społeczeństwie</a:t>
            </a:r>
            <a:endParaRPr lang="pl-PL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1357298"/>
            <a:ext cx="6500858" cy="42349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pole tekstowe 9"/>
          <p:cNvSpPr txBox="1"/>
          <p:nvPr/>
        </p:nvSpPr>
        <p:spPr>
          <a:xfrm>
            <a:off x="357158" y="5643578"/>
            <a:ext cx="10583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http://www.cbos.pl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3786182" y="857232"/>
            <a:ext cx="50006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Karol Marks</a:t>
            </a: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1818 – 1883</a:t>
            </a: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Niemiecki filozof, ekonomista, działacz rewolucyjny</a:t>
            </a: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Jeden z najważniejszych teoretyków i ideologów socjalizmu</a:t>
            </a:r>
            <a:endParaRPr lang="pl-PL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Picture 2" descr="Marx, Kar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928670"/>
            <a:ext cx="2990850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pole tekstowe 12"/>
          <p:cNvSpPr txBox="1"/>
          <p:nvPr/>
        </p:nvSpPr>
        <p:spPr>
          <a:xfrm>
            <a:off x="357158" y="5500702"/>
            <a:ext cx="14093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http://www.britannica.com</a:t>
            </a:r>
            <a:endParaRPr lang="pl-PL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łowa ramki 4"/>
          <p:cNvSpPr/>
          <p:nvPr/>
        </p:nvSpPr>
        <p:spPr>
          <a:xfrm>
            <a:off x="0" y="0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188640"/>
            <a:ext cx="1419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86454"/>
            <a:ext cx="4985727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Łącznik prosty 20"/>
          <p:cNvCxnSpPr/>
          <p:nvPr/>
        </p:nvCxnSpPr>
        <p:spPr>
          <a:xfrm>
            <a:off x="1643042" y="5786454"/>
            <a:ext cx="6000792" cy="1588"/>
          </a:xfrm>
          <a:prstGeom prst="line">
            <a:avLst/>
          </a:prstGeom>
          <a:ln w="19050" cap="sq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Połowa ramki 6"/>
          <p:cNvSpPr/>
          <p:nvPr/>
        </p:nvSpPr>
        <p:spPr>
          <a:xfrm rot="10800000">
            <a:off x="0" y="6500834"/>
            <a:ext cx="9144000" cy="357166"/>
          </a:xfrm>
          <a:prstGeom prst="halfFrame">
            <a:avLst>
              <a:gd name="adj1" fmla="val 98148"/>
              <a:gd name="adj2" fmla="val 333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642910" y="857232"/>
            <a:ext cx="814393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Rozwój społeczny</a:t>
            </a:r>
          </a:p>
          <a:p>
            <a:pPr algn="ctr"/>
            <a:endParaRPr lang="pl-PL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Wspólnota pierwotna</a:t>
            </a:r>
          </a:p>
          <a:p>
            <a:pPr algn="ctr"/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Niewolnictwo</a:t>
            </a:r>
          </a:p>
          <a:p>
            <a:pPr algn="ctr"/>
            <a:r>
              <a:rPr lang="pl-PL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Feudalizam</a:t>
            </a:r>
            <a:endParaRPr lang="pl-PL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400" b="1" dirty="0" smtClean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Kapitalizm</a:t>
            </a:r>
          </a:p>
          <a:p>
            <a:pPr algn="ctr"/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Socjalizm (dyktatura proletariatu)</a:t>
            </a:r>
          </a:p>
          <a:p>
            <a:pPr algn="ctr"/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Komunizm</a:t>
            </a:r>
          </a:p>
          <a:p>
            <a:pPr algn="ctr"/>
            <a:endParaRPr lang="pl-PL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pl-PL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pl-PL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„Motorem” zmian społecznych są zmiany materialnych warunków życia ludzi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</TotalTime>
  <Words>960</Words>
  <Application>Microsoft Office PowerPoint</Application>
  <PresentationFormat>Pokaz na ekranie (4:3)</PresentationFormat>
  <Paragraphs>233</Paragraphs>
  <Slides>30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30</vt:i4>
      </vt:variant>
    </vt:vector>
  </HeadingPairs>
  <TitlesOfParts>
    <vt:vector size="31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  <vt:lpstr>Slajd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Łukasz</dc:creator>
  <cp:lastModifiedBy>Łukasz</cp:lastModifiedBy>
  <cp:revision>74</cp:revision>
  <dcterms:created xsi:type="dcterms:W3CDTF">2013-03-07T11:32:01Z</dcterms:created>
  <dcterms:modified xsi:type="dcterms:W3CDTF">2013-03-24T22:08:13Z</dcterms:modified>
</cp:coreProperties>
</file>