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93" r:id="rId4"/>
    <p:sldId id="294" r:id="rId5"/>
    <p:sldId id="295" r:id="rId6"/>
    <p:sldId id="296" r:id="rId7"/>
    <p:sldId id="298" r:id="rId8"/>
    <p:sldId id="291" r:id="rId9"/>
    <p:sldId id="275" r:id="rId10"/>
    <p:sldId id="276" r:id="rId11"/>
    <p:sldId id="262" r:id="rId12"/>
    <p:sldId id="278" r:id="rId13"/>
    <p:sldId id="282" r:id="rId14"/>
    <p:sldId id="283" r:id="rId15"/>
    <p:sldId id="257" r:id="rId1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21" autoAdjust="0"/>
    <p:restoredTop sz="94576" autoAdjust="0"/>
  </p:normalViewPr>
  <p:slideViewPr>
    <p:cSldViewPr>
      <p:cViewPr>
        <p:scale>
          <a:sx n="66" d="100"/>
          <a:sy n="66" d="100"/>
        </p:scale>
        <p:origin x="-131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A1B213-5B93-48C4-9F5A-6FA793D801BA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9EF948-E1EA-432E-B04A-9AD3572DC5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614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425AF5-7D20-4E25-B09C-E0050177E696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71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260AF0-D68C-4EAB-A38B-35D09D07670F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2" descr="stopka_poz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51538"/>
            <a:ext cx="91440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9" descr="nagłówek_poz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4E948-15D7-40B8-8AD9-CB1F4B13CE1A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10206-3AE6-4815-9B2E-EDE4FC980A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3403-A1E7-402A-BF71-1943037526D7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0EDE5-79E3-459F-A06E-8308BC006E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CD4C5-668B-4256-8C7F-DB8F27240994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DFBE2-8C5F-4683-AD0A-58A633A350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9EECF-0913-4D6D-B001-17CF6BB5BBF8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C6397-32E0-4F88-953B-91DB774926D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19139-C375-4210-B866-1873C166D8DB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916B8-C644-43CF-B1C6-A766E9AA848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30687-0C1F-4263-B40B-4E89E4BB5C68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A82B0-080D-4C39-9CE9-C0B4B35ED2E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5F6A-0475-4C56-84B2-A40514E2FB00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21F24-7E6A-4D27-B86A-34CF5D5213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AA1FE-2C5E-4C35-B94D-1F7A8942C1DD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5E0CF-D2B8-4275-B530-F570C81516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4CAC0-EC9E-4C61-A05E-4236477D9DD3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CD54-CB2E-405E-8F4C-E7AEEEAA888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2813D-59C1-4C53-B908-EF8A37FFFE59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05D7A-92E9-4E79-BC7E-FDBA4D61484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DADE5-BCFA-401C-B801-84801FB17CF3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6E4E-A160-4C07-949D-2A93E42BB3D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0113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26988"/>
            <a:ext cx="9144000" cy="112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9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CF8C7-A967-4D33-9912-83D2E1437165}" type="datetimeFigureOut">
              <a:rPr lang="pl-PL"/>
              <a:pPr>
                <a:defRPr/>
              </a:pPr>
              <a:t>2013-08-31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D53A34-9CA2-4867-814B-34670B385B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l.wikipedia.org/wiki/Plik:Roman_Dmowski_LOC_3c35372u.jpg" TargetMode="External"/><Relationship Id="rId2" Type="http://schemas.openxmlformats.org/officeDocument/2006/relationships/hyperlink" Target="http://pl.wikipedia.org/wiki/Plik:Pilsudski_1910_1920_LOC_hec_14263_restored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l.wikipedia.org/wiki/Plik:Ignacy_Jan_Paderewski.PN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ctrTitle"/>
          </p:nvPr>
        </p:nvSpPr>
        <p:spPr>
          <a:xfrm>
            <a:off x="576263" y="1592263"/>
            <a:ext cx="7956550" cy="1871662"/>
          </a:xfrm>
        </p:spPr>
        <p:txBody>
          <a:bodyPr/>
          <a:lstStyle/>
          <a:p>
            <a:pPr eaLnBrk="1" hangingPunct="1"/>
            <a:r>
              <a:rPr lang="pl-PL" sz="4900" b="1" smtClean="0">
                <a:latin typeface="Arial" charset="0"/>
              </a:rPr>
              <a:t>Piłsudski czy Dmowski?- dwie wizje niepodległości</a:t>
            </a:r>
            <a:br>
              <a:rPr lang="pl-PL" sz="4900" b="1" smtClean="0">
                <a:latin typeface="Arial" charset="0"/>
              </a:rPr>
            </a:br>
            <a:r>
              <a:rPr lang="pl-PL" sz="3200" b="1" smtClean="0">
                <a:latin typeface="Arial" charset="0"/>
              </a:rPr>
              <a:t>lekcja 2</a:t>
            </a:r>
          </a:p>
        </p:txBody>
      </p:sp>
      <p:sp>
        <p:nvSpPr>
          <p:cNvPr id="3075" name="Podtytuł 2"/>
          <p:cNvSpPr txBox="1">
            <a:spLocks/>
          </p:cNvSpPr>
          <p:nvPr/>
        </p:nvSpPr>
        <p:spPr bwMode="auto">
          <a:xfrm>
            <a:off x="1116013" y="3789363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pl-PL" sz="3200">
                <a:latin typeface="Arial" charset="0"/>
              </a:rPr>
              <a:t>dr Igor Bartosik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700" b="1">
                <a:latin typeface="Arial" charset="0"/>
              </a:rPr>
              <a:t>Różnice w koncepcjach politycznych dotyczących kształtu państwa polskiego</a:t>
            </a:r>
          </a:p>
        </p:txBody>
      </p:sp>
      <p:sp>
        <p:nvSpPr>
          <p:cNvPr id="12291" name="pole tekstowe 4"/>
          <p:cNvSpPr txBox="1">
            <a:spLocks noChangeArrowheads="1"/>
          </p:cNvSpPr>
          <p:nvPr/>
        </p:nvSpPr>
        <p:spPr bwMode="auto">
          <a:xfrm>
            <a:off x="611188" y="1341438"/>
            <a:ext cx="79930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pl-PL" sz="2400"/>
          </a:p>
        </p:txBody>
      </p:sp>
      <p:graphicFrame>
        <p:nvGraphicFramePr>
          <p:cNvPr id="18472" name="Group 40"/>
          <p:cNvGraphicFramePr>
            <a:graphicFrameLocks noGrp="1"/>
          </p:cNvGraphicFramePr>
          <p:nvPr/>
        </p:nvGraphicFramePr>
        <p:xfrm>
          <a:off x="250825" y="1112838"/>
          <a:ext cx="8642350" cy="5313369"/>
        </p:xfrm>
        <a:graphic>
          <a:graphicData uri="http://schemas.openxmlformats.org/drawingml/2006/table">
            <a:tbl>
              <a:tblPr/>
              <a:tblGrid>
                <a:gridCol w="4036214"/>
                <a:gridCol w="323937"/>
                <a:gridCol w="4282199"/>
              </a:tblGrid>
              <a:tr h="39621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PIŁSUDSKI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DMOWSKI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37848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Granice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1895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Powrót do granic przedrozbiorowych na wschodzie.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Powstanie państw stanowiących pas buforowy pomiędzy Rosją a Polską.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Powrót na wschodzie do granic poprzedzających III rozbiór oraz maksymalne poszerzenie granic na zachodzie.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Przeciwnik wyprawy kijowskiej Piłsudskiego.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8002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Państwo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31061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Koncepcja federalistyczna.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Utrzymanie bliskiej współpracy z mającymi powstać na wschodzie państwami: Białorusią, Ukrainą, Litwą i wytworzenie w ten sposób poziomu równowagi wobec ZSRR i Niemiec  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Koncepcja inkorporacyjna. Wchłonięcie terenów o przeważającej liczbie polskich mieszkańców i poprzez wzmocnienie pozycji narodu i państwa spolonizowanie ich.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8311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Naród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2753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Państwo wielonarodowe, ukierunkowane na stopniową asymilację narodów zamieszkujących tereny państwa Polskiego .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Zbudowanie narodu opartego o polityczne wzorce zachodnie, silnego liczebnie (koło 60 milionów obywateli) jednolitego pod względem kultury, religii, tradycji.</a:t>
                      </a:r>
                    </a:p>
                  </a:txBody>
                  <a:tcPr marL="91476" marR="91476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b="1">
                <a:latin typeface="Arial" charset="0"/>
              </a:rPr>
              <a:t>Wielonarodowy charakter II Rzeczpospolitej</a:t>
            </a:r>
          </a:p>
        </p:txBody>
      </p:sp>
      <p:sp>
        <p:nvSpPr>
          <p:cNvPr id="19459" name="pole tekstowe 4"/>
          <p:cNvSpPr txBox="1">
            <a:spLocks noChangeArrowheads="1"/>
          </p:cNvSpPr>
          <p:nvPr/>
        </p:nvSpPr>
        <p:spPr bwMode="auto">
          <a:xfrm>
            <a:off x="395288" y="1125538"/>
            <a:ext cx="8497887" cy="50784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SzPct val="150000"/>
              <a:buFont typeface="Arial" pitchFamily="34" charset="0"/>
              <a:buChar char="•"/>
              <a:defRPr/>
            </a:pPr>
            <a:r>
              <a:rPr lang="pl-PL" dirty="0" smtClean="0">
                <a:latin typeface="Arial" charset="0"/>
              </a:rPr>
              <a:t>Z pierwszego po odzyskaniu niepodległości spisu powszechnego przeprowadzonego w 1921 r. wynika, że w Polsce mieszkało wówczas </a:t>
            </a:r>
            <a:br>
              <a:rPr lang="pl-PL" dirty="0" smtClean="0">
                <a:latin typeface="Arial" charset="0"/>
              </a:rPr>
            </a:br>
            <a:r>
              <a:rPr lang="pl-PL" dirty="0" smtClean="0">
                <a:latin typeface="Arial" charset="0"/>
              </a:rPr>
              <a:t>27,2 mln osób.</a:t>
            </a:r>
          </a:p>
          <a:p>
            <a:pPr marL="285750" indent="-285750" eaLnBrk="1" hangingPunct="1">
              <a:lnSpc>
                <a:spcPct val="150000"/>
              </a:lnSpc>
              <a:buSzPct val="150000"/>
              <a:buFont typeface="Arial" pitchFamily="34" charset="0"/>
              <a:buChar char="•"/>
              <a:defRPr/>
            </a:pPr>
            <a:r>
              <a:rPr lang="pl-PL" dirty="0" smtClean="0">
                <a:latin typeface="Arial" charset="0"/>
              </a:rPr>
              <a:t>Skład narodowościowy był następujący:</a:t>
            </a:r>
            <a:endParaRPr lang="pl-PL" b="1" dirty="0" smtClean="0">
              <a:latin typeface="Arial" charset="0"/>
            </a:endParaRPr>
          </a:p>
          <a:p>
            <a:pPr marL="363538" indent="173038" eaLnBrk="1" hangingPunct="1">
              <a:lnSpc>
                <a:spcPct val="150000"/>
              </a:lnSpc>
              <a:buSzPct val="150000"/>
              <a:defRPr/>
            </a:pPr>
            <a:r>
              <a:rPr lang="pl-PL" dirty="0" smtClean="0">
                <a:latin typeface="Arial" charset="0"/>
              </a:rPr>
              <a:t>- Polacy – 69,2 proc.</a:t>
            </a:r>
            <a:endParaRPr lang="pl-PL" b="1" dirty="0" smtClean="0">
              <a:latin typeface="Arial" charset="0"/>
            </a:endParaRPr>
          </a:p>
          <a:p>
            <a:pPr marL="363538" indent="173038" eaLnBrk="1" hangingPunct="1">
              <a:lnSpc>
                <a:spcPct val="150000"/>
              </a:lnSpc>
              <a:buSzPct val="150000"/>
              <a:defRPr/>
            </a:pPr>
            <a:r>
              <a:rPr lang="pl-PL" dirty="0" smtClean="0">
                <a:latin typeface="Arial" charset="0"/>
              </a:rPr>
              <a:t>- Ukraińcy – 14 proc.</a:t>
            </a:r>
            <a:endParaRPr lang="pl-PL" b="1" dirty="0" smtClean="0">
              <a:latin typeface="Arial" charset="0"/>
            </a:endParaRPr>
          </a:p>
          <a:p>
            <a:pPr marL="363538" indent="173038" eaLnBrk="1" hangingPunct="1">
              <a:lnSpc>
                <a:spcPct val="150000"/>
              </a:lnSpc>
              <a:buSzPct val="150000"/>
              <a:defRPr/>
            </a:pPr>
            <a:r>
              <a:rPr lang="pl-PL" dirty="0" smtClean="0">
                <a:latin typeface="Arial" charset="0"/>
              </a:rPr>
              <a:t>- Żydzi – 7,8 proc.</a:t>
            </a:r>
            <a:endParaRPr lang="pl-PL" b="1" dirty="0" smtClean="0">
              <a:latin typeface="Arial" charset="0"/>
            </a:endParaRPr>
          </a:p>
          <a:p>
            <a:pPr marL="363538" indent="173038" eaLnBrk="1" hangingPunct="1">
              <a:lnSpc>
                <a:spcPct val="150000"/>
              </a:lnSpc>
              <a:buSzPct val="150000"/>
              <a:defRPr/>
            </a:pPr>
            <a:r>
              <a:rPr lang="pl-PL" dirty="0" smtClean="0">
                <a:latin typeface="Arial" charset="0"/>
              </a:rPr>
              <a:t>- Białorusini – 3,9 proc.</a:t>
            </a:r>
            <a:endParaRPr lang="pl-PL" b="1" dirty="0" smtClean="0">
              <a:latin typeface="Arial" charset="0"/>
            </a:endParaRPr>
          </a:p>
          <a:p>
            <a:pPr marL="363538" indent="173038" eaLnBrk="1" hangingPunct="1">
              <a:lnSpc>
                <a:spcPct val="150000"/>
              </a:lnSpc>
              <a:buSzPct val="150000"/>
              <a:defRPr/>
            </a:pPr>
            <a:r>
              <a:rPr lang="pl-PL" dirty="0" smtClean="0">
                <a:latin typeface="Arial" charset="0"/>
              </a:rPr>
              <a:t>- Niemcy – 3,8 proc.</a:t>
            </a:r>
            <a:endParaRPr lang="pl-PL" b="1" dirty="0" smtClean="0">
              <a:latin typeface="Arial" charset="0"/>
            </a:endParaRPr>
          </a:p>
          <a:p>
            <a:pPr marL="363538" indent="173038" eaLnBrk="1" hangingPunct="1">
              <a:lnSpc>
                <a:spcPct val="150000"/>
              </a:lnSpc>
              <a:buSzPct val="150000"/>
              <a:defRPr/>
            </a:pPr>
            <a:r>
              <a:rPr lang="pl-PL" dirty="0" smtClean="0">
                <a:latin typeface="Arial" charset="0"/>
              </a:rPr>
              <a:t>- obywatele pozostałych narodowości – 1,3 proc. </a:t>
            </a:r>
          </a:p>
          <a:p>
            <a:pPr marL="285750" indent="-285750" eaLnBrk="1" hangingPunct="1">
              <a:lnSpc>
                <a:spcPct val="150000"/>
              </a:lnSpc>
              <a:buSzPct val="150000"/>
              <a:buFont typeface="Arial" pitchFamily="34" charset="0"/>
              <a:buChar char="•"/>
              <a:defRPr/>
            </a:pPr>
            <a:r>
              <a:rPr lang="pl-PL" dirty="0" smtClean="0">
                <a:latin typeface="Arial" charset="0"/>
              </a:rPr>
              <a:t>W niektórych regionach (np. na Polesiu, Wołyniu i w Galicji Wschodniej) to Polacy stanowili mniejszość.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latin typeface="Arial" charset="0"/>
              </a:rPr>
              <a:t>Napięcia i konflikty</a:t>
            </a:r>
          </a:p>
        </p:txBody>
      </p:sp>
      <p:sp>
        <p:nvSpPr>
          <p:cNvPr id="14339" name="pole tekstowe 4"/>
          <p:cNvSpPr txBox="1">
            <a:spLocks noChangeArrowheads="1"/>
          </p:cNvSpPr>
          <p:nvPr/>
        </p:nvSpPr>
        <p:spPr bwMode="auto">
          <a:xfrm>
            <a:off x="395288" y="908050"/>
            <a:ext cx="842486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 dirty="0">
                <a:latin typeface="Arial" charset="0"/>
              </a:rPr>
              <a:t>Odrodzona Polska gwarantowała równe prawa bez względu na narodowość i wyznanie, a mniejszości narodowe miały pełne prawa polityczne. 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endParaRPr lang="pl-PL" sz="1600" dirty="0">
              <a:latin typeface="Arial" charset="0"/>
            </a:endParaRP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 dirty="0">
                <a:latin typeface="Arial" charset="0"/>
              </a:rPr>
              <a:t>W opinii mniejszości, Polska troszczyła się jednak tylko o Polaków. Stąd m.in. działania konspiracyjne mniejszości ukraińskiej. Powstała w 1920 r. Ukraińska Organizacja Wojskowa stawiała sobie za cel walkę o niepodległą Ukrainę. Z czasem przekształciła się w Organizację Ukraińskich Nacjonalistów, a jej członkowie dokonywali zamachy zbrojne wymierzone w państwo polskie (m.in. w 1934r. z ich rąk zginął Bronisław </a:t>
            </a:r>
            <a:r>
              <a:rPr lang="pl-PL" sz="1600" dirty="0" err="1" smtClean="0">
                <a:solidFill>
                  <a:srgbClr val="FF0000"/>
                </a:solidFill>
                <a:latin typeface="Arial" charset="0"/>
              </a:rPr>
              <a:t>Pieracki</a:t>
            </a:r>
            <a:r>
              <a:rPr lang="pl-PL" sz="1600" dirty="0">
                <a:latin typeface="Arial" charset="0"/>
              </a:rPr>
              <a:t>, minister spraw wewnętrznych). 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endParaRPr lang="pl-PL" sz="1600" dirty="0">
              <a:latin typeface="Arial" charset="0"/>
            </a:endParaRP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 dirty="0">
                <a:latin typeface="Arial" charset="0"/>
              </a:rPr>
              <a:t>Po odzyskaniu niepodległości nie zniknęła także niechęć do Żydów, jednak nie miały miejsca takie intensywne prześladowania jak w latach 30. w Niemczech. Polskie władze wspierały ruch syjonistyczny zmierzający do stworzenia państwa żydowskiego na terytorium Palestyny.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88913"/>
            <a:ext cx="91440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4400" b="1" dirty="0"/>
              <a:t>Bibliografia</a:t>
            </a:r>
            <a:endParaRPr lang="pl-PL" sz="4400" b="1" dirty="0">
              <a:latin typeface="+mn-lt"/>
            </a:endParaRPr>
          </a:p>
        </p:txBody>
      </p:sp>
      <p:sp>
        <p:nvSpPr>
          <p:cNvPr id="15363" name="pole tekstowe 4"/>
          <p:cNvSpPr txBox="1">
            <a:spLocks noChangeArrowheads="1"/>
          </p:cNvSpPr>
          <p:nvPr/>
        </p:nvSpPr>
        <p:spPr bwMode="auto">
          <a:xfrm>
            <a:off x="684213" y="1052513"/>
            <a:ext cx="78486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lnSpc>
                <a:spcPct val="150000"/>
              </a:lnSpc>
              <a:buSzPct val="150000"/>
              <a:buFontTx/>
              <a:buChar char="•"/>
            </a:pPr>
            <a:r>
              <a:rPr lang="pl-PL">
                <a:latin typeface="Arial" charset="0"/>
              </a:rPr>
              <a:t> Davies N., Boże Igrzysko: Historia Polski, Znak, Kraków 1989</a:t>
            </a:r>
            <a:br>
              <a:rPr lang="pl-PL">
                <a:latin typeface="Arial" charset="0"/>
              </a:rPr>
            </a:br>
            <a:endParaRPr lang="pl-PL">
              <a:latin typeface="Arial" charset="0"/>
            </a:endParaRPr>
          </a:p>
          <a:p>
            <a:pPr marL="174625" indent="-174625">
              <a:lnSpc>
                <a:spcPct val="150000"/>
              </a:lnSpc>
              <a:buSzPct val="150000"/>
              <a:buFontTx/>
              <a:buChar char="•"/>
            </a:pPr>
            <a:r>
              <a:rPr lang="pl-PL">
                <a:latin typeface="Arial" charset="0"/>
              </a:rPr>
              <a:t> Konopczyński W., Historia polityczna Polski: 1914-1939, Warszawa 1995</a:t>
            </a:r>
            <a:br>
              <a:rPr lang="pl-PL">
                <a:latin typeface="Arial" charset="0"/>
              </a:rPr>
            </a:br>
            <a:endParaRPr lang="pl-PL">
              <a:latin typeface="Arial" charset="0"/>
            </a:endParaRPr>
          </a:p>
          <a:p>
            <a:pPr marL="174625" indent="-174625">
              <a:lnSpc>
                <a:spcPct val="150000"/>
              </a:lnSpc>
              <a:buSzPct val="150000"/>
              <a:buFontTx/>
              <a:buChar char="•"/>
            </a:pPr>
            <a:r>
              <a:rPr lang="pl-PL">
                <a:latin typeface="Arial" charset="0"/>
              </a:rPr>
              <a:t> Chojnowski A., Koncepcje polityki narodowościowej rządów polskich w latach 1921-1931, Zakład Narodowy im. Ossolińskich, Wrocław 1979</a:t>
            </a:r>
            <a:br>
              <a:rPr lang="pl-PL">
                <a:latin typeface="Arial" charset="0"/>
              </a:rPr>
            </a:br>
            <a:endParaRPr lang="pl-PL">
              <a:latin typeface="Arial" charset="0"/>
            </a:endParaRPr>
          </a:p>
          <a:p>
            <a:pPr marL="174625" indent="-174625">
              <a:lnSpc>
                <a:spcPct val="150000"/>
              </a:lnSpc>
              <a:buSzPct val="150000"/>
              <a:buFontTx/>
              <a:buChar char="•"/>
            </a:pPr>
            <a:r>
              <a:rPr lang="pl-PL">
                <a:latin typeface="Arial" charset="0"/>
              </a:rPr>
              <a:t> Brzoza Cz., Polska w czasach niepodległości i II wojny światowej (1918- 1945), Świat Książki, Warszawa 2001</a:t>
            </a:r>
            <a:br>
              <a:rPr lang="pl-PL">
                <a:latin typeface="Arial" charset="0"/>
              </a:rPr>
            </a:br>
            <a:endParaRPr lang="pl-PL">
              <a:latin typeface="Arial" charset="0"/>
            </a:endParaRPr>
          </a:p>
          <a:p>
            <a:pPr marL="174625" indent="-174625">
              <a:lnSpc>
                <a:spcPct val="150000"/>
              </a:lnSpc>
              <a:buSzPct val="150000"/>
              <a:buFontTx/>
              <a:buChar char="•"/>
            </a:pPr>
            <a:r>
              <a:rPr lang="pl-PL">
                <a:latin typeface="Arial" charset="0"/>
              </a:rPr>
              <a:t> Buszko J., Historia Polski 1864-1948, Państwowe Wydawnictwa Naukowe, Warszawa 1989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ole tekstowe 2"/>
          <p:cNvSpPr txBox="1">
            <a:spLocks noChangeArrowheads="1"/>
          </p:cNvSpPr>
          <p:nvPr/>
        </p:nvSpPr>
        <p:spPr bwMode="auto">
          <a:xfrm>
            <a:off x="0" y="3778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latin typeface="Arial" charset="0"/>
              </a:rPr>
              <a:t>Wykorzystane zdjęcia i grafiki</a:t>
            </a:r>
          </a:p>
        </p:txBody>
      </p:sp>
      <p:sp>
        <p:nvSpPr>
          <p:cNvPr id="16387" name="pole tekstowe 3"/>
          <p:cNvSpPr txBox="1">
            <a:spLocks noChangeArrowheads="1"/>
          </p:cNvSpPr>
          <p:nvPr/>
        </p:nvSpPr>
        <p:spPr bwMode="auto">
          <a:xfrm>
            <a:off x="684213" y="1196975"/>
            <a:ext cx="78486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pl-PL" b="1">
                <a:latin typeface="Arial" charset="0"/>
              </a:rPr>
              <a:t>1. Józef Piłsudski</a:t>
            </a:r>
            <a:r>
              <a:rPr lang="pl-PL">
                <a:latin typeface="Arial" charset="0"/>
              </a:rPr>
              <a:t>, źródło: Wikimedia Commons, </a:t>
            </a:r>
            <a:r>
              <a:rPr lang="pl-PL">
                <a:latin typeface="Arial" charset="0"/>
                <a:hlinkClick r:id="rId2"/>
              </a:rPr>
              <a:t>http://pl.wikipedia.org/wiki/Plik:Pilsudski_1910_1920_LOC_hec_14263_restored.jpg</a:t>
            </a:r>
            <a:endParaRPr lang="pl-PL">
              <a:latin typeface="Arial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pl-PL" b="1">
                <a:latin typeface="Arial" charset="0"/>
              </a:rPr>
              <a:t>2. Roman Dmowski</a:t>
            </a:r>
            <a:r>
              <a:rPr lang="pl-PL">
                <a:latin typeface="Arial" charset="0"/>
              </a:rPr>
              <a:t>, żródło: Wikimedia Commons, </a:t>
            </a:r>
            <a:r>
              <a:rPr lang="pl-PL">
                <a:latin typeface="Arial" charset="0"/>
                <a:hlinkClick r:id="rId3"/>
              </a:rPr>
              <a:t>http://pl.wikipedia.org/wiki/Plik:Roman_Dmowski_LOC_3c35372u.jpg</a:t>
            </a:r>
            <a:endParaRPr lang="pl-PL">
              <a:latin typeface="Arial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pl-PL" b="1">
                <a:latin typeface="Arial" charset="0"/>
              </a:rPr>
              <a:t>3. Ignacy Paderewski,</a:t>
            </a:r>
            <a:r>
              <a:rPr lang="pl-PL">
                <a:latin typeface="Arial" charset="0"/>
              </a:rPr>
              <a:t> źródło: Wikimedia Commons, </a:t>
            </a:r>
            <a:r>
              <a:rPr lang="pl-PL">
                <a:latin typeface="Arial" charset="0"/>
                <a:hlinkClick r:id="rId4"/>
              </a:rPr>
              <a:t>http://pl.wikipedia.org/wiki/Plik:Ignacy_Jan_Paderewski.PNG</a:t>
            </a:r>
            <a:endParaRPr lang="pl-P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/>
          <p:cNvSpPr>
            <a:spLocks noGrp="1"/>
          </p:cNvSpPr>
          <p:nvPr>
            <p:ph type="ctrTitle"/>
          </p:nvPr>
        </p:nvSpPr>
        <p:spPr>
          <a:xfrm>
            <a:off x="0" y="1844675"/>
            <a:ext cx="9144000" cy="1871663"/>
          </a:xfrm>
        </p:spPr>
        <p:txBody>
          <a:bodyPr/>
          <a:lstStyle/>
          <a:p>
            <a:pPr eaLnBrk="1" hangingPunct="1"/>
            <a:r>
              <a:rPr lang="pl-PL" sz="4900" b="1" smtClean="0">
                <a:latin typeface="Arial" charset="0"/>
                <a:cs typeface="Arial" charset="0"/>
              </a:rPr>
              <a:t>Dziękuję za uwagę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le tekstowe 2"/>
          <p:cNvSpPr txBox="1">
            <a:spLocks noChangeArrowheads="1"/>
          </p:cNvSpPr>
          <p:nvPr/>
        </p:nvSpPr>
        <p:spPr bwMode="auto">
          <a:xfrm>
            <a:off x="0" y="333375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200" b="1">
                <a:latin typeface="Arial" charset="0"/>
              </a:rPr>
              <a:t>Plan prezentacji</a:t>
            </a:r>
          </a:p>
        </p:txBody>
      </p:sp>
      <p:sp>
        <p:nvSpPr>
          <p:cNvPr id="4099" name="pole tekstowe 4"/>
          <p:cNvSpPr txBox="1">
            <a:spLocks noChangeArrowheads="1"/>
          </p:cNvSpPr>
          <p:nvPr/>
        </p:nvSpPr>
        <p:spPr bwMode="auto">
          <a:xfrm>
            <a:off x="576263" y="1125538"/>
            <a:ext cx="79914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SzPct val="150000"/>
              <a:buFontTx/>
              <a:buChar char="•"/>
              <a:defRPr/>
            </a:pPr>
            <a:r>
              <a:rPr lang="pl-PL" sz="2400" dirty="0" smtClean="0">
                <a:latin typeface="Arial" charset="0"/>
              </a:rPr>
              <a:t>Działalność polityczna Józefa Piłsudskiego.</a:t>
            </a:r>
          </a:p>
          <a:p>
            <a:pPr eaLnBrk="1" hangingPunct="1">
              <a:lnSpc>
                <a:spcPct val="150000"/>
              </a:lnSpc>
              <a:buSzPct val="150000"/>
              <a:buFontTx/>
              <a:buChar char="•"/>
              <a:defRPr/>
            </a:pPr>
            <a:r>
              <a:rPr lang="pl-PL" sz="2400" dirty="0" smtClean="0">
                <a:latin typeface="Arial" charset="0"/>
              </a:rPr>
              <a:t> Działalność polityczna Romana Dmowskiego.</a:t>
            </a:r>
          </a:p>
          <a:p>
            <a:pPr marL="261938" indent="-261938" eaLnBrk="1" hangingPunct="1">
              <a:lnSpc>
                <a:spcPct val="150000"/>
              </a:lnSpc>
              <a:buSzPct val="150000"/>
              <a:buFontTx/>
              <a:buChar char="•"/>
              <a:defRPr/>
            </a:pPr>
            <a:r>
              <a:rPr lang="pl-PL" sz="2400" dirty="0" smtClean="0">
                <a:latin typeface="Arial" charset="0"/>
              </a:rPr>
              <a:t>Strategie polityczne Dmowskiego i Piłsudskiego </a:t>
            </a:r>
            <a:br>
              <a:rPr lang="pl-PL" sz="2400" dirty="0" smtClean="0">
                <a:latin typeface="Arial" charset="0"/>
              </a:rPr>
            </a:br>
            <a:r>
              <a:rPr lang="pl-PL" sz="2400" dirty="0" smtClean="0">
                <a:latin typeface="Arial" charset="0"/>
              </a:rPr>
              <a:t>w trakcie I wojny światowej</a:t>
            </a:r>
          </a:p>
          <a:p>
            <a:pPr eaLnBrk="1" hangingPunct="1">
              <a:lnSpc>
                <a:spcPct val="150000"/>
              </a:lnSpc>
              <a:buSzPct val="150000"/>
              <a:buFontTx/>
              <a:buChar char="•"/>
              <a:defRPr/>
            </a:pPr>
            <a:r>
              <a:rPr lang="pl-PL" sz="2400" dirty="0" smtClean="0">
                <a:latin typeface="Arial" charset="0"/>
              </a:rPr>
              <a:t> Działalność polityczna Ignacego Paderewskiego.</a:t>
            </a:r>
          </a:p>
          <a:p>
            <a:pPr eaLnBrk="1" hangingPunct="1">
              <a:lnSpc>
                <a:spcPct val="150000"/>
              </a:lnSpc>
              <a:buSzPct val="150000"/>
              <a:buFontTx/>
              <a:buChar char="•"/>
              <a:defRPr/>
            </a:pPr>
            <a:r>
              <a:rPr lang="pl-PL" sz="2400" dirty="0" smtClean="0">
                <a:latin typeface="Arial" charset="0"/>
              </a:rPr>
              <a:t> Wielonarodowy charakter II Rzeczpospolitej.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4400" b="1"/>
              <a:t>Józef Piłsudski</a:t>
            </a:r>
          </a:p>
        </p:txBody>
      </p:sp>
      <p:sp>
        <p:nvSpPr>
          <p:cNvPr id="5123" name="pole tekstowe 4"/>
          <p:cNvSpPr txBox="1">
            <a:spLocks noChangeArrowheads="1"/>
          </p:cNvSpPr>
          <p:nvPr/>
        </p:nvSpPr>
        <p:spPr bwMode="auto">
          <a:xfrm>
            <a:off x="611188" y="1196975"/>
            <a:ext cx="79930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endParaRPr lang="pl-PL" sz="2000"/>
          </a:p>
        </p:txBody>
      </p:sp>
      <p:pic>
        <p:nvPicPr>
          <p:cNvPr id="5124" name="Picture 7" descr="Pilsudski_1910_1920_LOC_hec_14263_resto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5"/>
            <a:ext cx="3529013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4859338" y="1341438"/>
            <a:ext cx="3384550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l-PL" sz="1700">
                <a:latin typeface="Arial" charset="0"/>
              </a:rPr>
              <a:t>Działacz socjalistyczny  </a:t>
            </a:r>
            <a:br>
              <a:rPr lang="pl-PL" sz="1700">
                <a:latin typeface="Arial" charset="0"/>
              </a:rPr>
            </a:br>
            <a:r>
              <a:rPr lang="pl-PL" sz="1700">
                <a:latin typeface="Arial" charset="0"/>
              </a:rPr>
              <a:t>i niepodległościowy;  </a:t>
            </a:r>
            <a:br>
              <a:rPr lang="pl-PL" sz="1700">
                <a:latin typeface="Arial" charset="0"/>
              </a:rPr>
            </a:br>
            <a:r>
              <a:rPr lang="pl-PL" sz="1700">
                <a:latin typeface="Arial" charset="0"/>
              </a:rPr>
              <a:t>Naczelnik Państwa w latach 1918-1922, naczelny wódz Armii Polskiej (od 11 listopada 1918 r.), pierwszy marszałek Polski (od 19 marca1920 r.), dwukrotny premier Polski (1926-1928 </a:t>
            </a:r>
            <a:br>
              <a:rPr lang="pl-PL" sz="1700">
                <a:latin typeface="Arial" charset="0"/>
              </a:rPr>
            </a:br>
            <a:r>
              <a:rPr lang="pl-PL" sz="1700">
                <a:latin typeface="Arial" charset="0"/>
              </a:rPr>
              <a:t>i 1930).</a:t>
            </a:r>
          </a:p>
          <a:p>
            <a:pPr>
              <a:lnSpc>
                <a:spcPct val="150000"/>
              </a:lnSpc>
            </a:pPr>
            <a:r>
              <a:rPr lang="pl-PL" sz="1700">
                <a:latin typeface="Arial" charset="0"/>
              </a:rPr>
              <a:t>Jego zwolennicy nazywali go przydomkami: Komendant, Dziadek i Marszałek.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ole tekstowe 2"/>
          <p:cNvSpPr txBox="1">
            <a:spLocks noChangeArrowheads="1"/>
          </p:cNvSpPr>
          <p:nvPr/>
        </p:nvSpPr>
        <p:spPr bwMode="auto">
          <a:xfrm>
            <a:off x="0" y="333375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latin typeface="Arial" charset="0"/>
              </a:rPr>
              <a:t>Działalność Józefa Piłsudskiego</a:t>
            </a:r>
          </a:p>
        </p:txBody>
      </p:sp>
      <p:sp>
        <p:nvSpPr>
          <p:cNvPr id="6147" name="pole tekstowe 4"/>
          <p:cNvSpPr txBox="1">
            <a:spLocks noChangeArrowheads="1"/>
          </p:cNvSpPr>
          <p:nvPr/>
        </p:nvSpPr>
        <p:spPr bwMode="auto">
          <a:xfrm>
            <a:off x="395288" y="852488"/>
            <a:ext cx="8353425" cy="574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SzPct val="20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W Polskiej Partii Socjalistycznej reprezentował kierunek niepodległościowy.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Nie widział możliwości współpracy z rewolucjonistami rosyjskimi. </a:t>
            </a:r>
          </a:p>
          <a:p>
            <a:pPr marL="285750" indent="-285750">
              <a:lnSpc>
                <a:spcPct val="150000"/>
              </a:lnSpc>
              <a:buSzPct val="20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W 1908 r. utworzył Związek Walki Czynnej, a w 1910 powołał na bazie Związku organizacje o charakterze paramilitarnym: Związek Strzelecki we Lwowie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i Towarzystwo Strzeleckie w Krakowie.</a:t>
            </a:r>
          </a:p>
          <a:p>
            <a:pPr marL="285750" indent="-285750">
              <a:lnSpc>
                <a:spcPct val="150000"/>
              </a:lnSpc>
              <a:buSzPct val="20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Uważał, że odzyskanie niepodległości jest możliwe tylko w opozycji do Rosji.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Jego celem minimum było powiększenie autonomicznej Galicji o Królestwo Polskie,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a następnie wydobycie tych ziem spod panowania Austrii.</a:t>
            </a:r>
          </a:p>
          <a:p>
            <a:pPr marL="285750" indent="-285750">
              <a:lnSpc>
                <a:spcPct val="150000"/>
              </a:lnSpc>
              <a:buSzPct val="20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Dowodził Legionami Polskimi, utworzonymi z organizacji strzeleckich. W listopadzie 1916 r. mianowany został szefem departamentu wojskowego przy Tymczasowej Radzie Stanu. W wyniku kryzysu przysięgowego został w lipcu 1917 r. aresztowany przez Niemców i trafił do więzienia. </a:t>
            </a:r>
          </a:p>
          <a:p>
            <a:pPr marL="285750" indent="-285750">
              <a:lnSpc>
                <a:spcPct val="150000"/>
              </a:lnSpc>
              <a:buSzPct val="20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Ponad rok później wrócił do Warszawy i został uznany przez ogół za „męża opatrznościowego”. Rozpoczął tworzenie struktur niepodległego państwa.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Dn. 22 listopada 1918 r. rząd powołał go na Tymczasowego Naczelnika Państwa.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4400" b="1"/>
              <a:t>Roman Dmowski</a:t>
            </a:r>
          </a:p>
        </p:txBody>
      </p:sp>
      <p:sp>
        <p:nvSpPr>
          <p:cNvPr id="7171" name="pole tekstowe 4"/>
          <p:cNvSpPr txBox="1">
            <a:spLocks noChangeArrowheads="1"/>
          </p:cNvSpPr>
          <p:nvPr/>
        </p:nvSpPr>
        <p:spPr bwMode="auto">
          <a:xfrm>
            <a:off x="611188" y="1341438"/>
            <a:ext cx="79930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pl-PL" sz="2400"/>
          </a:p>
        </p:txBody>
      </p:sp>
      <p:pic>
        <p:nvPicPr>
          <p:cNvPr id="7172" name="Picture 7" descr="Roman_Dmowski_LOC_3c35372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484313"/>
            <a:ext cx="31670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4643438" y="1628775"/>
            <a:ext cx="3313112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pl-PL">
                <a:latin typeface="Arial" charset="0"/>
              </a:rPr>
              <a:t>Polityk  i publicysta; </a:t>
            </a:r>
            <a:br>
              <a:rPr lang="pl-PL">
                <a:latin typeface="Arial" charset="0"/>
              </a:rPr>
            </a:br>
            <a:r>
              <a:rPr lang="pl-PL">
                <a:latin typeface="Arial" charset="0"/>
              </a:rPr>
              <a:t>Minister Spraw Zagranicznych oraz poseł na Sejm Ustawodawczy RP; współzałożyciel Narodowej Demokracji, główny ideolog polskiego nacjonalizmu, zagorzały przeciwnik </a:t>
            </a:r>
            <a:br>
              <a:rPr lang="pl-PL">
                <a:latin typeface="Arial" charset="0"/>
              </a:rPr>
            </a:br>
            <a:r>
              <a:rPr lang="pl-PL">
                <a:latin typeface="Arial" charset="0"/>
              </a:rPr>
              <a:t>Józefa Piłsudskiego.</a:t>
            </a:r>
            <a:r>
              <a:rPr lang="pl-PL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pole tekstowe 2"/>
          <p:cNvSpPr txBox="1">
            <a:spLocks noChangeArrowheads="1"/>
          </p:cNvSpPr>
          <p:nvPr/>
        </p:nvSpPr>
        <p:spPr bwMode="auto">
          <a:xfrm>
            <a:off x="0" y="333375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latin typeface="Arial" charset="0"/>
              </a:rPr>
              <a:t>Działalność Romana Dmowskiego</a:t>
            </a:r>
          </a:p>
        </p:txBody>
      </p:sp>
      <p:sp>
        <p:nvSpPr>
          <p:cNvPr id="8195" name="pole tekstowe 4"/>
          <p:cNvSpPr txBox="1">
            <a:spLocks noChangeArrowheads="1"/>
          </p:cNvSpPr>
          <p:nvPr/>
        </p:nvSpPr>
        <p:spPr bwMode="auto">
          <a:xfrm>
            <a:off x="323850" y="981075"/>
            <a:ext cx="84963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W 1905 r. przedstawił projekt kompromisu polsko-rosyjskiego, był bowiem przeciwnikiem przedwczesnych i nierealnych programów powstańczych. Zaczął wówczas głosić hasła antyniemieckie, uważał bowiem, że germanizacja czyni stałe szkody z uwagi na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wyższość cywilizacyjną Niemców. 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Pod jego wpływem endecja tymczasowo wycofała się z haseł niepodległościowych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i antyrosyjskich uznając, że ewentualna współpraca z Rosją jest krokiem na drodze do autonomii dla Królestwa Polskiego. 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Opowiadał się także za nacjonalizmem i solidaryzmem narodowym, na co składały się: oparcie o religię katolicką, antysemityzm (oparty na podłożu ekonomicznym, a nie rasistowskim) oraz pełen liberalizm narodowy.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Pod wpływem zmieniającego się układu polityczno-militarnego, ukazującego słabość Rosji, w 1916 r. zaczął głosić hasła niepodległościowe.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 sz="1600">
                <a:latin typeface="Arial" charset="0"/>
              </a:rPr>
              <a:t>Zawiązany z jego inicjatywy w Lozannie Komitet Narodowy Polski miał do czasu porozumienia się Piłsudskiego z endecją (styczeń, 1919 r.) monopol na stosunki Polski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z Ententą. </a:t>
            </a:r>
            <a:endParaRPr lang="pl-PL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pl-PL" sz="2800" b="1">
                <a:latin typeface="Arial" charset="0"/>
              </a:rPr>
              <a:t>Działania Dmowskiego i Piłsudskiego </a:t>
            </a:r>
            <a:br>
              <a:rPr lang="pl-PL" sz="2800" b="1">
                <a:latin typeface="Arial" charset="0"/>
              </a:rPr>
            </a:br>
            <a:r>
              <a:rPr lang="pl-PL" sz="2800" b="1">
                <a:latin typeface="Arial" charset="0"/>
              </a:rPr>
              <a:t>w przełomowych momentach I wojny światowej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468313" y="1773238"/>
            <a:ext cx="82804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solidFill>
                  <a:srgbClr val="FF6600"/>
                </a:solidFill>
                <a:latin typeface="Arial" charset="0"/>
              </a:rPr>
              <a:t>Dmowski:</a:t>
            </a:r>
            <a:r>
              <a:rPr lang="pl-PL">
                <a:latin typeface="Arial" charset="0"/>
              </a:rPr>
              <a:t> W związku z klęskami Rosji postawił na wzmocnienie polityczne sprawy polskiej na Zachodzie. Utworzył w Lozannie Polski Komitet Narodowy, przyczynił się do powstania 100-tysięcznej armii we Francji (Błękitna Armia). </a:t>
            </a:r>
            <a:br>
              <a:rPr lang="pl-PL">
                <a:latin typeface="Arial" charset="0"/>
              </a:rPr>
            </a:br>
            <a:r>
              <a:rPr lang="pl-PL">
                <a:latin typeface="Arial" charset="0"/>
              </a:rPr>
              <a:t>Był politycznym przedstawicielem interesów Polski w kontaktach z Ententą.  </a:t>
            </a:r>
          </a:p>
          <a:p>
            <a:pPr>
              <a:lnSpc>
                <a:spcPct val="150000"/>
              </a:lnSpc>
            </a:pPr>
            <a:endParaRPr lang="pl-PL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pl-PL" b="1">
                <a:solidFill>
                  <a:srgbClr val="FF6600"/>
                </a:solidFill>
                <a:latin typeface="Arial" charset="0"/>
              </a:rPr>
              <a:t>Piłsudski:</a:t>
            </a:r>
            <a:r>
              <a:rPr lang="pl-PL">
                <a:latin typeface="Arial" charset="0"/>
              </a:rPr>
              <a:t> Chwilowe sukcesy państw centralnych doprowadziły do usztywnienia kursu wobec Polaków i tzw. „kryzysu przysięgowego”. Zmiana nastawienia politycznego państw Centralnych zdopingowała Piłsudskiego </a:t>
            </a:r>
            <a:br>
              <a:rPr lang="pl-PL">
                <a:latin typeface="Arial" charset="0"/>
              </a:rPr>
            </a:br>
            <a:r>
              <a:rPr lang="pl-PL">
                <a:latin typeface="Arial" charset="0"/>
              </a:rPr>
              <a:t>(i legionistów) do odmowy współpracy z Tymczasową Radą Stanu, która wkrótce zakończyła działanie </a:t>
            </a:r>
            <a:r>
              <a:rPr lang="pl-PL">
                <a:latin typeface="Arial" charset="0"/>
                <a:sym typeface="Wingdings" pitchFamily="2" charset="2"/>
              </a:rPr>
              <a:t> na jej miejsce utworzono Radę Regencyjną.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pole tekstowe 2"/>
          <p:cNvSpPr txBox="1">
            <a:spLocks noChangeArrowheads="1"/>
          </p:cNvSpPr>
          <p:nvPr/>
        </p:nvSpPr>
        <p:spPr bwMode="auto">
          <a:xfrm>
            <a:off x="0" y="188913"/>
            <a:ext cx="91440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b="1">
                <a:latin typeface="Arial" charset="0"/>
              </a:rPr>
              <a:t>Ignacy Paderewski, dyplomata i polityk</a:t>
            </a:r>
          </a:p>
        </p:txBody>
      </p:sp>
      <p:sp>
        <p:nvSpPr>
          <p:cNvPr id="10243" name="pole tekstowe 4"/>
          <p:cNvSpPr txBox="1">
            <a:spLocks noChangeArrowheads="1"/>
          </p:cNvSpPr>
          <p:nvPr/>
        </p:nvSpPr>
        <p:spPr bwMode="auto">
          <a:xfrm>
            <a:off x="611188" y="1341438"/>
            <a:ext cx="79930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pl-PL" sz="2400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564063" y="1244600"/>
            <a:ext cx="3671887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pl-PL" sz="1600">
                <a:latin typeface="Arial" charset="0"/>
              </a:rPr>
              <a:t>Ignacy Paderewski - kompozytor, pianista, ale także działacz polityczny.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/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To na jego zlecenie rzeźbiarz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Antoni Wiwuski wykonał pomnik upamiętniający zwycięstwo Polaków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w bitwie pod Grunwaldem.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Pomnik został odsłonięty w 1910 r.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w Krakowie, Paderewski wygłosił tam niepodległościowe przemówienie, </a:t>
            </a:r>
            <a:br>
              <a:rPr lang="pl-PL" sz="1600">
                <a:latin typeface="Arial" charset="0"/>
              </a:rPr>
            </a:br>
            <a:r>
              <a:rPr lang="pl-PL" sz="1600">
                <a:latin typeface="Arial" charset="0"/>
              </a:rPr>
              <a:t>a całe wydarzenie obserwowało  ponad 150 tys. osób.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endParaRPr lang="pl-PL" sz="1600">
              <a:latin typeface="Arial" charset="0"/>
            </a:endParaRPr>
          </a:p>
        </p:txBody>
      </p:sp>
      <p:pic>
        <p:nvPicPr>
          <p:cNvPr id="10245" name="Picture 7" descr="Ignacy_Jan_Paderew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412875"/>
            <a:ext cx="338296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ole tekstowe 2"/>
          <p:cNvSpPr txBox="1">
            <a:spLocks noChangeArrowheads="1"/>
          </p:cNvSpPr>
          <p:nvPr/>
        </p:nvSpPr>
        <p:spPr bwMode="auto">
          <a:xfrm>
            <a:off x="0" y="26035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>
                <a:latin typeface="Arial" charset="0"/>
              </a:rPr>
              <a:t>Działalność polityczna Paderewskiego </a:t>
            </a:r>
            <a:br>
              <a:rPr lang="pl-PL" sz="2800" b="1">
                <a:latin typeface="Arial" charset="0"/>
              </a:rPr>
            </a:br>
            <a:r>
              <a:rPr lang="pl-PL" sz="2800" b="1">
                <a:latin typeface="Arial" charset="0"/>
              </a:rPr>
              <a:t>podczas I wojny światowej</a:t>
            </a:r>
          </a:p>
        </p:txBody>
      </p:sp>
      <p:sp>
        <p:nvSpPr>
          <p:cNvPr id="11267" name="pole tekstowe 4"/>
          <p:cNvSpPr txBox="1">
            <a:spLocks noChangeArrowheads="1"/>
          </p:cNvSpPr>
          <p:nvPr/>
        </p:nvSpPr>
        <p:spPr bwMode="auto">
          <a:xfrm>
            <a:off x="395288" y="1557338"/>
            <a:ext cx="8424862" cy="466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>
                <a:latin typeface="Arial" charset="0"/>
              </a:rPr>
              <a:t> Prowadził szeroko zakrojoną działalność dyplomatyczną na rzecz Polski. m.in. zbierał fundusze dla ofiar wojny i był jednym ze współzałożycieli komitetów pomocy Polakom w Londynie i Paryżu. 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endParaRPr lang="pl-PL">
              <a:latin typeface="Arial" charset="0"/>
            </a:endParaRP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>
                <a:latin typeface="Arial" charset="0"/>
              </a:rPr>
              <a:t> W 1915 r. Paderewski wyjechał do Stanów Zjednoczonych. Przed każdym swoim występem opowiadał o wymarzonej przez niego niepodległości Polski.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endParaRPr lang="pl-PL">
              <a:latin typeface="Arial" charset="0"/>
            </a:endParaRPr>
          </a:p>
          <a:p>
            <a:pPr marL="285750" indent="-285750">
              <a:lnSpc>
                <a:spcPct val="150000"/>
              </a:lnSpc>
              <a:buSzPct val="150000"/>
              <a:buFont typeface="Arial" charset="0"/>
              <a:buChar char="•"/>
            </a:pPr>
            <a:r>
              <a:rPr lang="pl-PL">
                <a:latin typeface="Arial" charset="0"/>
              </a:rPr>
              <a:t> W styczniu 1917 r. spotkał się z prezydentem USA, Thomasem Woodrowem Wilsonem, któremu przekazał memoriał na temat Polski. Prawdopodobnie przyczyniło się to do tego, że sprawa niepodległości Polski znalazła się </a:t>
            </a:r>
            <a:br>
              <a:rPr lang="pl-PL">
                <a:latin typeface="Arial" charset="0"/>
              </a:rPr>
            </a:br>
            <a:r>
              <a:rPr lang="pl-PL">
                <a:latin typeface="Arial" charset="0"/>
              </a:rPr>
              <a:t>w słynnych 14 punktach Wilsona.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4774</TotalTime>
  <Words>581</Words>
  <Application>Microsoft Office PowerPoint</Application>
  <PresentationFormat>Pokaz na ekranie (4:3)</PresentationFormat>
  <Paragraphs>81</Paragraphs>
  <Slides>15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Calibri</vt:lpstr>
      <vt:lpstr>Arial</vt:lpstr>
      <vt:lpstr>Wingdings</vt:lpstr>
      <vt:lpstr>Motyw pakietu Office</vt:lpstr>
      <vt:lpstr>Piłsudski czy Dmowski?- dwie wizje niepodległości lekcja 2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Dziękuję za uwagę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awrobel</dc:creator>
  <cp:lastModifiedBy>Redaktor</cp:lastModifiedBy>
  <cp:revision>89</cp:revision>
  <dcterms:created xsi:type="dcterms:W3CDTF">2013-02-19T06:37:45Z</dcterms:created>
  <dcterms:modified xsi:type="dcterms:W3CDTF">2013-08-31T16:47:19Z</dcterms:modified>
</cp:coreProperties>
</file>