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6" r:id="rId3"/>
    <p:sldId id="257" r:id="rId4"/>
    <p:sldId id="258" r:id="rId5"/>
    <p:sldId id="260" r:id="rId6"/>
    <p:sldId id="261" r:id="rId7"/>
    <p:sldId id="259" r:id="rId8"/>
    <p:sldId id="262" r:id="rId9"/>
    <p:sldId id="263" r:id="rId10"/>
    <p:sldId id="267" r:id="rId11"/>
    <p:sldId id="269" r:id="rId12"/>
    <p:sldId id="264" r:id="rId13"/>
    <p:sldId id="270" r:id="rId14"/>
    <p:sldId id="271" r:id="rId15"/>
    <p:sldId id="265" r:id="rId16"/>
    <p:sldId id="266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CF05B-7109-44F9-AFD4-4A51114BC75B}" type="datetimeFigureOut">
              <a:rPr lang="pl-PL"/>
              <a:pPr>
                <a:defRPr/>
              </a:pPr>
              <a:t>2015-04-01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E392F-D375-4D18-948E-DD9C587A11D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50983-80D0-400E-8A58-863595FDA7CF}" type="datetimeFigureOut">
              <a:rPr lang="pl-PL"/>
              <a:pPr>
                <a:defRPr/>
              </a:pPr>
              <a:t>2015-04-01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1CCD3-81D5-4BD0-BAE2-4DF91F5B41D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2CC6E-4CA5-434E-AA84-BADCA90BBC2D}" type="datetimeFigureOut">
              <a:rPr lang="pl-PL"/>
              <a:pPr>
                <a:defRPr/>
              </a:pPr>
              <a:t>2015-04-01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80F1B-4DEF-4546-A072-E44EF20E604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CC671-BE17-471B-962C-13456C00BABF}" type="datetimeFigureOut">
              <a:rPr lang="pl-PL"/>
              <a:pPr>
                <a:defRPr/>
              </a:pPr>
              <a:t>2015-04-01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13999-E4F3-4727-A8E2-9192C5B5822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52C07-B005-4BBE-96D1-25FB7096326A}" type="datetimeFigureOut">
              <a:rPr lang="pl-PL"/>
              <a:pPr>
                <a:defRPr/>
              </a:pPr>
              <a:t>2015-04-01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650C8-62BA-4A05-8569-8467D4D566A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A7E5F-64DF-44E6-AE3B-DAF022152DFB}" type="datetimeFigureOut">
              <a:rPr lang="pl-PL"/>
              <a:pPr>
                <a:defRPr/>
              </a:pPr>
              <a:t>2015-04-01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3AD39-C2D2-4050-97AC-55A372E9342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A2B17-ADD9-444A-8919-201ECEF2CEE8}" type="datetimeFigureOut">
              <a:rPr lang="pl-PL"/>
              <a:pPr>
                <a:defRPr/>
              </a:pPr>
              <a:t>2015-04-01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F5CDB-806C-4997-BA80-133B2EF14DB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540E1-F376-467A-AAC3-F5ADD942E8BA}" type="datetimeFigureOut">
              <a:rPr lang="pl-PL"/>
              <a:pPr>
                <a:defRPr/>
              </a:pPr>
              <a:t>2015-04-01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28879-B9E0-41EE-AC47-8778688DFF3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1A7A5-915D-4D14-83BB-60D1C47D50C3}" type="datetimeFigureOut">
              <a:rPr lang="pl-PL"/>
              <a:pPr>
                <a:defRPr/>
              </a:pPr>
              <a:t>2015-04-01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BD64E-97E6-4C59-9900-84237218D10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9AA9B-CE12-4CCD-9EA1-B462C58361E6}" type="datetimeFigureOut">
              <a:rPr lang="pl-PL"/>
              <a:pPr>
                <a:defRPr/>
              </a:pPr>
              <a:t>2015-04-01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F5376-EB49-410A-AFB5-255A53B6C43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AFFAB-5102-4E27-9356-909679A5E1E6}" type="datetimeFigureOut">
              <a:rPr lang="pl-PL"/>
              <a:pPr>
                <a:defRPr/>
              </a:pPr>
              <a:t>2015-04-01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143C1-B4CE-4D6C-BF15-5B56E8E1BA9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8F518C-4447-4E68-9958-09D9ECD39207}" type="datetimeFigureOut">
              <a:rPr lang="pl-PL"/>
              <a:pPr>
                <a:defRPr/>
              </a:pPr>
              <a:t>2015-04-01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D6D7576-E33F-45C4-859B-431B7CFF20D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inzynier.pwsz.edu.pl/images/stories/file/dla_wykladowcow/strona%20startow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071679"/>
            <a:ext cx="8229600" cy="3286148"/>
          </a:xfrm>
        </p:spPr>
        <p:txBody>
          <a:bodyPr/>
          <a:lstStyle/>
          <a:p>
            <a:pPr algn="ctr">
              <a:buNone/>
            </a:pPr>
            <a:r>
              <a:rPr lang="pl-PL" dirty="0" smtClean="0"/>
              <a:t>Organizacja dydaktyki w oparciu</a:t>
            </a:r>
          </a:p>
          <a:p>
            <a:pPr algn="ctr">
              <a:buNone/>
            </a:pPr>
            <a:r>
              <a:rPr lang="pl-PL" dirty="0" smtClean="0"/>
              <a:t>o</a:t>
            </a:r>
            <a:r>
              <a:rPr lang="pl-PL" dirty="0" smtClean="0"/>
              <a:t> modułowe programy kształcenia</a:t>
            </a:r>
          </a:p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r>
              <a:rPr lang="pl-PL" dirty="0" smtClean="0"/>
              <a:t>d</a:t>
            </a:r>
            <a:r>
              <a:rPr lang="pl-PL" dirty="0" smtClean="0"/>
              <a:t>r inż. Franciszek </a:t>
            </a:r>
            <a:r>
              <a:rPr lang="pl-PL" dirty="0" smtClean="0"/>
              <a:t>P</a:t>
            </a:r>
            <a:r>
              <a:rPr lang="pl-PL" dirty="0" smtClean="0"/>
              <a:t>awlak</a:t>
            </a:r>
            <a:endParaRPr lang="pl-P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pl-PL" sz="2000" b="1" dirty="0" smtClean="0"/>
              <a:t>Organizacja dydaktyki w </a:t>
            </a:r>
            <a:r>
              <a:rPr lang="pl-PL" sz="2000" b="1" dirty="0" smtClean="0"/>
              <a:t>oparciu </a:t>
            </a:r>
            <a:r>
              <a:rPr lang="pl-PL" sz="2000" b="1" dirty="0" smtClean="0"/>
              <a:t>o modułowe programy kształcenia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i="1" u="sng" dirty="0" smtClean="0"/>
              <a:t>Kartezjusz: </a:t>
            </a:r>
            <a:r>
              <a:rPr lang="pl-PL" sz="1800" b="1" i="1" dirty="0" smtClean="0"/>
              <a:t>a) powiedz mi będę wiedział, b) objaśnił mi będę pamiętał, c) pozwól mi to zrobić będę </a:t>
            </a:r>
            <a:r>
              <a:rPr lang="pl-PL" sz="1800" b="1" i="1" dirty="0" smtClean="0"/>
              <a:t>umiał</a:t>
            </a:r>
            <a:r>
              <a:rPr lang="pl-PL" sz="1800" b="1" i="1" dirty="0" smtClean="0"/>
              <a:t>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l-PL" sz="1800" b="1" dirty="0" smtClean="0"/>
          </a:p>
          <a:p>
            <a:pPr algn="just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pl-PL" sz="1800" b="1" dirty="0" smtClean="0"/>
              <a:t>Formalnoprawne podstawy opracowywania programu nauczania dla zawodu.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dirty="0" smtClean="0"/>
              <a:t>1.1 </a:t>
            </a:r>
            <a:r>
              <a:rPr lang="pl-PL" sz="1800" b="1" u="sng" dirty="0" smtClean="0"/>
              <a:t>podstawa </a:t>
            </a:r>
            <a:r>
              <a:rPr lang="pl-PL" sz="1800" b="1" u="sng" dirty="0" smtClean="0"/>
              <a:t>programowa </a:t>
            </a:r>
            <a:r>
              <a:rPr lang="pl-PL" sz="1800" b="1" dirty="0" smtClean="0"/>
              <a:t>– </a:t>
            </a:r>
            <a:r>
              <a:rPr lang="pl-PL" sz="1800" b="1" i="1" dirty="0" smtClean="0"/>
              <a:t>obowiązkowe, na danym etapie kształcenia, zestawy celów i treści nauczania oraz umiejętności, a także zadania wychowawcze szkoły.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dirty="0" smtClean="0"/>
              <a:t>1.1.2 podstawa programowa jest jedynym urzędowym dokumentem dla każdego zawodu ujętego w klasyfikacji zawodów.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dirty="0" smtClean="0"/>
              <a:t>1.1.3 podstawa programowa stanowi bazę do opracowania standardów wymagań będących podstawa przeprowadzania egzaminów zawodowych.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dirty="0" smtClean="0"/>
              <a:t>1.1.4 podstawa programowa wyznacza wymagania dla autorów programów nauczania.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dirty="0" smtClean="0"/>
              <a:t>1.2 </a:t>
            </a:r>
            <a:r>
              <a:rPr lang="pl-PL" sz="1800" b="1" u="sng" dirty="0" smtClean="0"/>
              <a:t>program nauczania – </a:t>
            </a:r>
            <a:r>
              <a:rPr lang="pl-PL" sz="1800" b="1" i="1" dirty="0" smtClean="0"/>
              <a:t>zbiór celowych układów umiejętności i treści nauczania ujętych w podstawie programowej w danym zawodzie, wraz z wytycznymi dotyczącymi realizacji procesu kształcenia i oceniania osiągnięć edukacyjnych ucznia</a:t>
            </a:r>
            <a:endParaRPr lang="pl-PL" sz="1800" b="1" u="sng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14338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charset="0"/>
              <a:buNone/>
            </a:pPr>
            <a:r>
              <a:rPr lang="pl-PL" sz="1800" b="1" smtClean="0"/>
              <a:t>1.2.1 program nauczania powinien zawierać:</a:t>
            </a:r>
          </a:p>
          <a:p>
            <a:pPr algn="just">
              <a:buFont typeface="Calibri" pitchFamily="34" charset="0"/>
              <a:buAutoNum type="alphaLcParenR"/>
            </a:pPr>
            <a:r>
              <a:rPr lang="pl-PL" sz="1800" b="1" smtClean="0"/>
              <a:t>Plany nauczania dla typów szkół,</a:t>
            </a:r>
          </a:p>
          <a:p>
            <a:pPr algn="just">
              <a:buFont typeface="Calibri" pitchFamily="34" charset="0"/>
              <a:buAutoNum type="alphaLcParenR"/>
            </a:pPr>
            <a:r>
              <a:rPr lang="pl-PL" sz="1800" b="1" smtClean="0"/>
              <a:t>Programy nauczania przedmiotów zawodowych zawierające: 1) szczegółowe cele kształcenia, umiejętności, które powinny być opanowane przez ucznia, 2) materiał nauczania w formie haseł, 3) wskazania metodyczne do realizacji programu.</a:t>
            </a:r>
          </a:p>
          <a:p>
            <a:pPr algn="just">
              <a:buFont typeface="Calibri" pitchFamily="34" charset="0"/>
              <a:buAutoNum type="alphaLcParenR"/>
            </a:pPr>
            <a:r>
              <a:rPr lang="pl-PL" sz="1800" b="1" smtClean="0"/>
              <a:t>Treść kształcenia = materiał nauczania, uczenia się</a:t>
            </a:r>
          </a:p>
          <a:p>
            <a:pPr algn="just">
              <a:buFont typeface="Arial" charset="0"/>
              <a:buNone/>
            </a:pPr>
            <a:endParaRPr lang="pl-PL" sz="1800" b="1" smtClean="0"/>
          </a:p>
          <a:p>
            <a:pPr algn="just">
              <a:buFont typeface="Arial" charset="0"/>
              <a:buNone/>
            </a:pPr>
            <a:r>
              <a:rPr lang="pl-PL" sz="1800" b="1" smtClean="0"/>
              <a:t>2. Teoretyczne podstawy konstruowania modułowego programu nauczania dla zawodu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2.1 </a:t>
            </a:r>
            <a:r>
              <a:rPr lang="pl-PL" sz="1800" b="1" u="sng" smtClean="0"/>
              <a:t>jednostka modułowa </a:t>
            </a:r>
            <a:r>
              <a:rPr lang="pl-PL" sz="1800" b="1" i="1" smtClean="0"/>
              <a:t>– najmniejsza wyodrębniona logicznie cząstka pracy lub logiczny i możliwy do przyjęcia wycinek pracy</a:t>
            </a:r>
            <a:r>
              <a:rPr lang="pl-PL" sz="1800" b="1" smtClean="0"/>
              <a:t> dla zawodu lub zakresu pracy o jasno określonym rozpoczęciu i zakończeniu, zwykle nie poddawany dalszym podziałom. Jego rezultatem jest produkt, usługa lub istotna decyzja.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15362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charset="0"/>
              <a:buNone/>
            </a:pPr>
            <a:r>
              <a:rPr lang="pl-PL" sz="1800" b="1" smtClean="0"/>
              <a:t>2.2 </a:t>
            </a:r>
            <a:r>
              <a:rPr lang="pl-PL" sz="1800" b="1" u="sng" smtClean="0"/>
              <a:t>Moduł umiejętności zawodowych </a:t>
            </a:r>
            <a:r>
              <a:rPr lang="pl-PL" sz="1800" b="1" i="1" smtClean="0"/>
              <a:t>– stanowi specyfikację pracy wyrażoną w jednostkach modułowych. </a:t>
            </a:r>
            <a:r>
              <a:rPr lang="pl-PL" sz="1800" b="1" smtClean="0"/>
              <a:t>Liczba jednostek modułowych, składających się na moduł umiejętności zawodowych może wahać się od jednej do kilkunastu, a nawet do kilkudziesięciu.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2.3 </a:t>
            </a:r>
            <a:r>
              <a:rPr lang="pl-PL" sz="1800" b="1" u="sng" smtClean="0"/>
              <a:t>zawód –</a:t>
            </a:r>
            <a:r>
              <a:rPr lang="pl-PL" sz="1800" b="1" i="1" smtClean="0"/>
              <a:t> zbiór zadań wyodrębnionych w wyniku społecznego podziału pracy, wymagających od pracownika odpowiednich kwalifikacji ( wiadomości, umiejętności i określonych cech psychofizycznych).</a:t>
            </a:r>
          </a:p>
          <a:p>
            <a:pPr algn="just">
              <a:buFont typeface="Arial" charset="0"/>
              <a:buNone/>
            </a:pPr>
            <a:r>
              <a:rPr lang="pl-PL" sz="1800" b="1" i="1" smtClean="0"/>
              <a:t>2.4 </a:t>
            </a:r>
            <a:r>
              <a:rPr lang="pl-PL" sz="1800" b="1" u="sng" smtClean="0"/>
              <a:t>stanowisko pracy </a:t>
            </a:r>
            <a:r>
              <a:rPr lang="pl-PL" sz="1800" b="1" i="1" smtClean="0"/>
              <a:t>– najmniejsza jednostka organizacyjna, miejsce pracy, część powierzchni produkcyjnej lub usługowej zajmowanej przez pracownika lub obsługiwanej przez pracownika w celu jednorazowego lub ciągłego wykonywania wyznaczonej mu pracy – zadań zawodowych.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2.5 </a:t>
            </a:r>
            <a:r>
              <a:rPr lang="pl-PL" sz="1800" b="1" u="sng" smtClean="0"/>
              <a:t>jednostka modułowa szkoleniowa</a:t>
            </a:r>
            <a:r>
              <a:rPr lang="pl-PL" sz="1800" b="1" i="1" smtClean="0"/>
              <a:t> – część modułu kształcenia w zawodzie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2.6 </a:t>
            </a:r>
            <a:r>
              <a:rPr lang="pl-PL" sz="1800" b="1" u="sng" smtClean="0"/>
              <a:t>moduł szkoleniowy </a:t>
            </a:r>
            <a:r>
              <a:rPr lang="pl-PL" sz="1800" b="1" i="1" smtClean="0"/>
              <a:t>– wyodrębniony element programu nauczania, odnoszący się do określonej grupy treści programowych, realizowanych w procesie kształcenia.</a:t>
            </a:r>
            <a:endParaRPr lang="pl-PL" sz="1800" b="1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16386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charset="0"/>
              <a:buNone/>
            </a:pPr>
            <a:r>
              <a:rPr lang="pl-PL" sz="1800" b="1" smtClean="0"/>
              <a:t>3. System kodowania modułów i jednostek modułowych</a:t>
            </a:r>
          </a:p>
          <a:p>
            <a:pPr algn="just">
              <a:buFont typeface="Wingdings" pitchFamily="2" charset="2"/>
              <a:buChar char="Ø"/>
            </a:pPr>
            <a:r>
              <a:rPr lang="pl-PL" sz="1800" b="1" smtClean="0"/>
              <a:t>Symbol cyfrowy zawodu według klasyfikacji zawodów,</a:t>
            </a:r>
          </a:p>
          <a:p>
            <a:pPr algn="just">
              <a:buFont typeface="Wingdings" pitchFamily="2" charset="2"/>
              <a:buChar char="Ø"/>
            </a:pPr>
            <a:r>
              <a:rPr lang="pl-PL" sz="1800" b="1" smtClean="0"/>
              <a:t>Symbol literowy oznaczający kategorię modułów:</a:t>
            </a:r>
          </a:p>
          <a:p>
            <a:pPr algn="just">
              <a:buFont typeface="Calibri" pitchFamily="34" charset="0"/>
              <a:buAutoNum type="alphaLcParenR"/>
            </a:pPr>
            <a:r>
              <a:rPr lang="pl-PL" sz="1800" b="1" smtClean="0"/>
              <a:t>O – dla modułów ogólnozawodowych,</a:t>
            </a:r>
          </a:p>
          <a:p>
            <a:pPr algn="just">
              <a:buFont typeface="Calibri" pitchFamily="34" charset="0"/>
              <a:buAutoNum type="alphaLcParenR"/>
            </a:pPr>
            <a:r>
              <a:rPr lang="pl-PL" sz="1800" b="1" smtClean="0"/>
              <a:t>Z – dla modułów zawodowych,</a:t>
            </a:r>
          </a:p>
          <a:p>
            <a:pPr algn="just">
              <a:buFont typeface="Calibri" pitchFamily="34" charset="0"/>
              <a:buAutoNum type="alphaLcParenR"/>
            </a:pPr>
            <a:r>
              <a:rPr lang="pl-PL" sz="1800" b="1" smtClean="0"/>
              <a:t>S – dla modułów specjalizacyjnych.</a:t>
            </a:r>
          </a:p>
          <a:p>
            <a:pPr algn="just">
              <a:buFont typeface="Wingdings" pitchFamily="2" charset="2"/>
              <a:buChar char="Ø"/>
            </a:pPr>
            <a:r>
              <a:rPr lang="pl-PL" sz="1800" b="1" smtClean="0"/>
              <a:t>Cyfrę arabską oznaczającą kolejny moduł lub jednostkę modułową.</a:t>
            </a:r>
          </a:p>
          <a:p>
            <a:pPr algn="just">
              <a:buFont typeface="Arial" charset="0"/>
              <a:buNone/>
            </a:pPr>
            <a:endParaRPr lang="pl-PL" sz="1800" b="1" smtClean="0"/>
          </a:p>
          <a:p>
            <a:pPr algn="just">
              <a:buFont typeface="Arial" charset="0"/>
              <a:buNone/>
            </a:pPr>
            <a:r>
              <a:rPr lang="pl-PL" sz="1800" b="1" smtClean="0"/>
              <a:t>Przykładowy zapis kodowania modułu:</a:t>
            </a:r>
          </a:p>
          <a:p>
            <a:pPr algn="just">
              <a:buFont typeface="Arial" charset="0"/>
              <a:buNone/>
            </a:pPr>
            <a:r>
              <a:rPr lang="pl-PL" sz="1800" b="1" u="sng" smtClean="0"/>
              <a:t>311[50]. O1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311[50] – symbol cyfrowy zawodu: technik mechatronik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O1 – pierwszy moduł ogólnozawodowy = Podstawy mechatroniki		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17410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charset="0"/>
              <a:buNone/>
            </a:pPr>
            <a:r>
              <a:rPr lang="pl-PL" sz="1800" b="1" smtClean="0"/>
              <a:t>Przykładowy zapis kodowania jednostki modułowej:</a:t>
            </a:r>
          </a:p>
          <a:p>
            <a:pPr algn="just">
              <a:buFont typeface="Arial" charset="0"/>
              <a:buNone/>
            </a:pPr>
            <a:r>
              <a:rPr lang="pl-PL" sz="1800" b="1" u="sng" smtClean="0"/>
              <a:t>311[50].Z1.02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311[50] – symbol cyfrowy zawodu: technik mechatronik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Z1 – pierwszy moduł zawodowy = Proces projektowania urządzeń i systemów mechatronicznych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02 – druga jednostka modułowa w  module Z1 = Projektowanie układów elektropneumatycznych urządzeń i systemów mechatronicznych.</a:t>
            </a:r>
          </a:p>
          <a:p>
            <a:pPr algn="just">
              <a:buFont typeface="Arial" charset="0"/>
              <a:buNone/>
            </a:pPr>
            <a:endParaRPr lang="pl-PL" sz="1800" b="1" smtClean="0"/>
          </a:p>
          <a:p>
            <a:pPr algn="just">
              <a:buFont typeface="Arial" charset="0"/>
              <a:buNone/>
            </a:pPr>
            <a:r>
              <a:rPr lang="pl-PL" sz="1800" b="1" u="sng" smtClean="0"/>
              <a:t>311[50].S1.03</a:t>
            </a:r>
          </a:p>
          <a:p>
            <a:pPr algn="just">
              <a:buFont typeface="Arial" charset="0"/>
              <a:buNone/>
            </a:pPr>
            <a:r>
              <a:rPr lang="pl-PL" sz="1800" b="1" u="sng" smtClean="0"/>
              <a:t>311[50] – </a:t>
            </a:r>
            <a:r>
              <a:rPr lang="pl-PL" sz="1800" b="1" smtClean="0"/>
              <a:t>technik mechatronik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S1 – proces programowania i użytkowania obrabiarek sterowanych numerycznie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03 – programowanie i użytkowanie frezarek CNC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pl-PL" sz="2000" b="1" smtClean="0"/>
              <a:t>Plan nauczania – czteroletnie technikum, zawód – technik mechatronik 311[50]</a:t>
            </a:r>
            <a:br>
              <a:rPr lang="pl-PL" sz="2000" b="1" smtClean="0"/>
            </a:br>
            <a:r>
              <a:rPr lang="pl-PL" sz="2000" b="1" smtClean="0"/>
              <a:t>podbudowa programowa - gimnazjum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462"/>
                <a:gridCol w="5143536"/>
                <a:gridCol w="2614602"/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Lp.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Moduły kształcenia w zawodzie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Liczba godz. tyg./ na 4 lata nauczania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1.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Podstawy mechatroniki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7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2.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Technologie i konstrukcje mechaniczne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6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3.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Procesy projekt. </a:t>
                      </a:r>
                      <a:r>
                        <a:rPr lang="pl-PL" dirty="0" err="1" smtClean="0"/>
                        <a:t>urządz</a:t>
                      </a:r>
                      <a:r>
                        <a:rPr lang="pl-PL" dirty="0" smtClean="0"/>
                        <a:t>. i </a:t>
                      </a:r>
                      <a:r>
                        <a:rPr lang="pl-PL" dirty="0" err="1" smtClean="0"/>
                        <a:t>syst</a:t>
                      </a:r>
                      <a:r>
                        <a:rPr lang="pl-PL" dirty="0" smtClean="0"/>
                        <a:t>.  </a:t>
                      </a:r>
                      <a:r>
                        <a:rPr lang="pl-PL" dirty="0" err="1" smtClean="0"/>
                        <a:t>mechatronicznych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10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4.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Technologia montażu </a:t>
                      </a:r>
                      <a:r>
                        <a:rPr lang="pl-PL" dirty="0" err="1" smtClean="0"/>
                        <a:t>urządz</a:t>
                      </a:r>
                      <a:r>
                        <a:rPr lang="pl-PL" dirty="0" smtClean="0"/>
                        <a:t>. i </a:t>
                      </a:r>
                      <a:r>
                        <a:rPr lang="pl-PL" dirty="0" err="1" smtClean="0"/>
                        <a:t>syst</a:t>
                      </a:r>
                      <a:r>
                        <a:rPr lang="pl-PL" dirty="0" smtClean="0"/>
                        <a:t>. </a:t>
                      </a:r>
                      <a:r>
                        <a:rPr lang="pl-PL" dirty="0" err="1" smtClean="0"/>
                        <a:t>mechatronicz</a:t>
                      </a:r>
                      <a:r>
                        <a:rPr lang="pl-PL" dirty="0" smtClean="0"/>
                        <a:t>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5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5.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Procesy </a:t>
                      </a:r>
                      <a:r>
                        <a:rPr lang="pl-PL" dirty="0" err="1" smtClean="0"/>
                        <a:t>progr</a:t>
                      </a:r>
                      <a:r>
                        <a:rPr lang="pl-PL" dirty="0" smtClean="0"/>
                        <a:t>. i </a:t>
                      </a:r>
                      <a:r>
                        <a:rPr lang="pl-PL" dirty="0" err="1" smtClean="0"/>
                        <a:t>użytk</a:t>
                      </a:r>
                      <a:r>
                        <a:rPr lang="pl-PL" dirty="0" smtClean="0"/>
                        <a:t>. </a:t>
                      </a:r>
                      <a:r>
                        <a:rPr lang="pl-PL" dirty="0" err="1" smtClean="0"/>
                        <a:t>urządz</a:t>
                      </a:r>
                      <a:r>
                        <a:rPr lang="pl-PL" dirty="0" smtClean="0"/>
                        <a:t>. i </a:t>
                      </a:r>
                      <a:r>
                        <a:rPr lang="pl-PL" dirty="0" err="1" smtClean="0"/>
                        <a:t>syst</a:t>
                      </a:r>
                      <a:r>
                        <a:rPr lang="pl-PL" dirty="0" smtClean="0"/>
                        <a:t>. </a:t>
                      </a:r>
                      <a:r>
                        <a:rPr lang="pl-PL" dirty="0" err="1" smtClean="0"/>
                        <a:t>mechatronicz</a:t>
                      </a:r>
                      <a:r>
                        <a:rPr lang="pl-PL" dirty="0" smtClean="0"/>
                        <a:t>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7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6. 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Technologia napraw </a:t>
                      </a:r>
                      <a:r>
                        <a:rPr lang="pl-PL" dirty="0" err="1" smtClean="0"/>
                        <a:t>urządz</a:t>
                      </a:r>
                      <a:r>
                        <a:rPr lang="pl-PL" dirty="0" smtClean="0"/>
                        <a:t>. i </a:t>
                      </a:r>
                      <a:r>
                        <a:rPr lang="pl-PL" dirty="0" err="1" smtClean="0"/>
                        <a:t>syst</a:t>
                      </a:r>
                      <a:r>
                        <a:rPr lang="pl-PL" dirty="0" smtClean="0"/>
                        <a:t>. </a:t>
                      </a:r>
                      <a:r>
                        <a:rPr lang="pl-PL" dirty="0" err="1" smtClean="0"/>
                        <a:t>mechatronicznych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6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7.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Język obcy zawodowy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2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8.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Proces program. i </a:t>
                      </a:r>
                      <a:r>
                        <a:rPr lang="pl-PL" dirty="0" err="1" smtClean="0"/>
                        <a:t>użytk</a:t>
                      </a:r>
                      <a:r>
                        <a:rPr lang="pl-PL" dirty="0" smtClean="0"/>
                        <a:t>. obrabiarek </a:t>
                      </a:r>
                      <a:r>
                        <a:rPr lang="pl-PL" dirty="0" err="1" smtClean="0"/>
                        <a:t>sterow</a:t>
                      </a:r>
                      <a:r>
                        <a:rPr lang="pl-PL" dirty="0" smtClean="0"/>
                        <a:t>. numer.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7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9.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b="1" dirty="0" smtClean="0"/>
                        <a:t>Razem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b="1" dirty="0" smtClean="0"/>
                        <a:t>50</a:t>
                      </a:r>
                      <a:endParaRPr lang="pl-PL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pl-PL" sz="2000" b="1" smtClean="0"/>
              <a:t>Plan nauczania – czteroletnie technikum, zawód: technik mechatronik 311[50], podbudowa programowa: gimnazjum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462"/>
                <a:gridCol w="5572164"/>
                <a:gridCol w="2185974"/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Lp.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Przedmioty nauczania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Liczba godzin tygodniowo na 4 lata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1.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Podstawy mechatroniki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9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2.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Technologie i konstrukcje mechaniczne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10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3.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Urządzenia i systemy </a:t>
                      </a:r>
                      <a:r>
                        <a:rPr lang="pl-PL" dirty="0" err="1" smtClean="0"/>
                        <a:t>mechatroniczne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10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4.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Pracownia urządzeń </a:t>
                      </a:r>
                      <a:r>
                        <a:rPr lang="pl-PL" dirty="0" err="1" smtClean="0"/>
                        <a:t>mechatronicznych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12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5.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Język obcy zawodowy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2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6.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Zajęcia specjalizacyjne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7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7.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Razem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50</a:t>
                      </a:r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pl-PL" sz="2000" b="1" smtClean="0"/>
              <a:t>Moduł 311[50].01 – podstawy mechatroniki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5072098"/>
                <a:gridCol w="1614470"/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Symbol jedn. moduł.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Nazwa</a:t>
                      </a:r>
                      <a:r>
                        <a:rPr lang="pl-PL" baseline="0" dirty="0" smtClean="0"/>
                        <a:t> jednostki modułowej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Godz. na realizację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311[50].01.01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Definiowanie pojęcia „ mechatronika”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6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311[50].01.02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Przestrzeganie zasad BHP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16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311[50].01.03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Badanie obwodów</a:t>
                      </a:r>
                      <a:r>
                        <a:rPr lang="pl-PL" baseline="0" dirty="0" smtClean="0"/>
                        <a:t> elektrycznych prądu stałego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40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311[50].01.04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     „                 „                 „                  „      </a:t>
                      </a:r>
                      <a:r>
                        <a:rPr lang="pl-PL" dirty="0" err="1" smtClean="0"/>
                        <a:t>przemienn</a:t>
                      </a:r>
                      <a:r>
                        <a:rPr lang="pl-PL" dirty="0" smtClean="0"/>
                        <a:t>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60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311[50].01.05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Analizowanie działania </a:t>
                      </a:r>
                      <a:r>
                        <a:rPr lang="pl-PL" dirty="0" err="1" smtClean="0"/>
                        <a:t>ukł</a:t>
                      </a:r>
                      <a:r>
                        <a:rPr lang="pl-PL" dirty="0" smtClean="0"/>
                        <a:t>. analogowych i </a:t>
                      </a:r>
                      <a:r>
                        <a:rPr lang="pl-PL" dirty="0" err="1" smtClean="0"/>
                        <a:t>cyfrow</a:t>
                      </a:r>
                      <a:r>
                        <a:rPr lang="pl-PL" dirty="0" smtClean="0"/>
                        <a:t>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35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311[50]01.06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Analizowanie działania układów </a:t>
                      </a:r>
                      <a:r>
                        <a:rPr lang="pl-PL" dirty="0" err="1" smtClean="0"/>
                        <a:t>mikroprocesowych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20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311[50]01.07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Analizowanie działania układów pneumatycznych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40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311[50]01.08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Analizowanie działania układów hydraulicznych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35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Razem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252</a:t>
                      </a:r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pl-PL" sz="1800" b="1" smtClean="0"/>
              <a:t>Schemat układu jednostek modułowych – moduł 311[50].01 Podstawy mechatroniki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5750" y="1000125"/>
            <a:ext cx="8215313" cy="50546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311[50].01.01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Definiowanie pojęcia „ mechatronika”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311[50]01.02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Przestrzeganie zasad bezpieczeństwa i higieny pracy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311[50]01.03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Badanie obwodów elektrycznych prądu stałego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311[50]01.04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Badanie obwodów elektrycznych prądu przemiennego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311[50]01.05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Analizowanie działania układów analogowych i cyfrowych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311[50]01.06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Analizowanie działania układów mikroprocesorowych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311[50]01.07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Analizowanie działania układów pneumatycznych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311[50]01.08</a:t>
            </a:r>
          </a:p>
          <a:p>
            <a:pPr lvl="4" algn="just" fontAlgn="auto">
              <a:spcAft>
                <a:spcPts val="0"/>
              </a:spcAft>
              <a:buFont typeface="Arial" pitchFamily="34" charset="0"/>
              <a:buChar char="»"/>
              <a:defRPr/>
            </a:pPr>
            <a:r>
              <a:rPr lang="pl-PL" sz="1600" b="1" dirty="0" smtClean="0"/>
              <a:t>Analizowanie działania układów hydraulicznych</a:t>
            </a:r>
            <a:endParaRPr lang="pl-PL" sz="1600" b="1" dirty="0"/>
          </a:p>
        </p:txBody>
      </p:sp>
      <p:sp>
        <p:nvSpPr>
          <p:cNvPr id="5" name="Strzałka w dół 4"/>
          <p:cNvSpPr/>
          <p:nvPr/>
        </p:nvSpPr>
        <p:spPr>
          <a:xfrm>
            <a:off x="1928813" y="1143000"/>
            <a:ext cx="214312" cy="44291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7" name="Nawias klamrowy zamykający 6"/>
          <p:cNvSpPr/>
          <p:nvPr/>
        </p:nvSpPr>
        <p:spPr>
          <a:xfrm>
            <a:off x="5715000" y="1143000"/>
            <a:ext cx="71438" cy="4286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Nawias klamrowy zamykający 7"/>
          <p:cNvSpPr/>
          <p:nvPr/>
        </p:nvSpPr>
        <p:spPr>
          <a:xfrm>
            <a:off x="6786563" y="1643063"/>
            <a:ext cx="142875" cy="5000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Nawias klamrowy zamykający 8"/>
          <p:cNvSpPr/>
          <p:nvPr/>
        </p:nvSpPr>
        <p:spPr>
          <a:xfrm>
            <a:off x="6357938" y="2214563"/>
            <a:ext cx="142875" cy="5000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Nawias klamrowy zamykający 9"/>
          <p:cNvSpPr/>
          <p:nvPr/>
        </p:nvSpPr>
        <p:spPr>
          <a:xfrm>
            <a:off x="7143750" y="2786063"/>
            <a:ext cx="46038" cy="5715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Nawias klamrowy zamykający 10"/>
          <p:cNvSpPr/>
          <p:nvPr/>
        </p:nvSpPr>
        <p:spPr>
          <a:xfrm>
            <a:off x="7358063" y="3429000"/>
            <a:ext cx="46037" cy="5000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Nawias klamrowy zamykający 11"/>
          <p:cNvSpPr/>
          <p:nvPr/>
        </p:nvSpPr>
        <p:spPr>
          <a:xfrm>
            <a:off x="7000875" y="4000500"/>
            <a:ext cx="46038" cy="5000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Nawias klamrowy zamykający 12"/>
          <p:cNvSpPr/>
          <p:nvPr/>
        </p:nvSpPr>
        <p:spPr>
          <a:xfrm>
            <a:off x="6643688" y="4572000"/>
            <a:ext cx="46037" cy="5000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Nawias klamrowy zamykający 13"/>
          <p:cNvSpPr/>
          <p:nvPr/>
        </p:nvSpPr>
        <p:spPr>
          <a:xfrm>
            <a:off x="6429375" y="5143500"/>
            <a:ext cx="71438" cy="5000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pl-PL" sz="2000" b="1" smtClean="0"/>
              <a:t>Wymogi do realizacji kształcenia modułowego w zawodzie technik mechatronik.</a:t>
            </a:r>
          </a:p>
        </p:txBody>
      </p:sp>
      <p:sp>
        <p:nvSpPr>
          <p:cNvPr id="22530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pl-PL" sz="1800" b="1" smtClean="0"/>
              <a:t>Pracownia elektrotechniki i elektroniki,</a:t>
            </a:r>
          </a:p>
          <a:p>
            <a:pPr algn="just">
              <a:buFont typeface="Wingdings" pitchFamily="2" charset="2"/>
              <a:buChar char="Ø"/>
            </a:pPr>
            <a:r>
              <a:rPr lang="pl-PL" sz="1800" b="1" smtClean="0"/>
              <a:t>Pracownia automatyzacji procesów,</a:t>
            </a:r>
          </a:p>
          <a:p>
            <a:pPr algn="just">
              <a:buFont typeface="Wingdings" pitchFamily="2" charset="2"/>
              <a:buChar char="Ø"/>
            </a:pPr>
            <a:r>
              <a:rPr lang="pl-PL" sz="1800" b="1" smtClean="0"/>
              <a:t>Pracownia komputerowego wspomagania projektowania,</a:t>
            </a:r>
          </a:p>
          <a:p>
            <a:pPr algn="just">
              <a:buFont typeface="Wingdings" pitchFamily="2" charset="2"/>
              <a:buChar char="Ø"/>
            </a:pPr>
            <a:r>
              <a:rPr lang="pl-PL" sz="1800" b="1" smtClean="0"/>
              <a:t>Pracownia wytwarzania elementów konstrukcyjnych,</a:t>
            </a:r>
          </a:p>
          <a:p>
            <a:pPr algn="just">
              <a:buFont typeface="Wingdings" pitchFamily="2" charset="2"/>
              <a:buChar char="Ø"/>
            </a:pPr>
            <a:r>
              <a:rPr lang="pl-PL" sz="1800" b="1" smtClean="0"/>
              <a:t>Pracownia symulacyjna bhp.</a:t>
            </a:r>
          </a:p>
          <a:p>
            <a:pPr algn="just">
              <a:buFont typeface="Wingdings" pitchFamily="2" charset="2"/>
              <a:buChar char="Ø"/>
            </a:pPr>
            <a:endParaRPr lang="pl-PL" sz="1800" b="1" smtClean="0"/>
          </a:p>
          <a:p>
            <a:pPr algn="just">
              <a:buFont typeface="Wingdings" pitchFamily="2" charset="2"/>
              <a:buChar char="Ø"/>
            </a:pPr>
            <a:r>
              <a:rPr lang="pl-PL" sz="1800" b="1" smtClean="0"/>
              <a:t>Minimum 5 stanowisk w każdej pracowni,</a:t>
            </a:r>
          </a:p>
          <a:p>
            <a:pPr algn="just">
              <a:buFont typeface="Wingdings" pitchFamily="2" charset="2"/>
              <a:buChar char="Ø"/>
            </a:pPr>
            <a:endParaRPr lang="pl-PL" sz="1800" b="1" smtClean="0"/>
          </a:p>
          <a:p>
            <a:pPr algn="just">
              <a:buFont typeface="Wingdings" pitchFamily="2" charset="2"/>
              <a:buChar char="Ø"/>
            </a:pPr>
            <a:r>
              <a:rPr lang="pl-PL" sz="1800" b="1" smtClean="0"/>
              <a:t>Każde stanowisko odpowiednio wyposażone ( wyposażenie określa program nauczania).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pl-PL" sz="2000" b="1" smtClean="0"/>
              <a:t>Przedmiot: podstawy mechatroniki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967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7214"/>
                <a:gridCol w="5715040"/>
                <a:gridCol w="1757346"/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Lp.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Działy tematyczne – w przedmiocie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Liczba godz.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1.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Istota mechatroniki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9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2.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BHP,</a:t>
                      </a:r>
                      <a:r>
                        <a:rPr lang="pl-PL" baseline="0" dirty="0" smtClean="0"/>
                        <a:t> ochrona przeciwpożarowa i ochrona środowiska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54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3.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Obwody elektryczne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90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4.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Układy elektroniczne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72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5.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Układy</a:t>
                      </a:r>
                      <a:r>
                        <a:rPr lang="pl-PL" baseline="0" dirty="0" smtClean="0"/>
                        <a:t> pneumatyczne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54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6.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Układy hydrauliczne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45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7.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Razem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324</a:t>
                      </a:r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l-PL" sz="1600" b="1" u="sng" smtClean="0"/>
              <a:t>Arkusz hospitacyjny</a:t>
            </a:r>
            <a:r>
              <a:rPr lang="pl-PL" sz="1600" b="1" smtClean="0"/>
              <a:t/>
            </a:r>
            <a:br>
              <a:rPr lang="pl-PL" sz="1600" b="1" smtClean="0"/>
            </a:br>
            <a:r>
              <a:rPr lang="pl-PL" sz="1600" b="1" smtClean="0"/>
              <a:t>Imię, nazwisko nauczyciela …………………………………………………Przedmiot ……………………………….</a:t>
            </a:r>
            <a:br>
              <a:rPr lang="pl-PL" sz="1600" b="1" smtClean="0"/>
            </a:br>
            <a:r>
              <a:rPr lang="pl-PL" sz="1600" b="1" smtClean="0"/>
              <a:t>Data……………….. Temat lekcji ………………………………………………………………………………………………..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21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7008"/>
                <a:gridCol w="360040"/>
                <a:gridCol w="360040"/>
                <a:gridCol w="360040"/>
                <a:gridCol w="360040"/>
                <a:gridCol w="432048"/>
                <a:gridCol w="370383"/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Przygotowanie do lekcji – przedstawienie konspektu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Realizacja założonych celów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Rozplanowanie w czasie ogniw lekcji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Sprawność organizacyjna lekcji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Metody pracy z uczniami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Zastosowane środki dydaktyczne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Odwoływanie się do posiadanej wiedzy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Sposób aktywizacji uczniów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Aktywność</a:t>
                      </a:r>
                      <a:r>
                        <a:rPr lang="pl-PL" b="1" baseline="0" dirty="0" smtClean="0"/>
                        <a:t> uczniów na lekcjach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Zrozumiałość poleceń i przekazywanych treści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Indywidualizacja pracy z uczniami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Notatki uczniów – praca domowa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Relacje</a:t>
                      </a:r>
                      <a:r>
                        <a:rPr lang="pl-PL" b="1" baseline="0" dirty="0" smtClean="0"/>
                        <a:t> nauczyciel – uczeń ( kultura, takt, atmosfera)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l-PL" sz="1800" b="1" smtClean="0"/>
              <a:t>Dane do lekcji hospitowanej – przygotowuje nauczyciel przed hospitacją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079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8736"/>
                <a:gridCol w="4690864"/>
              </a:tblGrid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Imię , nazwisko nauczyciela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Klasa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Przedmiot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Nr  programu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Podręcznik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Temat lekcji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Cele lekcji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Metody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Środki dydaktyczne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Sposoby aktywizacji uczniów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b="1" dirty="0" smtClean="0"/>
                        <a:t>Lekcja w planie dydaktycznym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pl-PL" sz="2000" b="1" smtClean="0"/>
              <a:t>Porównanie systemów kształcenia tradycyjnego ( przedmiotowego)</a:t>
            </a:r>
          </a:p>
        </p:txBody>
      </p:sp>
      <p:sp>
        <p:nvSpPr>
          <p:cNvPr id="26626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charset="0"/>
              <a:buAutoNum type="arabicPeriod"/>
            </a:pPr>
            <a:r>
              <a:rPr lang="pl-PL" sz="1800" b="1" u="sng" smtClean="0"/>
              <a:t>Kształcenie tradycyjne: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Podział na przedmioty,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Przedmioty prowadzone w jednostkach czasowych 45 minutowych,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Udział biorą uczniowie całej klasy,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Podział na część teoretyczną i praktyczną,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Nacisk położony na zdobywanie wiedzy „ jednostronny” ( od nauczyciela do ucznia)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Umiejętności praktyczne kształcone na zajęciach praktycznych i praktykach zawodowych.</a:t>
            </a:r>
          </a:p>
          <a:p>
            <a:pPr algn="just">
              <a:buFont typeface="Arial" charset="0"/>
              <a:buAutoNum type="arabicPeriod" startAt="2"/>
            </a:pPr>
            <a:r>
              <a:rPr lang="pl-PL" sz="1800" b="1" u="sng" smtClean="0"/>
              <a:t>Kształcenie modułowe: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Nie ma podziału na przedmioty,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Zajęcia odbywają się w grupach do 16 osób,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Zajęcia prowadzone w blokach od 2 do 6 godz. lekcyjnych ( zależnie od modułu)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pl-PL" sz="2000" b="1" smtClean="0"/>
              <a:t>c.d porównań</a:t>
            </a:r>
          </a:p>
        </p:txBody>
      </p:sp>
      <p:sp>
        <p:nvSpPr>
          <p:cNvPr id="27650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Zajęcia prowadzone metodami: pokaz z objaśnieniem,  dyskusja dydaktyczna, ćwiczenia praktyczne – obliczeniowe, pomiarowe, montażowe,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Nie ma podziału na zajęcia praktyczne i praktyki zawodowe,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Jest to proces uczenia się uczniów.</a:t>
            </a:r>
          </a:p>
          <a:p>
            <a:pPr algn="just">
              <a:buFont typeface="Arial" charset="0"/>
              <a:buNone/>
            </a:pPr>
            <a:endParaRPr lang="pl-PL" sz="1800" b="1" smtClean="0"/>
          </a:p>
          <a:p>
            <a:pPr algn="just">
              <a:buFont typeface="Arial" charset="0"/>
              <a:buNone/>
            </a:pPr>
            <a:r>
              <a:rPr lang="pl-PL" sz="1800" b="1" smtClean="0"/>
              <a:t>Zadania do wykonania na zaliczenie przedmiotu.</a:t>
            </a:r>
          </a:p>
          <a:p>
            <a:pPr algn="just">
              <a:buFont typeface="Arial" charset="0"/>
              <a:buAutoNum type="arabicPeriod"/>
            </a:pPr>
            <a:r>
              <a:rPr lang="pl-PL" sz="1800" b="1" smtClean="0"/>
              <a:t>Podzielić moduły na poszczególne lata nauki, wg wzoru:</a:t>
            </a:r>
          </a:p>
          <a:p>
            <a:pPr algn="just">
              <a:buFont typeface="Arial" charset="0"/>
              <a:buNone/>
            </a:pPr>
            <a:endParaRPr lang="pl-PL" sz="1800" b="1" smtClean="0"/>
          </a:p>
          <a:p>
            <a:pPr algn="just">
              <a:buFont typeface="Arial" charset="0"/>
              <a:buAutoNum type="arabicPeriod"/>
            </a:pPr>
            <a:endParaRPr lang="pl-PL" sz="1800" b="1" smtClean="0"/>
          </a:p>
          <a:p>
            <a:pPr algn="just">
              <a:buFont typeface="Arial" charset="0"/>
              <a:buNone/>
            </a:pPr>
            <a:r>
              <a:rPr lang="pl-PL" sz="1800" b="1" smtClean="0"/>
              <a:t>2. Określić  ( ustalić) tematy zajęć ( lekcji)  prowadzone w wybranych jednostkach modułowych oraz metody ich realizacji wg wzoru:</a:t>
            </a:r>
          </a:p>
          <a:p>
            <a:pPr algn="just">
              <a:buFont typeface="Arial" charset="0"/>
              <a:buNone/>
            </a:pPr>
            <a:endParaRPr lang="pl-PL" sz="1800" b="1" smtClean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214438" y="3929063"/>
          <a:ext cx="6072187" cy="639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4077"/>
                <a:gridCol w="2845676"/>
                <a:gridCol w="1202478"/>
              </a:tblGrid>
              <a:tr h="500066">
                <a:tc>
                  <a:txBody>
                    <a:bodyPr/>
                    <a:lstStyle/>
                    <a:p>
                      <a:r>
                        <a:rPr lang="pl-PL" dirty="0" smtClean="0"/>
                        <a:t>Moduły kształcenia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  Kl. I;   kl. II;    kl. III;      kl. IV</a:t>
                      </a:r>
                    </a:p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Uwagi </a:t>
                      </a:r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755650" y="5229225"/>
          <a:ext cx="7416800" cy="9509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1383"/>
                <a:gridCol w="4254824"/>
                <a:gridCol w="1022161"/>
                <a:gridCol w="822432"/>
                <a:gridCol w="216024"/>
              </a:tblGrid>
              <a:tr h="950924">
                <a:tc>
                  <a:txBody>
                    <a:bodyPr/>
                    <a:lstStyle/>
                    <a:p>
                      <a:r>
                        <a:rPr lang="pl-PL" dirty="0" smtClean="0"/>
                        <a:t>Symbol</a:t>
                      </a:r>
                      <a:r>
                        <a:rPr lang="pl-PL" baseline="0" dirty="0" smtClean="0"/>
                        <a:t> jedn. moduł.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Nazwa jedn. modułowej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Ilość</a:t>
                      </a:r>
                      <a:r>
                        <a:rPr lang="pl-PL" baseline="0" dirty="0" smtClean="0"/>
                        <a:t> godz.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Uwagi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pl-PL" sz="2000" b="1" smtClean="0"/>
              <a:t>Plan dydaktyczny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639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408"/>
                <a:gridCol w="3384376"/>
                <a:gridCol w="966976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Lp.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Temat lekcji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Liczba godz.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Forma realizacji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Uwagi </a:t>
                      </a:r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pl-PL" sz="2000" b="1" smtClean="0"/>
              <a:t>Propozycje tematów pracy końcowej</a:t>
            </a:r>
          </a:p>
        </p:txBody>
      </p:sp>
      <p:sp>
        <p:nvSpPr>
          <p:cNvPr id="29698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charset="0"/>
              <a:buNone/>
            </a:pPr>
            <a:r>
              <a:rPr lang="pl-PL" sz="1800" b="1" smtClean="0"/>
              <a:t> Temat. Konstruowanie modułowego planu dydaktycznego  dla zawodu……………………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		w klasie …………..</a:t>
            </a:r>
          </a:p>
          <a:p>
            <a:pPr algn="just">
              <a:buFont typeface="Arial" charset="0"/>
              <a:buNone/>
            </a:pPr>
            <a:endParaRPr lang="pl-PL" sz="1800" b="1" smtClean="0"/>
          </a:p>
          <a:p>
            <a:pPr algn="just">
              <a:buFont typeface="Arial" charset="0"/>
              <a:buNone/>
            </a:pPr>
            <a:r>
              <a:rPr lang="pl-PL" sz="1800" b="1" smtClean="0"/>
              <a:t>Przykładowy plan pracy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	Wstęp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	Rozdział 1. Założenia ogólne kształcenia modułowego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			1.1 Rozwój koncepcji kształcenia modułowego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			1.2 Terminologia w kształceniu modułowym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	Rozdział 2. Podstawy prawne konstruowania planu dydaktycznego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			2.1 Podstawa programowa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			2.2 Program nauczania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			2.3 Plan nauczania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	Rozdział 3. Opis modułów w zawodzie …………………….dla…………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30722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charset="0"/>
              <a:buNone/>
            </a:pPr>
            <a:r>
              <a:rPr lang="pl-PL" sz="1800" b="1" smtClean="0"/>
              <a:t>Rozdział 4. Założenia programowo – organizacyjne kształcenia w zawodzie</a:t>
            </a:r>
          </a:p>
          <a:p>
            <a:pPr algn="just">
              <a:buFont typeface="Arial" charset="0"/>
              <a:buNone/>
            </a:pPr>
            <a:endParaRPr lang="pl-PL" sz="1800" b="1" smtClean="0"/>
          </a:p>
          <a:p>
            <a:pPr algn="just">
              <a:buFont typeface="Arial" charset="0"/>
              <a:buNone/>
            </a:pPr>
            <a:r>
              <a:rPr lang="pl-PL" sz="1800" b="1" smtClean="0"/>
              <a:t>Rozdział 5. Plan dydaktyczny dla zawodu ……………………………… kl. .……………………</a:t>
            </a:r>
          </a:p>
          <a:p>
            <a:pPr algn="just">
              <a:buFont typeface="Arial" charset="0"/>
              <a:buNone/>
            </a:pPr>
            <a:endParaRPr lang="pl-PL" sz="1800" b="1" smtClean="0"/>
          </a:p>
          <a:p>
            <a:pPr algn="just">
              <a:buFont typeface="Arial" charset="0"/>
              <a:buNone/>
            </a:pPr>
            <a:r>
              <a:rPr lang="pl-PL" sz="1800" b="1" smtClean="0"/>
              <a:t>Rozdział 6. Projekt wyposażenia pracowni do realizacji planu dydaktycznego w klasie.</a:t>
            </a:r>
          </a:p>
          <a:p>
            <a:pPr algn="just">
              <a:buFont typeface="Arial" charset="0"/>
              <a:buNone/>
            </a:pPr>
            <a:endParaRPr lang="pl-PL" sz="1800" b="1" smtClean="0"/>
          </a:p>
          <a:p>
            <a:pPr algn="just">
              <a:buFont typeface="Arial" charset="0"/>
              <a:buNone/>
            </a:pPr>
            <a:r>
              <a:rPr lang="pl-PL" sz="1800" b="1" smtClean="0"/>
              <a:t>Rozdział 7. Przykładowe konspekty zajęć ( 3 konspekty)</a:t>
            </a:r>
          </a:p>
          <a:p>
            <a:pPr algn="just">
              <a:buFont typeface="Arial" charset="0"/>
              <a:buNone/>
            </a:pPr>
            <a:endParaRPr lang="pl-PL" sz="1800" b="1" smtClean="0"/>
          </a:p>
          <a:p>
            <a:pPr algn="just">
              <a:buFont typeface="Arial" charset="0"/>
              <a:buNone/>
            </a:pPr>
            <a:r>
              <a:rPr lang="pl-PL" sz="1800" b="1" smtClean="0"/>
              <a:t>Zakończenie</a:t>
            </a:r>
          </a:p>
          <a:p>
            <a:pPr algn="just">
              <a:buFont typeface="Arial" charset="0"/>
              <a:buNone/>
            </a:pPr>
            <a:endParaRPr lang="pl-PL" sz="1800" b="1" smtClean="0"/>
          </a:p>
          <a:p>
            <a:pPr algn="just">
              <a:buFont typeface="Arial" charset="0"/>
              <a:buNone/>
            </a:pPr>
            <a:r>
              <a:rPr lang="pl-PL" sz="1800" b="1" smtClean="0"/>
              <a:t>Bibliografia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pl-PL" sz="2000" b="1" smtClean="0"/>
              <a:t>Scenariusz ( konspekt) lekcji ( zajęć)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dirty="0" smtClean="0"/>
              <a:t>1) Klasa ………………..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dirty="0" smtClean="0"/>
              <a:t>2) Jednostka modułowa……………………………..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dirty="0" smtClean="0"/>
              <a:t>3) Nauczyciel………………………………………………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dirty="0" smtClean="0"/>
              <a:t>4)Temat …………………………………………………………………………………………………………………….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dirty="0" smtClean="0"/>
              <a:t>5) Cel ogólny( zgodny z treścią programową)……………………………………………………………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dirty="0" smtClean="0"/>
              <a:t>6) Cele szczegółowe ( odpowiedzieć na: uczeń umie wykonać, uczeń potrafi, uczeń dokona),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800" b="1" dirty="0" smtClean="0"/>
              <a:t>7) Środki dydaktyczne ( wymienić np. podręczniki, karty pracy, sprzęt jaki?, urządzenia itd.)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AutoNum type="arabicParenR" startAt="8"/>
              <a:defRPr/>
            </a:pPr>
            <a:r>
              <a:rPr lang="pl-PL" sz="1800" b="1" dirty="0" smtClean="0"/>
              <a:t>Metody (  np..ćwiczenia praktyczne, pogadanka, pokaz, itd.)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AutoNum type="arabicParenR" startAt="8"/>
              <a:defRPr/>
            </a:pPr>
            <a:r>
              <a:rPr lang="pl-PL" sz="1800" b="1" dirty="0" smtClean="0"/>
              <a:t>Formy pracy ( np. praca zbiorowa, indywidualna, grupowa)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AutoNum type="arabicParenR" startAt="8"/>
              <a:defRPr/>
            </a:pPr>
            <a:r>
              <a:rPr lang="pl-PL" sz="1800" b="1" dirty="0" smtClean="0"/>
              <a:t>Przebieg lekcji: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pl-PL" sz="1800" b="1" dirty="0" smtClean="0"/>
              <a:t>Powitanie,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pl-PL" sz="1800" b="1" dirty="0" smtClean="0"/>
              <a:t>Sprawdzenie obecności,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pl-PL" sz="1800" b="1" dirty="0" smtClean="0"/>
              <a:t>Powtórzenie materiału z ostatnich lekcji ( zajęć)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pl-PL" sz="1800" b="1" dirty="0" smtClean="0"/>
              <a:t>Nawiązanie do nowego tematu</a:t>
            </a:r>
          </a:p>
          <a:p>
            <a:pPr algn="just" fontAlgn="auto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pl-PL" sz="1800" b="1" dirty="0" smtClean="0"/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l-PL" sz="1800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32770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Instruktaż wstępny (  przy wykonywaniu ćwiczeń),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Instruktaż bieżący ( przy ćwiczeniach),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11) Podsumowanie zajęć: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Ocena wykonywanych czynności ( przy ćwiczeniach),</a:t>
            </a:r>
          </a:p>
          <a:p>
            <a:pPr algn="just">
              <a:buFont typeface="Wingdings" pitchFamily="2" charset="2"/>
              <a:buChar char="§"/>
            </a:pPr>
            <a:r>
              <a:rPr lang="pl-PL" sz="1800" b="1" smtClean="0"/>
              <a:t>Zadanie 2,3 pytań ( przy prowadzeniu lekcji),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12) Zadanie domowe,</a:t>
            </a:r>
          </a:p>
          <a:p>
            <a:pPr algn="just">
              <a:buFont typeface="Arial" charset="0"/>
              <a:buNone/>
            </a:pPr>
            <a:r>
              <a:rPr lang="pl-PL" sz="1800" b="1" smtClean="0"/>
              <a:t>13) Pożegnanie.</a:t>
            </a:r>
          </a:p>
          <a:p>
            <a:pPr algn="just">
              <a:buFont typeface="Wingdings" pitchFamily="2" charset="2"/>
              <a:buChar char="§"/>
            </a:pPr>
            <a:endParaRPr lang="pl-PL" sz="1800" b="1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</TotalTime>
  <Words>1494</Words>
  <Application>Microsoft Office PowerPoint</Application>
  <PresentationFormat>Pokaz na ekranie (4:3)</PresentationFormat>
  <Paragraphs>293</Paragraphs>
  <Slides>21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2" baseType="lpstr">
      <vt:lpstr>Motyw pakietu Office</vt:lpstr>
      <vt:lpstr>Slajd 1</vt:lpstr>
      <vt:lpstr>Organizacja dydaktyki w oparciu o modułowe programy kształcenia</vt:lpstr>
      <vt:lpstr>Slajd 3</vt:lpstr>
      <vt:lpstr>Slajd 4</vt:lpstr>
      <vt:lpstr>Slajd 5</vt:lpstr>
      <vt:lpstr>Slajd 6</vt:lpstr>
      <vt:lpstr>Plan nauczania – czteroletnie technikum, zawód – technik mechatronik 311[50] podbudowa programowa - gimnazjum</vt:lpstr>
      <vt:lpstr>Plan nauczania – czteroletnie technikum, zawód: technik mechatronik 311[50], podbudowa programowa: gimnazjum</vt:lpstr>
      <vt:lpstr>Moduł 311[50].01 – podstawy mechatroniki</vt:lpstr>
      <vt:lpstr>Schemat układu jednostek modułowych – moduł 311[50].01 Podstawy mechatroniki</vt:lpstr>
      <vt:lpstr>Wymogi do realizacji kształcenia modułowego w zawodzie technik mechatronik.</vt:lpstr>
      <vt:lpstr>Przedmiot: podstawy mechatroniki</vt:lpstr>
      <vt:lpstr>Arkusz hospitacyjny Imię, nazwisko nauczyciela …………………………………………………Przedmiot ………………………………. Data……………….. Temat lekcji ………………………………………………………………………………………………..</vt:lpstr>
      <vt:lpstr>Dane do lekcji hospitowanej – przygotowuje nauczyciel przed hospitacją</vt:lpstr>
      <vt:lpstr>Porównanie systemów kształcenia tradycyjnego ( przedmiotowego)</vt:lpstr>
      <vt:lpstr>c.d porównań</vt:lpstr>
      <vt:lpstr>Plan dydaktyczny</vt:lpstr>
      <vt:lpstr>Propozycje tematów pracy końcowej</vt:lpstr>
      <vt:lpstr>Slajd 19</vt:lpstr>
      <vt:lpstr>Scenariusz ( konspekt) lekcji ( zajęć)</vt:lpstr>
      <vt:lpstr>Slajd 21</vt:lpstr>
    </vt:vector>
  </TitlesOfParts>
  <Company>IBM CUSTOMER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Organizacja dydaktyki w oparciu o modułowe programy kształcenia</dc:title>
  <dc:creator>Franciszek Pawlak</dc:creator>
  <cp:lastModifiedBy>user</cp:lastModifiedBy>
  <cp:revision>74</cp:revision>
  <dcterms:created xsi:type="dcterms:W3CDTF">2011-02-04T08:27:40Z</dcterms:created>
  <dcterms:modified xsi:type="dcterms:W3CDTF">2015-04-01T20:49:22Z</dcterms:modified>
</cp:coreProperties>
</file>