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512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512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AB2E79D-C2AD-42C6-8FDB-C52BBBD63F4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4733B-8605-445D-A939-EF69D9154F3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94999-E867-4E86-8E49-41CF69854AB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24E9B-D943-469A-A964-6C2154BE999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516CCC-EB9A-41B7-8B32-997B5E5F06C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EA6BD-F126-4A88-B29A-FC140148E58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A3B09-4A95-4504-9DB3-7A07C2A1FE8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73190-366C-4353-9567-53A13F7D1F8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F321D-2E15-477F-8E80-4AEB2E33CBF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37439-A3B0-46E6-8411-56BF918C559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A3CCC-43C4-4B69-AF48-D6D5683B238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03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4104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4105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410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pl-PL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pl-PL"/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75F6FB89-D845-4669-91E3-B899E48314C7}" type="slidenum">
              <a:rPr lang="pl-PL"/>
              <a:pPr/>
              <a:t>‹#›</a:t>
            </a:fld>
            <a:endParaRPr 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www.inzynier.pwsz.edu.pl/images/stories/file/dla_wykladowcow/strona%20starto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>
                <a:solidFill>
                  <a:schemeClr val="bg1"/>
                </a:solidFill>
              </a:rPr>
              <a:t>Podstawowe umiejętności pomagania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/>
              <a:t>Monika Kościelniak</a:t>
            </a:r>
          </a:p>
          <a:p>
            <a:r>
              <a:rPr lang="pl-PL"/>
              <a:t>Leszno 2012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Parafrazowanie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Powtórzenie wypowiedzi w innej formie</a:t>
            </a:r>
          </a:p>
          <a:p>
            <a:r>
              <a:rPr lang="pl-PL"/>
              <a:t>Mówienie dokładnie tego samego, co rozmówca bez włączania własnych komentarzy czy interpretacji wysłuchanej wypowiedzi</a:t>
            </a:r>
          </a:p>
          <a:p>
            <a:r>
              <a:rPr lang="pl-PL"/>
              <a:t>Przykłady: Powiedziałeś przed chwilą, że…, O ile dobrze Cię zrozumiałam to…, Sądzisz, że…, A więc jesteś zdania, że…,   </a:t>
            </a:r>
          </a:p>
          <a:p>
            <a:endParaRPr lang="pl-P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Klaryfikacja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To uporządkowanie i uogólnienie czyjejś wypowiedzi</a:t>
            </a:r>
          </a:p>
          <a:p>
            <a:r>
              <a:rPr lang="pl-PL"/>
              <a:t>Prośba o rozwinięcie jakiejś myśli</a:t>
            </a:r>
          </a:p>
          <a:p>
            <a:r>
              <a:rPr lang="pl-PL"/>
              <a:t>O wyjaśnienie niezrozumiałych dla nas treści, np. podanie konkretnych przykładów</a:t>
            </a:r>
          </a:p>
          <a:p>
            <a:r>
              <a:rPr lang="pl-PL"/>
              <a:t>Przykład: Czy to znaczy, że…?, Z tego co mówisz mam wnioskować, że…?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Sondowanie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Dopytywanie o szczegóły</a:t>
            </a:r>
          </a:p>
          <a:p>
            <a:r>
              <a:rPr lang="pl-PL"/>
              <a:t>Najlepiej jest zadawać pytania otwarte, dające rozmówcy okazję do szerszego wypowiedzenia się na dany temat</a:t>
            </a:r>
          </a:p>
          <a:p>
            <a:r>
              <a:rPr lang="pl-PL"/>
              <a:t>Pozwala niekiedy na lepsze zrozumienie własnych doświadczeń</a:t>
            </a:r>
          </a:p>
          <a:p>
            <a:r>
              <a:rPr lang="pl-PL"/>
              <a:t>Źle: Dlaczego tak postąpiłeś?</a:t>
            </a:r>
          </a:p>
          <a:p>
            <a:r>
              <a:rPr lang="pl-PL"/>
              <a:t>Dobrze: Co Tobą kierowało?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Odzwierciedlanie uczuć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Polega na uświadamianiu rozmówcy jego uczuć, przeżyć poprzez zwracanie na nie uwagi</a:t>
            </a:r>
          </a:p>
          <a:p>
            <a:r>
              <a:rPr lang="pl-PL"/>
              <a:t>Przykłady: Mam wrażenie, że jesteś zdenerwowany, Czuję, że bardzo się tym przejmujesz, Boisz się o niego?</a:t>
            </a:r>
          </a:p>
          <a:p>
            <a:endParaRPr lang="pl-P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/>
              <a:t>Dzielenie się własnymi uczuciami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Często stosowane w terapii grupowej, podczas której członkowie grupy dostarczają pacjentowi wsparcia, uświadamiają mu, że oni też borykają się z podobnymi problemami i pokazują jak oni sobie z nimi radzą</a:t>
            </a:r>
          </a:p>
          <a:p>
            <a:pPr>
              <a:lnSpc>
                <a:spcPct val="90000"/>
              </a:lnSpc>
            </a:pPr>
            <a:r>
              <a:rPr lang="pl-PL"/>
              <a:t>Przykład: Nic dziwnego, że człowiek płacze, gdy ktoś inny wyrządza mu krzywdę, To normalne, że jesteśmy wściekli, gdy ktoś nas zawodzi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Komunikaty „Ja”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Wyrażają przyjęcie odpowiedzialności za własne uczucia i wyrażane opinie</a:t>
            </a:r>
          </a:p>
          <a:p>
            <a:pPr>
              <a:lnSpc>
                <a:spcPct val="90000"/>
              </a:lnSpc>
            </a:pPr>
            <a:r>
              <a:rPr lang="pl-PL"/>
              <a:t>Stwarzają bezpieczniejszą sytuację dla drugiej strony, której nie obarczamy winą za nasze odczucia</a:t>
            </a:r>
          </a:p>
          <a:p>
            <a:pPr>
              <a:lnSpc>
                <a:spcPct val="90000"/>
              </a:lnSpc>
            </a:pPr>
            <a:r>
              <a:rPr lang="pl-PL"/>
              <a:t>Komunikat „Ty”: Złościsz mnie, Nikt jej nie lubi, Nie liczysz się z moimi uczuciami</a:t>
            </a:r>
          </a:p>
          <a:p>
            <a:pPr>
              <a:lnSpc>
                <a:spcPct val="90000"/>
              </a:lnSpc>
            </a:pPr>
            <a:r>
              <a:rPr lang="pl-PL"/>
              <a:t>Komunikat „Ja”: Jestem zła, Nie lubię jej, Czuję się urażona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Zamień na komunikaty „Ja”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Zachowujesz się okropnie!</a:t>
            </a:r>
          </a:p>
          <a:p>
            <a:r>
              <a:rPr lang="pl-PL"/>
              <a:t>To nie jest dowcipne.</a:t>
            </a:r>
          </a:p>
          <a:p>
            <a:r>
              <a:rPr lang="pl-PL"/>
              <a:t>Spotkanie było beznadziejne.</a:t>
            </a:r>
          </a:p>
          <a:p>
            <a:r>
              <a:rPr lang="pl-PL"/>
              <a:t>Znowu nawaliłeś!</a:t>
            </a:r>
          </a:p>
          <a:p>
            <a:r>
              <a:rPr lang="pl-PL"/>
              <a:t>Nie umiesz gotować.</a:t>
            </a:r>
          </a:p>
          <a:p>
            <a:r>
              <a:rPr lang="pl-PL"/>
              <a:t>Rozmawiasz zbyt głośno.</a:t>
            </a:r>
          </a:p>
          <a:p>
            <a:r>
              <a:rPr lang="pl-PL"/>
              <a:t>Wszyscy wiedzą, że to nieprawda.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Płaszczyzny komunikatu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507413" cy="5516562"/>
          </a:xfrm>
        </p:spPr>
        <p:txBody>
          <a:bodyPr/>
          <a:lstStyle/>
          <a:p>
            <a:r>
              <a:rPr lang="pl-PL" sz="2800" b="1"/>
              <a:t>Rzeczowa</a:t>
            </a:r>
            <a:r>
              <a:rPr lang="pl-PL" sz="2800"/>
              <a:t> (co chcę powiedzieć swojemu rozmówcy? treści, konkrety)</a:t>
            </a:r>
          </a:p>
          <a:p>
            <a:r>
              <a:rPr lang="pl-PL" sz="2800" b="1"/>
              <a:t>Relacyjna</a:t>
            </a:r>
            <a:r>
              <a:rPr lang="pl-PL" sz="2800"/>
              <a:t> (za kogo Cię uważam?, jak definiuję relację pomiędzy nami? Jaka jest moja postawa wobec Ciebie?)</a:t>
            </a:r>
          </a:p>
          <a:p>
            <a:r>
              <a:rPr lang="pl-PL" sz="2800" b="1"/>
              <a:t>Autoekspresji</a:t>
            </a:r>
            <a:r>
              <a:rPr lang="pl-PL" sz="2800"/>
              <a:t> (co mówię mojemu rozmówcy o tym, co sądzę na temat jego postawy, zachowania? Co jest dla mnie ważne, co myślę, co czuję?)</a:t>
            </a:r>
          </a:p>
          <a:p>
            <a:r>
              <a:rPr lang="pl-PL" sz="2800" b="1"/>
              <a:t>Apelacyjna</a:t>
            </a:r>
            <a:r>
              <a:rPr lang="pl-PL" sz="2800"/>
              <a:t> (co chcę osiągnąć, jaka zmiana w moim rozmówcy jest pożądana? Do czego chcę go nakłonić lub od czego powstrzymać?)</a:t>
            </a:r>
          </a:p>
          <a:p>
            <a:endParaRPr lang="pl-P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Przykład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Mama mówi do swojego 6-letniego synka: „Jest zimno na dworze”</a:t>
            </a:r>
          </a:p>
          <a:p>
            <a:r>
              <a:rPr lang="pl-PL"/>
              <a:t>Rz: Jest zimno.</a:t>
            </a:r>
          </a:p>
          <a:p>
            <a:r>
              <a:rPr lang="pl-PL"/>
              <a:t>R: Mama troszczy się o niego i martwi się, żeby, nie zmarzł</a:t>
            </a:r>
          </a:p>
          <a:p>
            <a:r>
              <a:rPr lang="pl-PL"/>
              <a:t>AE: Nie jest właściwie ubrany.</a:t>
            </a:r>
          </a:p>
          <a:p>
            <a:r>
              <a:rPr lang="pl-PL"/>
              <a:t>A: Powinien założyć czapkę.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91513" cy="919162"/>
          </a:xfrm>
        </p:spPr>
        <p:txBody>
          <a:bodyPr/>
          <a:lstStyle/>
          <a:p>
            <a:r>
              <a:rPr lang="pl-PL"/>
              <a:t>Zadanie w grupach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424862" cy="54006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 b="1"/>
              <a:t>Dziecko – matka</a:t>
            </a:r>
            <a:r>
              <a:rPr lang="pl-PL"/>
              <a:t>: Dzisiaj dostałem 5 w szkole!</a:t>
            </a:r>
          </a:p>
          <a:p>
            <a:pPr>
              <a:lnSpc>
                <a:spcPct val="90000"/>
              </a:lnSpc>
            </a:pPr>
            <a:r>
              <a:rPr lang="pl-PL" b="1"/>
              <a:t>Syn – ojciec</a:t>
            </a:r>
            <a:r>
              <a:rPr lang="pl-PL"/>
              <a:t>: Widziałem w kiosku nowy numer „Świata robotów”</a:t>
            </a:r>
          </a:p>
          <a:p>
            <a:pPr>
              <a:lnSpc>
                <a:spcPct val="90000"/>
              </a:lnSpc>
            </a:pPr>
            <a:r>
              <a:rPr lang="pl-PL" b="1"/>
              <a:t>Dziewczyna – chłopak</a:t>
            </a:r>
            <a:r>
              <a:rPr lang="pl-PL"/>
              <a:t>: Najprawdopodobniej w sobotę będzie ładna pogoda.</a:t>
            </a:r>
          </a:p>
          <a:p>
            <a:pPr>
              <a:lnSpc>
                <a:spcPct val="90000"/>
              </a:lnSpc>
            </a:pPr>
            <a:r>
              <a:rPr lang="pl-PL" b="1"/>
              <a:t>Uczeń – nauczyciel: </a:t>
            </a:r>
            <a:r>
              <a:rPr lang="pl-PL"/>
              <a:t>Wczoraj wieczorem bardzo źle się czułem.</a:t>
            </a:r>
          </a:p>
          <a:p>
            <a:pPr>
              <a:lnSpc>
                <a:spcPct val="90000"/>
              </a:lnSpc>
            </a:pPr>
            <a:r>
              <a:rPr lang="pl-PL" b="1"/>
              <a:t>Nauczyciel – uczeń: </a:t>
            </a:r>
            <a:r>
              <a:rPr lang="pl-PL"/>
              <a:t>Ten rozdział jest bardzo ważny.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23850" y="476250"/>
            <a:ext cx="8208963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3600" b="1">
                <a:latin typeface="Garamond" pitchFamily="18" charset="0"/>
              </a:rPr>
              <a:t>RODZAJE KOMUNIKACJI</a:t>
            </a:r>
          </a:p>
          <a:p>
            <a:endParaRPr lang="pl-PL" sz="3600">
              <a:latin typeface="Garamond" pitchFamily="18" charset="0"/>
            </a:endParaRPr>
          </a:p>
          <a:p>
            <a:r>
              <a:rPr lang="pl-PL" sz="3600">
                <a:latin typeface="Garamond" pitchFamily="18" charset="0"/>
              </a:rPr>
              <a:t> - </a:t>
            </a:r>
            <a:r>
              <a:rPr lang="pl-PL" sz="3600" b="1">
                <a:latin typeface="Garamond" pitchFamily="18" charset="0"/>
              </a:rPr>
              <a:t>KOMPLEMENTARNA</a:t>
            </a:r>
          </a:p>
          <a:p>
            <a:r>
              <a:rPr lang="pl-PL" sz="3600" b="1" i="1">
                <a:latin typeface="Garamond" pitchFamily="18" charset="0"/>
              </a:rPr>
              <a:t>Sztywno, jednostronnie, brak informacji zwrotnej</a:t>
            </a:r>
          </a:p>
          <a:p>
            <a:r>
              <a:rPr lang="pl-PL" sz="3600" b="1" i="1">
                <a:latin typeface="Garamond" pitchFamily="18" charset="0"/>
              </a:rPr>
              <a:t>Przykład: wykład, ogłoszenie</a:t>
            </a:r>
          </a:p>
          <a:p>
            <a:r>
              <a:rPr lang="pl-PL" sz="3600">
                <a:latin typeface="Garamond" pitchFamily="18" charset="0"/>
              </a:rPr>
              <a:t>- </a:t>
            </a:r>
            <a:r>
              <a:rPr lang="pl-PL" sz="3600" b="1">
                <a:latin typeface="Garamond" pitchFamily="18" charset="0"/>
              </a:rPr>
              <a:t>SYMETRYCZNA</a:t>
            </a:r>
          </a:p>
          <a:p>
            <a:r>
              <a:rPr lang="pl-PL" sz="3600" b="1" i="1">
                <a:latin typeface="Garamond" pitchFamily="18" charset="0"/>
              </a:rPr>
              <a:t>Typowa dla grupy, gdzie rozmówcy są partnerami.</a:t>
            </a:r>
          </a:p>
          <a:p>
            <a:r>
              <a:rPr lang="pl-PL" sz="3600" b="1" i="1">
                <a:latin typeface="Garamond" pitchFamily="18" charset="0"/>
              </a:rPr>
              <a:t>Informacja zwrotna jest konieczna.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55638"/>
            <a:ext cx="7632700" cy="554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rbita">
  <a:themeElements>
    <a:clrScheme name="Orbita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61</TotalTime>
  <Words>557</Words>
  <Application>Microsoft Office PowerPoint</Application>
  <PresentationFormat>Pokaz na ekranie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Wingdings</vt:lpstr>
      <vt:lpstr>Garamond</vt:lpstr>
      <vt:lpstr>Orbita</vt:lpstr>
      <vt:lpstr>Podstawowe umiejętności pomagania</vt:lpstr>
      <vt:lpstr>Parafrazowanie</vt:lpstr>
      <vt:lpstr>Klaryfikacja </vt:lpstr>
      <vt:lpstr>Sondowanie</vt:lpstr>
      <vt:lpstr>Odzwierciedlanie uczuć</vt:lpstr>
      <vt:lpstr>Dzielenie się własnymi uczuciami</vt:lpstr>
      <vt:lpstr>Komunikaty „Ja”</vt:lpstr>
      <vt:lpstr>Zamień na komunikaty „Ja”</vt:lpstr>
      <vt:lpstr>Płaszczyzny komunikatu</vt:lpstr>
      <vt:lpstr>Przykład</vt:lpstr>
      <vt:lpstr>Zadanie w grupach</vt:lpstr>
      <vt:lpstr>Slajd 12</vt:lpstr>
      <vt:lpstr>Slajd 13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Podstawowe umiejętności pomagania</dc:title>
  <dc:creator>tomek</dc:creator>
  <cp:lastModifiedBy>user</cp:lastModifiedBy>
  <cp:revision>10</cp:revision>
  <dcterms:created xsi:type="dcterms:W3CDTF">2011-01-24T15:20:10Z</dcterms:created>
  <dcterms:modified xsi:type="dcterms:W3CDTF">2015-04-01T21:03:17Z</dcterms:modified>
</cp:coreProperties>
</file>