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5" r:id="rId9"/>
    <p:sldId id="266" r:id="rId10"/>
    <p:sldId id="264" r:id="rId11"/>
    <p:sldId id="274" r:id="rId12"/>
    <p:sldId id="273" r:id="rId1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pl-PL" altLang="en-US"/>
              <a:t>Kliknij, aby edytować styl wzorca tytułu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pl-PL" altLang="en-US"/>
              <a:t>Kliknij, aby edytować styl wzorca podtytułu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51E98D-1E14-47FF-B725-15B459FF673D}" type="slidenum">
              <a:rPr lang="pl-PL" altLang="en-US"/>
              <a:pPr/>
              <a:t>‹#›</a:t>
            </a:fld>
            <a:endParaRPr lang="pl-PL" altLang="en-US"/>
          </a:p>
        </p:txBody>
      </p:sp>
      <p:sp>
        <p:nvSpPr>
          <p:cNvPr id="1843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977E0-6D44-42B5-AF6D-E5959DA2D7B2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AE0E6-C546-407B-A606-A5AB24666C64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02198-09F3-4F8E-95EA-D4498FDA8A8B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E88376-9955-4131-AC8B-50FDB8F9BA63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13007-AA76-4DF1-907A-A7ADAC2E24A5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B79E4-4908-446C-A950-E5AC1CBF1888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97383-F60D-4497-BFC4-E4C7BB35BD6F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E2EC2-98ED-46A2-AC45-F16410A0A683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4936A-EB07-488F-BD52-A5B221B54BDD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28FE60-AEC0-40F6-9B86-32A841681CD3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Kliknij, aby edytować styl wzorca tytułu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Kliknij, aby edytować style wzorca tekstu</a:t>
            </a:r>
          </a:p>
          <a:p>
            <a:pPr lvl="1"/>
            <a:r>
              <a:rPr lang="pl-PL" altLang="en-US" smtClean="0"/>
              <a:t>Drugi poziom</a:t>
            </a:r>
          </a:p>
          <a:p>
            <a:pPr lvl="2"/>
            <a:r>
              <a:rPr lang="pl-PL" altLang="en-US" smtClean="0"/>
              <a:t>Trzeci poziom</a:t>
            </a:r>
          </a:p>
          <a:p>
            <a:pPr lvl="3"/>
            <a:r>
              <a:rPr lang="pl-PL" altLang="en-US" smtClean="0"/>
              <a:t>Czwarty poziom</a:t>
            </a:r>
          </a:p>
          <a:p>
            <a:pPr lvl="4"/>
            <a:r>
              <a:rPr lang="pl-PL" altLang="en-US" smtClean="0"/>
              <a:t>Piąty poziom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endParaRPr lang="pl-PL" altLang="en-US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pl-PL" altLang="en-US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2A171F69-DA79-43B7-B932-A1B6EBC8C40A}" type="slidenum">
              <a:rPr lang="pl-PL" altLang="en-US"/>
              <a:pPr/>
              <a:t>‹#›</a:t>
            </a:fld>
            <a:endParaRPr lang="pl-PL" altLang="en-US"/>
          </a:p>
        </p:txBody>
      </p:sp>
      <p:sp>
        <p:nvSpPr>
          <p:cNvPr id="1741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inzynier.pwsz.edu.pl/images/stories/file/dla_wykladowcow/strona%20startow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857364"/>
            <a:ext cx="7834313" cy="1500198"/>
          </a:xfrm>
        </p:spPr>
        <p:txBody>
          <a:bodyPr/>
          <a:lstStyle/>
          <a:p>
            <a:pPr algn="ctr"/>
            <a:r>
              <a:rPr lang="pl-PL" sz="4600" b="1" dirty="0"/>
              <a:t>Wprowadzenie do psychologii rozwoju człowieka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85786" y="4071943"/>
            <a:ext cx="7748614" cy="1214445"/>
          </a:xfrm>
        </p:spPr>
        <p:txBody>
          <a:bodyPr/>
          <a:lstStyle/>
          <a:p>
            <a:pPr algn="ctr"/>
            <a:r>
              <a:rPr lang="pl-PL" dirty="0"/>
              <a:t>Monika Kościelniak</a:t>
            </a:r>
          </a:p>
          <a:p>
            <a:pPr algn="ctr"/>
            <a:r>
              <a:rPr lang="pl-PL" dirty="0"/>
              <a:t>Leszno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765175"/>
            <a:ext cx="8229600" cy="1139825"/>
          </a:xfrm>
        </p:spPr>
        <p:txBody>
          <a:bodyPr/>
          <a:lstStyle/>
          <a:p>
            <a:r>
              <a:rPr lang="pl-PL" b="1"/>
              <a:t>Zaliczenie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92375"/>
            <a:ext cx="8229600" cy="3638550"/>
          </a:xfrm>
        </p:spPr>
        <p:txBody>
          <a:bodyPr/>
          <a:lstStyle/>
          <a:p>
            <a:r>
              <a:rPr lang="pl-PL"/>
              <a:t>Obecność na zajęciach </a:t>
            </a:r>
          </a:p>
          <a:p>
            <a:r>
              <a:rPr lang="pl-PL"/>
              <a:t>Aktywny udział w zajęciach</a:t>
            </a:r>
          </a:p>
          <a:p>
            <a:r>
              <a:rPr lang="pl-PL"/>
              <a:t>Uzyskanie pozytywnej oceny z grupowej pracy zaliczeniowej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sz="3800" b="1"/>
              <a:t>Zmiana a rozwój (wg S. Krajewskiego):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9487"/>
          </a:xfrm>
        </p:spPr>
        <p:txBody>
          <a:bodyPr/>
          <a:lstStyle/>
          <a:p>
            <a:r>
              <a:rPr lang="pl-PL"/>
              <a:t>Rozwój to nie zmiana nagła, jednorazowa i krótkotrwała, a zmiana </a:t>
            </a:r>
            <a:r>
              <a:rPr lang="pl-PL" u="sng"/>
              <a:t>względnie długotrwała</a:t>
            </a:r>
          </a:p>
          <a:p>
            <a:r>
              <a:rPr lang="pl-PL"/>
              <a:t>To nie zmiana pojedyncza, a pewien </a:t>
            </a:r>
            <a:r>
              <a:rPr lang="pl-PL" u="sng"/>
              <a:t>ciąg zmian</a:t>
            </a:r>
          </a:p>
          <a:p>
            <a:r>
              <a:rPr lang="pl-PL"/>
              <a:t>To nie ciąg stale powtarzający się, lecz ciąg o charakterze jednokierunkowym („co najmniej jeden parametr danego obiektu zmienia się monotonicznie – stale rośnie lub stale maleje”)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5175"/>
            <a:ext cx="8229600" cy="5106988"/>
          </a:xfrm>
        </p:spPr>
        <p:txBody>
          <a:bodyPr/>
          <a:lstStyle/>
          <a:p>
            <a:r>
              <a:rPr lang="pl-PL"/>
              <a:t>Zmiana dotyczy obiektu ujmowanego jako wew. zróżnicowana struktura, tj. </a:t>
            </a:r>
            <a:r>
              <a:rPr lang="pl-PL" u="sng"/>
              <a:t>jakościowych przeobrażeń</a:t>
            </a:r>
            <a:r>
              <a:rPr lang="pl-PL"/>
              <a:t> poszczególnych elementów, relacji między nimi lub całego układu</a:t>
            </a:r>
          </a:p>
          <a:p>
            <a:r>
              <a:rPr lang="pl-PL"/>
              <a:t>Zmiany układu są </a:t>
            </a:r>
            <a:r>
              <a:rPr lang="pl-PL" u="sng"/>
              <a:t>względnie nieodwracalne</a:t>
            </a:r>
          </a:p>
          <a:p>
            <a:r>
              <a:rPr lang="pl-PL"/>
              <a:t>Przyczyny zmian tkwią </a:t>
            </a:r>
            <a:r>
              <a:rPr lang="pl-PL" u="sng"/>
              <a:t>w samym układzie</a:t>
            </a:r>
            <a:r>
              <a:rPr lang="pl-PL"/>
              <a:t> (wywołane są przez czynniki wewnętrzne, czyli są to zmiany spontaniczne), lecz mogą być stymulowane zewnętrznie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/>
              <a:t>Rodzaje zmian wg Helen Bee: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u="sng"/>
              <a:t>Zmiany uniwersalne</a:t>
            </a:r>
            <a:r>
              <a:rPr lang="pl-PL"/>
              <a:t> (powszechne, odnoszące się do każdego człowieka, powiązane z wiekiem = zegar biologiczny i społeczny)</a:t>
            </a:r>
          </a:p>
          <a:p>
            <a:r>
              <a:rPr lang="pl-PL" u="sng"/>
              <a:t>Zmiany wspólne</a:t>
            </a:r>
            <a:r>
              <a:rPr lang="pl-PL"/>
              <a:t> (będące wynikiem uczestnictwa w podobnych sytuacjach) </a:t>
            </a:r>
          </a:p>
          <a:p>
            <a:r>
              <a:rPr lang="pl-PL" u="sng"/>
              <a:t>Zmiany indywidualne</a:t>
            </a:r>
            <a:r>
              <a:rPr lang="pl-PL"/>
              <a:t> (wywoływane czynnikami unikatowymi, oddziałującymi wyłącznie na jednostkę)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/>
              <a:t>Przedmiot rozwoju – podejścia: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5387"/>
          </a:xfrm>
        </p:spPr>
        <p:txBody>
          <a:bodyPr/>
          <a:lstStyle/>
          <a:p>
            <a:r>
              <a:rPr lang="pl-PL" u="sng"/>
              <a:t>Mechanistyczne:</a:t>
            </a:r>
            <a:r>
              <a:rPr lang="pl-PL"/>
              <a:t> rozwój jako efekt oddziaływań czynników zewnętrznych, względem tego, co podlega zmianie; zachowania jako elementy izolowane od siebie (rozwój jako zmiana zachowania)</a:t>
            </a:r>
          </a:p>
          <a:p>
            <a:r>
              <a:rPr lang="pl-PL" u="sng"/>
              <a:t>Organis(z)miczne:</a:t>
            </a:r>
            <a:r>
              <a:rPr lang="pl-PL"/>
              <a:t> rozwój jako zmiany w formie lub organizacji wew. danego układu; analizowane elementy zorganizowane w całości (zachowanie jako wyraz zmian w procesach i strukturach psychicznych)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/>
              <a:t>Poziomy zmian rozwojowych: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530725"/>
          </a:xfrm>
        </p:spPr>
        <p:txBody>
          <a:bodyPr/>
          <a:lstStyle/>
          <a:p>
            <a:r>
              <a:rPr lang="pl-PL"/>
              <a:t>Poziom zachowania</a:t>
            </a:r>
          </a:p>
          <a:p>
            <a:pPr>
              <a:buFont typeface="Wingdings" pitchFamily="2" charset="2"/>
              <a:buNone/>
            </a:pPr>
            <a:endParaRPr lang="pl-PL"/>
          </a:p>
          <a:p>
            <a:r>
              <a:rPr lang="pl-PL"/>
              <a:t>Poziom zmian struktur umysłowych (poznawczo-emocjonalno-motywacyjnych)</a:t>
            </a:r>
          </a:p>
          <a:p>
            <a:pPr>
              <a:buFont typeface="Wingdings" pitchFamily="2" charset="2"/>
              <a:buNone/>
            </a:pPr>
            <a:endParaRPr lang="pl-PL"/>
          </a:p>
          <a:p>
            <a:r>
              <a:rPr lang="pl-PL"/>
              <a:t>Poziom zmian struktury osobowości</a:t>
            </a:r>
          </a:p>
          <a:p>
            <a:pPr>
              <a:buFont typeface="Wingdings" pitchFamily="2" charset="2"/>
              <a:buNone/>
            </a:pPr>
            <a:endParaRPr lang="pl-PL"/>
          </a:p>
          <a:p>
            <a:r>
              <a:rPr lang="pl-PL"/>
              <a:t>Poziom zmian relacji osoba-otoczenia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/>
              <a:t>Periodyzacja rozwoju człowieka: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Okres prenatalny (od poczęcia do narodzin)</a:t>
            </a:r>
          </a:p>
          <a:p>
            <a:r>
              <a:rPr lang="pl-PL"/>
              <a:t>Okres wczesnego dzieciństwa:</a:t>
            </a:r>
          </a:p>
          <a:p>
            <a:pPr>
              <a:buFontTx/>
              <a:buChar char="-"/>
            </a:pPr>
            <a:r>
              <a:rPr lang="pl-PL"/>
              <a:t>Wiek niemowlęcy (od narodzin do 1 r. życia)</a:t>
            </a:r>
          </a:p>
          <a:p>
            <a:pPr>
              <a:buFontTx/>
              <a:buChar char="-"/>
            </a:pPr>
            <a:r>
              <a:rPr lang="pl-PL"/>
              <a:t>Wiek poniemowlęcy (od 2 do 3 roku życia)</a:t>
            </a:r>
          </a:p>
          <a:p>
            <a:pPr>
              <a:buSzPct val="125000"/>
              <a:buFont typeface="Wingdings" pitchFamily="2" charset="2"/>
              <a:buChar char="§"/>
            </a:pPr>
            <a:r>
              <a:rPr lang="pl-PL"/>
              <a:t>Okres średniego dzieciństwa in. wiek przedszkolny (od 4 do 6 roku życia)</a:t>
            </a:r>
          </a:p>
          <a:p>
            <a:pPr>
              <a:buSzPct val="125000"/>
              <a:buFont typeface="Wingdings" pitchFamily="2" charset="2"/>
              <a:buChar char="§"/>
            </a:pPr>
            <a:r>
              <a:rPr lang="pl-PL"/>
              <a:t>Wiek późnego dzieciństwa in. młodszy wiek szkolny (od 7 do 10-12 roku życia)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r>
              <a:rPr lang="pl-PL"/>
              <a:t>Okres adolescencji:</a:t>
            </a:r>
          </a:p>
          <a:p>
            <a:pPr>
              <a:buFontTx/>
              <a:buChar char="-"/>
            </a:pPr>
            <a:r>
              <a:rPr lang="pl-PL"/>
              <a:t>Wiek dorastania in. wczesna adolescencja (10-12 lat do 15 lat)</a:t>
            </a:r>
          </a:p>
          <a:p>
            <a:pPr>
              <a:buFontTx/>
              <a:buChar char="-"/>
            </a:pPr>
            <a:r>
              <a:rPr lang="pl-PL"/>
              <a:t>Wiek młodzieńczy in. późna adolescencja (15 lat do 18-20 lat)</a:t>
            </a:r>
          </a:p>
          <a:p>
            <a:pPr>
              <a:buSzPct val="125000"/>
              <a:buFont typeface="Wingdings" pitchFamily="2" charset="2"/>
              <a:buChar char="§"/>
            </a:pPr>
            <a:r>
              <a:rPr lang="pl-PL"/>
              <a:t>Okres wczesnej dorosłości (18-20 lat do 30-35 lat)</a:t>
            </a:r>
          </a:p>
          <a:p>
            <a:pPr>
              <a:buSzPct val="125000"/>
              <a:buFont typeface="Wingdings" pitchFamily="2" charset="2"/>
              <a:buChar char="§"/>
            </a:pPr>
            <a:r>
              <a:rPr lang="pl-PL"/>
              <a:t>Okres środkowej dorosłości in. wiek średni (30-35 lat do 60-65 lat)</a:t>
            </a:r>
          </a:p>
          <a:p>
            <a:pPr>
              <a:buSzPct val="125000"/>
              <a:buFont typeface="Wingdings" pitchFamily="2" charset="2"/>
              <a:buChar char="§"/>
            </a:pPr>
            <a:r>
              <a:rPr lang="pl-PL"/>
              <a:t>Okres późnej dorosłości in. wiek starzenia się (od 60-65 lat)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412875"/>
            <a:ext cx="8229600" cy="3367088"/>
          </a:xfrm>
        </p:spPr>
        <p:txBody>
          <a:bodyPr/>
          <a:lstStyle/>
          <a:p>
            <a:r>
              <a:rPr lang="pl-PL" b="1"/>
              <a:t>Klasyfikacja teorii rozwoju psychicznego ze względu na podstawowe wymiary opisujące naturę zjawiska rozwoju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116013" y="5013325"/>
            <a:ext cx="7416800" cy="936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971550" y="2781300"/>
            <a:ext cx="7632700" cy="1079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r>
              <a:rPr lang="pl-PL" b="1">
                <a:latin typeface="Arial" charset="0"/>
              </a:rPr>
              <a:t>Literatura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5387"/>
          </a:xfrm>
        </p:spPr>
        <p:txBody>
          <a:bodyPr/>
          <a:lstStyle/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pl-PL" sz="2600"/>
              <a:t>Bee H., </a:t>
            </a:r>
            <a:r>
              <a:rPr lang="pl-PL" sz="2600" i="1"/>
              <a:t>Psychologia rozwoju człowieka.</a:t>
            </a:r>
            <a:r>
              <a:rPr lang="pl-PL" sz="2600"/>
              <a:t> Poznań 2004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pl-PL" sz="2600"/>
              <a:t>Brzezińska A. </a:t>
            </a:r>
            <a:r>
              <a:rPr lang="pl-PL" sz="2600" i="1"/>
              <a:t>Społeczna psychologia rozwoju. Tom 1, 2 i 3</a:t>
            </a:r>
            <a:r>
              <a:rPr lang="pl-PL" sz="2600"/>
              <a:t>. Warszawa 2005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pl-PL" sz="2600" i="1"/>
              <a:t>Psychologia rozwoju człowieka,  Tom 2 Charakterystyka okresów życia człowieka.</a:t>
            </a:r>
            <a:r>
              <a:rPr lang="pl-PL" sz="2600"/>
              <a:t> [red.] Harwas-Napierała B., Trempała J. Warszawa 2007</a:t>
            </a:r>
            <a:endParaRPr lang="pl-PL" sz="2600" i="1"/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pl-PL" sz="2600" i="1"/>
              <a:t>Psychologiczne portrety człowieka.</a:t>
            </a:r>
            <a:r>
              <a:rPr lang="pl-PL" sz="2600"/>
              <a:t> </a:t>
            </a:r>
            <a:r>
              <a:rPr lang="pl-PL" sz="2600" i="1"/>
              <a:t>Praktyczna psychologia rozwojowa.</a:t>
            </a:r>
            <a:r>
              <a:rPr lang="pl-PL" sz="2600"/>
              <a:t> [red.] Brzezińska A., Gdańsk 2005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pl-PL" sz="2600" i="1"/>
              <a:t>Psychologia. Podręcznik akademicki Tom 2.</a:t>
            </a:r>
            <a:r>
              <a:rPr lang="pl-PL" sz="2600"/>
              <a:t> [red.] Doliński D., Strelau J., Gdańsk 2008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endParaRPr lang="pl-PL" sz="2600"/>
          </a:p>
          <a:p>
            <a:pPr marL="571500" indent="-571500">
              <a:lnSpc>
                <a:spcPct val="90000"/>
              </a:lnSpc>
            </a:pPr>
            <a:endParaRPr lang="pl-PL" sz="2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/>
              <a:t>Kont@kt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4000" b="1"/>
              <a:t>E-mail:</a:t>
            </a:r>
          </a:p>
          <a:p>
            <a:r>
              <a:rPr lang="pl-PL" sz="4000"/>
              <a:t>monika.koscielniak@pwsz.edu.pl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theme/theme1.xml><?xml version="1.0" encoding="utf-8"?>
<a:theme xmlns:a="http://schemas.openxmlformats.org/drawingml/2006/main" name="Krawędź">
  <a:themeElements>
    <a:clrScheme name="Krawędź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Krawędź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rawędź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awędź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awędź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217</TotalTime>
  <Words>502</Words>
  <Application>Microsoft Office PowerPoint</Application>
  <PresentationFormat>Pokaz na ekranie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Krawędź</vt:lpstr>
      <vt:lpstr>Wprowadzenie do psychologii rozwoju człowieka</vt:lpstr>
      <vt:lpstr>Zaliczenie </vt:lpstr>
      <vt:lpstr>Zmiana a rozwój (wg S. Krajewskiego):</vt:lpstr>
      <vt:lpstr>Slajd 4</vt:lpstr>
      <vt:lpstr>Rodzaje zmian wg Helen Bee:</vt:lpstr>
      <vt:lpstr>Przedmiot rozwoju – podejścia:</vt:lpstr>
      <vt:lpstr>Poziomy zmian rozwojowych:</vt:lpstr>
      <vt:lpstr>Periodyzacja rozwoju człowieka:</vt:lpstr>
      <vt:lpstr>Slajd 9</vt:lpstr>
      <vt:lpstr>Klasyfikacja teorii rozwoju psychicznego ze względu na podstawowe wymiary opisujące naturę zjawiska rozwoju</vt:lpstr>
      <vt:lpstr>Literatura</vt:lpstr>
      <vt:lpstr>Kont@kt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Wprowadzenie do psychologii rozwoju człowieka</dc:title>
  <dc:creator>Monika</dc:creator>
  <cp:lastModifiedBy>user</cp:lastModifiedBy>
  <cp:revision>36</cp:revision>
  <dcterms:created xsi:type="dcterms:W3CDTF">2009-02-20T11:29:32Z</dcterms:created>
  <dcterms:modified xsi:type="dcterms:W3CDTF">2015-04-01T21:08:40Z</dcterms:modified>
</cp:coreProperties>
</file>