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7" r:id="rId4"/>
    <p:sldId id="263" r:id="rId5"/>
    <p:sldId id="264" r:id="rId6"/>
    <p:sldId id="265" r:id="rId7"/>
    <p:sldId id="266" r:id="rId8"/>
    <p:sldId id="258" r:id="rId9"/>
    <p:sldId id="259" r:id="rId10"/>
    <p:sldId id="260" r:id="rId11"/>
    <p:sldId id="261" r:id="rId12"/>
    <p:sldId id="262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62FBE-9C0B-428C-B8E7-F2124FC1BA8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E2743-312E-48C7-BA12-CE27BF7EC97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B144F-A6D1-4480-A818-3F6989F9DB6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D2E07-D7DD-4865-A01B-F8A0BA490B3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C2443-2944-42AD-B72D-894A4CD2F5F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A48A2-E262-4DA2-A038-9A600F7527B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54E2E-6B3C-4A27-B7F5-195C4B5FC2B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F1F91-F4A7-49EA-8A34-AE613413F6C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618C5-CE0D-4590-9AB6-AFF507E86B7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F67A0-69C9-4AFF-8D35-2EB2186B2AD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C0063-EFE4-43DA-8BEB-837A4301D40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D33CD8-EF44-40B9-8E20-4C7CF234AD9A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inzynier.pwsz.edu.pl/images/stories/file/dla_wykladowcow/strona%20starto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dirty="0" smtClean="0"/>
              <a:t>Procesy grupowe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Mgr Monika Kościelniak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Leszno 2012</a:t>
            </a:r>
            <a:endParaRPr lang="pl-P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1555750"/>
            <a:ext cx="8064500" cy="530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268413"/>
            <a:ext cx="8218487" cy="2649537"/>
          </a:xfrm>
        </p:spPr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Grupa – czy może być niespołeczna?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Grupa społeczna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Dwie lub więcej osób przebywających w tym samym miejscu w tym samym czasie, cechujących się ponadto:</a:t>
            </a:r>
          </a:p>
          <a:p>
            <a:pPr>
              <a:lnSpc>
                <a:spcPct val="90000"/>
              </a:lnSpc>
            </a:pPr>
            <a:r>
              <a:rPr lang="pl-PL"/>
              <a:t>wzajemnym współdziałaniem ze sobą,</a:t>
            </a:r>
          </a:p>
          <a:p>
            <a:pPr>
              <a:lnSpc>
                <a:spcPct val="90000"/>
              </a:lnSpc>
            </a:pPr>
            <a:r>
              <a:rPr lang="pl-PL"/>
              <a:t>wzajemnym od siebie uzależnieniem w tym sensie, że zaspokojenie potrzeb i realizacja celów skłania ich do wzajemnego zaufania i wpływania na postępowanie wobec siebie.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Grupy niespołeczne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Kiedy obecność innych nas mobilizuje, a kiedy nam przeszkadza?</a:t>
            </a:r>
          </a:p>
          <a:p>
            <a:pPr>
              <a:lnSpc>
                <a:spcPct val="90000"/>
              </a:lnSpc>
            </a:pPr>
            <a:r>
              <a:rPr lang="pl-PL"/>
              <a:t>Eksperymenty Roberta Zajonca nad facylitacją społeczną.</a:t>
            </a:r>
          </a:p>
          <a:p>
            <a:pPr>
              <a:lnSpc>
                <a:spcPct val="90000"/>
              </a:lnSpc>
            </a:pPr>
            <a:r>
              <a:rPr lang="pl-PL" b="1"/>
              <a:t>Facylitacja społeczna</a:t>
            </a:r>
            <a:r>
              <a:rPr lang="pl-PL"/>
              <a:t> to napięcie wynikające z obecności innych osób, powodujące lepsze wykonywanie zadań łatwiejszych i gorsze wykonywanie zadań trudniejszych i nowych.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Dlaczego tak się dzieje?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83187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pl-PL" sz="2800"/>
              <a:t>Obecność innych podwyższa pobudzenie psychiczne człowieka (tzn. podwyższa jego witalność), gdyż musi być przygotowany, że uczynią oni coś, co będzie wymagało jego reakcji.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pl-PL" sz="2800"/>
              <a:t>Lęk nie przed samą obecnością innych, lecz przed ich potencjalną oceną, wywołuje obawy i napięcie utrudniające wykonanie zadania trudnego/nowego.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pl-PL" sz="2800"/>
              <a:t>Obecność innych jest takim samym czynnikiem rozpraszającym (dystraktorem) jak czynniki niespołeczne (np. hałas) i utrudnia koncentrację.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pl-P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Grupy społeczne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Próżniactwo społeczne, czyli kiedy obecność innych nas uspokaja…</a:t>
            </a:r>
          </a:p>
          <a:p>
            <a:pPr>
              <a:lnSpc>
                <a:spcPct val="90000"/>
              </a:lnSpc>
            </a:pPr>
            <a:r>
              <a:rPr lang="pl-PL"/>
              <a:t>Próżniactwo społeczne to uspokojenie wywołane przekonaniem, że przebywanie w grupie utrudnia ocenę indywidualnego działania.</a:t>
            </a:r>
          </a:p>
          <a:p>
            <a:pPr>
              <a:lnSpc>
                <a:spcPct val="90000"/>
              </a:lnSpc>
            </a:pPr>
            <a:r>
              <a:rPr lang="pl-PL"/>
              <a:t>Osłabia wykonanie zadań prostych, lecz rzadziej występuje w odniesieniu do zadań trudnych, skomplikowanych.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pl-PL" sz="4000">
                <a:solidFill>
                  <a:schemeClr val="hlink"/>
                </a:solidFill>
              </a:rPr>
              <a:t>Co zwiększa szansę wystąpienia społecznego próżnowania?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r>
              <a:rPr lang="pl-PL"/>
              <a:t>Poziom trudności zadania (im zadanie łatwiejsze tym prawdopodobieństwo próżniactwa większe).</a:t>
            </a:r>
          </a:p>
          <a:p>
            <a:r>
              <a:rPr lang="pl-PL"/>
              <a:t>Brak możliwości oceny indywidualnego wkładu pracy w efekt działań zespołu.</a:t>
            </a:r>
          </a:p>
          <a:p>
            <a:r>
              <a:rPr lang="pl-PL"/>
              <a:t>Typ zadania.</a:t>
            </a:r>
          </a:p>
          <a:p>
            <a:endParaRPr lang="pl-PL"/>
          </a:p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964612" cy="1143000"/>
          </a:xfrm>
        </p:spPr>
        <p:txBody>
          <a:bodyPr/>
          <a:lstStyle/>
          <a:p>
            <a:r>
              <a:rPr lang="pl-PL" sz="3600">
                <a:solidFill>
                  <a:schemeClr val="hlink"/>
                </a:solidFill>
              </a:rPr>
              <a:t>Typy zadań grupowych wg Ivana Steinera</a:t>
            </a:r>
            <a:br>
              <a:rPr lang="pl-PL" sz="3600">
                <a:solidFill>
                  <a:schemeClr val="hlink"/>
                </a:solidFill>
              </a:rPr>
            </a:br>
            <a:r>
              <a:rPr lang="pl-PL" sz="3600" i="1">
                <a:solidFill>
                  <a:schemeClr val="hlink"/>
                </a:solidFill>
              </a:rPr>
              <a:t>(Proszę spróbować podać przykłady…)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2800" b="1"/>
              <a:t>Zadania addytywne</a:t>
            </a:r>
          </a:p>
          <a:p>
            <a:pPr>
              <a:buFontTx/>
              <a:buNone/>
            </a:pPr>
            <a:r>
              <a:rPr lang="pl-PL" sz="2800"/>
              <a:t>Działanie grupy zależy od łącznego wkładu pracy każdego jej członka.</a:t>
            </a:r>
          </a:p>
          <a:p>
            <a:r>
              <a:rPr lang="pl-PL" sz="2800" b="1"/>
              <a:t>Zadania koniunktywne</a:t>
            </a:r>
          </a:p>
          <a:p>
            <a:pPr>
              <a:buFontTx/>
              <a:buNone/>
            </a:pPr>
            <a:r>
              <a:rPr lang="pl-PL" sz="2800"/>
              <a:t>Działanie grupowe uzależnione jest od najsłabszego, najmniej zdolnego członka.</a:t>
            </a:r>
          </a:p>
          <a:p>
            <a:r>
              <a:rPr lang="pl-PL" sz="2800" b="1"/>
              <a:t>Zadania dysjunktywne</a:t>
            </a:r>
          </a:p>
          <a:p>
            <a:pPr>
              <a:buFontTx/>
              <a:buNone/>
            </a:pPr>
            <a:r>
              <a:rPr lang="pl-PL" sz="2800"/>
              <a:t>Działanie grupy uzależnione jest od pracy najlepszego lub najzdolniejszego jej członka.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Czy zawsze w grupie lepiej?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51133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 b="1"/>
              <a:t>Z. addytywne</a:t>
            </a:r>
            <a:r>
              <a:rPr lang="pl-PL"/>
              <a:t> – </a:t>
            </a:r>
            <a:r>
              <a:rPr lang="pl-PL" sz="2800"/>
              <a:t>tak długo, jak każdy z członków wnosi odpowiedni wkład pracy, efekt pracy grupy jest lepszy niż indywidualny; choć warunki sprzyjają ujawnianiu się zjawiska próżniactwa społecznego.</a:t>
            </a:r>
          </a:p>
          <a:p>
            <a:pPr>
              <a:lnSpc>
                <a:spcPct val="90000"/>
              </a:lnSpc>
            </a:pPr>
            <a:r>
              <a:rPr lang="pl-PL" sz="2800" b="1"/>
              <a:t>Z. koniunktywne</a:t>
            </a:r>
            <a:r>
              <a:rPr lang="pl-PL" sz="2800"/>
              <a:t> -  gorsze wykonanie zadania przez grupę niż przez pojedyncze jednostki, gdyż najsłabszy członek zespołu będzie obniżał jakość jego pracy do swego poziomu.</a:t>
            </a:r>
          </a:p>
          <a:p>
            <a:pPr>
              <a:lnSpc>
                <a:spcPct val="90000"/>
              </a:lnSpc>
            </a:pPr>
            <a:r>
              <a:rPr lang="pl-PL" sz="2800" b="1"/>
              <a:t>Z. dysjunktywne</a:t>
            </a:r>
            <a:r>
              <a:rPr lang="pl-PL" sz="2800"/>
              <a:t> – grupy mają przewagę nad jednostkami.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l-PL" sz="2800">
                <a:solidFill>
                  <a:schemeClr val="hlink"/>
                </a:solidFill>
              </a:rPr>
              <a:t>Dlaczego tak jest?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>
                <a:solidFill>
                  <a:schemeClr val="hlink"/>
                </a:solidFill>
              </a:rPr>
              <a:t>Deindywiduacja, czyli zagubienie w tłumie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r>
              <a:rPr lang="pl-PL"/>
              <a:t>Deindywiduacja to utrata normalnej kontroli nad zachowaniem, co prowadzi do wzrostu impulsywności i patologiczności czynów.</a:t>
            </a:r>
          </a:p>
          <a:p>
            <a:r>
              <a:rPr lang="pl-PL"/>
              <a:t>Co zwiększa poczucie anonimowości? Tłum, zmiana lub „ujednolicenie” wyglądu (np. maski, malowanie ciała, uniform).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>
                <a:solidFill>
                  <a:schemeClr val="hlink"/>
                </a:solidFill>
              </a:rPr>
              <a:t>Dlaczego deindywiduacja prowadzi do impulsywnych czynów?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924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/>
              <a:t>Co zrobilibyście Państwo, gdybyście mogli skorzystać jednorazowo z czapki niewidki?</a:t>
            </a:r>
          </a:p>
          <a:p>
            <a:pPr>
              <a:lnSpc>
                <a:spcPct val="90000"/>
              </a:lnSpc>
            </a:pPr>
            <a:r>
              <a:rPr lang="pl-PL"/>
              <a:t>Znaczenie ograniczonej (rozproszonej) odpowiedzialności (rozgrzeszenie ze skutków własnych czynów)</a:t>
            </a:r>
          </a:p>
          <a:p>
            <a:pPr>
              <a:lnSpc>
                <a:spcPct val="90000"/>
              </a:lnSpc>
            </a:pPr>
            <a:r>
              <a:rPr lang="pl-PL"/>
              <a:t>Znaczenie ograniczonej samoświadomości (w sytuacji skłaniania nas do zachowania antyspołecznego lub dewiacyjnego spada nasza koncentracja na akceptowanych przez nas zasadach)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Myślenie grupowe (Irving Janis)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l-PL" sz="2800"/>
              <a:t>Sposób myślenia, w którym dążenie do zachowania grupowej spójności i solidarności jest ważniejsze od realistycznego liczenia się z faktami.</a:t>
            </a:r>
          </a:p>
          <a:p>
            <a:pPr>
              <a:lnSpc>
                <a:spcPct val="80000"/>
              </a:lnSpc>
            </a:pPr>
            <a:r>
              <a:rPr lang="pl-PL" sz="2800"/>
              <a:t>Występuje gdy: grupa jest zwarta, oddzielona od poglądów przeciwnych, gdy kieruje nią jeden dominujący przywódca usilnie forsujący własne poglądy.</a:t>
            </a:r>
          </a:p>
          <a:p>
            <a:pPr>
              <a:lnSpc>
                <a:spcPct val="80000"/>
              </a:lnSpc>
            </a:pPr>
            <a:r>
              <a:rPr lang="pl-PL" sz="2800"/>
              <a:t>Wady: nieanalizowanie wszystkich możliwych rozwiązań, brak przygotowania na wypadek niepowodzenia, mało realistyczne ujmowanie ryzykowności preferowanego rozwiązania.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Polaryzacja grupy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2800"/>
              <a:t>Tendencja grup do podejmowania bardziej ryzykownych decyzji od jednostek (tzw. przesunięcie ryzyka); grupowo podejmowane decyzje są bardziej skrajne niż początkowe inklinacje poszczególnych członków.</a:t>
            </a:r>
          </a:p>
          <a:p>
            <a:r>
              <a:rPr lang="pl-PL" sz="2800" b="1"/>
              <a:t>Uwaga!</a:t>
            </a:r>
            <a:r>
              <a:rPr lang="pl-PL" sz="2800"/>
              <a:t> Grupowo wzmacniane są początkowe skłonności poszczególnych członków grupy (bez względu na to czy mają charakter ryzykancki czy asekurancki).</a:t>
            </a:r>
          </a:p>
          <a:p>
            <a:endParaRPr lang="pl-P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Inne zjawiska interpersonalne</a:t>
            </a:r>
            <a:r>
              <a:rPr lang="pl-PL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00238"/>
          </a:xfrm>
        </p:spPr>
        <p:txBody>
          <a:bodyPr/>
          <a:lstStyle/>
          <a:p>
            <a:r>
              <a:rPr lang="pl-PL"/>
              <a:t>Efekt oczekiwań interpersonalnych (efekt Rosenthala).</a:t>
            </a:r>
          </a:p>
          <a:p>
            <a:r>
              <a:rPr lang="pl-PL"/>
              <a:t>Konformizm normatywny i informacyjny.</a:t>
            </a:r>
          </a:p>
        </p:txBody>
      </p:sp>
      <p:pic>
        <p:nvPicPr>
          <p:cNvPr id="15366" name="Picture 6" descr="Krauze_zapis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3357563"/>
            <a:ext cx="2992437" cy="3163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teamwork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11188" y="519113"/>
            <a:ext cx="7777162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>
                <a:solidFill>
                  <a:schemeClr val="hlink"/>
                </a:solidFill>
              </a:rPr>
              <a:t>Literatura</a:t>
            </a:r>
            <a:r>
              <a:rPr lang="pl-PL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l-PL" sz="2400" i="1">
                <a:latin typeface="Times New Roman" pitchFamily="18" charset="0"/>
              </a:rPr>
              <a:t>Psychologia : podręcznik akademicki</a:t>
            </a:r>
            <a:r>
              <a:rPr lang="pl-PL" sz="2400">
                <a:latin typeface="Times New Roman" pitchFamily="18" charset="0"/>
              </a:rPr>
              <a:t>. T. 1, 2, 3 / red. nauk. Jan Strelau, Dariusz Doliński; Gdańsk : Gdańskie Wydawnictwo Psychologiczne, 2008. </a:t>
            </a:r>
          </a:p>
          <a:p>
            <a:pPr>
              <a:lnSpc>
                <a:spcPct val="90000"/>
              </a:lnSpc>
            </a:pPr>
            <a:r>
              <a:rPr lang="pl-PL" sz="2400">
                <a:latin typeface="Times New Roman" pitchFamily="18" charset="0"/>
              </a:rPr>
              <a:t>E. Aronson, </a:t>
            </a:r>
            <a:r>
              <a:rPr lang="pl-PL" sz="2400" i="1">
                <a:latin typeface="Times New Roman" pitchFamily="18" charset="0"/>
              </a:rPr>
              <a:t>Człowiek istota społeczna</a:t>
            </a:r>
            <a:r>
              <a:rPr lang="pl-PL" sz="2400">
                <a:latin typeface="Times New Roman" pitchFamily="18" charset="0"/>
              </a:rPr>
              <a:t>, PWN, Warszawa 2008.</a:t>
            </a:r>
          </a:p>
          <a:p>
            <a:pPr>
              <a:lnSpc>
                <a:spcPct val="90000"/>
              </a:lnSpc>
            </a:pPr>
            <a:r>
              <a:rPr lang="pl-PL" sz="2400">
                <a:latin typeface="Times New Roman" pitchFamily="18" charset="0"/>
              </a:rPr>
              <a:t>R. E. Akert, E. Aronson, T. D. Wilson, </a:t>
            </a:r>
            <a:r>
              <a:rPr lang="pl-PL" sz="2400" i="1">
                <a:latin typeface="Times New Roman" pitchFamily="18" charset="0"/>
              </a:rPr>
              <a:t>Psychologia społeczna. Serce i umysł</a:t>
            </a:r>
            <a:r>
              <a:rPr lang="pl-PL" sz="2400">
                <a:latin typeface="Times New Roman" pitchFamily="18" charset="0"/>
              </a:rPr>
              <a:t>, Zysk i S-ka, Poznań 1997.</a:t>
            </a:r>
          </a:p>
          <a:p>
            <a:pPr>
              <a:lnSpc>
                <a:spcPct val="90000"/>
              </a:lnSpc>
            </a:pPr>
            <a:r>
              <a:rPr lang="pl-PL" sz="2400">
                <a:latin typeface="Times New Roman" pitchFamily="18" charset="0"/>
              </a:rPr>
              <a:t>R. B. Cialdini, </a:t>
            </a:r>
            <a:r>
              <a:rPr lang="pl-PL" sz="2400" i="1">
                <a:latin typeface="Times New Roman" pitchFamily="18" charset="0"/>
              </a:rPr>
              <a:t>Wywieranie wpływu na ludzi. Teoria i praktyka</a:t>
            </a:r>
            <a:r>
              <a:rPr lang="pl-PL" sz="2400">
                <a:latin typeface="Times New Roman" pitchFamily="18" charset="0"/>
              </a:rPr>
              <a:t>, GWP, Gdańsk 2007.</a:t>
            </a:r>
          </a:p>
          <a:p>
            <a:pPr>
              <a:lnSpc>
                <a:spcPct val="90000"/>
              </a:lnSpc>
            </a:pPr>
            <a:r>
              <a:rPr lang="pl-PL" sz="2400">
                <a:latin typeface="Times New Roman" pitchFamily="18" charset="0"/>
              </a:rPr>
              <a:t>P. Zimbardo, </a:t>
            </a:r>
            <a:r>
              <a:rPr lang="pl-PL" sz="2400" i="1">
                <a:latin typeface="Times New Roman" pitchFamily="18" charset="0"/>
              </a:rPr>
              <a:t>Psychologia i życie, </a:t>
            </a:r>
            <a:r>
              <a:rPr lang="pl-PL" sz="2400">
                <a:latin typeface="Times New Roman" pitchFamily="18" charset="0"/>
              </a:rPr>
              <a:t>Wydawnictwo Naukowe PWN, Warszawa 1999.</a:t>
            </a:r>
            <a:r>
              <a:rPr lang="pl-PL" sz="2800"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pl-PL" sz="2400">
                <a:latin typeface="Times New Roman" pitchFamily="18" charset="0"/>
              </a:rPr>
              <a:t>R. Hock, </a:t>
            </a:r>
            <a:r>
              <a:rPr lang="pl-PL" sz="2400" i="1">
                <a:latin typeface="Times New Roman" pitchFamily="18" charset="0"/>
              </a:rPr>
              <a:t>40 prac badawczych, które zmieniły oblicze psychologii</a:t>
            </a:r>
            <a:r>
              <a:rPr lang="pl-PL" sz="2400">
                <a:latin typeface="Times New Roman" pitchFamily="18" charset="0"/>
              </a:rPr>
              <a:t>, GWP, Gdańsk 2003.</a:t>
            </a:r>
          </a:p>
          <a:p>
            <a:pPr>
              <a:lnSpc>
                <a:spcPct val="90000"/>
              </a:lnSpc>
              <a:buFontTx/>
              <a:buNone/>
            </a:pPr>
            <a:endParaRPr lang="pl-PL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753</Words>
  <Application>Microsoft Office PowerPoint</Application>
  <PresentationFormat>Pokaz na ekranie (4:3)</PresentationFormat>
  <Paragraphs>62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Projekt domyślny</vt:lpstr>
      <vt:lpstr>Slajd 1</vt:lpstr>
      <vt:lpstr>Grupa – czy może być niespołeczna?</vt:lpstr>
      <vt:lpstr>Grupa społeczna</vt:lpstr>
      <vt:lpstr>Grupy niespołeczne</vt:lpstr>
      <vt:lpstr>Dlaczego tak się dzieje?</vt:lpstr>
      <vt:lpstr>Grupy społeczne</vt:lpstr>
      <vt:lpstr>Co zwiększa szansę wystąpienia społecznego próżnowania?</vt:lpstr>
      <vt:lpstr>Typy zadań grupowych wg Ivana Steinera (Proszę spróbować podać przykłady…)</vt:lpstr>
      <vt:lpstr>Czy zawsze w grupie lepiej?</vt:lpstr>
      <vt:lpstr>Deindywiduacja, czyli zagubienie w tłumie</vt:lpstr>
      <vt:lpstr>Dlaczego deindywiduacja prowadzi do impulsywnych czynów?</vt:lpstr>
      <vt:lpstr>Myślenie grupowe (Irving Janis)</vt:lpstr>
      <vt:lpstr>Polaryzacja grupy</vt:lpstr>
      <vt:lpstr>Inne zjawiska interpersonalne </vt:lpstr>
      <vt:lpstr>Literatura 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Procesy grupowe</dc:title>
  <dc:creator>tomek</dc:creator>
  <cp:lastModifiedBy>user</cp:lastModifiedBy>
  <cp:revision>39</cp:revision>
  <dcterms:created xsi:type="dcterms:W3CDTF">2012-02-02T19:20:40Z</dcterms:created>
  <dcterms:modified xsi:type="dcterms:W3CDTF">2015-04-01T21:17:45Z</dcterms:modified>
</cp:coreProperties>
</file>