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7" r:id="rId3"/>
    <p:sldId id="286" r:id="rId4"/>
    <p:sldId id="258" r:id="rId5"/>
    <p:sldId id="259" r:id="rId6"/>
    <p:sldId id="261" r:id="rId7"/>
    <p:sldId id="260" r:id="rId8"/>
    <p:sldId id="262" r:id="rId9"/>
    <p:sldId id="266" r:id="rId10"/>
    <p:sldId id="265" r:id="rId11"/>
    <p:sldId id="264" r:id="rId12"/>
    <p:sldId id="263" r:id="rId13"/>
    <p:sldId id="270" r:id="rId14"/>
    <p:sldId id="269" r:id="rId15"/>
    <p:sldId id="268" r:id="rId16"/>
    <p:sldId id="273" r:id="rId17"/>
    <p:sldId id="267" r:id="rId18"/>
    <p:sldId id="272" r:id="rId19"/>
    <p:sldId id="277" r:id="rId20"/>
    <p:sldId id="271" r:id="rId21"/>
    <p:sldId id="276" r:id="rId22"/>
    <p:sldId id="275" r:id="rId23"/>
    <p:sldId id="274" r:id="rId24"/>
    <p:sldId id="278" r:id="rId25"/>
    <p:sldId id="282" r:id="rId26"/>
    <p:sldId id="281" r:id="rId27"/>
    <p:sldId id="280" r:id="rId28"/>
    <p:sldId id="284" r:id="rId29"/>
    <p:sldId id="279" r:id="rId30"/>
    <p:sldId id="283" r:id="rId3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5016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1629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505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9073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82330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0704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9628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3456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654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2244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152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0000"/>
            <a:lum/>
          </a:blip>
          <a:srcRect/>
          <a:stretch>
            <a:fillRect t="1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9EF4C-4D55-41BF-A764-599AB67CAED3}" type="datetimeFigureOut">
              <a:rPr lang="pl-PL" smtClean="0"/>
              <a:pPr/>
              <a:t>2015-04-09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056BA-90DF-4D89-874F-96A04F454B1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703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1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ole tekstowe 15"/>
          <p:cNvSpPr txBox="1"/>
          <p:nvPr/>
        </p:nvSpPr>
        <p:spPr>
          <a:xfrm>
            <a:off x="1403648" y="2348880"/>
            <a:ext cx="61926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>
                <a:latin typeface="Arial" pitchFamily="34" charset="0"/>
                <a:cs typeface="Arial" pitchFamily="34" charset="0"/>
              </a:rPr>
              <a:t>projekt nr </a:t>
            </a:r>
            <a:r>
              <a:rPr lang="pl-PL" sz="1600" dirty="0" smtClean="0"/>
              <a:t>POKL.03.03.04-00-110/12</a:t>
            </a:r>
            <a:endParaRPr lang="pl-PL" sz="1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l-PL" dirty="0" smtClean="0"/>
              <a:t>„Z Wojskową Akademią Techniczną nauka jest fascynująca!” </a:t>
            </a:r>
          </a:p>
        </p:txBody>
      </p:sp>
      <p:sp>
        <p:nvSpPr>
          <p:cNvPr id="18" name="pole tekstowe 17"/>
          <p:cNvSpPr txBox="1"/>
          <p:nvPr/>
        </p:nvSpPr>
        <p:spPr>
          <a:xfrm>
            <a:off x="755576" y="3140968"/>
            <a:ext cx="7530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/>
              <a:t>WYKŁAD Z </a:t>
            </a:r>
            <a:r>
              <a:rPr lang="pl-PL" sz="2400" dirty="0" smtClean="0"/>
              <a:t>BIOLOG</a:t>
            </a:r>
            <a:r>
              <a:rPr lang="pl-PL" sz="2400" dirty="0" smtClean="0"/>
              <a:t>II</a:t>
            </a:r>
            <a:endParaRPr lang="pl-PL" sz="2400" dirty="0" smtClean="0"/>
          </a:p>
          <a:p>
            <a:pPr algn="ctr"/>
            <a:r>
              <a:rPr lang="pl-PL" sz="2400" dirty="0" smtClean="0"/>
              <a:t>dla uczestników projektu w dniu 11.12.2014 r.</a:t>
            </a:r>
            <a:endParaRPr lang="pl-PL" sz="24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4860032" y="522920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SzPct val="45000"/>
              <a:buFont typeface="StarSymbol"/>
              <a:buNone/>
              <a:tabLst>
                <a:tab pos="0" algn="l"/>
                <a:tab pos="914400" algn="l"/>
                <a:tab pos="1828800" algn="l"/>
                <a:tab pos="2741613" algn="l"/>
                <a:tab pos="3657600" algn="l"/>
                <a:tab pos="4572000" algn="l"/>
                <a:tab pos="5484813" algn="l"/>
                <a:tab pos="6399213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dirty="0" smtClean="0">
                <a:cs typeface="Arial" pitchFamily="34" charset="0"/>
              </a:rPr>
              <a:t>prof. dr hab. inż. Józef Mieczkowski</a:t>
            </a:r>
            <a:endParaRPr lang="pl-PL" dirty="0">
              <a:cs typeface="Arial" pitchFamily="34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611560" y="429309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/>
              <a:t>„</a:t>
            </a:r>
            <a:r>
              <a:rPr lang="pl-PL" sz="3600" dirty="0" smtClean="0">
                <a:cs typeface="Arial" pitchFamily="34" charset="0"/>
              </a:rPr>
              <a:t>Mechanizmy obronne zwierząt i roślin</a:t>
            </a:r>
            <a:r>
              <a:rPr lang="pl-PL" sz="3600" dirty="0" smtClean="0"/>
              <a:t>”</a:t>
            </a:r>
            <a:endParaRPr lang="pl-PL" sz="3600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1187624" y="6237312"/>
            <a:ext cx="7401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Projekt współfinansowany przez Unię Europejską w ramach Europejskiego Funduszu Społecznego</a:t>
            </a:r>
            <a:endParaRPr lang="pl-PL" sz="1400" dirty="0" smtClean="0"/>
          </a:p>
        </p:txBody>
      </p:sp>
    </p:spTree>
    <p:extLst>
      <p:ext uri="{BB962C8B-B14F-4D97-AF65-F5344CB8AC3E}">
        <p14:creationId xmlns:p14="http://schemas.microsoft.com/office/powerpoint/2010/main" val="149970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3744416" cy="487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5868144" y="2060848"/>
            <a:ext cx="1351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Mak lekarski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07696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00808"/>
            <a:ext cx="295390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567689" y="6165478"/>
            <a:ext cx="74638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Alkaloidy </a:t>
            </a:r>
            <a:r>
              <a:rPr lang="pl-PL" dirty="0"/>
              <a:t>występujące w maku lekarskie, w liściach koki i kulczybie wronie oko</a:t>
            </a:r>
          </a:p>
        </p:txBody>
      </p:sp>
    </p:spTree>
    <p:extLst>
      <p:ext uri="{BB962C8B-B14F-4D97-AF65-F5344CB8AC3E}">
        <p14:creationId xmlns:p14="http://schemas.microsoft.com/office/powerpoint/2010/main" val="3153761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260645" y="-635109"/>
            <a:ext cx="2251710" cy="778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186595" y="4909810"/>
            <a:ext cx="6624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Środki </a:t>
            </a:r>
            <a:r>
              <a:rPr lang="pl-PL" dirty="0"/>
              <a:t>stosowane przy leczeniu uzależnień narkotycznych</a:t>
            </a:r>
          </a:p>
        </p:txBody>
      </p:sp>
    </p:spTree>
    <p:extLst>
      <p:ext uri="{BB962C8B-B14F-4D97-AF65-F5344CB8AC3E}">
        <p14:creationId xmlns:p14="http://schemas.microsoft.com/office/powerpoint/2010/main" val="795917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628800"/>
            <a:ext cx="2664296" cy="477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581128"/>
            <a:ext cx="2447952" cy="424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508104" y="486248"/>
            <a:ext cx="1175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Krzew koki</a:t>
            </a:r>
          </a:p>
        </p:txBody>
      </p:sp>
    </p:spTree>
    <p:extLst>
      <p:ext uri="{BB962C8B-B14F-4D97-AF65-F5344CB8AC3E}">
        <p14:creationId xmlns:p14="http://schemas.microsoft.com/office/powerpoint/2010/main" val="2753072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63878" y="-563478"/>
            <a:ext cx="2815590" cy="777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131840" y="5661248"/>
            <a:ext cx="3306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Wybrane alkaloidy grupy </a:t>
            </a:r>
            <a:r>
              <a:rPr lang="pl-PL" dirty="0" err="1" smtClean="0"/>
              <a:t>tropanu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49947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4104456" cy="509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364088" y="3861048"/>
            <a:ext cx="33163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/>
              <a:t>Podział alkaloidów ze względu na strukturę chemiczną</a:t>
            </a:r>
          </a:p>
        </p:txBody>
      </p:sp>
    </p:spTree>
    <p:extLst>
      <p:ext uri="{BB962C8B-B14F-4D97-AF65-F5344CB8AC3E}">
        <p14:creationId xmlns:p14="http://schemas.microsoft.com/office/powerpoint/2010/main" val="1326044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8800"/>
            <a:ext cx="3814763" cy="4866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724128" y="3645024"/>
            <a:ext cx="1769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Zimowit jesienny</a:t>
            </a:r>
          </a:p>
        </p:txBody>
      </p:sp>
    </p:spTree>
    <p:extLst>
      <p:ext uri="{BB962C8B-B14F-4D97-AF65-F5344CB8AC3E}">
        <p14:creationId xmlns:p14="http://schemas.microsoft.com/office/powerpoint/2010/main" val="2930022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276" t="-310" r="10276" b="932"/>
          <a:stretch/>
        </p:blipFill>
        <p:spPr bwMode="auto">
          <a:xfrm rot="5400000">
            <a:off x="2892041" y="932496"/>
            <a:ext cx="3503295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3779912" y="6021288"/>
            <a:ext cx="2077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Struktura </a:t>
            </a:r>
            <a:r>
              <a:rPr lang="pl-PL" dirty="0"/>
              <a:t>kolchicyny</a:t>
            </a:r>
          </a:p>
        </p:txBody>
      </p:sp>
    </p:spTree>
    <p:extLst>
      <p:ext uri="{BB962C8B-B14F-4D97-AF65-F5344CB8AC3E}">
        <p14:creationId xmlns:p14="http://schemas.microsoft.com/office/powerpoint/2010/main" val="3661950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38451" y="-278011"/>
            <a:ext cx="2205990" cy="6163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43608" y="1993096"/>
            <a:ext cx="2063115" cy="6375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987824" y="6381328"/>
            <a:ext cx="2986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Alkaloidy ze skóry salamander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39239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789045" cy="4760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11064" y="1869856"/>
            <a:ext cx="2426327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187624" y="6309320"/>
            <a:ext cx="20149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Ryba </a:t>
            </a:r>
            <a:r>
              <a:rPr lang="pl-PL" dirty="0" err="1"/>
              <a:t>fugu</a:t>
            </a:r>
            <a:r>
              <a:rPr lang="pl-PL" dirty="0"/>
              <a:t> (najeżka)</a:t>
            </a:r>
          </a:p>
        </p:txBody>
      </p:sp>
      <p:sp>
        <p:nvSpPr>
          <p:cNvPr id="3" name="Prostokąt 2"/>
          <p:cNvSpPr/>
          <p:nvPr/>
        </p:nvSpPr>
        <p:spPr>
          <a:xfrm>
            <a:off x="6228184" y="5733256"/>
            <a:ext cx="1355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err="1"/>
              <a:t>Tetodoksyna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25119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240405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8800"/>
            <a:ext cx="3168352" cy="2811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562456" y="4006496"/>
            <a:ext cx="187507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267744" y="4437112"/>
            <a:ext cx="4578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Drzewołazy i alkaloidy </a:t>
            </a:r>
            <a:r>
              <a:rPr lang="pl-PL" dirty="0"/>
              <a:t>wyizolowane ze skór żab</a:t>
            </a:r>
          </a:p>
        </p:txBody>
      </p:sp>
    </p:spTree>
    <p:extLst>
      <p:ext uri="{BB962C8B-B14F-4D97-AF65-F5344CB8AC3E}">
        <p14:creationId xmlns:p14="http://schemas.microsoft.com/office/powerpoint/2010/main" val="3482083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63038" y="1081379"/>
            <a:ext cx="1334255" cy="2573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3959087" cy="2635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251520" y="6381328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Skóra </a:t>
            </a:r>
            <a:r>
              <a:rPr lang="pl-PL" dirty="0" err="1" smtClean="0"/>
              <a:t>Epipedobates</a:t>
            </a:r>
            <a:r>
              <a:rPr lang="pl-PL" dirty="0" smtClean="0"/>
              <a:t> </a:t>
            </a:r>
            <a:r>
              <a:rPr lang="pl-PL" dirty="0" err="1" smtClean="0"/>
              <a:t>tricolor</a:t>
            </a:r>
            <a:r>
              <a:rPr lang="pl-PL" dirty="0" smtClean="0"/>
              <a:t> zawiera </a:t>
            </a:r>
            <a:r>
              <a:rPr lang="pl-PL" dirty="0" err="1" smtClean="0"/>
              <a:t>epibatydynę</a:t>
            </a:r>
            <a:endParaRPr lang="pl-PL" dirty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015281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5220072" y="4869160"/>
            <a:ext cx="34052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 smtClean="0"/>
              <a:t>Liściołaz</a:t>
            </a:r>
            <a:r>
              <a:rPr lang="pl-PL" dirty="0" smtClean="0"/>
              <a:t> żółty jest najjadowitszym </a:t>
            </a:r>
          </a:p>
          <a:p>
            <a:r>
              <a:rPr lang="pl-PL" dirty="0" smtClean="0"/>
              <a:t>płazem na świecie</a:t>
            </a: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539552" y="3212976"/>
            <a:ext cx="37164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err="1"/>
              <a:t>Epibatydyna</a:t>
            </a:r>
            <a:r>
              <a:rPr lang="pl-PL" dirty="0"/>
              <a:t> (związek przeciwbólowy)</a:t>
            </a:r>
          </a:p>
        </p:txBody>
      </p:sp>
    </p:spTree>
    <p:extLst>
      <p:ext uri="{BB962C8B-B14F-4D97-AF65-F5344CB8AC3E}">
        <p14:creationId xmlns:p14="http://schemas.microsoft.com/office/powerpoint/2010/main" val="3097415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45800" y="2014840"/>
            <a:ext cx="3589020" cy="3969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339752" y="6165304"/>
            <a:ext cx="4639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 smtClean="0"/>
              <a:t>Tubokurazyna</a:t>
            </a:r>
            <a:r>
              <a:rPr lang="pl-PL" dirty="0" smtClean="0"/>
              <a:t> – </a:t>
            </a:r>
            <a:r>
              <a:rPr lang="pl-PL" dirty="0"/>
              <a:t>alkaloid rozkurczający mięśnie</a:t>
            </a:r>
          </a:p>
        </p:txBody>
      </p:sp>
    </p:spTree>
    <p:extLst>
      <p:ext uri="{BB962C8B-B14F-4D97-AF65-F5344CB8AC3E}">
        <p14:creationId xmlns:p14="http://schemas.microsoft.com/office/powerpoint/2010/main" val="3077110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3800475" cy="4874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6012160" y="3284984"/>
            <a:ext cx="1773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Stroiczka rozdęta</a:t>
            </a:r>
          </a:p>
        </p:txBody>
      </p:sp>
    </p:spTree>
    <p:extLst>
      <p:ext uri="{BB962C8B-B14F-4D97-AF65-F5344CB8AC3E}">
        <p14:creationId xmlns:p14="http://schemas.microsoft.com/office/powerpoint/2010/main" val="3948773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60000">
            <a:off x="3555636" y="-19558"/>
            <a:ext cx="1857375" cy="6417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187624" y="4581128"/>
            <a:ext cx="67844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 smtClean="0"/>
              <a:t>Lobelina</a:t>
            </a:r>
            <a:r>
              <a:rPr lang="pl-PL" dirty="0" smtClean="0"/>
              <a:t> (też: lobelia, </a:t>
            </a:r>
            <a:r>
              <a:rPr lang="pl-PL" dirty="0" err="1" smtClean="0"/>
              <a:t>latelional</a:t>
            </a:r>
            <a:r>
              <a:rPr lang="pl-PL" dirty="0" smtClean="0"/>
              <a:t>) – związek chemiczny z grupy alkaloidów </a:t>
            </a:r>
            <a:r>
              <a:rPr lang="pl-PL" dirty="0" err="1" smtClean="0"/>
              <a:t>piperydynowych</a:t>
            </a:r>
            <a:r>
              <a:rPr lang="pl-PL" dirty="0" smtClean="0"/>
              <a:t> występujący w nasionach lobelii rozdętej (Lobelia </a:t>
            </a:r>
            <a:r>
              <a:rPr lang="pl-PL" dirty="0" err="1" smtClean="0"/>
              <a:t>inflata</a:t>
            </a:r>
            <a:r>
              <a:rPr lang="pl-PL" dirty="0" smtClean="0"/>
              <a:t>). Niegdyś stosowana w medycynie jako środek o działaniu wymiotnym oraz pobudzającym ośrodek oddechowy, a także jako środek przeciwastmatyczny. Lobelina była podawana palaczom, gdyż powodowała wymioty tuż po zapaleniu papierosa. Jednakże ma działanie toksyczne, dlatego została wycofana z lecznictwa.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42763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3600400" cy="4794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364088" y="6093296"/>
            <a:ext cx="3176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Alkaloidy </a:t>
            </a:r>
            <a:r>
              <a:rPr lang="pl-PL" dirty="0"/>
              <a:t>wyizolowane z tytoniu</a:t>
            </a:r>
          </a:p>
        </p:txBody>
      </p:sp>
    </p:spTree>
    <p:extLst>
      <p:ext uri="{BB962C8B-B14F-4D97-AF65-F5344CB8AC3E}">
        <p14:creationId xmlns:p14="http://schemas.microsoft.com/office/powerpoint/2010/main" val="3848508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04864"/>
            <a:ext cx="4194810" cy="4089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220072" y="4365104"/>
            <a:ext cx="2986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Sporysz </a:t>
            </a:r>
            <a:r>
              <a:rPr lang="pl-PL" dirty="0"/>
              <a:t>(buławinka czerwona)</a:t>
            </a:r>
          </a:p>
        </p:txBody>
      </p:sp>
    </p:spTree>
    <p:extLst>
      <p:ext uri="{BB962C8B-B14F-4D97-AF65-F5344CB8AC3E}">
        <p14:creationId xmlns:p14="http://schemas.microsoft.com/office/powerpoint/2010/main" val="541377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69821" y="574595"/>
            <a:ext cx="4444317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203848" y="6381328"/>
            <a:ext cx="2783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Wybrane alkaloidy sporyszu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041906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56134" y="884427"/>
            <a:ext cx="2808312" cy="6313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2555776" y="6237312"/>
            <a:ext cx="4086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Synteza kwasu lizerginowego z tryptofanu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509009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57692" y="606805"/>
            <a:ext cx="3336806" cy="710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195736" y="6237312"/>
            <a:ext cx="4661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Halucynogeny – pochodne kwasu lizerginowego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10831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61" r="-22661"/>
          <a:stretch/>
        </p:blipFill>
        <p:spPr bwMode="auto">
          <a:xfrm rot="-5460000">
            <a:off x="3457628" y="-406560"/>
            <a:ext cx="2340356" cy="813690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2915816" y="6237312"/>
            <a:ext cx="3429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Przykłady alkaloidów pietrasznika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147130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6832"/>
            <a:ext cx="2520280" cy="4078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861048"/>
            <a:ext cx="4949280" cy="243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076056" y="343596"/>
            <a:ext cx="22019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Pokrzyk wilcza jagoda</a:t>
            </a:r>
          </a:p>
        </p:txBody>
      </p:sp>
    </p:spTree>
    <p:extLst>
      <p:ext uri="{BB962C8B-B14F-4D97-AF65-F5344CB8AC3E}">
        <p14:creationId xmlns:p14="http://schemas.microsoft.com/office/powerpoint/2010/main" val="30811830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047673" y="-303257"/>
            <a:ext cx="3059430" cy="7787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347864" y="6093296"/>
            <a:ext cx="2813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Atropina i jej składowe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730760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4032448" cy="4586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309320"/>
            <a:ext cx="5523533" cy="40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004048" y="2996952"/>
            <a:ext cx="1327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Lulek czarny</a:t>
            </a:r>
          </a:p>
        </p:txBody>
      </p:sp>
    </p:spTree>
    <p:extLst>
      <p:ext uri="{BB962C8B-B14F-4D97-AF65-F5344CB8AC3E}">
        <p14:creationId xmlns:p14="http://schemas.microsoft.com/office/powerpoint/2010/main" val="4881697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8800"/>
            <a:ext cx="2911362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7072"/>
            <a:ext cx="4078411" cy="447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6084168" y="3068960"/>
            <a:ext cx="21403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/>
              <a:t>Bieluń dziędzierzawa</a:t>
            </a:r>
          </a:p>
        </p:txBody>
      </p:sp>
    </p:spTree>
    <p:extLst>
      <p:ext uri="{BB962C8B-B14F-4D97-AF65-F5344CB8AC3E}">
        <p14:creationId xmlns:p14="http://schemas.microsoft.com/office/powerpoint/2010/main" val="15406347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02452" y="834053"/>
            <a:ext cx="3622575" cy="6220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851920" y="6165304"/>
            <a:ext cx="99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Atropina</a:t>
            </a:r>
          </a:p>
        </p:txBody>
      </p:sp>
    </p:spTree>
    <p:extLst>
      <p:ext uri="{BB962C8B-B14F-4D97-AF65-F5344CB8AC3E}">
        <p14:creationId xmlns:p14="http://schemas.microsoft.com/office/powerpoint/2010/main" val="8615450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3456384" cy="4875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868144" y="4293096"/>
            <a:ext cx="710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Tytoń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795345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3173434" y="507085"/>
            <a:ext cx="3013156" cy="6840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563888" y="5949280"/>
            <a:ext cx="2178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Nikotyna i anabazyna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269229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3168352" cy="475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5652119" y="5993479"/>
            <a:ext cx="1389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/>
              <a:t>Kancerogeny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9221241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238</Words>
  <Application>Microsoft Office PowerPoint</Application>
  <PresentationFormat>Pokaz na ekranie (4:3)</PresentationFormat>
  <Paragraphs>40</Paragraphs>
  <Slides>30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30</vt:i4>
      </vt:variant>
    </vt:vector>
  </HeadingPairs>
  <TitlesOfParts>
    <vt:vector size="31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Krzysztof</dc:creator>
  <cp:lastModifiedBy>Leszek</cp:lastModifiedBy>
  <cp:revision>17</cp:revision>
  <dcterms:created xsi:type="dcterms:W3CDTF">2015-03-11T10:49:29Z</dcterms:created>
  <dcterms:modified xsi:type="dcterms:W3CDTF">2015-04-09T13:33:53Z</dcterms:modified>
</cp:coreProperties>
</file>