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doc" ContentType="application/msword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0"/>
  </p:notesMasterIdLst>
  <p:sldIdLst>
    <p:sldId id="320" r:id="rId2"/>
    <p:sldId id="256" r:id="rId3"/>
    <p:sldId id="289" r:id="rId4"/>
    <p:sldId id="291" r:id="rId5"/>
    <p:sldId id="292" r:id="rId6"/>
    <p:sldId id="293" r:id="rId7"/>
    <p:sldId id="290" r:id="rId8"/>
    <p:sldId id="257" r:id="rId9"/>
    <p:sldId id="259" r:id="rId10"/>
    <p:sldId id="263" r:id="rId11"/>
    <p:sldId id="296" r:id="rId12"/>
    <p:sldId id="258" r:id="rId13"/>
    <p:sldId id="264" r:id="rId14"/>
    <p:sldId id="261" r:id="rId15"/>
    <p:sldId id="265" r:id="rId16"/>
    <p:sldId id="266" r:id="rId17"/>
    <p:sldId id="267" r:id="rId18"/>
    <p:sldId id="297" r:id="rId19"/>
    <p:sldId id="294" r:id="rId20"/>
    <p:sldId id="319" r:id="rId21"/>
    <p:sldId id="268" r:id="rId22"/>
    <p:sldId id="269" r:id="rId23"/>
    <p:sldId id="298" r:id="rId24"/>
    <p:sldId id="262" r:id="rId25"/>
    <p:sldId id="270" r:id="rId26"/>
    <p:sldId id="299" r:id="rId27"/>
    <p:sldId id="286" r:id="rId28"/>
    <p:sldId id="271" r:id="rId29"/>
    <p:sldId id="300" r:id="rId30"/>
    <p:sldId id="272" r:id="rId31"/>
    <p:sldId id="273" r:id="rId32"/>
    <p:sldId id="279" r:id="rId33"/>
    <p:sldId id="280" r:id="rId34"/>
    <p:sldId id="281" r:id="rId35"/>
    <p:sldId id="282" r:id="rId36"/>
    <p:sldId id="283" r:id="rId37"/>
    <p:sldId id="301" r:id="rId38"/>
    <p:sldId id="275" r:id="rId39"/>
    <p:sldId id="274" r:id="rId40"/>
    <p:sldId id="277" r:id="rId41"/>
    <p:sldId id="278" r:id="rId42"/>
    <p:sldId id="284" r:id="rId43"/>
    <p:sldId id="285" r:id="rId44"/>
    <p:sldId id="302" r:id="rId45"/>
    <p:sldId id="309" r:id="rId46"/>
    <p:sldId id="303" r:id="rId47"/>
    <p:sldId id="318" r:id="rId48"/>
    <p:sldId id="316" r:id="rId49"/>
    <p:sldId id="317" r:id="rId50"/>
    <p:sldId id="304" r:id="rId51"/>
    <p:sldId id="305" r:id="rId52"/>
    <p:sldId id="306" r:id="rId53"/>
    <p:sldId id="307" r:id="rId54"/>
    <p:sldId id="310" r:id="rId55"/>
    <p:sldId id="311" r:id="rId56"/>
    <p:sldId id="312" r:id="rId57"/>
    <p:sldId id="314" r:id="rId58"/>
    <p:sldId id="315" r:id="rId5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27" autoAdjust="0"/>
    <p:restoredTop sz="89885" autoAdjust="0"/>
  </p:normalViewPr>
  <p:slideViewPr>
    <p:cSldViewPr snapToGrid="0">
      <p:cViewPr>
        <p:scale>
          <a:sx n="100" d="100"/>
          <a:sy n="100" d="100"/>
        </p:scale>
        <p:origin x="-1248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DOKUMENTY\NAUKOWE\STARE%20KONFERENCJE\2005%20Workshop%20Bedlewo\obliczenia\FClCHCH3%20R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DOKUMENTY\NAUKOWE\STARE%20KONFERENCJE\2005%20Workshop%20Bedlewo\obliczenia\FClCHCH3%20R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plotArea>
      <c:layout>
        <c:manualLayout>
          <c:layoutTarget val="inner"/>
          <c:xMode val="edge"/>
          <c:yMode val="edge"/>
          <c:x val="6.8965517241379323E-2"/>
          <c:y val="8.7619210601210182E-2"/>
          <c:w val="0.91034482758620694"/>
          <c:h val="0.88381116780351165"/>
        </c:manualLayout>
      </c:layout>
      <c:scatterChart>
        <c:scatterStyle val="lineMarker"/>
        <c:ser>
          <c:idx val="0"/>
          <c:order val="0"/>
          <c:tx>
            <c:strRef>
              <c:f>'2C'!$B$1</c:f>
              <c:strCache>
                <c:ptCount val="1"/>
                <c:pt idx="0">
                  <c:v>energia2C</c:v>
                </c:pt>
              </c:strCache>
            </c:strRef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xVal>
            <c:numRef>
              <c:f>'2C'!$A$2:$A$38</c:f>
              <c:numCache>
                <c:formatCode>General</c:formatCode>
                <c:ptCount val="3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  <c:pt idx="8">
                  <c:v>80</c:v>
                </c:pt>
                <c:pt idx="9">
                  <c:v>90</c:v>
                </c:pt>
                <c:pt idx="10">
                  <c:v>100</c:v>
                </c:pt>
                <c:pt idx="11">
                  <c:v>110</c:v>
                </c:pt>
                <c:pt idx="12">
                  <c:v>120</c:v>
                </c:pt>
                <c:pt idx="13">
                  <c:v>130</c:v>
                </c:pt>
                <c:pt idx="14">
                  <c:v>140</c:v>
                </c:pt>
                <c:pt idx="15">
                  <c:v>150</c:v>
                </c:pt>
                <c:pt idx="16">
                  <c:v>160</c:v>
                </c:pt>
                <c:pt idx="17">
                  <c:v>170</c:v>
                </c:pt>
                <c:pt idx="18">
                  <c:v>180</c:v>
                </c:pt>
                <c:pt idx="19">
                  <c:v>190</c:v>
                </c:pt>
                <c:pt idx="20">
                  <c:v>200</c:v>
                </c:pt>
                <c:pt idx="21">
                  <c:v>210</c:v>
                </c:pt>
                <c:pt idx="22">
                  <c:v>220</c:v>
                </c:pt>
                <c:pt idx="23">
                  <c:v>230</c:v>
                </c:pt>
                <c:pt idx="24">
                  <c:v>240</c:v>
                </c:pt>
                <c:pt idx="25">
                  <c:v>250</c:v>
                </c:pt>
                <c:pt idx="26">
                  <c:v>260</c:v>
                </c:pt>
                <c:pt idx="27">
                  <c:v>270</c:v>
                </c:pt>
                <c:pt idx="28">
                  <c:v>280</c:v>
                </c:pt>
                <c:pt idx="29">
                  <c:v>290</c:v>
                </c:pt>
                <c:pt idx="30">
                  <c:v>300</c:v>
                </c:pt>
                <c:pt idx="31">
                  <c:v>310</c:v>
                </c:pt>
                <c:pt idx="32">
                  <c:v>320</c:v>
                </c:pt>
                <c:pt idx="33">
                  <c:v>330</c:v>
                </c:pt>
                <c:pt idx="34">
                  <c:v>340</c:v>
                </c:pt>
                <c:pt idx="35">
                  <c:v>350</c:v>
                </c:pt>
                <c:pt idx="36">
                  <c:v>360</c:v>
                </c:pt>
              </c:numCache>
            </c:numRef>
          </c:xVal>
          <c:yVal>
            <c:numRef>
              <c:f>'2C'!$B$2:$B$38</c:f>
              <c:numCache>
                <c:formatCode>General</c:formatCode>
                <c:ptCount val="37"/>
                <c:pt idx="0">
                  <c:v>-817.93923299999949</c:v>
                </c:pt>
                <c:pt idx="1">
                  <c:v>-817.23404500000004</c:v>
                </c:pt>
                <c:pt idx="2">
                  <c:v>-815.11870200000055</c:v>
                </c:pt>
                <c:pt idx="3">
                  <c:v>-811.58351700000003</c:v>
                </c:pt>
                <c:pt idx="4">
                  <c:v>-806.62545799999998</c:v>
                </c:pt>
                <c:pt idx="5">
                  <c:v>-800.26210999999796</c:v>
                </c:pt>
                <c:pt idx="6">
                  <c:v>-792.54260599999748</c:v>
                </c:pt>
                <c:pt idx="7">
                  <c:v>-783.55532799999946</c:v>
                </c:pt>
                <c:pt idx="8">
                  <c:v>-773.43718899999749</c:v>
                </c:pt>
                <c:pt idx="9">
                  <c:v>-754.04318999999998</c:v>
                </c:pt>
                <c:pt idx="10">
                  <c:v>-773.09530700000005</c:v>
                </c:pt>
                <c:pt idx="11">
                  <c:v>-783.18952899999999</c:v>
                </c:pt>
                <c:pt idx="12">
                  <c:v>-792.14396699999998</c:v>
                </c:pt>
                <c:pt idx="13">
                  <c:v>-799.80699599999946</c:v>
                </c:pt>
                <c:pt idx="14">
                  <c:v>-806.07769899999948</c:v>
                </c:pt>
                <c:pt idx="15">
                  <c:v>-810.90516199999797</c:v>
                </c:pt>
                <c:pt idx="16">
                  <c:v>-814.28983000000642</c:v>
                </c:pt>
                <c:pt idx="17">
                  <c:v>-816.27463100000352</c:v>
                </c:pt>
                <c:pt idx="18">
                  <c:v>-816.91604199999949</c:v>
                </c:pt>
                <c:pt idx="19">
                  <c:v>-816.24441999999999</c:v>
                </c:pt>
                <c:pt idx="20">
                  <c:v>-814.24287700000002</c:v>
                </c:pt>
                <c:pt idx="21">
                  <c:v>-810.86028099999749</c:v>
                </c:pt>
                <c:pt idx="22">
                  <c:v>-806.04976999999997</c:v>
                </c:pt>
                <c:pt idx="23">
                  <c:v>-799.80266599999311</c:v>
                </c:pt>
                <c:pt idx="24">
                  <c:v>-792.16271099999949</c:v>
                </c:pt>
                <c:pt idx="25">
                  <c:v>-783.22684000000004</c:v>
                </c:pt>
                <c:pt idx="26">
                  <c:v>-773.14609399999949</c:v>
                </c:pt>
                <c:pt idx="27">
                  <c:v>-754.03211999999746</c:v>
                </c:pt>
                <c:pt idx="28">
                  <c:v>-773.36742799999229</c:v>
                </c:pt>
                <c:pt idx="29">
                  <c:v>-783.49726199999748</c:v>
                </c:pt>
                <c:pt idx="30">
                  <c:v>-792.49832000000004</c:v>
                </c:pt>
                <c:pt idx="31">
                  <c:v>-800.23291399999948</c:v>
                </c:pt>
                <c:pt idx="32">
                  <c:v>-806.61070400000051</c:v>
                </c:pt>
                <c:pt idx="33">
                  <c:v>-811.58015599999999</c:v>
                </c:pt>
                <c:pt idx="34">
                  <c:v>-815.12153799999999</c:v>
                </c:pt>
                <c:pt idx="35">
                  <c:v>-817.23736199999996</c:v>
                </c:pt>
                <c:pt idx="36">
                  <c:v>-817.93923299999949</c:v>
                </c:pt>
              </c:numCache>
            </c:numRef>
          </c:yVal>
        </c:ser>
        <c:ser>
          <c:idx val="0"/>
          <c:order val="1"/>
          <c:tx>
            <c:strRef>
              <c:f>'3C'!$B$1</c:f>
              <c:strCache>
                <c:ptCount val="1"/>
                <c:pt idx="0">
                  <c:v>energia3C</c:v>
                </c:pt>
              </c:strCache>
            </c:strRef>
          </c:tx>
          <c:spPr>
            <a:ln w="12700">
              <a:solidFill>
                <a:srgbClr val="FF000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xVal>
            <c:numRef>
              <c:f>'3C'!$A$2:$A$38</c:f>
              <c:numCache>
                <c:formatCode>General</c:formatCode>
                <c:ptCount val="3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  <c:pt idx="8">
                  <c:v>80</c:v>
                </c:pt>
                <c:pt idx="9">
                  <c:v>90</c:v>
                </c:pt>
                <c:pt idx="10">
                  <c:v>100</c:v>
                </c:pt>
                <c:pt idx="11">
                  <c:v>110</c:v>
                </c:pt>
                <c:pt idx="12">
                  <c:v>120</c:v>
                </c:pt>
                <c:pt idx="13">
                  <c:v>130</c:v>
                </c:pt>
                <c:pt idx="14">
                  <c:v>140</c:v>
                </c:pt>
                <c:pt idx="15">
                  <c:v>150</c:v>
                </c:pt>
                <c:pt idx="16">
                  <c:v>160</c:v>
                </c:pt>
                <c:pt idx="17">
                  <c:v>170</c:v>
                </c:pt>
                <c:pt idx="18">
                  <c:v>180</c:v>
                </c:pt>
                <c:pt idx="19">
                  <c:v>190</c:v>
                </c:pt>
                <c:pt idx="20">
                  <c:v>200</c:v>
                </c:pt>
                <c:pt idx="21">
                  <c:v>210</c:v>
                </c:pt>
                <c:pt idx="22">
                  <c:v>220</c:v>
                </c:pt>
                <c:pt idx="23">
                  <c:v>230</c:v>
                </c:pt>
                <c:pt idx="24">
                  <c:v>240</c:v>
                </c:pt>
                <c:pt idx="25">
                  <c:v>250</c:v>
                </c:pt>
                <c:pt idx="26">
                  <c:v>260</c:v>
                </c:pt>
                <c:pt idx="27">
                  <c:v>270</c:v>
                </c:pt>
                <c:pt idx="28">
                  <c:v>280</c:v>
                </c:pt>
                <c:pt idx="29">
                  <c:v>290</c:v>
                </c:pt>
                <c:pt idx="30">
                  <c:v>300</c:v>
                </c:pt>
                <c:pt idx="31">
                  <c:v>310</c:v>
                </c:pt>
                <c:pt idx="32">
                  <c:v>320</c:v>
                </c:pt>
                <c:pt idx="33">
                  <c:v>330</c:v>
                </c:pt>
                <c:pt idx="34">
                  <c:v>340</c:v>
                </c:pt>
                <c:pt idx="35">
                  <c:v>350</c:v>
                </c:pt>
                <c:pt idx="36">
                  <c:v>360</c:v>
                </c:pt>
              </c:numCache>
            </c:numRef>
          </c:xVal>
          <c:yVal>
            <c:numRef>
              <c:f>'3C'!$B$2:$B$38</c:f>
              <c:numCache>
                <c:formatCode>General</c:formatCode>
                <c:ptCount val="37"/>
                <c:pt idx="0">
                  <c:v>-909.15914799999996</c:v>
                </c:pt>
                <c:pt idx="1">
                  <c:v>-924.03307199999995</c:v>
                </c:pt>
                <c:pt idx="2">
                  <c:v>-931.95866599999749</c:v>
                </c:pt>
                <c:pt idx="3">
                  <c:v>-938.95297599999947</c:v>
                </c:pt>
                <c:pt idx="4">
                  <c:v>-944.94864899999948</c:v>
                </c:pt>
                <c:pt idx="5">
                  <c:v>-949.90221999999426</c:v>
                </c:pt>
                <c:pt idx="6">
                  <c:v>-953.78269999999998</c:v>
                </c:pt>
                <c:pt idx="7">
                  <c:v>-956.56889899999999</c:v>
                </c:pt>
                <c:pt idx="8">
                  <c:v>-958.24587699999995</c:v>
                </c:pt>
                <c:pt idx="9">
                  <c:v>-958.80515499999797</c:v>
                </c:pt>
                <c:pt idx="10">
                  <c:v>-958.24390100000005</c:v>
                </c:pt>
                <c:pt idx="11">
                  <c:v>-956.56465499999797</c:v>
                </c:pt>
                <c:pt idx="12">
                  <c:v>-953.775667</c:v>
                </c:pt>
                <c:pt idx="13">
                  <c:v>-949.89164599999947</c:v>
                </c:pt>
                <c:pt idx="14">
                  <c:v>-944.93388500000003</c:v>
                </c:pt>
                <c:pt idx="15">
                  <c:v>-938.93363599999998</c:v>
                </c:pt>
                <c:pt idx="16">
                  <c:v>-931.93514199999947</c:v>
                </c:pt>
                <c:pt idx="17">
                  <c:v>-924.00714099999948</c:v>
                </c:pt>
                <c:pt idx="18">
                  <c:v>-909.15527499999996</c:v>
                </c:pt>
                <c:pt idx="19">
                  <c:v>-924.03720399999747</c:v>
                </c:pt>
                <c:pt idx="20">
                  <c:v>-931.99173599999995</c:v>
                </c:pt>
                <c:pt idx="21">
                  <c:v>-939.01296399999796</c:v>
                </c:pt>
                <c:pt idx="22">
                  <c:v>-945.03294999999946</c:v>
                </c:pt>
                <c:pt idx="23">
                  <c:v>-950.07496000000003</c:v>
                </c:pt>
                <c:pt idx="24">
                  <c:v>-953.90518199999997</c:v>
                </c:pt>
                <c:pt idx="25">
                  <c:v>-956.70469300000002</c:v>
                </c:pt>
                <c:pt idx="26">
                  <c:v>-958.39124699999797</c:v>
                </c:pt>
                <c:pt idx="27">
                  <c:v>-958.95657999999946</c:v>
                </c:pt>
                <c:pt idx="28">
                  <c:v>-958.398101</c:v>
                </c:pt>
                <c:pt idx="29">
                  <c:v>-956.71859199999994</c:v>
                </c:pt>
                <c:pt idx="30">
                  <c:v>-953.92636299999947</c:v>
                </c:pt>
                <c:pt idx="31">
                  <c:v>-950.03619599999797</c:v>
                </c:pt>
                <c:pt idx="32">
                  <c:v>-945.06902699999796</c:v>
                </c:pt>
                <c:pt idx="33">
                  <c:v>-939.05553899999938</c:v>
                </c:pt>
                <c:pt idx="34">
                  <c:v>-932.03892099999996</c:v>
                </c:pt>
                <c:pt idx="35">
                  <c:v>-924.08590700000002</c:v>
                </c:pt>
                <c:pt idx="36">
                  <c:v>-909.15914799999996</c:v>
                </c:pt>
              </c:numCache>
            </c:numRef>
          </c:yVal>
        </c:ser>
        <c:ser>
          <c:idx val="0"/>
          <c:order val="2"/>
          <c:tx>
            <c:strRef>
              <c:f>'4C'!$B$1</c:f>
              <c:strCache>
                <c:ptCount val="1"/>
                <c:pt idx="0">
                  <c:v>energia4C</c:v>
                </c:pt>
              </c:strCache>
            </c:strRef>
          </c:tx>
          <c:spPr>
            <a:ln w="12700">
              <a:solidFill>
                <a:srgbClr val="339966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339966"/>
              </a:solidFill>
              <a:ln>
                <a:solidFill>
                  <a:srgbClr val="339966"/>
                </a:solidFill>
                <a:prstDash val="solid"/>
              </a:ln>
            </c:spPr>
          </c:marker>
          <c:xVal>
            <c:numRef>
              <c:f>'4C'!$A$2:$A$38</c:f>
              <c:numCache>
                <c:formatCode>General</c:formatCode>
                <c:ptCount val="3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  <c:pt idx="8">
                  <c:v>80</c:v>
                </c:pt>
                <c:pt idx="9">
                  <c:v>90</c:v>
                </c:pt>
                <c:pt idx="10">
                  <c:v>100</c:v>
                </c:pt>
                <c:pt idx="11">
                  <c:v>110</c:v>
                </c:pt>
                <c:pt idx="12">
                  <c:v>120</c:v>
                </c:pt>
                <c:pt idx="13">
                  <c:v>130</c:v>
                </c:pt>
                <c:pt idx="14">
                  <c:v>140</c:v>
                </c:pt>
                <c:pt idx="15">
                  <c:v>150</c:v>
                </c:pt>
                <c:pt idx="16">
                  <c:v>160</c:v>
                </c:pt>
                <c:pt idx="17">
                  <c:v>170</c:v>
                </c:pt>
                <c:pt idx="18">
                  <c:v>180</c:v>
                </c:pt>
                <c:pt idx="19">
                  <c:v>190</c:v>
                </c:pt>
                <c:pt idx="20">
                  <c:v>200</c:v>
                </c:pt>
                <c:pt idx="21">
                  <c:v>210</c:v>
                </c:pt>
                <c:pt idx="22">
                  <c:v>220</c:v>
                </c:pt>
                <c:pt idx="23">
                  <c:v>230</c:v>
                </c:pt>
                <c:pt idx="24">
                  <c:v>240</c:v>
                </c:pt>
                <c:pt idx="25">
                  <c:v>250</c:v>
                </c:pt>
                <c:pt idx="26">
                  <c:v>260</c:v>
                </c:pt>
                <c:pt idx="27">
                  <c:v>270</c:v>
                </c:pt>
                <c:pt idx="28">
                  <c:v>280</c:v>
                </c:pt>
                <c:pt idx="29">
                  <c:v>290</c:v>
                </c:pt>
                <c:pt idx="30">
                  <c:v>300</c:v>
                </c:pt>
                <c:pt idx="31">
                  <c:v>310</c:v>
                </c:pt>
                <c:pt idx="32">
                  <c:v>320</c:v>
                </c:pt>
                <c:pt idx="33">
                  <c:v>330</c:v>
                </c:pt>
                <c:pt idx="34">
                  <c:v>340</c:v>
                </c:pt>
                <c:pt idx="35">
                  <c:v>350</c:v>
                </c:pt>
                <c:pt idx="36">
                  <c:v>360</c:v>
                </c:pt>
              </c:numCache>
            </c:numRef>
          </c:xVal>
          <c:yVal>
            <c:numRef>
              <c:f>'4C'!$B$2:$B$38</c:f>
              <c:numCache>
                <c:formatCode>General</c:formatCode>
                <c:ptCount val="37"/>
                <c:pt idx="0">
                  <c:v>-1102.9273189999999</c:v>
                </c:pt>
                <c:pt idx="1">
                  <c:v>-1102.5128520000001</c:v>
                </c:pt>
                <c:pt idx="2">
                  <c:v>-1101.2414699999999</c:v>
                </c:pt>
                <c:pt idx="3">
                  <c:v>-1099.118326999989</c:v>
                </c:pt>
                <c:pt idx="4">
                  <c:v>-1096.1504379999885</c:v>
                </c:pt>
                <c:pt idx="5">
                  <c:v>-1092.3498939999999</c:v>
                </c:pt>
                <c:pt idx="6">
                  <c:v>-1087.7326149999999</c:v>
                </c:pt>
                <c:pt idx="7">
                  <c:v>-1082.3220309999895</c:v>
                </c:pt>
                <c:pt idx="8">
                  <c:v>-1076.1521099999998</c:v>
                </c:pt>
                <c:pt idx="9">
                  <c:v>-1063.0740539999999</c:v>
                </c:pt>
                <c:pt idx="10">
                  <c:v>-1075.891897</c:v>
                </c:pt>
                <c:pt idx="11">
                  <c:v>-1082.0598210000001</c:v>
                </c:pt>
                <c:pt idx="12">
                  <c:v>-1087.4736730000011</c:v>
                </c:pt>
                <c:pt idx="13">
                  <c:v>-1092.098616</c:v>
                </c:pt>
                <c:pt idx="14">
                  <c:v>-1095.911374</c:v>
                </c:pt>
                <c:pt idx="15">
                  <c:v>-1098.8957510000089</c:v>
                </c:pt>
                <c:pt idx="16">
                  <c:v>-1101.0395620000011</c:v>
                </c:pt>
                <c:pt idx="17">
                  <c:v>-1102.3354999999999</c:v>
                </c:pt>
                <c:pt idx="18">
                  <c:v>-1102.7783979999999</c:v>
                </c:pt>
                <c:pt idx="19">
                  <c:v>-1102.36671</c:v>
                </c:pt>
                <c:pt idx="20">
                  <c:v>-1101.1018779999999</c:v>
                </c:pt>
                <c:pt idx="21">
                  <c:v>-1098.9888570000098</c:v>
                </c:pt>
                <c:pt idx="22">
                  <c:v>-1096.6348939999998</c:v>
                </c:pt>
                <c:pt idx="23">
                  <c:v>-1092.2518630000011</c:v>
                </c:pt>
                <c:pt idx="24">
                  <c:v>-1087.655745</c:v>
                </c:pt>
                <c:pt idx="25">
                  <c:v>-1082.2697920000001</c:v>
                </c:pt>
                <c:pt idx="26">
                  <c:v>-1076.128019</c:v>
                </c:pt>
                <c:pt idx="27">
                  <c:v>-1063.0743309999846</c:v>
                </c:pt>
                <c:pt idx="28">
                  <c:v>-1075.9276120000011</c:v>
                </c:pt>
                <c:pt idx="29">
                  <c:v>-1082.12266</c:v>
                </c:pt>
                <c:pt idx="30">
                  <c:v>-1087.559943</c:v>
                </c:pt>
                <c:pt idx="31">
                  <c:v>-1092.2048459999999</c:v>
                </c:pt>
                <c:pt idx="32">
                  <c:v>-1096.0336789999999</c:v>
                </c:pt>
                <c:pt idx="33">
                  <c:v>-1099.030399</c:v>
                </c:pt>
                <c:pt idx="34">
                  <c:v>-1101.1827139999998</c:v>
                </c:pt>
                <c:pt idx="35">
                  <c:v>-1102.4834099999998</c:v>
                </c:pt>
                <c:pt idx="36">
                  <c:v>-1102.9273189999999</c:v>
                </c:pt>
              </c:numCache>
            </c:numRef>
          </c:yVal>
        </c:ser>
        <c:ser>
          <c:idx val="0"/>
          <c:order val="3"/>
          <c:tx>
            <c:strRef>
              <c:f>'5C'!$B$1</c:f>
              <c:strCache>
                <c:ptCount val="1"/>
                <c:pt idx="0">
                  <c:v>energia5C</c:v>
                </c:pt>
              </c:strCache>
            </c:strRef>
          </c:tx>
          <c:spPr>
            <a:ln w="12700">
              <a:solidFill>
                <a:srgbClr val="FFFF99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FFFF00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xVal>
            <c:numRef>
              <c:f>'5C'!$A$2:$A$38</c:f>
              <c:numCache>
                <c:formatCode>General</c:formatCode>
                <c:ptCount val="3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  <c:pt idx="8">
                  <c:v>80</c:v>
                </c:pt>
                <c:pt idx="9">
                  <c:v>90</c:v>
                </c:pt>
                <c:pt idx="10">
                  <c:v>100</c:v>
                </c:pt>
                <c:pt idx="11">
                  <c:v>110</c:v>
                </c:pt>
                <c:pt idx="12">
                  <c:v>120</c:v>
                </c:pt>
                <c:pt idx="13">
                  <c:v>130</c:v>
                </c:pt>
                <c:pt idx="14">
                  <c:v>140</c:v>
                </c:pt>
                <c:pt idx="15">
                  <c:v>150</c:v>
                </c:pt>
                <c:pt idx="16">
                  <c:v>160</c:v>
                </c:pt>
                <c:pt idx="17">
                  <c:v>170</c:v>
                </c:pt>
                <c:pt idx="18">
                  <c:v>180</c:v>
                </c:pt>
                <c:pt idx="19">
                  <c:v>190</c:v>
                </c:pt>
                <c:pt idx="20">
                  <c:v>200</c:v>
                </c:pt>
                <c:pt idx="21">
                  <c:v>210</c:v>
                </c:pt>
                <c:pt idx="22">
                  <c:v>220</c:v>
                </c:pt>
                <c:pt idx="23">
                  <c:v>230</c:v>
                </c:pt>
                <c:pt idx="24">
                  <c:v>240</c:v>
                </c:pt>
                <c:pt idx="25">
                  <c:v>250</c:v>
                </c:pt>
                <c:pt idx="26">
                  <c:v>260</c:v>
                </c:pt>
                <c:pt idx="27">
                  <c:v>270</c:v>
                </c:pt>
                <c:pt idx="28">
                  <c:v>280</c:v>
                </c:pt>
                <c:pt idx="29">
                  <c:v>290</c:v>
                </c:pt>
                <c:pt idx="30">
                  <c:v>300</c:v>
                </c:pt>
                <c:pt idx="31">
                  <c:v>310</c:v>
                </c:pt>
                <c:pt idx="32">
                  <c:v>320</c:v>
                </c:pt>
                <c:pt idx="33">
                  <c:v>330</c:v>
                </c:pt>
                <c:pt idx="34">
                  <c:v>340</c:v>
                </c:pt>
                <c:pt idx="35">
                  <c:v>350</c:v>
                </c:pt>
                <c:pt idx="36">
                  <c:v>360</c:v>
                </c:pt>
              </c:numCache>
            </c:numRef>
          </c:xVal>
          <c:yVal>
            <c:numRef>
              <c:f>'5C'!$B$2:$B$38</c:f>
              <c:numCache>
                <c:formatCode>General</c:formatCode>
                <c:ptCount val="37"/>
                <c:pt idx="0">
                  <c:v>-1211.9901709999999</c:v>
                </c:pt>
                <c:pt idx="1">
                  <c:v>-1223.5240369999888</c:v>
                </c:pt>
                <c:pt idx="2">
                  <c:v>-1228.671040999986</c:v>
                </c:pt>
                <c:pt idx="3">
                  <c:v>-1233.1696010000001</c:v>
                </c:pt>
                <c:pt idx="4">
                  <c:v>-1236.9988930000011</c:v>
                </c:pt>
                <c:pt idx="5">
                  <c:v>-1240.1460950000001</c:v>
                </c:pt>
                <c:pt idx="6">
                  <c:v>-1242.601868</c:v>
                </c:pt>
                <c:pt idx="7">
                  <c:v>-1244.360737</c:v>
                </c:pt>
                <c:pt idx="8">
                  <c:v>-1245.417848</c:v>
                </c:pt>
                <c:pt idx="9">
                  <c:v>-1245.771393</c:v>
                </c:pt>
                <c:pt idx="10">
                  <c:v>-1245.42022</c:v>
                </c:pt>
                <c:pt idx="11">
                  <c:v>-1244.3655580000011</c:v>
                </c:pt>
                <c:pt idx="12">
                  <c:v>-1242.6090919999999</c:v>
                </c:pt>
                <c:pt idx="13">
                  <c:v>-1240.155786</c:v>
                </c:pt>
                <c:pt idx="14">
                  <c:v>-1237.0109890000001</c:v>
                </c:pt>
                <c:pt idx="15">
                  <c:v>-1233.1841469999808</c:v>
                </c:pt>
                <c:pt idx="16">
                  <c:v>-1228.6879329999899</c:v>
                </c:pt>
                <c:pt idx="17">
                  <c:v>-1223.5432289999887</c:v>
                </c:pt>
                <c:pt idx="18">
                  <c:v>-1211.9967020000001</c:v>
                </c:pt>
                <c:pt idx="19">
                  <c:v>-1223.556644</c:v>
                </c:pt>
                <c:pt idx="20">
                  <c:v>-1228.73882</c:v>
                </c:pt>
                <c:pt idx="21">
                  <c:v>-1233.2664609999999</c:v>
                </c:pt>
                <c:pt idx="22">
                  <c:v>-1237.1206999999999</c:v>
                </c:pt>
                <c:pt idx="23">
                  <c:v>-1240.2885490000001</c:v>
                </c:pt>
                <c:pt idx="24">
                  <c:v>-1242.7603810000001</c:v>
                </c:pt>
                <c:pt idx="25">
                  <c:v>-1244.5307590000011</c:v>
                </c:pt>
                <c:pt idx="26">
                  <c:v>-1245.5945690000001</c:v>
                </c:pt>
                <c:pt idx="27">
                  <c:v>-1245.9498900000001</c:v>
                </c:pt>
                <c:pt idx="28">
                  <c:v>-1245.5955570000117</c:v>
                </c:pt>
                <c:pt idx="29">
                  <c:v>-1244.532794</c:v>
                </c:pt>
                <c:pt idx="30">
                  <c:v>-1242.7634739999999</c:v>
                </c:pt>
                <c:pt idx="31">
                  <c:v>-1240.2927689999999</c:v>
                </c:pt>
                <c:pt idx="32">
                  <c:v>-1237.126456</c:v>
                </c:pt>
                <c:pt idx="33">
                  <c:v>-1233.2733819999999</c:v>
                </c:pt>
                <c:pt idx="34">
                  <c:v>-1228.7470390000001</c:v>
                </c:pt>
                <c:pt idx="35">
                  <c:v>-1223.566133</c:v>
                </c:pt>
                <c:pt idx="36">
                  <c:v>-1211.9901709999999</c:v>
                </c:pt>
              </c:numCache>
            </c:numRef>
          </c:yVal>
        </c:ser>
        <c:ser>
          <c:idx val="0"/>
          <c:order val="4"/>
          <c:tx>
            <c:strRef>
              <c:f>'6C'!$B$1</c:f>
              <c:strCache>
                <c:ptCount val="1"/>
                <c:pt idx="0">
                  <c:v>energia6C</c:v>
                </c:pt>
              </c:strCache>
            </c:strRef>
          </c:tx>
          <c:spPr>
            <a:ln w="12700">
              <a:solidFill>
                <a:srgbClr val="FF990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FF9900"/>
              </a:solidFill>
              <a:ln>
                <a:solidFill>
                  <a:srgbClr val="FF9900"/>
                </a:solidFill>
                <a:prstDash val="solid"/>
              </a:ln>
            </c:spPr>
          </c:marker>
          <c:xVal>
            <c:numRef>
              <c:f>'6C'!$A$2:$A$38</c:f>
              <c:numCache>
                <c:formatCode>General</c:formatCode>
                <c:ptCount val="3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  <c:pt idx="8">
                  <c:v>80</c:v>
                </c:pt>
                <c:pt idx="9">
                  <c:v>90</c:v>
                </c:pt>
                <c:pt idx="10">
                  <c:v>100</c:v>
                </c:pt>
                <c:pt idx="11">
                  <c:v>110</c:v>
                </c:pt>
                <c:pt idx="12">
                  <c:v>120</c:v>
                </c:pt>
                <c:pt idx="13">
                  <c:v>130</c:v>
                </c:pt>
                <c:pt idx="14">
                  <c:v>140</c:v>
                </c:pt>
                <c:pt idx="15">
                  <c:v>150</c:v>
                </c:pt>
                <c:pt idx="16">
                  <c:v>160</c:v>
                </c:pt>
                <c:pt idx="17">
                  <c:v>170</c:v>
                </c:pt>
                <c:pt idx="18">
                  <c:v>180</c:v>
                </c:pt>
                <c:pt idx="19">
                  <c:v>190</c:v>
                </c:pt>
                <c:pt idx="20">
                  <c:v>200</c:v>
                </c:pt>
                <c:pt idx="21">
                  <c:v>210</c:v>
                </c:pt>
                <c:pt idx="22">
                  <c:v>220</c:v>
                </c:pt>
                <c:pt idx="23">
                  <c:v>230</c:v>
                </c:pt>
                <c:pt idx="24">
                  <c:v>240</c:v>
                </c:pt>
                <c:pt idx="25">
                  <c:v>250</c:v>
                </c:pt>
                <c:pt idx="26">
                  <c:v>260</c:v>
                </c:pt>
                <c:pt idx="27">
                  <c:v>270</c:v>
                </c:pt>
                <c:pt idx="28">
                  <c:v>280</c:v>
                </c:pt>
                <c:pt idx="29">
                  <c:v>290</c:v>
                </c:pt>
                <c:pt idx="30">
                  <c:v>300</c:v>
                </c:pt>
                <c:pt idx="31">
                  <c:v>310</c:v>
                </c:pt>
                <c:pt idx="32">
                  <c:v>320</c:v>
                </c:pt>
                <c:pt idx="33">
                  <c:v>330</c:v>
                </c:pt>
                <c:pt idx="34">
                  <c:v>340</c:v>
                </c:pt>
                <c:pt idx="35">
                  <c:v>350</c:v>
                </c:pt>
                <c:pt idx="36">
                  <c:v>360</c:v>
                </c:pt>
              </c:numCache>
            </c:numRef>
          </c:xVal>
          <c:yVal>
            <c:numRef>
              <c:f>'6C'!$B$2:$B$38</c:f>
              <c:numCache>
                <c:formatCode>General</c:formatCode>
                <c:ptCount val="37"/>
                <c:pt idx="0">
                  <c:v>-1390.0818159999999</c:v>
                </c:pt>
                <c:pt idx="1">
                  <c:v>-1389.781211</c:v>
                </c:pt>
                <c:pt idx="2">
                  <c:v>-1388.881269</c:v>
                </c:pt>
                <c:pt idx="3">
                  <c:v>-1387.3844049999834</c:v>
                </c:pt>
                <c:pt idx="4">
                  <c:v>-1385.2927179999999</c:v>
                </c:pt>
                <c:pt idx="5">
                  <c:v>-1382.6111349999887</c:v>
                </c:pt>
                <c:pt idx="6">
                  <c:v>-1379.3455190000011</c:v>
                </c:pt>
                <c:pt idx="7">
                  <c:v>-1375.5040459999998</c:v>
                </c:pt>
                <c:pt idx="8">
                  <c:v>-1371.094977</c:v>
                </c:pt>
                <c:pt idx="9">
                  <c:v>-1360.4513239999999</c:v>
                </c:pt>
                <c:pt idx="10">
                  <c:v>-1371.0873259999998</c:v>
                </c:pt>
                <c:pt idx="11">
                  <c:v>-1375.4568220000001</c:v>
                </c:pt>
                <c:pt idx="12">
                  <c:v>-1379.2674</c:v>
                </c:pt>
                <c:pt idx="13">
                  <c:v>-1382.5072339999999</c:v>
                </c:pt>
                <c:pt idx="14">
                  <c:v>-1385.166463</c:v>
                </c:pt>
                <c:pt idx="15">
                  <c:v>-1387.2395220000001</c:v>
                </c:pt>
                <c:pt idx="16">
                  <c:v>-1388.7235520000011</c:v>
                </c:pt>
                <c:pt idx="17">
                  <c:v>-1389.6147249999888</c:v>
                </c:pt>
                <c:pt idx="18">
                  <c:v>-1389.9114529999999</c:v>
                </c:pt>
                <c:pt idx="19">
                  <c:v>-1389.6132419999885</c:v>
                </c:pt>
                <c:pt idx="20">
                  <c:v>-1388.7259500000011</c:v>
                </c:pt>
                <c:pt idx="21">
                  <c:v>-1387.2351000000001</c:v>
                </c:pt>
                <c:pt idx="22">
                  <c:v>-1385.1605999999999</c:v>
                </c:pt>
                <c:pt idx="23">
                  <c:v>-1382.4999540000001</c:v>
                </c:pt>
                <c:pt idx="24">
                  <c:v>-1379.2588810000011</c:v>
                </c:pt>
                <c:pt idx="25">
                  <c:v>-1375.4462800000001</c:v>
                </c:pt>
                <c:pt idx="26">
                  <c:v>-1371.0759029999999</c:v>
                </c:pt>
                <c:pt idx="27">
                  <c:v>-1360.4603669999999</c:v>
                </c:pt>
                <c:pt idx="28">
                  <c:v>-1371.1124159999899</c:v>
                </c:pt>
                <c:pt idx="29">
                  <c:v>-1375.513373</c:v>
                </c:pt>
                <c:pt idx="30">
                  <c:v>-1379.3533369999832</c:v>
                </c:pt>
                <c:pt idx="31">
                  <c:v>-1382.6476550000011</c:v>
                </c:pt>
                <c:pt idx="32">
                  <c:v>-1385.2979190000001</c:v>
                </c:pt>
                <c:pt idx="33">
                  <c:v>-1387.3883249999885</c:v>
                </c:pt>
                <c:pt idx="34">
                  <c:v>-1388.8838859999998</c:v>
                </c:pt>
                <c:pt idx="35">
                  <c:v>-1389.7825270000001</c:v>
                </c:pt>
                <c:pt idx="36">
                  <c:v>-1390.0818159999999</c:v>
                </c:pt>
              </c:numCache>
            </c:numRef>
          </c:yVal>
        </c:ser>
        <c:ser>
          <c:idx val="0"/>
          <c:order val="5"/>
          <c:tx>
            <c:strRef>
              <c:f>'7C'!$B$1</c:f>
              <c:strCache>
                <c:ptCount val="1"/>
                <c:pt idx="0">
                  <c:v>energia7C</c:v>
                </c:pt>
              </c:strCache>
            </c:strRef>
          </c:tx>
          <c:spPr>
            <a:ln w="3175">
              <a:solidFill>
                <a:srgbClr val="FF00FF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xVal>
            <c:numRef>
              <c:f>'7C'!$A$2:$A$38</c:f>
              <c:numCache>
                <c:formatCode>General</c:formatCode>
                <c:ptCount val="3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  <c:pt idx="8">
                  <c:v>80</c:v>
                </c:pt>
                <c:pt idx="9">
                  <c:v>90</c:v>
                </c:pt>
                <c:pt idx="10">
                  <c:v>100</c:v>
                </c:pt>
                <c:pt idx="11">
                  <c:v>110</c:v>
                </c:pt>
                <c:pt idx="12">
                  <c:v>120</c:v>
                </c:pt>
                <c:pt idx="13">
                  <c:v>130</c:v>
                </c:pt>
                <c:pt idx="14">
                  <c:v>140</c:v>
                </c:pt>
                <c:pt idx="15">
                  <c:v>150</c:v>
                </c:pt>
                <c:pt idx="16">
                  <c:v>160</c:v>
                </c:pt>
                <c:pt idx="17">
                  <c:v>170</c:v>
                </c:pt>
                <c:pt idx="18">
                  <c:v>180</c:v>
                </c:pt>
                <c:pt idx="19">
                  <c:v>190</c:v>
                </c:pt>
                <c:pt idx="20">
                  <c:v>200</c:v>
                </c:pt>
                <c:pt idx="21">
                  <c:v>210</c:v>
                </c:pt>
                <c:pt idx="22">
                  <c:v>220</c:v>
                </c:pt>
                <c:pt idx="23">
                  <c:v>230</c:v>
                </c:pt>
                <c:pt idx="24">
                  <c:v>240</c:v>
                </c:pt>
                <c:pt idx="25">
                  <c:v>250</c:v>
                </c:pt>
                <c:pt idx="26">
                  <c:v>260</c:v>
                </c:pt>
                <c:pt idx="27">
                  <c:v>270</c:v>
                </c:pt>
                <c:pt idx="28">
                  <c:v>280</c:v>
                </c:pt>
                <c:pt idx="29">
                  <c:v>290</c:v>
                </c:pt>
                <c:pt idx="30">
                  <c:v>300</c:v>
                </c:pt>
                <c:pt idx="31">
                  <c:v>310</c:v>
                </c:pt>
                <c:pt idx="32">
                  <c:v>320</c:v>
                </c:pt>
                <c:pt idx="33">
                  <c:v>330</c:v>
                </c:pt>
                <c:pt idx="34">
                  <c:v>340</c:v>
                </c:pt>
                <c:pt idx="35">
                  <c:v>350</c:v>
                </c:pt>
                <c:pt idx="36">
                  <c:v>360</c:v>
                </c:pt>
              </c:numCache>
            </c:numRef>
          </c:xVal>
          <c:yVal>
            <c:numRef>
              <c:f>'7C'!$B$2:$B$38</c:f>
              <c:numCache>
                <c:formatCode>General</c:formatCode>
                <c:ptCount val="37"/>
                <c:pt idx="0">
                  <c:v>-1507.0023739999999</c:v>
                </c:pt>
                <c:pt idx="1">
                  <c:v>-1517.211022</c:v>
                </c:pt>
                <c:pt idx="2">
                  <c:v>-1521.0388439999999</c:v>
                </c:pt>
                <c:pt idx="3">
                  <c:v>-1524.3709439999998</c:v>
                </c:pt>
                <c:pt idx="4">
                  <c:v>-1527.2004010000001</c:v>
                </c:pt>
                <c:pt idx="5">
                  <c:v>-1529.521201</c:v>
                </c:pt>
                <c:pt idx="6">
                  <c:v>-1531.3296780000001</c:v>
                </c:pt>
                <c:pt idx="7">
                  <c:v>-1532.6228570000001</c:v>
                </c:pt>
                <c:pt idx="8">
                  <c:v>-1533.399682</c:v>
                </c:pt>
                <c:pt idx="9">
                  <c:v>-1533.658915</c:v>
                </c:pt>
                <c:pt idx="10">
                  <c:v>-1533.3999570000001</c:v>
                </c:pt>
                <c:pt idx="11">
                  <c:v>-1532.6234559999998</c:v>
                </c:pt>
                <c:pt idx="12">
                  <c:v>-1531.330123</c:v>
                </c:pt>
                <c:pt idx="13">
                  <c:v>-1529.5223329999883</c:v>
                </c:pt>
                <c:pt idx="14">
                  <c:v>-1527.2018169999999</c:v>
                </c:pt>
                <c:pt idx="15">
                  <c:v>-1524.3725959999999</c:v>
                </c:pt>
                <c:pt idx="16">
                  <c:v>-1521.0407600000001</c:v>
                </c:pt>
                <c:pt idx="17">
                  <c:v>-1517.213205</c:v>
                </c:pt>
                <c:pt idx="18">
                  <c:v>-1506.9988550000098</c:v>
                </c:pt>
                <c:pt idx="19">
                  <c:v>-1517.2364459999999</c:v>
                </c:pt>
                <c:pt idx="20">
                  <c:v>-1521.0976810000011</c:v>
                </c:pt>
                <c:pt idx="21">
                  <c:v>-1524.4596640000011</c:v>
                </c:pt>
                <c:pt idx="22">
                  <c:v>-1527.3156030000011</c:v>
                </c:pt>
                <c:pt idx="23">
                  <c:v>-1529.658758</c:v>
                </c:pt>
                <c:pt idx="24">
                  <c:v>-1531.4850220000001</c:v>
                </c:pt>
                <c:pt idx="25">
                  <c:v>-1532.7912489999887</c:v>
                </c:pt>
                <c:pt idx="26">
                  <c:v>-1533.576133</c:v>
                </c:pt>
                <c:pt idx="27">
                  <c:v>-1533.83806</c:v>
                </c:pt>
                <c:pt idx="28">
                  <c:v>-1533.5765810000098</c:v>
                </c:pt>
                <c:pt idx="29">
                  <c:v>-1532.792117</c:v>
                </c:pt>
                <c:pt idx="30">
                  <c:v>-1531.4859010000011</c:v>
                </c:pt>
                <c:pt idx="31">
                  <c:v>-1529.6605239999999</c:v>
                </c:pt>
                <c:pt idx="32">
                  <c:v>-1527.317802</c:v>
                </c:pt>
                <c:pt idx="33">
                  <c:v>-1524.4623630000001</c:v>
                </c:pt>
                <c:pt idx="34">
                  <c:v>-1521.1007950000001</c:v>
                </c:pt>
                <c:pt idx="35">
                  <c:v>-1517.2395850000098</c:v>
                </c:pt>
                <c:pt idx="36">
                  <c:v>-1507.0023739999999</c:v>
                </c:pt>
              </c:numCache>
            </c:numRef>
          </c:yVal>
        </c:ser>
        <c:ser>
          <c:idx val="0"/>
          <c:order val="6"/>
          <c:tx>
            <c:strRef>
              <c:f>'8C'!$B$1</c:f>
              <c:strCache>
                <c:ptCount val="1"/>
                <c:pt idx="0">
                  <c:v>energia8C</c:v>
                </c:pt>
              </c:strCache>
            </c:strRef>
          </c:tx>
          <c:spPr>
            <a:ln w="12700">
              <a:solidFill>
                <a:srgbClr val="00000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00"/>
              </a:solidFill>
              <a:ln>
                <a:solidFill>
                  <a:srgbClr val="000000"/>
                </a:solidFill>
                <a:prstDash val="solid"/>
              </a:ln>
            </c:spPr>
          </c:marker>
          <c:xVal>
            <c:numRef>
              <c:f>'8C'!$A$2:$A$38</c:f>
              <c:numCache>
                <c:formatCode>General</c:formatCode>
                <c:ptCount val="3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  <c:pt idx="8">
                  <c:v>80</c:v>
                </c:pt>
                <c:pt idx="9">
                  <c:v>90</c:v>
                </c:pt>
                <c:pt idx="10">
                  <c:v>100</c:v>
                </c:pt>
                <c:pt idx="11">
                  <c:v>110</c:v>
                </c:pt>
                <c:pt idx="12">
                  <c:v>120</c:v>
                </c:pt>
                <c:pt idx="13">
                  <c:v>130</c:v>
                </c:pt>
                <c:pt idx="14">
                  <c:v>140</c:v>
                </c:pt>
                <c:pt idx="15">
                  <c:v>150</c:v>
                </c:pt>
                <c:pt idx="16">
                  <c:v>160</c:v>
                </c:pt>
                <c:pt idx="17">
                  <c:v>170</c:v>
                </c:pt>
                <c:pt idx="18">
                  <c:v>180</c:v>
                </c:pt>
                <c:pt idx="19">
                  <c:v>190</c:v>
                </c:pt>
                <c:pt idx="20">
                  <c:v>200</c:v>
                </c:pt>
                <c:pt idx="21">
                  <c:v>210</c:v>
                </c:pt>
                <c:pt idx="22">
                  <c:v>220</c:v>
                </c:pt>
                <c:pt idx="23">
                  <c:v>230</c:v>
                </c:pt>
                <c:pt idx="24">
                  <c:v>240</c:v>
                </c:pt>
                <c:pt idx="25">
                  <c:v>250</c:v>
                </c:pt>
                <c:pt idx="26">
                  <c:v>260</c:v>
                </c:pt>
                <c:pt idx="27">
                  <c:v>270</c:v>
                </c:pt>
                <c:pt idx="28">
                  <c:v>280</c:v>
                </c:pt>
                <c:pt idx="29">
                  <c:v>290</c:v>
                </c:pt>
                <c:pt idx="30">
                  <c:v>300</c:v>
                </c:pt>
                <c:pt idx="31">
                  <c:v>310</c:v>
                </c:pt>
                <c:pt idx="32">
                  <c:v>320</c:v>
                </c:pt>
                <c:pt idx="33">
                  <c:v>330</c:v>
                </c:pt>
                <c:pt idx="34">
                  <c:v>340</c:v>
                </c:pt>
                <c:pt idx="35">
                  <c:v>350</c:v>
                </c:pt>
                <c:pt idx="36">
                  <c:v>360</c:v>
                </c:pt>
              </c:numCache>
            </c:numRef>
          </c:xVal>
          <c:yVal>
            <c:numRef>
              <c:f>'8C'!$B$2:$B$38</c:f>
              <c:numCache>
                <c:formatCode>General</c:formatCode>
                <c:ptCount val="37"/>
                <c:pt idx="0">
                  <c:v>-1677.98</c:v>
                </c:pt>
                <c:pt idx="1">
                  <c:v>-1677.75</c:v>
                </c:pt>
                <c:pt idx="2">
                  <c:v>-1677.06</c:v>
                </c:pt>
                <c:pt idx="3">
                  <c:v>-1675.9</c:v>
                </c:pt>
                <c:pt idx="4">
                  <c:v>-1674.29</c:v>
                </c:pt>
                <c:pt idx="5">
                  <c:v>-1672.22</c:v>
                </c:pt>
                <c:pt idx="6">
                  <c:v>-1669.6899999999998</c:v>
                </c:pt>
                <c:pt idx="7">
                  <c:v>-1666.71</c:v>
                </c:pt>
                <c:pt idx="8">
                  <c:v>-1663.29</c:v>
                </c:pt>
                <c:pt idx="9">
                  <c:v>-1653.48</c:v>
                </c:pt>
                <c:pt idx="10">
                  <c:v>-1663.27</c:v>
                </c:pt>
                <c:pt idx="11">
                  <c:v>-1666.6499999999999</c:v>
                </c:pt>
                <c:pt idx="12">
                  <c:v>-1669.6</c:v>
                </c:pt>
                <c:pt idx="13">
                  <c:v>-1672.11</c:v>
                </c:pt>
                <c:pt idx="14">
                  <c:v>-1674.1499999999999</c:v>
                </c:pt>
                <c:pt idx="15">
                  <c:v>-1675.75</c:v>
                </c:pt>
                <c:pt idx="16">
                  <c:v>-1676.8899999999999</c:v>
                </c:pt>
                <c:pt idx="17">
                  <c:v>-1677.58</c:v>
                </c:pt>
                <c:pt idx="18">
                  <c:v>-1677.81</c:v>
                </c:pt>
                <c:pt idx="19">
                  <c:v>-1677.58</c:v>
                </c:pt>
                <c:pt idx="20">
                  <c:v>-1676.8899999999999</c:v>
                </c:pt>
                <c:pt idx="21">
                  <c:v>-1675.75</c:v>
                </c:pt>
                <c:pt idx="22">
                  <c:v>-1674.1499999999999</c:v>
                </c:pt>
                <c:pt idx="23">
                  <c:v>-1672.1</c:v>
                </c:pt>
                <c:pt idx="24">
                  <c:v>-1669.6</c:v>
                </c:pt>
                <c:pt idx="25">
                  <c:v>-1666.6599999999999</c:v>
                </c:pt>
                <c:pt idx="26">
                  <c:v>-1663.27</c:v>
                </c:pt>
                <c:pt idx="27">
                  <c:v>-1653.48</c:v>
                </c:pt>
                <c:pt idx="28">
                  <c:v>-1663.29</c:v>
                </c:pt>
                <c:pt idx="29">
                  <c:v>-1666.72</c:v>
                </c:pt>
                <c:pt idx="30">
                  <c:v>-1669.6899999999998</c:v>
                </c:pt>
                <c:pt idx="31">
                  <c:v>-1672.22</c:v>
                </c:pt>
                <c:pt idx="32">
                  <c:v>-1674.29</c:v>
                </c:pt>
                <c:pt idx="33">
                  <c:v>-1675.9</c:v>
                </c:pt>
                <c:pt idx="34">
                  <c:v>-1677.06</c:v>
                </c:pt>
                <c:pt idx="35">
                  <c:v>-1677.75</c:v>
                </c:pt>
                <c:pt idx="36">
                  <c:v>-1677.98</c:v>
                </c:pt>
              </c:numCache>
            </c:numRef>
          </c:yVal>
        </c:ser>
        <c:ser>
          <c:idx val="0"/>
          <c:order val="7"/>
          <c:tx>
            <c:strRef>
              <c:f>'9C'!$B$1</c:f>
              <c:strCache>
                <c:ptCount val="1"/>
                <c:pt idx="0">
                  <c:v>energia9C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xVal>
            <c:numRef>
              <c:f>'9C'!$A$2:$A$38</c:f>
              <c:numCache>
                <c:formatCode>General</c:formatCode>
                <c:ptCount val="3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  <c:pt idx="8">
                  <c:v>80</c:v>
                </c:pt>
                <c:pt idx="9">
                  <c:v>90</c:v>
                </c:pt>
                <c:pt idx="10">
                  <c:v>100</c:v>
                </c:pt>
                <c:pt idx="11">
                  <c:v>110</c:v>
                </c:pt>
                <c:pt idx="12">
                  <c:v>120</c:v>
                </c:pt>
                <c:pt idx="13">
                  <c:v>130</c:v>
                </c:pt>
                <c:pt idx="14">
                  <c:v>140</c:v>
                </c:pt>
                <c:pt idx="15">
                  <c:v>150</c:v>
                </c:pt>
                <c:pt idx="16">
                  <c:v>160</c:v>
                </c:pt>
                <c:pt idx="17">
                  <c:v>170</c:v>
                </c:pt>
                <c:pt idx="18">
                  <c:v>180</c:v>
                </c:pt>
                <c:pt idx="19">
                  <c:v>190</c:v>
                </c:pt>
                <c:pt idx="20">
                  <c:v>200</c:v>
                </c:pt>
                <c:pt idx="21">
                  <c:v>210</c:v>
                </c:pt>
                <c:pt idx="22">
                  <c:v>220</c:v>
                </c:pt>
                <c:pt idx="23">
                  <c:v>230</c:v>
                </c:pt>
                <c:pt idx="24">
                  <c:v>240</c:v>
                </c:pt>
                <c:pt idx="25">
                  <c:v>250</c:v>
                </c:pt>
                <c:pt idx="26">
                  <c:v>260</c:v>
                </c:pt>
                <c:pt idx="27">
                  <c:v>270</c:v>
                </c:pt>
                <c:pt idx="28">
                  <c:v>280</c:v>
                </c:pt>
                <c:pt idx="29">
                  <c:v>290</c:v>
                </c:pt>
                <c:pt idx="30">
                  <c:v>300</c:v>
                </c:pt>
                <c:pt idx="31">
                  <c:v>310</c:v>
                </c:pt>
                <c:pt idx="32">
                  <c:v>320</c:v>
                </c:pt>
                <c:pt idx="33">
                  <c:v>330</c:v>
                </c:pt>
                <c:pt idx="34">
                  <c:v>340</c:v>
                </c:pt>
                <c:pt idx="35">
                  <c:v>350</c:v>
                </c:pt>
                <c:pt idx="36">
                  <c:v>360</c:v>
                </c:pt>
              </c:numCache>
            </c:numRef>
          </c:xVal>
          <c:yVal>
            <c:numRef>
              <c:f>'9C'!$B$2:$B$38</c:f>
              <c:numCache>
                <c:formatCode>General</c:formatCode>
                <c:ptCount val="37"/>
                <c:pt idx="0">
                  <c:v>-1799</c:v>
                </c:pt>
                <c:pt idx="1">
                  <c:v>-1808.72</c:v>
                </c:pt>
                <c:pt idx="2">
                  <c:v>-1811.77</c:v>
                </c:pt>
                <c:pt idx="3">
                  <c:v>-1814.42</c:v>
                </c:pt>
                <c:pt idx="4">
                  <c:v>-1816.6699999999998</c:v>
                </c:pt>
                <c:pt idx="5">
                  <c:v>-1818.51</c:v>
                </c:pt>
                <c:pt idx="6">
                  <c:v>-1819.94</c:v>
                </c:pt>
                <c:pt idx="7">
                  <c:v>-1820.97</c:v>
                </c:pt>
                <c:pt idx="8">
                  <c:v>-1821.58</c:v>
                </c:pt>
                <c:pt idx="9">
                  <c:v>-1821.79</c:v>
                </c:pt>
                <c:pt idx="10">
                  <c:v>-1821.58</c:v>
                </c:pt>
                <c:pt idx="11">
                  <c:v>-1820.97</c:v>
                </c:pt>
                <c:pt idx="12">
                  <c:v>-1819.94</c:v>
                </c:pt>
                <c:pt idx="13">
                  <c:v>-1818.51</c:v>
                </c:pt>
                <c:pt idx="14">
                  <c:v>-1816.6699999999998</c:v>
                </c:pt>
                <c:pt idx="15">
                  <c:v>-1814.42</c:v>
                </c:pt>
                <c:pt idx="16">
                  <c:v>-1811.77</c:v>
                </c:pt>
                <c:pt idx="17">
                  <c:v>-1808.72</c:v>
                </c:pt>
                <c:pt idx="18">
                  <c:v>-1799</c:v>
                </c:pt>
                <c:pt idx="19">
                  <c:v>-1808.75</c:v>
                </c:pt>
                <c:pt idx="20">
                  <c:v>-1811.83</c:v>
                </c:pt>
                <c:pt idx="21">
                  <c:v>-1814.51</c:v>
                </c:pt>
                <c:pt idx="22">
                  <c:v>-1816.78</c:v>
                </c:pt>
                <c:pt idx="23">
                  <c:v>-1818.6499999999999</c:v>
                </c:pt>
                <c:pt idx="24">
                  <c:v>-1820.1</c:v>
                </c:pt>
                <c:pt idx="25">
                  <c:v>-1821.1399999999999</c:v>
                </c:pt>
                <c:pt idx="26">
                  <c:v>-1821.76</c:v>
                </c:pt>
                <c:pt idx="27">
                  <c:v>-1821.97</c:v>
                </c:pt>
                <c:pt idx="28">
                  <c:v>-1821.76</c:v>
                </c:pt>
                <c:pt idx="29">
                  <c:v>-1821.1399999999999</c:v>
                </c:pt>
                <c:pt idx="30">
                  <c:v>-1820.1</c:v>
                </c:pt>
                <c:pt idx="31">
                  <c:v>-1818.6499999999999</c:v>
                </c:pt>
                <c:pt idx="32">
                  <c:v>-1816.78</c:v>
                </c:pt>
                <c:pt idx="33">
                  <c:v>-1814.51</c:v>
                </c:pt>
                <c:pt idx="34">
                  <c:v>-1811.83</c:v>
                </c:pt>
                <c:pt idx="35">
                  <c:v>-1808.75</c:v>
                </c:pt>
                <c:pt idx="36">
                  <c:v>-1799</c:v>
                </c:pt>
              </c:numCache>
            </c:numRef>
          </c:yVal>
        </c:ser>
        <c:ser>
          <c:idx val="0"/>
          <c:order val="8"/>
          <c:tx>
            <c:strRef>
              <c:f>'10C'!$B$1</c:f>
              <c:strCache>
                <c:ptCount val="1"/>
                <c:pt idx="0">
                  <c:v>energia10C</c:v>
                </c:pt>
              </c:strCache>
            </c:strRef>
          </c:tx>
          <c:spPr>
            <a:ln w="12700">
              <a:solidFill>
                <a:srgbClr val="00FF0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FF00"/>
              </a:solidFill>
              <a:ln>
                <a:solidFill>
                  <a:srgbClr val="00FF00"/>
                </a:solidFill>
                <a:prstDash val="solid"/>
              </a:ln>
            </c:spPr>
          </c:marker>
          <c:xVal>
            <c:numRef>
              <c:f>'10C'!$A$2:$A$38</c:f>
              <c:numCache>
                <c:formatCode>General</c:formatCode>
                <c:ptCount val="37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  <c:pt idx="8">
                  <c:v>80</c:v>
                </c:pt>
                <c:pt idx="9">
                  <c:v>90</c:v>
                </c:pt>
                <c:pt idx="10">
                  <c:v>100</c:v>
                </c:pt>
                <c:pt idx="11">
                  <c:v>110</c:v>
                </c:pt>
                <c:pt idx="12">
                  <c:v>120</c:v>
                </c:pt>
                <c:pt idx="13">
                  <c:v>130</c:v>
                </c:pt>
                <c:pt idx="14">
                  <c:v>140</c:v>
                </c:pt>
                <c:pt idx="15">
                  <c:v>150</c:v>
                </c:pt>
                <c:pt idx="16">
                  <c:v>160</c:v>
                </c:pt>
                <c:pt idx="17">
                  <c:v>170</c:v>
                </c:pt>
                <c:pt idx="18">
                  <c:v>180</c:v>
                </c:pt>
                <c:pt idx="19">
                  <c:v>190</c:v>
                </c:pt>
                <c:pt idx="20">
                  <c:v>200</c:v>
                </c:pt>
                <c:pt idx="21">
                  <c:v>210</c:v>
                </c:pt>
                <c:pt idx="22">
                  <c:v>220</c:v>
                </c:pt>
                <c:pt idx="23">
                  <c:v>230</c:v>
                </c:pt>
                <c:pt idx="24">
                  <c:v>240</c:v>
                </c:pt>
                <c:pt idx="25">
                  <c:v>250</c:v>
                </c:pt>
                <c:pt idx="26">
                  <c:v>260</c:v>
                </c:pt>
                <c:pt idx="27">
                  <c:v>270</c:v>
                </c:pt>
                <c:pt idx="28">
                  <c:v>280</c:v>
                </c:pt>
                <c:pt idx="29">
                  <c:v>290</c:v>
                </c:pt>
                <c:pt idx="30">
                  <c:v>300</c:v>
                </c:pt>
                <c:pt idx="31">
                  <c:v>310</c:v>
                </c:pt>
                <c:pt idx="32">
                  <c:v>320</c:v>
                </c:pt>
                <c:pt idx="33">
                  <c:v>330</c:v>
                </c:pt>
                <c:pt idx="34">
                  <c:v>340</c:v>
                </c:pt>
                <c:pt idx="35">
                  <c:v>350</c:v>
                </c:pt>
                <c:pt idx="36">
                  <c:v>360</c:v>
                </c:pt>
              </c:numCache>
            </c:numRef>
          </c:xVal>
          <c:yVal>
            <c:numRef>
              <c:f>'10C'!$B$2:$B$38</c:f>
              <c:numCache>
                <c:formatCode>General</c:formatCode>
                <c:ptCount val="37"/>
                <c:pt idx="0">
                  <c:v>-1966.12</c:v>
                </c:pt>
                <c:pt idx="1">
                  <c:v>-1965.93</c:v>
                </c:pt>
                <c:pt idx="2">
                  <c:v>-1965.36</c:v>
                </c:pt>
                <c:pt idx="3">
                  <c:v>-1964.42</c:v>
                </c:pt>
                <c:pt idx="4">
                  <c:v>-1963.11</c:v>
                </c:pt>
                <c:pt idx="5">
                  <c:v>-1961.42</c:v>
                </c:pt>
                <c:pt idx="6">
                  <c:v>-1959.35</c:v>
                </c:pt>
                <c:pt idx="7">
                  <c:v>-1956.92</c:v>
                </c:pt>
                <c:pt idx="8">
                  <c:v>-1954.12</c:v>
                </c:pt>
                <c:pt idx="9">
                  <c:v>-1944.51</c:v>
                </c:pt>
                <c:pt idx="10">
                  <c:v>-1954.08</c:v>
                </c:pt>
                <c:pt idx="11">
                  <c:v>-1956.86</c:v>
                </c:pt>
                <c:pt idx="12">
                  <c:v>-1959.26</c:v>
                </c:pt>
                <c:pt idx="13">
                  <c:v>-1961.3</c:v>
                </c:pt>
                <c:pt idx="14">
                  <c:v>-1962.97</c:v>
                </c:pt>
                <c:pt idx="15">
                  <c:v>-1964.26</c:v>
                </c:pt>
                <c:pt idx="16">
                  <c:v>-1965.1899999999998</c:v>
                </c:pt>
                <c:pt idx="17">
                  <c:v>-1965.75</c:v>
                </c:pt>
                <c:pt idx="18">
                  <c:v>-1965.94</c:v>
                </c:pt>
                <c:pt idx="19">
                  <c:v>-1965.75</c:v>
                </c:pt>
                <c:pt idx="20">
                  <c:v>-1965.1899999999998</c:v>
                </c:pt>
                <c:pt idx="21">
                  <c:v>-1964.26</c:v>
                </c:pt>
                <c:pt idx="22">
                  <c:v>-1962.97</c:v>
                </c:pt>
                <c:pt idx="23">
                  <c:v>-1961.3</c:v>
                </c:pt>
                <c:pt idx="24">
                  <c:v>-1959.26</c:v>
                </c:pt>
                <c:pt idx="25">
                  <c:v>-1956.86</c:v>
                </c:pt>
                <c:pt idx="26">
                  <c:v>-1954.08</c:v>
                </c:pt>
                <c:pt idx="27">
                  <c:v>-1944.51</c:v>
                </c:pt>
                <c:pt idx="28">
                  <c:v>-1954.12</c:v>
                </c:pt>
                <c:pt idx="29">
                  <c:v>-1956.92</c:v>
                </c:pt>
                <c:pt idx="30">
                  <c:v>-1959.35</c:v>
                </c:pt>
                <c:pt idx="31">
                  <c:v>-1961.42</c:v>
                </c:pt>
                <c:pt idx="32">
                  <c:v>-1963.11</c:v>
                </c:pt>
                <c:pt idx="33">
                  <c:v>-1964.42</c:v>
                </c:pt>
                <c:pt idx="34">
                  <c:v>-1965.36</c:v>
                </c:pt>
                <c:pt idx="35">
                  <c:v>-1965.93</c:v>
                </c:pt>
                <c:pt idx="36">
                  <c:v>-1966.12</c:v>
                </c:pt>
              </c:numCache>
            </c:numRef>
          </c:yVal>
        </c:ser>
        <c:axId val="44338560"/>
        <c:axId val="44348928"/>
      </c:scatterChart>
      <c:valAx>
        <c:axId val="44338560"/>
        <c:scaling>
          <c:orientation val="minMax"/>
          <c:max val="360"/>
        </c:scaling>
        <c:axPos val="b"/>
        <c:majorGridlines>
          <c:spPr>
            <a:ln w="3175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75" b="0" i="0" u="none" strike="noStrike" baseline="0">
                <a:solidFill>
                  <a:srgbClr val="000000"/>
                </a:solidFill>
                <a:latin typeface="Arial CE"/>
                <a:ea typeface="Arial CE"/>
                <a:cs typeface="Arial CE"/>
              </a:defRPr>
            </a:pPr>
            <a:endParaRPr lang="pl-PL"/>
          </a:p>
        </c:txPr>
        <c:crossAx val="44348928"/>
        <c:crosses val="autoZero"/>
        <c:crossBetween val="midCat"/>
        <c:majorUnit val="30"/>
      </c:valAx>
      <c:valAx>
        <c:axId val="44348928"/>
        <c:scaling>
          <c:orientation val="minMax"/>
          <c:max val="-700"/>
          <c:min val="-2000"/>
        </c:scaling>
        <c:axPos val="l"/>
        <c:majorGridlines>
          <c:spPr>
            <a:ln w="3175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75" b="0" i="0" u="none" strike="noStrike" baseline="0">
                <a:solidFill>
                  <a:srgbClr val="000000"/>
                </a:solidFill>
                <a:latin typeface="Arial CE"/>
                <a:ea typeface="Arial CE"/>
                <a:cs typeface="Arial CE"/>
              </a:defRPr>
            </a:pPr>
            <a:endParaRPr lang="pl-PL"/>
          </a:p>
        </c:txPr>
        <c:crossAx val="44338560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6.8965517241379323E-2"/>
          <c:y val="9.523827239262107E-3"/>
          <c:w val="0.82620689655172463"/>
          <c:h val="7.6190617914096925E-2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 CE"/>
              <a:ea typeface="Arial CE"/>
              <a:cs typeface="Arial CE"/>
            </a:defRPr>
          </a:pPr>
          <a:endParaRPr lang="pl-PL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E"/>
          <a:ea typeface="Arial CE"/>
          <a:cs typeface="Arial CE"/>
        </a:defRPr>
      </a:pPr>
      <a:endParaRPr lang="pl-PL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plotArea>
      <c:layout>
        <c:manualLayout>
          <c:layoutTarget val="inner"/>
          <c:xMode val="edge"/>
          <c:yMode val="edge"/>
          <c:x val="7.2503419972640898E-2"/>
          <c:y val="3.5714354915277226E-2"/>
          <c:w val="0.90697674418604646"/>
          <c:h val="0.88492234956742011"/>
        </c:manualLayout>
      </c:layout>
      <c:scatterChart>
        <c:scatterStyle val="lineMarker"/>
        <c:ser>
          <c:idx val="0"/>
          <c:order val="0"/>
          <c:spPr>
            <a:ln w="28575">
              <a:noFill/>
            </a:ln>
          </c:spPr>
          <c:marker>
            <c:symbol val="diamond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trendline>
            <c:spPr>
              <a:ln w="25400">
                <a:solidFill>
                  <a:srgbClr val="0000FF"/>
                </a:solidFill>
                <a:prstDash val="solid"/>
              </a:ln>
            </c:spPr>
            <c:trendlineType val="power"/>
            <c:forward val="0.1"/>
            <c:backward val="0.1"/>
          </c:trendline>
          <c:xVal>
            <c:numRef>
              <c:f>wykresy!$C$5:$C$14</c:f>
              <c:numCache>
                <c:formatCode>General</c:formatCode>
                <c:ptCount val="1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</c:numCache>
            </c:numRef>
          </c:xVal>
          <c:yVal>
            <c:numRef>
              <c:f>wykresy!$D$5:$D$14</c:f>
              <c:numCache>
                <c:formatCode>0.00%</c:formatCode>
                <c:ptCount val="10"/>
                <c:pt idx="0">
                  <c:v>0.19</c:v>
                </c:pt>
                <c:pt idx="1">
                  <c:v>7.8100000000000003E-2</c:v>
                </c:pt>
                <c:pt idx="2">
                  <c:v>5.1900000000000002E-2</c:v>
                </c:pt>
                <c:pt idx="3">
                  <c:v>3.61E-2</c:v>
                </c:pt>
                <c:pt idx="4">
                  <c:v>2.7300000000000001E-2</c:v>
                </c:pt>
                <c:pt idx="5">
                  <c:v>2.1300000000000006E-2</c:v>
                </c:pt>
                <c:pt idx="6">
                  <c:v>1.7500000000000005E-2</c:v>
                </c:pt>
                <c:pt idx="7">
                  <c:v>1.4600000000000005E-2</c:v>
                </c:pt>
                <c:pt idx="8">
                  <c:v>1.2600000000000005E-2</c:v>
                </c:pt>
                <c:pt idx="9">
                  <c:v>1.0999999999999998E-2</c:v>
                </c:pt>
              </c:numCache>
            </c:numRef>
          </c:yVal>
        </c:ser>
        <c:axId val="45942656"/>
        <c:axId val="45944192"/>
      </c:scatterChart>
      <c:valAx>
        <c:axId val="45942656"/>
        <c:scaling>
          <c:orientation val="minMax"/>
        </c:scaling>
        <c:axPos val="b"/>
        <c:majorGridlines>
          <c:spPr>
            <a:ln w="3175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75" b="0" i="0" u="none" strike="noStrike" baseline="0">
                <a:solidFill>
                  <a:srgbClr val="000000"/>
                </a:solidFill>
                <a:latin typeface="Arial CE"/>
                <a:ea typeface="Arial CE"/>
                <a:cs typeface="Arial CE"/>
              </a:defRPr>
            </a:pPr>
            <a:endParaRPr lang="pl-PL"/>
          </a:p>
        </c:txPr>
        <c:crossAx val="45944192"/>
        <c:crosses val="autoZero"/>
        <c:crossBetween val="midCat"/>
        <c:majorUnit val="1"/>
      </c:valAx>
      <c:valAx>
        <c:axId val="45944192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ysDash"/>
            </a:ln>
          </c:spPr>
        </c:majorGridlines>
        <c:numFmt formatCode="0%" sourceLinked="0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75" b="0" i="0" u="none" strike="noStrike" baseline="0">
                <a:solidFill>
                  <a:srgbClr val="000000"/>
                </a:solidFill>
                <a:latin typeface="Arial CE"/>
                <a:ea typeface="Arial CE"/>
                <a:cs typeface="Arial CE"/>
              </a:defRPr>
            </a:pPr>
            <a:endParaRPr lang="pl-PL"/>
          </a:p>
        </c:txPr>
        <c:crossAx val="45942656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175" b="0" i="0" u="none" strike="noStrike" baseline="0">
          <a:solidFill>
            <a:srgbClr val="000000"/>
          </a:solidFill>
          <a:latin typeface="Arial CE"/>
          <a:ea typeface="Arial CE"/>
          <a:cs typeface="Arial CE"/>
        </a:defRPr>
      </a:pPr>
      <a:endParaRPr lang="pl-PL"/>
    </a:p>
  </c:txPr>
  <c:externalData r:id="rId1"/>
  <c:userShapes r:id="rId2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9.emf"/><Relationship Id="rId1" Type="http://schemas.openxmlformats.org/officeDocument/2006/relationships/image" Target="../media/image8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wmf"/><Relationship Id="rId2" Type="http://schemas.openxmlformats.org/officeDocument/2006/relationships/image" Target="../media/image102.wmf"/><Relationship Id="rId1" Type="http://schemas.openxmlformats.org/officeDocument/2006/relationships/image" Target="../media/image101.wmf"/><Relationship Id="rId4" Type="http://schemas.openxmlformats.org/officeDocument/2006/relationships/image" Target="../media/image104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0.07321</cdr:x>
      <cdr:y>0.11055</cdr:y>
    </cdr:from>
    <cdr:to>
      <cdr:x>0.14348</cdr:x>
      <cdr:y>0.14856</cdr:y>
    </cdr:to>
    <cdr:sp macro="" textlink="">
      <cdr:nvSpPr>
        <cdr:cNvPr id="12289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09438" y="557035"/>
          <a:ext cx="485918" cy="190452"/>
        </a:xfrm>
        <a:prstGeom xmlns:a="http://schemas.openxmlformats.org/drawingml/2006/main" prst="rect">
          <a:avLst/>
        </a:prstGeom>
        <a:solidFill xmlns:a="http://schemas.openxmlformats.org/drawingml/2006/main">
          <a:srgbClr val="C0C0C0"/>
        </a:solidFill>
        <a:ln xmlns:a="http://schemas.openxmlformats.org/drawingml/2006/main" w="9525">
          <a:solidFill>
            <a:srgbClr val="000080"/>
          </a:solidFill>
          <a:miter lim="800000"/>
          <a:headEnd/>
          <a:tailEnd/>
        </a:ln>
      </cdr:spPr>
      <cdr:txBody>
        <a:bodyPr xmlns:a="http://schemas.openxmlformats.org/drawingml/2006/main" wrap="none" lIns="18288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000" b="1" i="0" u="none" strike="noStrike" baseline="0">
              <a:solidFill>
                <a:srgbClr val="000080"/>
              </a:solidFill>
              <a:latin typeface="Arial CE"/>
              <a:cs typeface="Arial CE"/>
            </a:rPr>
            <a:t>achiral</a:t>
          </a:r>
        </a:p>
      </cdr:txBody>
    </cdr:sp>
  </cdr:relSizeAnchor>
  <cdr:relSizeAnchor xmlns:cdr="http://schemas.openxmlformats.org/drawingml/2006/chartDrawing">
    <cdr:from>
      <cdr:x>0.07321</cdr:x>
      <cdr:y>0.3786</cdr:y>
    </cdr:from>
    <cdr:to>
      <cdr:x>0.13238</cdr:x>
      <cdr:y>0.41662</cdr:y>
    </cdr:to>
    <cdr:sp macro="" textlink="">
      <cdr:nvSpPr>
        <cdr:cNvPr id="12290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09438" y="1900031"/>
          <a:ext cx="409194" cy="190453"/>
        </a:xfrm>
        <a:prstGeom xmlns:a="http://schemas.openxmlformats.org/drawingml/2006/main" prst="rect">
          <a:avLst/>
        </a:prstGeom>
        <a:solidFill xmlns:a="http://schemas.openxmlformats.org/drawingml/2006/main">
          <a:srgbClr val="C0C0C0"/>
        </a:solidFill>
        <a:ln xmlns:a="http://schemas.openxmlformats.org/drawingml/2006/main" w="9525">
          <a:solidFill>
            <a:srgbClr val="FFFF00"/>
          </a:solidFill>
          <a:miter lim="800000"/>
          <a:headEnd/>
          <a:tailEnd/>
        </a:ln>
      </cdr:spPr>
      <cdr:txBody>
        <a:bodyPr xmlns:a="http://schemas.openxmlformats.org/drawingml/2006/main" wrap="none" lIns="18288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000" b="1" i="0" u="none" strike="noStrike" baseline="0">
              <a:solidFill>
                <a:srgbClr val="FFFF00"/>
              </a:solidFill>
              <a:latin typeface="Arial CE"/>
              <a:cs typeface="Arial CE"/>
            </a:rPr>
            <a:t>chiral</a:t>
          </a:r>
        </a:p>
      </cdr:txBody>
    </cdr:sp>
  </cdr:relSizeAnchor>
  <cdr:relSizeAnchor xmlns:cdr="http://schemas.openxmlformats.org/drawingml/2006/chartDrawing">
    <cdr:from>
      <cdr:x>0.07321</cdr:x>
      <cdr:y>0.29841</cdr:y>
    </cdr:from>
    <cdr:to>
      <cdr:x>0.14348</cdr:x>
      <cdr:y>0.33642</cdr:y>
    </cdr:to>
    <cdr:sp macro="" textlink="">
      <cdr:nvSpPr>
        <cdr:cNvPr id="12291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09438" y="1498238"/>
          <a:ext cx="485918" cy="190452"/>
        </a:xfrm>
        <a:prstGeom xmlns:a="http://schemas.openxmlformats.org/drawingml/2006/main" prst="rect">
          <a:avLst/>
        </a:prstGeom>
        <a:solidFill xmlns:a="http://schemas.openxmlformats.org/drawingml/2006/main">
          <a:srgbClr val="C0C0C0"/>
        </a:solidFill>
        <a:ln xmlns:a="http://schemas.openxmlformats.org/drawingml/2006/main" w="9525">
          <a:solidFill>
            <a:srgbClr val="008000"/>
          </a:solidFill>
          <a:miter lim="800000"/>
          <a:headEnd/>
          <a:tailEnd/>
        </a:ln>
      </cdr:spPr>
      <cdr:txBody>
        <a:bodyPr xmlns:a="http://schemas.openxmlformats.org/drawingml/2006/main" wrap="none" lIns="18288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000" b="1" i="0" u="none" strike="noStrike" baseline="0">
              <a:solidFill>
                <a:srgbClr val="008000"/>
              </a:solidFill>
              <a:latin typeface="Arial CE"/>
              <a:cs typeface="Arial CE"/>
            </a:rPr>
            <a:t>achiral</a:t>
          </a:r>
        </a:p>
      </cdr:txBody>
    </cdr:sp>
  </cdr:relSizeAnchor>
  <cdr:relSizeAnchor xmlns:cdr="http://schemas.openxmlformats.org/drawingml/2006/chartDrawing">
    <cdr:from>
      <cdr:x>0.07321</cdr:x>
      <cdr:y>0.17652</cdr:y>
    </cdr:from>
    <cdr:to>
      <cdr:x>0.13238</cdr:x>
      <cdr:y>0.21453</cdr:y>
    </cdr:to>
    <cdr:sp macro="" textlink="">
      <cdr:nvSpPr>
        <cdr:cNvPr id="12292" name="Text Box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09438" y="887562"/>
          <a:ext cx="409194" cy="190452"/>
        </a:xfrm>
        <a:prstGeom xmlns:a="http://schemas.openxmlformats.org/drawingml/2006/main" prst="rect">
          <a:avLst/>
        </a:prstGeom>
        <a:solidFill xmlns:a="http://schemas.openxmlformats.org/drawingml/2006/main">
          <a:srgbClr val="C0C0C0"/>
        </a:solidFill>
        <a:ln xmlns:a="http://schemas.openxmlformats.org/drawingml/2006/main" w="9525">
          <a:solidFill>
            <a:srgbClr val="FF0000"/>
          </a:solidFill>
          <a:miter lim="800000"/>
          <a:headEnd/>
          <a:tailEnd/>
        </a:ln>
      </cdr:spPr>
      <cdr:txBody>
        <a:bodyPr xmlns:a="http://schemas.openxmlformats.org/drawingml/2006/main" wrap="none" lIns="18288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000" b="1" i="0" u="none" strike="noStrike" baseline="0">
              <a:solidFill>
                <a:srgbClr val="FF0000"/>
              </a:solidFill>
              <a:latin typeface="Arial CE"/>
              <a:cs typeface="Arial CE"/>
            </a:rPr>
            <a:t>chiral</a:t>
          </a:r>
        </a:p>
      </cdr:txBody>
    </cdr:sp>
  </cdr:relSizeAnchor>
  <cdr:relSizeAnchor xmlns:cdr="http://schemas.openxmlformats.org/drawingml/2006/chartDrawing">
    <cdr:from>
      <cdr:x>0.07321</cdr:x>
      <cdr:y>0.48896</cdr:y>
    </cdr:from>
    <cdr:to>
      <cdr:x>0.14348</cdr:x>
      <cdr:y>0.52698</cdr:y>
    </cdr:to>
    <cdr:sp macro="" textlink="">
      <cdr:nvSpPr>
        <cdr:cNvPr id="12293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09438" y="2452957"/>
          <a:ext cx="485918" cy="190453"/>
        </a:xfrm>
        <a:prstGeom xmlns:a="http://schemas.openxmlformats.org/drawingml/2006/main" prst="rect">
          <a:avLst/>
        </a:prstGeom>
        <a:solidFill xmlns:a="http://schemas.openxmlformats.org/drawingml/2006/main">
          <a:srgbClr val="C0C0C0"/>
        </a:solidFill>
        <a:ln xmlns:a="http://schemas.openxmlformats.org/drawingml/2006/main" w="9525">
          <a:solidFill>
            <a:srgbClr val="FF9900"/>
          </a:solidFill>
          <a:miter lim="800000"/>
          <a:headEnd/>
          <a:tailEnd/>
        </a:ln>
      </cdr:spPr>
      <cdr:txBody>
        <a:bodyPr xmlns:a="http://schemas.openxmlformats.org/drawingml/2006/main" wrap="none" lIns="18288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000" b="1" i="0" u="none" strike="noStrike" baseline="0">
              <a:solidFill>
                <a:srgbClr val="FF9900"/>
              </a:solidFill>
              <a:latin typeface="Arial CE"/>
              <a:cs typeface="Arial CE"/>
            </a:rPr>
            <a:t>achiral</a:t>
          </a:r>
        </a:p>
      </cdr:txBody>
    </cdr:sp>
  </cdr:relSizeAnchor>
  <cdr:relSizeAnchor xmlns:cdr="http://schemas.openxmlformats.org/drawingml/2006/chartDrawing">
    <cdr:from>
      <cdr:x>0.07321</cdr:x>
      <cdr:y>0.57971</cdr:y>
    </cdr:from>
    <cdr:to>
      <cdr:x>0.13238</cdr:x>
      <cdr:y>0.61772</cdr:y>
    </cdr:to>
    <cdr:sp macro="" textlink="">
      <cdr:nvSpPr>
        <cdr:cNvPr id="12294" name="Text Box 6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09438" y="2907586"/>
          <a:ext cx="409194" cy="190452"/>
        </a:xfrm>
        <a:prstGeom xmlns:a="http://schemas.openxmlformats.org/drawingml/2006/main" prst="rect">
          <a:avLst/>
        </a:prstGeom>
        <a:solidFill xmlns:a="http://schemas.openxmlformats.org/drawingml/2006/main">
          <a:srgbClr val="C0C0C0"/>
        </a:solidFill>
        <a:ln xmlns:a="http://schemas.openxmlformats.org/drawingml/2006/main" w="9525">
          <a:solidFill>
            <a:srgbClr val="FF00FF"/>
          </a:solidFill>
          <a:miter lim="800000"/>
          <a:headEnd/>
          <a:tailEnd/>
        </a:ln>
      </cdr:spPr>
      <cdr:txBody>
        <a:bodyPr xmlns:a="http://schemas.openxmlformats.org/drawingml/2006/main" wrap="none" lIns="18288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000" b="1" i="0" u="none" strike="noStrike" baseline="0">
              <a:solidFill>
                <a:srgbClr val="FF00FF"/>
              </a:solidFill>
              <a:latin typeface="Arial CE"/>
              <a:cs typeface="Arial CE"/>
            </a:rPr>
            <a:t>chiral</a:t>
          </a:r>
        </a:p>
      </cdr:txBody>
    </cdr:sp>
  </cdr:relSizeAnchor>
  <cdr:relSizeAnchor xmlns:cdr="http://schemas.openxmlformats.org/drawingml/2006/chartDrawing">
    <cdr:from>
      <cdr:x>0.07321</cdr:x>
      <cdr:y>0.69007</cdr:y>
    </cdr:from>
    <cdr:to>
      <cdr:x>0.14348</cdr:x>
      <cdr:y>0.72808</cdr:y>
    </cdr:to>
    <cdr:sp macro="" textlink="">
      <cdr:nvSpPr>
        <cdr:cNvPr id="12295" name="Text Box 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09438" y="3460512"/>
          <a:ext cx="485918" cy="190452"/>
        </a:xfrm>
        <a:prstGeom xmlns:a="http://schemas.openxmlformats.org/drawingml/2006/main" prst="rect">
          <a:avLst/>
        </a:prstGeom>
        <a:solidFill xmlns:a="http://schemas.openxmlformats.org/drawingml/2006/main">
          <a:srgbClr val="C0C0C0"/>
        </a:solidFill>
        <a:ln xmlns:a="http://schemas.openxmlformats.org/drawingml/2006/main" w="9525">
          <a:solidFill>
            <a:srgbClr val="000000"/>
          </a:solidFill>
          <a:miter lim="800000"/>
          <a:headEnd/>
          <a:tailEnd/>
        </a:ln>
      </cdr:spPr>
      <cdr:txBody>
        <a:bodyPr xmlns:a="http://schemas.openxmlformats.org/drawingml/2006/main" wrap="none" lIns="18288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000" b="1" i="0" u="none" strike="noStrike" baseline="0">
              <a:solidFill>
                <a:srgbClr val="000000"/>
              </a:solidFill>
              <a:latin typeface="Arial CE"/>
              <a:cs typeface="Arial CE"/>
            </a:rPr>
            <a:t>achiral</a:t>
          </a:r>
        </a:p>
      </cdr:txBody>
    </cdr:sp>
  </cdr:relSizeAnchor>
  <cdr:relSizeAnchor xmlns:cdr="http://schemas.openxmlformats.org/drawingml/2006/chartDrawing">
    <cdr:from>
      <cdr:x>0.07321</cdr:x>
      <cdr:y>0.78351</cdr:y>
    </cdr:from>
    <cdr:to>
      <cdr:x>0.13238</cdr:x>
      <cdr:y>0.82152</cdr:y>
    </cdr:to>
    <cdr:sp macro="" textlink="">
      <cdr:nvSpPr>
        <cdr:cNvPr id="12296" name="Text Box 8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09438" y="3928656"/>
          <a:ext cx="409194" cy="190452"/>
        </a:xfrm>
        <a:prstGeom xmlns:a="http://schemas.openxmlformats.org/drawingml/2006/main" prst="rect">
          <a:avLst/>
        </a:prstGeom>
        <a:solidFill xmlns:a="http://schemas.openxmlformats.org/drawingml/2006/main">
          <a:srgbClr val="C0C0C0"/>
        </a:solidFill>
        <a:ln xmlns:a="http://schemas.openxmlformats.org/drawingml/2006/main" w="9525">
          <a:solidFill>
            <a:srgbClr val="0000FF"/>
          </a:solidFill>
          <a:miter lim="800000"/>
          <a:headEnd/>
          <a:tailEnd/>
        </a:ln>
      </cdr:spPr>
      <cdr:txBody>
        <a:bodyPr xmlns:a="http://schemas.openxmlformats.org/drawingml/2006/main" wrap="none" lIns="18288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000" b="1" i="0" u="none" strike="noStrike" baseline="0">
              <a:solidFill>
                <a:srgbClr val="0000FF"/>
              </a:solidFill>
              <a:latin typeface="Arial CE"/>
              <a:cs typeface="Arial CE"/>
            </a:rPr>
            <a:t>chiral</a:t>
          </a:r>
        </a:p>
      </cdr:txBody>
    </cdr:sp>
  </cdr:relSizeAnchor>
  <cdr:relSizeAnchor xmlns:cdr="http://schemas.openxmlformats.org/drawingml/2006/chartDrawing">
    <cdr:from>
      <cdr:x>0.07321</cdr:x>
      <cdr:y>0.8691</cdr:y>
    </cdr:from>
    <cdr:to>
      <cdr:x>0.14348</cdr:x>
      <cdr:y>0.90711</cdr:y>
    </cdr:to>
    <cdr:sp macro="" textlink="">
      <cdr:nvSpPr>
        <cdr:cNvPr id="12297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09438" y="4357481"/>
          <a:ext cx="485918" cy="190453"/>
        </a:xfrm>
        <a:prstGeom xmlns:a="http://schemas.openxmlformats.org/drawingml/2006/main" prst="rect">
          <a:avLst/>
        </a:prstGeom>
        <a:solidFill xmlns:a="http://schemas.openxmlformats.org/drawingml/2006/main">
          <a:srgbClr val="C0C0C0"/>
        </a:solidFill>
        <a:ln xmlns:a="http://schemas.openxmlformats.org/drawingml/2006/main" w="9525">
          <a:solidFill>
            <a:srgbClr val="00FF00"/>
          </a:solidFill>
          <a:miter lim="800000"/>
          <a:headEnd/>
          <a:tailEnd/>
        </a:ln>
      </cdr:spPr>
      <cdr:txBody>
        <a:bodyPr xmlns:a="http://schemas.openxmlformats.org/drawingml/2006/main" wrap="none" lIns="18288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000" b="1" i="0" u="none" strike="noStrike" baseline="0">
              <a:solidFill>
                <a:srgbClr val="00FF00"/>
              </a:solidFill>
              <a:latin typeface="Arial CE"/>
              <a:cs typeface="Arial CE"/>
            </a:rPr>
            <a:t>achiral</a:t>
          </a:r>
        </a:p>
      </cdr:txBody>
    </cdr:sp>
  </cdr:relSizeAnchor>
  <cdr:relSizeAnchor xmlns:cdr="http://schemas.openxmlformats.org/drawingml/2006/chartDrawing">
    <cdr:from>
      <cdr:x>0.91864</cdr:x>
      <cdr:y>0.01711</cdr:y>
    </cdr:from>
    <cdr:to>
      <cdr:x>1</cdr:x>
      <cdr:y>0.06469</cdr:y>
    </cdr:to>
    <cdr:sp macro="" textlink="">
      <cdr:nvSpPr>
        <cdr:cNvPr id="12298" name="Text Box 10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355798" y="88890"/>
          <a:ext cx="562641" cy="23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none" lIns="27432" tIns="27432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200" b="1" i="0" u="none" strike="noStrike" baseline="0">
              <a:solidFill>
                <a:srgbClr val="000000"/>
              </a:solidFill>
              <a:latin typeface="Arial CE"/>
              <a:cs typeface="Arial CE"/>
            </a:rPr>
            <a:t>MNDO</a:t>
          </a:r>
        </a:p>
      </cdr:txBody>
    </cdr:sp>
  </cdr:relSizeAnchor>
  <cdr:relSizeAnchor xmlns:cdr="http://schemas.openxmlformats.org/drawingml/2006/chartDrawing">
    <cdr:from>
      <cdr:x>0.92605</cdr:x>
      <cdr:y>0.08553</cdr:y>
    </cdr:from>
    <cdr:to>
      <cdr:x>0.9549</cdr:x>
      <cdr:y>0.14832</cdr:y>
    </cdr:to>
    <cdr:sp macro="" textlink="">
      <cdr:nvSpPr>
        <cdr:cNvPr id="12299" name="Text Box 1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406947" y="431705"/>
          <a:ext cx="199482" cy="31455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none" lIns="27432" tIns="36576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600" b="0" i="0" u="none" strike="noStrike" baseline="0">
              <a:solidFill>
                <a:srgbClr val="000000"/>
              </a:solidFill>
              <a:latin typeface="Symbol"/>
            </a:rPr>
            <a:t>q</a:t>
          </a:r>
        </a:p>
      </cdr:txBody>
    </cdr:sp>
  </cdr:relSizeAnchor>
  <cdr:relSizeAnchor xmlns:cdr="http://schemas.openxmlformats.org/drawingml/2006/chartDrawing">
    <cdr:from>
      <cdr:x>0.01231</cdr:x>
      <cdr:y>0.88406</cdr:y>
    </cdr:from>
    <cdr:to>
      <cdr:x>0.04387</cdr:x>
      <cdr:y>0.93728</cdr:y>
    </cdr:to>
    <cdr:sp macro="" textlink="">
      <cdr:nvSpPr>
        <cdr:cNvPr id="12300" name="Text Box 1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8309" y="4432433"/>
          <a:ext cx="218237" cy="26663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none" lIns="27432" tIns="27432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400" b="0" i="0" u="none" strike="noStrike" baseline="0">
              <a:solidFill>
                <a:srgbClr val="000000"/>
              </a:solidFill>
              <a:latin typeface="Arial CE"/>
              <a:cs typeface="Arial CE"/>
            </a:rPr>
            <a:t>E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0.12864</cdr:x>
      <cdr:y>0.21305</cdr:y>
    </cdr:from>
    <cdr:to>
      <cdr:x>0.18289</cdr:x>
      <cdr:y>0.28828</cdr:y>
    </cdr:to>
    <cdr:sp macro="" textlink="">
      <cdr:nvSpPr>
        <cdr:cNvPr id="33793" name="Oval 1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900116" y="1027958"/>
          <a:ext cx="378237" cy="361867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38100" cmpd="dbl">
          <a:solidFill>
            <a:srgbClr val="FF0000"/>
          </a:solidFill>
          <a:round/>
          <a:headEnd/>
          <a:tailEnd/>
        </a:ln>
      </cdr:spPr>
    </cdr:sp>
  </cdr:relSizeAnchor>
  <cdr:relSizeAnchor xmlns:cdr="http://schemas.openxmlformats.org/drawingml/2006/chartDrawing">
    <cdr:from>
      <cdr:x>0.77445</cdr:x>
      <cdr:y>0.26524</cdr:y>
    </cdr:from>
    <cdr:to>
      <cdr:x>0.78801</cdr:x>
      <cdr:y>0.31278</cdr:y>
    </cdr:to>
    <cdr:sp macro="" textlink="">
      <cdr:nvSpPr>
        <cdr:cNvPr id="33794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402864" y="1279025"/>
          <a:ext cx="94560" cy="22867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sp>
  </cdr:relSizeAnchor>
  <cdr:relSizeAnchor xmlns:cdr="http://schemas.openxmlformats.org/drawingml/2006/chartDrawing">
    <cdr:from>
      <cdr:x>0.16391</cdr:x>
      <cdr:y>0.86757</cdr:y>
    </cdr:from>
    <cdr:to>
      <cdr:x>0.59025</cdr:x>
      <cdr:y>0.90531</cdr:y>
    </cdr:to>
    <cdr:sp macro="" textlink="">
      <cdr:nvSpPr>
        <cdr:cNvPr id="33795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145970" y="4176316"/>
          <a:ext cx="2972605" cy="181522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3175">
          <a:solidFill>
            <a:srgbClr val="000000"/>
          </a:solidFill>
          <a:miter lim="800000"/>
          <a:headEnd/>
          <a:tailEnd/>
        </a:ln>
      </cdr:spPr>
      <cdr:txBody>
        <a:bodyPr xmlns:a="http://schemas.openxmlformats.org/drawingml/2006/main" vertOverflow="clip" wrap="square" lIns="36576" tIns="22860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pl-PL" sz="1175" b="0" i="0" u="none" strike="noStrike" baseline="0" dirty="0">
              <a:solidFill>
                <a:srgbClr val="000000"/>
              </a:solidFill>
              <a:latin typeface="Arial CE"/>
              <a:cs typeface="Arial CE"/>
            </a:rPr>
            <a:t>liczba atomów węgla w grupie </a:t>
          </a:r>
          <a:r>
            <a:rPr lang="pl-PL" sz="1175" b="0" i="0" u="none" strike="noStrike" baseline="0" dirty="0" err="1" smtClean="0">
              <a:solidFill>
                <a:srgbClr val="000000"/>
              </a:solidFill>
              <a:latin typeface="Arial CE"/>
              <a:cs typeface="Arial CE"/>
            </a:rPr>
            <a:t>allenowej</a:t>
          </a:r>
          <a:endParaRPr lang="pl-PL" sz="1175" b="0" i="0" u="none" strike="noStrike" baseline="0" dirty="0">
            <a:solidFill>
              <a:srgbClr val="000000"/>
            </a:solidFill>
            <a:latin typeface="Arial CE"/>
            <a:cs typeface="Arial CE"/>
          </a:endParaRPr>
        </a:p>
      </cdr:txBody>
    </cdr:sp>
  </cdr:relSizeAnchor>
  <cdr:relSizeAnchor xmlns:cdr="http://schemas.openxmlformats.org/drawingml/2006/chartDrawing">
    <cdr:from>
      <cdr:x>0.6874</cdr:x>
      <cdr:y>0.75461</cdr:y>
    </cdr:from>
    <cdr:to>
      <cdr:x>0.94558</cdr:x>
      <cdr:y>0.80019</cdr:y>
    </cdr:to>
    <cdr:sp macro="" textlink="">
      <cdr:nvSpPr>
        <cdr:cNvPr id="33799" name="Text Box 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795965" y="3632926"/>
          <a:ext cx="1800067" cy="219242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9525">
          <a:solidFill>
            <a:srgbClr val="000000"/>
          </a:solidFill>
          <a:miter lim="800000"/>
          <a:headEnd/>
          <a:tailEnd/>
        </a:ln>
      </cdr:spPr>
      <cdr:txBody>
        <a:bodyPr xmlns:a="http://schemas.openxmlformats.org/drawingml/2006/main" vertOverflow="clip" wrap="square" lIns="36576" tIns="22860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pl-PL" sz="1175" b="0" i="0" u="none" strike="noStrike" baseline="0">
              <a:solidFill>
                <a:srgbClr val="000000"/>
              </a:solidFill>
              <a:latin typeface="Arial CE"/>
              <a:cs typeface="Arial CE"/>
            </a:rPr>
            <a:t>chiralność wzrasta</a:t>
          </a:r>
        </a:p>
      </cdr:txBody>
    </cdr:sp>
  </cdr:relSizeAnchor>
  <cdr:relSizeAnchor xmlns:cdr="http://schemas.openxmlformats.org/drawingml/2006/chartDrawing">
    <cdr:from>
      <cdr:x>0.5905</cdr:x>
      <cdr:y>0.79945</cdr:y>
    </cdr:from>
    <cdr:to>
      <cdr:x>0.77445</cdr:x>
      <cdr:y>0.83743</cdr:y>
    </cdr:to>
    <cdr:sp macro="" textlink="">
      <cdr:nvSpPr>
        <cdr:cNvPr id="33800" name="Line 8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 flipV="1">
          <a:off x="4120294" y="3848632"/>
          <a:ext cx="1282570" cy="182701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</cdr:spPr>
    </cdr:sp>
  </cdr:relSizeAnchor>
  <cdr:relSizeAnchor xmlns:cdr="http://schemas.openxmlformats.org/drawingml/2006/chartDrawing">
    <cdr:from>
      <cdr:x>0.09141</cdr:x>
      <cdr:y>0.02975</cdr:y>
    </cdr:from>
    <cdr:to>
      <cdr:x>0.34416</cdr:x>
      <cdr:y>0.06749</cdr:y>
    </cdr:to>
    <cdr:sp macro="" textlink="">
      <cdr:nvSpPr>
        <cdr:cNvPr id="33801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40507" y="146276"/>
          <a:ext cx="1762244" cy="181523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3175">
          <a:solidFill>
            <a:srgbClr val="000000"/>
          </a:solidFill>
          <a:miter lim="800000"/>
          <a:headEnd/>
          <a:tailEnd/>
        </a:ln>
      </cdr:spPr>
      <cdr:txBody>
        <a:bodyPr xmlns:a="http://schemas.openxmlformats.org/drawingml/2006/main" vertOverflow="clip" wrap="square" lIns="36576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pl-PL" sz="1175" b="0" i="0" u="none" strike="noStrike" baseline="0">
              <a:solidFill>
                <a:srgbClr val="000000"/>
              </a:solidFill>
              <a:latin typeface="Arial CE"/>
              <a:cs typeface="Arial CE"/>
            </a:rPr>
            <a:t>c = (Emax-Emin)/Emin</a:t>
          </a:r>
        </a:p>
      </cdr:txBody>
    </cdr:sp>
  </cdr:relSizeAnchor>
  <cdr:relSizeAnchor xmlns:cdr="http://schemas.openxmlformats.org/drawingml/2006/chartDrawing">
    <cdr:from>
      <cdr:x>0.19571</cdr:x>
      <cdr:y>0.22824</cdr:y>
    </cdr:from>
    <cdr:to>
      <cdr:x>0.96837</cdr:x>
      <cdr:y>0.33071</cdr:y>
    </cdr:to>
    <cdr:sp macro="" textlink="">
      <cdr:nvSpPr>
        <cdr:cNvPr id="33802" name="Text Box 10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362685" y="1095688"/>
          <a:ext cx="5379824" cy="491911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 w="3175">
          <a:solidFill>
            <a:srgbClr val="000000"/>
          </a:solidFill>
          <a:miter lim="800000"/>
          <a:headEnd/>
          <a:tailEnd/>
        </a:ln>
      </cdr:spPr>
      <cdr:txBody>
        <a:bodyPr xmlns:a="http://schemas.openxmlformats.org/drawingml/2006/main" vertOverflow="clip" wrap="square" lIns="36576" tIns="22860" rIns="36576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pl-PL" sz="1175" b="1" i="0" u="none" strike="noStrike" baseline="0" dirty="0" smtClean="0">
              <a:solidFill>
                <a:srgbClr val="000000"/>
              </a:solidFill>
              <a:latin typeface="Arial CE"/>
              <a:cs typeface="Arial CE"/>
            </a:rPr>
            <a:t>hipotetyczna </a:t>
          </a:r>
          <a:r>
            <a:rPr lang="pl-PL" sz="1175" b="1" i="0" u="none" strike="noStrike" baseline="0" dirty="0">
              <a:solidFill>
                <a:srgbClr val="000000"/>
              </a:solidFill>
              <a:latin typeface="Arial CE"/>
              <a:cs typeface="Arial CE"/>
            </a:rPr>
            <a:t>bariera energii pomiędzy różnymi </a:t>
          </a:r>
          <a:r>
            <a:rPr lang="pl-PL" sz="1175" b="1" i="0" u="none" strike="noStrike" baseline="0" dirty="0" err="1" smtClean="0">
              <a:solidFill>
                <a:srgbClr val="000000"/>
              </a:solidFill>
              <a:latin typeface="Arial CE"/>
              <a:cs typeface="Arial CE"/>
            </a:rPr>
            <a:t>chiralnościami</a:t>
          </a:r>
          <a:r>
            <a:rPr lang="pl-PL" sz="1175" b="1" i="0" u="none" strike="noStrike" baseline="0" dirty="0" smtClean="0">
              <a:solidFill>
                <a:srgbClr val="000000"/>
              </a:solidFill>
              <a:latin typeface="Arial CE"/>
              <a:cs typeface="Arial CE"/>
            </a:rPr>
            <a:t> w przypadku najmniejszej  molekuły chiralnej</a:t>
          </a:r>
          <a:r>
            <a:rPr lang="pl-PL" sz="1175" b="1" i="0" u="none" strike="noStrike" dirty="0" smtClean="0">
              <a:solidFill>
                <a:srgbClr val="000000"/>
              </a:solidFill>
              <a:latin typeface="Arial CE"/>
              <a:cs typeface="Arial CE"/>
            </a:rPr>
            <a:t> – tej z dwoma atomami węgla</a:t>
          </a:r>
          <a:endParaRPr lang="pl-PL" sz="1175" b="1" i="0" u="none" strike="noStrike" baseline="0" dirty="0">
            <a:solidFill>
              <a:srgbClr val="000000"/>
            </a:solidFill>
            <a:latin typeface="Arial CE"/>
            <a:cs typeface="Arial CE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87CE81-BC32-415E-86E0-953D2BB0E553}" type="datetimeFigureOut">
              <a:rPr lang="pl-PL" smtClean="0"/>
              <a:pPr/>
              <a:t>2015-04-14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2626A7-A7B1-4B45-B202-179A29A66C5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2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8</a:t>
            </a:fld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9</a:t>
            </a:fld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10</a:t>
            </a:fld>
            <a:endParaRPr 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11</a:t>
            </a:fld>
            <a:endParaRPr 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12</a:t>
            </a:fld>
            <a:endParaRPr 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13</a:t>
            </a:fld>
            <a:endParaRPr 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14</a:t>
            </a:fld>
            <a:endParaRPr 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15</a:t>
            </a:fld>
            <a:endParaRPr 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16</a:t>
            </a:fld>
            <a:endParaRPr 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17</a:t>
            </a:fld>
            <a:endParaRPr 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18</a:t>
            </a:fld>
            <a:endParaRPr 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19</a:t>
            </a:fld>
            <a:endParaRPr lang="pl-P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20</a:t>
            </a:fld>
            <a:endParaRPr lang="pl-P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21</a:t>
            </a:fld>
            <a:endParaRPr 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22</a:t>
            </a:fld>
            <a:endParaRPr lang="pl-P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24</a:t>
            </a:fld>
            <a:endParaRPr lang="pl-P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25</a:t>
            </a:fld>
            <a:endParaRPr lang="pl-P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26</a:t>
            </a:fld>
            <a:endParaRPr lang="pl-P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Można to bezpiecznie jeść ponieważ jemy to od tysiącleci.</a:t>
            </a:r>
          </a:p>
          <a:p>
            <a:r>
              <a:rPr lang="pl-PL" dirty="0" smtClean="0"/>
              <a:t>Także niech nikt</a:t>
            </a:r>
            <a:r>
              <a:rPr lang="pl-PL" baseline="0" dirty="0" smtClean="0"/>
              <a:t> nie odrzuca tego ze swojego menu.</a:t>
            </a:r>
          </a:p>
          <a:p>
            <a:r>
              <a:rPr lang="pl-PL" baseline="0" dirty="0" smtClean="0"/>
              <a:t>Ale organizm daje sobie radę w tym przypadku naturalnie</a:t>
            </a:r>
          </a:p>
          <a:p>
            <a:r>
              <a:rPr lang="pl-PL" baseline="0" dirty="0" smtClean="0"/>
              <a:t>Okazuje się, że największe stężenie egzogennych D-aminokwasów w organizmie człowieka jest w... moczu.</a:t>
            </a:r>
          </a:p>
          <a:p>
            <a:r>
              <a:rPr lang="pl-PL" baseline="0" dirty="0" smtClean="0"/>
              <a:t>My po prostu wydalamy w moczu wszystkie niepotrzebne nam aminokwasy, które nam nie posłużą do budowania czegokolwiek...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27</a:t>
            </a:fld>
            <a:endParaRPr lang="pl-P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Okazuje się,</a:t>
            </a:r>
            <a:r>
              <a:rPr lang="pl-PL" baseline="0" dirty="0" smtClean="0"/>
              <a:t> że ludzie są niezwykle czułymi detektorami chiralności</a:t>
            </a:r>
          </a:p>
          <a:p>
            <a:r>
              <a:rPr lang="pl-PL" baseline="0" dirty="0" smtClean="0"/>
              <a:t>Dla niektórych eksperymenty z chiralnością mogą zakończyć się śmiercią…</a:t>
            </a:r>
          </a:p>
          <a:p>
            <a:r>
              <a:rPr lang="pl-PL" baseline="0" dirty="0" smtClean="0"/>
              <a:t>Jako, że człowiek jest zbudowanych z molekuł chiralnych to inaczej na różne chiralności molekuł będzie reagował…</a:t>
            </a:r>
          </a:p>
          <a:p>
            <a:r>
              <a:rPr lang="pl-PL" baseline="0" dirty="0" smtClean="0"/>
              <a:t>Zwykle D-aminokwasy są słodkie natomiast L-aminokwasy są bez smaku</a:t>
            </a:r>
          </a:p>
          <a:p>
            <a:r>
              <a:rPr lang="pl-PL" baseline="0" dirty="0" smtClean="0"/>
              <a:t>D-Mentol – alkohol z grupy terpenów (jest to związek z trzema centrami chiralnymi) wyodrębniany jest np. z mięty pieprzowej</a:t>
            </a:r>
          </a:p>
          <a:p>
            <a:r>
              <a:rPr lang="pl-PL" baseline="0" dirty="0" smtClean="0"/>
              <a:t>D-limonen – związek z grupy </a:t>
            </a:r>
            <a:r>
              <a:rPr lang="pl-PL" baseline="0" dirty="0" err="1" smtClean="0"/>
              <a:t>monoterpenów</a:t>
            </a:r>
            <a:r>
              <a:rPr lang="pl-PL" baseline="0" dirty="0" smtClean="0"/>
              <a:t> wyodrębniany ze skórki cytryn</a:t>
            </a:r>
          </a:p>
          <a:p>
            <a:r>
              <a:rPr lang="pl-PL" baseline="0" dirty="0" smtClean="0"/>
              <a:t>D karwon występuje w mięcie kędzierzawej</a:t>
            </a:r>
          </a:p>
          <a:p>
            <a:r>
              <a:rPr lang="pl-PL" baseline="0" dirty="0" smtClean="0"/>
              <a:t>A L karwon w kminku </a:t>
            </a:r>
          </a:p>
          <a:p>
            <a:endParaRPr lang="pl-PL" baseline="0" dirty="0" smtClean="0"/>
          </a:p>
          <a:p>
            <a:endParaRPr lang="pl-PL" baseline="0" dirty="0" smtClean="0"/>
          </a:p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28</a:t>
            </a:fld>
            <a:endParaRPr lang="pl-P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29</a:t>
            </a:fld>
            <a:endParaRPr lang="pl-P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Tyroksyna</a:t>
            </a:r>
            <a:r>
              <a:rPr lang="pl-PL" baseline="0" dirty="0" smtClean="0"/>
              <a:t> (T4) hormon wytwarzany przez tarczycę</a:t>
            </a:r>
          </a:p>
          <a:p>
            <a:r>
              <a:rPr lang="pl-PL" baseline="0" dirty="0" err="1" smtClean="0"/>
              <a:t>Enancjomer</a:t>
            </a:r>
            <a:r>
              <a:rPr lang="pl-PL" baseline="0" dirty="0" smtClean="0"/>
              <a:t> prawoskrętny jest kilkukrotnie szybciej </a:t>
            </a:r>
            <a:r>
              <a:rPr lang="pl-PL" baseline="0" dirty="0" err="1" smtClean="0"/>
              <a:t>matabolizowany</a:t>
            </a:r>
            <a:r>
              <a:rPr lang="pl-PL" baseline="0" dirty="0" smtClean="0"/>
              <a:t> w organizmie i po 1 godzinie ponad 90% jest wydalana z moczem</a:t>
            </a:r>
          </a:p>
          <a:p>
            <a:r>
              <a:rPr lang="pl-PL" baseline="0" dirty="0" smtClean="0"/>
              <a:t>Podczas gdy czas pół-życia </a:t>
            </a:r>
            <a:r>
              <a:rPr lang="pl-PL" baseline="0" dirty="0" err="1" smtClean="0"/>
              <a:t>enancjomeru</a:t>
            </a:r>
            <a:r>
              <a:rPr lang="pl-PL" baseline="0" dirty="0" smtClean="0"/>
              <a:t> lewoskrętnego w organizmie wynosi około tygodnia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30</a:t>
            </a:fld>
            <a:endParaRPr lang="pl-P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B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31</a:t>
            </a:fld>
            <a:endParaRPr lang="pl-P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Jest to metabolit</a:t>
            </a:r>
            <a:r>
              <a:rPr lang="pl-PL" baseline="0" dirty="0" smtClean="0"/>
              <a:t> </a:t>
            </a:r>
            <a:r>
              <a:rPr lang="pl-PL" baseline="0" dirty="0" err="1" smtClean="0"/>
              <a:t>pencyliny</a:t>
            </a:r>
            <a:r>
              <a:rPr lang="pl-PL" dirty="0" smtClean="0"/>
              <a:t> lecz nie ma działania antybiotykowego</a:t>
            </a:r>
          </a:p>
          <a:p>
            <a:r>
              <a:rPr lang="pl-PL" dirty="0" smtClean="0"/>
              <a:t>L – </a:t>
            </a:r>
            <a:r>
              <a:rPr lang="pl-PL" dirty="0" err="1" smtClean="0"/>
              <a:t>penicylamina</a:t>
            </a:r>
            <a:r>
              <a:rPr lang="pl-PL" dirty="0" smtClean="0"/>
              <a:t> hamuje działanie</a:t>
            </a:r>
            <a:r>
              <a:rPr lang="pl-PL" baseline="0" dirty="0" smtClean="0"/>
              <a:t> pirydoksyny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32</a:t>
            </a:fld>
            <a:endParaRPr lang="pl-P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b="0" dirty="0" smtClean="0"/>
              <a:t>Nazwy handlowe </a:t>
            </a:r>
            <a:r>
              <a:rPr lang="pl-PL" b="1" dirty="0" err="1" smtClean="0"/>
              <a:t>Myambutol</a:t>
            </a:r>
            <a:r>
              <a:rPr lang="pl-PL" dirty="0" smtClean="0"/>
              <a:t> and </a:t>
            </a:r>
            <a:r>
              <a:rPr lang="pl-PL" b="1" dirty="0" err="1" smtClean="0"/>
              <a:t>Servambutol</a:t>
            </a:r>
            <a:endParaRPr lang="pl-PL" b="1" dirty="0" smtClean="0"/>
          </a:p>
          <a:p>
            <a:r>
              <a:rPr lang="pl-PL" b="0" dirty="0" smtClean="0"/>
              <a:t>Rzecz ciekawa na opakowaniach powyższych leków można znaleźć wzmiankę o działaniach niepożądanych</a:t>
            </a:r>
          </a:p>
          <a:p>
            <a:r>
              <a:rPr lang="pl-PL" b="0" dirty="0" smtClean="0"/>
              <a:t>Pogorszenie widzenia (pewnie zabezpieczają się przed brakiem czystości </a:t>
            </a:r>
            <a:r>
              <a:rPr lang="pl-PL" b="0" dirty="0" err="1" smtClean="0"/>
              <a:t>emencjometrycznej</a:t>
            </a:r>
            <a:r>
              <a:rPr lang="pl-PL" b="0" dirty="0" smtClean="0"/>
              <a:t>)</a:t>
            </a:r>
            <a:endParaRPr lang="pl-PL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33</a:t>
            </a:fld>
            <a:endParaRPr lang="pl-P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34</a:t>
            </a:fld>
            <a:endParaRPr lang="pl-P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35</a:t>
            </a:fld>
            <a:endParaRPr lang="pl-P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36</a:t>
            </a:fld>
            <a:endParaRPr lang="pl-P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38</a:t>
            </a:fld>
            <a:endParaRPr lang="pl-P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39</a:t>
            </a:fld>
            <a:endParaRPr lang="pl-P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40</a:t>
            </a:fld>
            <a:endParaRPr lang="pl-P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41</a:t>
            </a:fld>
            <a:endParaRPr lang="pl-P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42</a:t>
            </a:fld>
            <a:endParaRPr lang="pl-P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43</a:t>
            </a:fld>
            <a:endParaRPr lang="pl-P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botanik</a:t>
            </a:r>
          </a:p>
          <a:p>
            <a:r>
              <a:rPr lang="pl-PL" dirty="0" smtClean="0"/>
              <a:t>Na Uniwersytecie Karola-Ferdynanda</a:t>
            </a:r>
            <a:r>
              <a:rPr lang="pl-PL" baseline="0" dirty="0" smtClean="0"/>
              <a:t> w Pradze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626A7-A7B1-4B45-B202-179A29A66C50}" type="slidenum">
              <a:rPr lang="pl-PL" smtClean="0"/>
              <a:pPr/>
              <a:t>51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0CDF4F-C3F0-4BF6-88A7-07B1CB481C9E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32" name="Prostokąt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Prostokąt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Prostokąt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Prostokąt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Prostokąt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56" name="Prostokąt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Prostokąt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Prostokąt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Prostokąt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0F26B5-7467-48E1-A999-796C88E2154F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owolny kształt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Dowolny kształt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Dowolny kształt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Dowolny kształt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Dowolny kształt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Dowolny kształt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Dowolny kształt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Dowolny kształt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Dowolny kształt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Dowolny kształt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Dowolny kształt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Dowolny kształt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Dowolny kształt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Dowolny kształt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Dowolny kształt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1915FB-B2AE-472C-BF3F-20B6FDA72E93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Prostokąt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Prostokąt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Prostokąt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B557F1-F8A2-4B53-AF29-4EDEB45D5882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rostokąt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82E4BF-A943-4EF5-B57A-B61AA87936E4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Prostokąt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Prostokąt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Prostokąt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Prostokąt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Prostokąt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Prostokąt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Prostokąt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Prostokąt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651052-7F73-42D0-9F76-73DEC65900F5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5AB97-A600-40B0-A35D-8F6385B25584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239612-2A04-4BD1-A4F5-C6282F0E3194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Łącznik prosty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up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Łącznik prosty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Łącznik prosty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Łącznik prosty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ytuł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grpSp>
        <p:nvGrpSpPr>
          <p:cNvPr id="14" name="Grup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Łącznik prosty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Łącznik prosty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Łącznik prosty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Łącznik prosty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Łącznik prosty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Łącznik prosty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62038056-998A-4056-8EE8-3644B748379D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CE218F-B1A2-4D7E-84F6-DE79BB8A1634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9D7A9D-D42B-42F8-B48C-479B7B1312AC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rostokąt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Prostokąt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Prostokąt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Prostokąt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Prostokąt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9C7D9FC-4AD1-4C76-B291-6038E081E11C}" type="datetime1">
              <a:rPr lang="pl-PL" smtClean="0"/>
              <a:pPr/>
              <a:t>2015-04-14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jpeg"/><Relationship Id="rId7" Type="http://schemas.openxmlformats.org/officeDocument/2006/relationships/hyperlink" Target="http://pl.wikipedia.org/w/index.php?title=Plik:Jbiot.jpg&amp;filetimestamp=20101005234037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hyperlink" Target="http://pl.wikipedia.org/w/index.php?title=Plik:Carl_Wilhelm_Scheele_from_Familj-Journalen1874.png&amp;filetimestamp=20070317185127" TargetMode="External"/><Relationship Id="rId10" Type="http://schemas.openxmlformats.org/officeDocument/2006/relationships/image" Target="../media/image18.jpeg"/><Relationship Id="rId4" Type="http://schemas.openxmlformats.org/officeDocument/2006/relationships/image" Target="../media/image15.jpeg"/><Relationship Id="rId9" Type="http://schemas.openxmlformats.org/officeDocument/2006/relationships/hyperlink" Target="http://pl.wikipedia.org/w/index.php?title=Plik:Sir_John_Herschel_with_Cap_by_Julia_Margaret_Cameron_(detail).jpg&amp;filetimestamp=2008101716325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pl.wikipedia.org/w/index.php?title=Plik:Gaylussac.jpg&amp;filetimestamp=20050329174318" TargetMode="External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hyperlink" Target="http://pl.wikipedia.org/w/index.php?title=Plik:J%C3%B6ns_Jacob_Berzelius_from_Familj-Journalen1873.png&amp;filetimestamp=20070317200255" TargetMode="Externa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hyperlink" Target="http://upload.wikimedia.org/wikipedia/commons/1/16/DNA_orbit_animated.gif" TargetMode="Externa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hyperlink" Target="http://pl.wikipedia.org/w/index.php?title=Plik:(-)-menthol-3D-vdW.png&amp;filetimestamp=20060723174710" TargetMode="External"/><Relationship Id="rId4" Type="http://schemas.openxmlformats.org/officeDocument/2006/relationships/image" Target="../media/image5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hyperlink" Target="http://pl.wikipedia.org/w/index.php?title=Plik:T4-3D-vdW.png&amp;filetimestamp=20070102123849" TargetMode="External"/><Relationship Id="rId4" Type="http://schemas.openxmlformats.org/officeDocument/2006/relationships/image" Target="../media/image6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gif"/><Relationship Id="rId5" Type="http://schemas.openxmlformats.org/officeDocument/2006/relationships/hyperlink" Target="http://pl.wikipedia.org/w/index.php?title=Plik:Penicillamine3D.gif&amp;filetimestamp=20091124160339" TargetMode="External"/><Relationship Id="rId4" Type="http://schemas.openxmlformats.org/officeDocument/2006/relationships/image" Target="../media/image6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hyperlink" Target="http://pl.wikipedia.org/w/index.php?title=Plik:Ethambutol.svg&amp;filetimestamp=20090209233930" TargetMode="External"/><Relationship Id="rId4" Type="http://schemas.openxmlformats.org/officeDocument/2006/relationships/image" Target="../media/image7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gif"/><Relationship Id="rId4" Type="http://schemas.openxmlformats.org/officeDocument/2006/relationships/image" Target="../media/image72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8.jpeg"/><Relationship Id="rId7" Type="http://schemas.openxmlformats.org/officeDocument/2006/relationships/hyperlink" Target="http://pl.wikipedia.org/w/index.php?title=Plik:Ibuprofen-3D-balls.png&amp;filetimestamp=20080128162511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hyperlink" Target="http://pl.wikipedia.org/w/index.php?title=Plik:Naproxen3d.png&amp;filetimestamp=20070701223938" TargetMode="External"/><Relationship Id="rId10" Type="http://schemas.openxmlformats.org/officeDocument/2006/relationships/image" Target="../media/image82.png"/><Relationship Id="rId4" Type="http://schemas.openxmlformats.org/officeDocument/2006/relationships/image" Target="../media/image79.jpeg"/><Relationship Id="rId9" Type="http://schemas.openxmlformats.org/officeDocument/2006/relationships/hyperlink" Target="http://pl.wikipedia.org/w/index.php?title=Plik:(S)-ibuprofen-3D-balls.png&amp;filetimestamp=20080606175829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hyperlink" Target="http://pl.wikipedia.org/w/index.php?title=Plik:Amphetamine-3d-CPK.png&amp;filetimestamp=20110203223844" TargetMode="External"/><Relationship Id="rId4" Type="http://schemas.openxmlformats.org/officeDocument/2006/relationships/image" Target="../media/image8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7" Type="http://schemas.openxmlformats.org/officeDocument/2006/relationships/oleObject" Target="../embeddings/Dokument_programu_Microsoft_Office_Word_97_20032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Dokument_programu_Microsoft_Office_Word_97_20031.doc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4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4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1</a:t>
            </a:fld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403648" y="1811867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projekt nr </a:t>
            </a:r>
            <a:r>
              <a:rPr lang="pl-PL" sz="1600" dirty="0" smtClean="0">
                <a:solidFill>
                  <a:schemeClr val="bg1"/>
                </a:solidFill>
                <a:latin typeface="Calibri" pitchFamily="34" charset="0"/>
              </a:rPr>
              <a:t>POKL.03.03.04-00-110/12</a:t>
            </a:r>
            <a:endParaRPr lang="pl-PL" sz="1600" dirty="0" smtClean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pl-PL" sz="1600" dirty="0" smtClean="0">
                <a:solidFill>
                  <a:schemeClr val="bg1"/>
                </a:solidFill>
                <a:latin typeface="Calibri" pitchFamily="34" charset="0"/>
              </a:rPr>
              <a:t>„Z Wojskową Akademią Techniczną nauka jest fascynująca!”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766624" y="2636912"/>
            <a:ext cx="7530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Calibri" pitchFamily="34" charset="0"/>
              </a:rPr>
              <a:t>WYKŁAD Z </a:t>
            </a:r>
            <a:r>
              <a:rPr lang="pl-PL" sz="2000" dirty="0" smtClean="0">
                <a:solidFill>
                  <a:schemeClr val="bg1"/>
                </a:solidFill>
                <a:latin typeface="Calibri" pitchFamily="34" charset="0"/>
              </a:rPr>
              <a:t>CHEMII</a:t>
            </a:r>
            <a:endParaRPr lang="pl-PL" sz="2000" dirty="0" smtClean="0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Calibri" pitchFamily="34" charset="0"/>
              </a:rPr>
              <a:t>dla uczestników projektu w dniu </a:t>
            </a:r>
            <a:r>
              <a:rPr lang="pl-PL" sz="2000" dirty="0" smtClean="0">
                <a:solidFill>
                  <a:schemeClr val="bg1"/>
                </a:solidFill>
                <a:latin typeface="Calibri" pitchFamily="34" charset="0"/>
              </a:rPr>
              <a:t>28.02.2015 r.</a:t>
            </a:r>
            <a:endParaRPr lang="pl-PL" sz="2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115224" y="3632448"/>
            <a:ext cx="67222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</a:rPr>
              <a:t>„Zjawisko chiralności i jego wpływ </a:t>
            </a:r>
            <a:endParaRPr lang="pl-PL" sz="3600" dirty="0" smtClean="0">
              <a:solidFill>
                <a:schemeClr val="bg1"/>
              </a:solidFill>
            </a:endParaRPr>
          </a:p>
          <a:p>
            <a:pPr algn="ctr"/>
            <a:r>
              <a:rPr lang="pl-PL" sz="3600" dirty="0" smtClean="0">
                <a:solidFill>
                  <a:schemeClr val="bg1"/>
                </a:solidFill>
              </a:rPr>
              <a:t>na </a:t>
            </a:r>
            <a:r>
              <a:rPr lang="pl-PL" sz="3600" dirty="0" smtClean="0">
                <a:solidFill>
                  <a:schemeClr val="bg1"/>
                </a:solidFill>
              </a:rPr>
              <a:t>Życie i nie tylko</a:t>
            </a:r>
            <a:r>
              <a:rPr lang="pl-PL" sz="3600" dirty="0" smtClean="0">
                <a:solidFill>
                  <a:schemeClr val="bg1"/>
                </a:solidFill>
              </a:rPr>
              <a:t>…</a:t>
            </a:r>
            <a:r>
              <a:rPr lang="pl-PL" sz="3600" dirty="0" smtClean="0">
                <a:solidFill>
                  <a:schemeClr val="bg1"/>
                </a:solidFill>
              </a:rPr>
              <a:t>”</a:t>
            </a:r>
            <a:endParaRPr lang="pl-PL" sz="3600" dirty="0">
              <a:solidFill>
                <a:schemeClr val="bg1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042148" y="487068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Paweł Perkowski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852344" y="6244932"/>
            <a:ext cx="77123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smtClean="0">
                <a:solidFill>
                  <a:schemeClr val="bg1"/>
                </a:solidFill>
              </a:rPr>
              <a:t>Projekt współfinansowany przez Unię Europejską w ramach Europejskiego Funduszu Społecznego</a:t>
            </a:r>
            <a:endParaRPr lang="pl-PL" sz="1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8280920" cy="1512168"/>
          </a:xfrm>
        </p:spPr>
        <p:txBody>
          <a:bodyPr/>
          <a:lstStyle/>
          <a:p>
            <a:r>
              <a:rPr lang="pl-PL" dirty="0" smtClean="0"/>
              <a:t>Zjawisko chiralności i jego wpływ na Życie i nie tylko…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3429000"/>
            <a:ext cx="6400800" cy="1752600"/>
          </a:xfrm>
        </p:spPr>
        <p:txBody>
          <a:bodyPr/>
          <a:lstStyle/>
          <a:p>
            <a:r>
              <a:rPr lang="pl-PL" dirty="0" smtClean="0"/>
              <a:t>Paweł Perkowski</a:t>
            </a:r>
          </a:p>
          <a:p>
            <a:endParaRPr lang="pl-PL" dirty="0"/>
          </a:p>
        </p:txBody>
      </p:sp>
      <p:pic>
        <p:nvPicPr>
          <p:cNvPr id="4" name="Obraz 3" descr="DSCF01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537012"/>
            <a:ext cx="4427984" cy="3320988"/>
          </a:xfrm>
          <a:prstGeom prst="rect">
            <a:avLst/>
          </a:prstGeom>
        </p:spPr>
      </p:pic>
      <p:pic>
        <p:nvPicPr>
          <p:cNvPr id="5" name="Obraz 4" descr="DSCF0121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27510" y="3545632"/>
            <a:ext cx="4416490" cy="3312368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>
            <a:off x="3145532" y="5215508"/>
            <a:ext cx="3284984" cy="0"/>
          </a:xfrm>
          <a:prstGeom prst="line">
            <a:avLst/>
          </a:prstGeom>
          <a:ln w="476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1979712" y="4869160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Paweł 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 flipH="1">
            <a:off x="6444208" y="486916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Perkowski</a:t>
            </a: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1848413" y="2060848"/>
            <a:ext cx="72955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Chiralność  czy skrętność jest właściwością immanentnie związaną z życiem</a:t>
            </a:r>
          </a:p>
          <a:p>
            <a:pPr algn="r"/>
            <a:r>
              <a:rPr lang="pl-PL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Ludwig Pasteur</a:t>
            </a:r>
            <a:endParaRPr lang="pl-PL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Symbol zastępczy numeru slajdu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C 0.00538 0.00717 0.01093 0.01458 0.01041 0.0206 C 0.00989 0.02662 0.00364 0.03611 -0.0033 0.0368 C -0.01025 0.0375 -0.02518 0.03264 -0.03091 0.02523 C -0.03664 0.01782 -0.03872 0.0037 -0.03785 -0.00695 C -0.03698 -0.01759 -0.03247 -0.03148 -0.02587 -0.03912 C -0.01928 -0.04676 -0.00886 -0.05162 0.00173 -0.05278 C 0.01232 -0.05394 0.02916 -0.05301 0.03802 -0.04607 C 0.04687 -0.03912 0.05173 -0.02685 0.0552 -0.01158 C 0.05868 0.0037 0.06093 0.02893 0.05868 0.04606 C 0.05642 0.06319 0.05034 0.08078 0.04149 0.0919 C 0.03263 0.10301 0.02222 0.10995 0.0052 0.11273 C -0.01181 0.11551 -0.04497 0.1169 -0.06025 0.1081 C -0.07553 0.0993 -0.07952 0.08241 -0.08612 0.05972 C -0.09271 0.03703 -0.10226 -0.0007 -0.1 -0.02755 C -0.09775 -0.0544 -0.08872 -0.08241 -0.0724 -0.10116 C -0.05608 -0.11991 -0.02865 -0.13681 -0.00157 -0.14028 C 0.02552 -0.14375 0.06788 -0.1375 0.08975 -0.12176 C 0.11163 -0.10602 0.11979 -0.07246 0.12934 -0.04607 C 0.13888 -0.01968 0.14618 0.00926 0.1467 0.0368 C 0.14722 0.06435 0.13993 0.0919 0.13281 0.11944 C 0.12569 0.14699 0.10833 0.18842 0.10347 0.20231 " pathEditMode="relative" rAng="0" ptsTypes="aaaaaaaaaaaaaaaaa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" y="2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77778E-6 C -0.00417 0.01249 -0.00834 0.02499 -0.00521 0.02985 C -0.00209 0.03472 0.01267 0.03448 0.01892 0.02985 C 0.02517 0.02522 0.03142 0.01272 0.03281 0.00231 C 0.0342 -0.00811 0.03212 -0.02339 0.0276 -0.03218 C 0.02309 -0.04098 0.01354 -0.04746 0.00521 -0.05047 C -0.00313 -0.05348 -0.01285 -0.05278 -0.0224 -0.05047 C -0.03195 -0.04815 -0.04549 -0.04491 -0.05174 -0.03681 C -0.05799 -0.02871 -0.05851 -0.01829 -0.06042 -0.00232 C -0.06233 0.01365 -0.06806 0.04374 -0.06372 0.05972 C -0.05938 0.07569 -0.04861 0.0861 -0.03455 0.09421 C -0.02049 0.10231 0.00399 0.10856 0.02066 0.1081 C 0.03732 0.10763 0.05416 0.10416 0.06545 0.09189 C 0.07673 0.07962 0.08472 0.05902 0.08785 0.03448 C 0.09097 0.00995 0.09253 -0.0294 0.08455 -0.0551 C 0.07656 -0.08079 0.0566 -0.10556 0.03958 -0.11945 C 0.02257 -0.13334 0.00382 -0.13913 -0.01719 -0.13797 C -0.0382 -0.13681 -0.06788 -0.12732 -0.08629 -0.11274 C -0.10469 -0.09815 -0.11893 -0.07269 -0.12761 -0.05047 C -0.13629 -0.02825 -0.13663 -0.00765 -0.13802 0.0206 C -0.13941 0.04884 -0.1408 0.09004 -0.13629 0.11944 C -0.13177 0.14884 -0.11441 0.18472 -0.11042 0.19768 " pathEditMode="relative" ptsTypes="aaaaaaaaaaaaaaaaaaaa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Zacznijmy od diety…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1783560"/>
            <a:ext cx="8147248" cy="35896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Czy możemy słodzić  używając cukru, po którym:</a:t>
            </a:r>
          </a:p>
          <a:p>
            <a:r>
              <a:rPr lang="pl-PL" dirty="0" smtClean="0"/>
              <a:t>Nie utyjemy,</a:t>
            </a:r>
          </a:p>
          <a:p>
            <a:r>
              <a:rPr lang="pl-PL" dirty="0" smtClean="0"/>
              <a:t>Nie wzrośnie nam poziom cukru we krwi ,</a:t>
            </a:r>
          </a:p>
          <a:p>
            <a:r>
              <a:rPr lang="pl-PL" dirty="0" smtClean="0"/>
              <a:t>Nie będą nam się psuły zęby</a:t>
            </a:r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</a:t>
            </a:fld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3707904" y="4365104"/>
            <a:ext cx="2160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?</a:t>
            </a:r>
            <a:endParaRPr lang="pl-PL" sz="9600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512064"/>
            <a:ext cx="8748464" cy="914400"/>
          </a:xfrm>
        </p:spPr>
        <p:txBody>
          <a:bodyPr/>
          <a:lstStyle/>
          <a:p>
            <a:r>
              <a:rPr lang="pl-PL" dirty="0" smtClean="0"/>
              <a:t>D-glukoza i D-fruktoza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1268760"/>
            <a:ext cx="8219256" cy="1645440"/>
          </a:xfrm>
        </p:spPr>
        <p:txBody>
          <a:bodyPr/>
          <a:lstStyle/>
          <a:p>
            <a:r>
              <a:rPr lang="pl-PL" dirty="0" smtClean="0">
                <a:latin typeface="Arial" pitchFamily="34" charset="0"/>
                <a:cs typeface="Arial" pitchFamily="34" charset="0"/>
              </a:rPr>
              <a:t>Są cukrami prostymi (monosacharydami)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Są głównym źródłem energii dla organizmów żywych.</a:t>
            </a:r>
          </a:p>
          <a:p>
            <a:endParaRPr lang="pl-P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</a:t>
            </a:fld>
            <a:endParaRPr lang="pl-PL"/>
          </a:p>
        </p:txBody>
      </p:sp>
      <p:pic>
        <p:nvPicPr>
          <p:cNvPr id="7475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471358"/>
            <a:ext cx="4248472" cy="238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425386"/>
            <a:ext cx="4499992" cy="2432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539552" y="450912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D-GLUKOZA</a:t>
            </a:r>
            <a:endParaRPr lang="pl-PL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6263680" y="443711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tx2"/>
                </a:solidFill>
              </a:rPr>
              <a:t>D-FRUKTOZA</a:t>
            </a:r>
            <a:endParaRPr lang="pl-PL" b="1" dirty="0">
              <a:solidFill>
                <a:schemeClr val="tx2"/>
              </a:solidFill>
            </a:endParaRPr>
          </a:p>
        </p:txBody>
      </p:sp>
      <p:graphicFrame>
        <p:nvGraphicFramePr>
          <p:cNvPr id="56321" name="Object 1"/>
          <p:cNvGraphicFramePr>
            <a:graphicFrameLocks noChangeAspect="1"/>
          </p:cNvGraphicFramePr>
          <p:nvPr/>
        </p:nvGraphicFramePr>
        <p:xfrm>
          <a:off x="539552" y="3068960"/>
          <a:ext cx="2719337" cy="1136898"/>
        </p:xfrm>
        <a:graphic>
          <a:graphicData uri="http://schemas.openxmlformats.org/presentationml/2006/ole">
            <p:oleObj spid="_x0000_s56321" name="ISIS/Draw Sketch" r:id="rId5" imgW="1685880" imgH="704520" progId="">
              <p:embed/>
            </p:oleObj>
          </a:graphicData>
        </a:graphic>
      </p:graphicFrame>
      <p:graphicFrame>
        <p:nvGraphicFramePr>
          <p:cNvPr id="56322" name="Object 2"/>
          <p:cNvGraphicFramePr>
            <a:graphicFrameLocks noChangeAspect="1"/>
          </p:cNvGraphicFramePr>
          <p:nvPr/>
        </p:nvGraphicFramePr>
        <p:xfrm>
          <a:off x="6313650" y="3068960"/>
          <a:ext cx="2830350" cy="1144513"/>
        </p:xfrm>
        <a:graphic>
          <a:graphicData uri="http://schemas.openxmlformats.org/presentationml/2006/ole">
            <p:oleObj spid="_x0000_s56322" name="ISIS/Draw Sketch" r:id="rId6" imgW="1742760" imgH="704520" progId="">
              <p:embed/>
            </p:oleObj>
          </a:graphicData>
        </a:graphic>
      </p:graphicFrame>
      <p:sp>
        <p:nvSpPr>
          <p:cNvPr id="12" name="Elipsa 11"/>
          <p:cNvSpPr/>
          <p:nvPr/>
        </p:nvSpPr>
        <p:spPr>
          <a:xfrm>
            <a:off x="2829294" y="2852936"/>
            <a:ext cx="288032" cy="115212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Elipsa 12"/>
          <p:cNvSpPr/>
          <p:nvPr/>
        </p:nvSpPr>
        <p:spPr>
          <a:xfrm>
            <a:off x="8206837" y="3353679"/>
            <a:ext cx="288032" cy="115212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D-glukoza   i   L-glukoza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5</a:t>
            </a:fld>
            <a:endParaRPr lang="pl-PL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44824"/>
            <a:ext cx="4248472" cy="238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Łącznik prosty 6"/>
          <p:cNvCxnSpPr/>
          <p:nvPr/>
        </p:nvCxnSpPr>
        <p:spPr>
          <a:xfrm>
            <a:off x="4716016" y="1916832"/>
            <a:ext cx="0" cy="3816424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trzałka w prawo 7"/>
          <p:cNvSpPr/>
          <p:nvPr/>
        </p:nvSpPr>
        <p:spPr>
          <a:xfrm>
            <a:off x="3323772" y="4601028"/>
            <a:ext cx="2888343" cy="8708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Odbicie zwierciadlane</a:t>
            </a:r>
            <a:endParaRPr lang="pl-PL" b="1" dirty="0">
              <a:solidFill>
                <a:srgbClr val="FF0000"/>
              </a:solidFill>
            </a:endParaRP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919780" y="1859338"/>
            <a:ext cx="4195192" cy="238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D-fruktoza i </a:t>
            </a:r>
            <a:r>
              <a:rPr lang="pl-PL" dirty="0" err="1" smtClean="0"/>
              <a:t>D-tagatoza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6</a:t>
            </a:fld>
            <a:endParaRPr lang="pl-PL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4499992" cy="2432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468882"/>
            <a:ext cx="4644008" cy="2392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539552" y="3585029"/>
            <a:ext cx="4752528" cy="3548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err="1" smtClean="0">
                <a:latin typeface="Arial" pitchFamily="34" charset="0"/>
                <a:cs typeface="Arial" pitchFamily="34" charset="0"/>
              </a:rPr>
              <a:t>D-Tagatoza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 jest </a:t>
            </a:r>
            <a:r>
              <a:rPr lang="pl-PL" dirty="0" err="1" smtClean="0">
                <a:latin typeface="Arial" pitchFamily="34" charset="0"/>
                <a:cs typeface="Arial" pitchFamily="34" charset="0"/>
              </a:rPr>
              <a:t>epimerem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 D-fruktozy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Nie powoduje próchnicy ponieważ nie mogą się nią odżywiać bakterie znajdujące się w jamie ustnej.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Jest prawie tak samo słodka jak fruktoza.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Ma bardzo niski INDEKS GLIKEMICZNY :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D-Glukoza 100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Sacharoza 60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D-Fruktoza 25</a:t>
            </a:r>
          </a:p>
          <a:p>
            <a:r>
              <a:rPr lang="pl-PL" dirty="0" err="1" smtClean="0">
                <a:latin typeface="Arial" pitchFamily="34" charset="0"/>
                <a:cs typeface="Arial" pitchFamily="34" charset="0"/>
              </a:rPr>
              <a:t>D-Tagatoza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 3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Ma zupełnie inny metabolizm niż D-Glukoza i D-Fruktoza!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2051720" y="2420888"/>
            <a:ext cx="936104" cy="115212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Elipsa 7"/>
          <p:cNvSpPr/>
          <p:nvPr/>
        </p:nvSpPr>
        <p:spPr>
          <a:xfrm>
            <a:off x="6084168" y="2420888"/>
            <a:ext cx="936104" cy="115212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4274" name="Picture 2" descr="http://www.sweetenerbook.com/assets/img/tagatos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8079" y="4712592"/>
            <a:ext cx="2717515" cy="21454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  <p:sp>
        <p:nvSpPr>
          <p:cNvPr id="10" name="pole tekstowe 9"/>
          <p:cNvSpPr txBox="1"/>
          <p:nvPr/>
        </p:nvSpPr>
        <p:spPr>
          <a:xfrm>
            <a:off x="5733144" y="6488668"/>
            <a:ext cx="2728686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FF0000"/>
                </a:solidFill>
              </a:rPr>
              <a:t>D </a:t>
            </a:r>
            <a:r>
              <a:rPr lang="pl-PL" b="1" dirty="0" err="1" smtClean="0">
                <a:solidFill>
                  <a:srgbClr val="FF0000"/>
                </a:solidFill>
              </a:rPr>
              <a:t>tagatoza</a:t>
            </a:r>
            <a:r>
              <a:rPr lang="pl-PL" b="1" dirty="0" smtClean="0">
                <a:solidFill>
                  <a:srgbClr val="FF0000"/>
                </a:solidFill>
              </a:rPr>
              <a:t>        D fruktoza</a:t>
            </a:r>
            <a:endParaRPr lang="pl-PL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7</a:t>
            </a:fld>
            <a:endParaRPr lang="pl-PL"/>
          </a:p>
        </p:txBody>
      </p:sp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Dlaczego tak jest?</a:t>
            </a:r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331640" y="1772816"/>
            <a:ext cx="6624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latin typeface="Arial" pitchFamily="34" charset="0"/>
                <a:cs typeface="Arial" pitchFamily="34" charset="0"/>
              </a:rPr>
              <a:t>Człowiek jest czuły nie tylko na skład chemiczny substancji ale również na strukturę przestrzenną molekuł!</a:t>
            </a:r>
          </a:p>
          <a:p>
            <a:endParaRPr lang="pl-PL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72400" cy="720080"/>
          </a:xfrm>
          <a:effectLst>
            <a:outerShdw dist="165100" sx="1000" sy="1000" algn="ctr" rotWithShape="0">
              <a:schemeClr val="tx1"/>
            </a:outerShdw>
          </a:effectLst>
        </p:spPr>
        <p:txBody>
          <a:bodyPr/>
          <a:lstStyle/>
          <a:p>
            <a:r>
              <a:rPr lang="pl-PL" dirty="0" smtClean="0"/>
              <a:t>Plan prezentacji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856343"/>
            <a:ext cx="8424936" cy="5820228"/>
          </a:xfrm>
        </p:spPr>
        <p:txBody>
          <a:bodyPr>
            <a:normAutofit fontScale="70000" lnSpcReduction="20000"/>
          </a:bodyPr>
          <a:lstStyle/>
          <a:p>
            <a:r>
              <a:rPr lang="pl-PL" dirty="0" smtClean="0"/>
              <a:t>Chiralność - co to jest?</a:t>
            </a:r>
          </a:p>
          <a:p>
            <a:r>
              <a:rPr lang="pl-PL" dirty="0" smtClean="0"/>
              <a:t>Przed Pasteurem</a:t>
            </a:r>
          </a:p>
          <a:p>
            <a:r>
              <a:rPr lang="pl-PL" dirty="0" smtClean="0"/>
              <a:t>Ludwig Pasteur wkracza do akcji…</a:t>
            </a:r>
          </a:p>
          <a:p>
            <a:r>
              <a:rPr lang="pl-PL" dirty="0" smtClean="0"/>
              <a:t>Definicja chiralności Lorda Kelvina</a:t>
            </a:r>
          </a:p>
          <a:p>
            <a:r>
              <a:rPr lang="pl-PL" dirty="0" smtClean="0"/>
              <a:t>Chiralność w świecie ożywionym</a:t>
            </a:r>
          </a:p>
          <a:p>
            <a:r>
              <a:rPr lang="pl-PL" dirty="0" smtClean="0"/>
              <a:t>Trochę systematyki…</a:t>
            </a:r>
          </a:p>
          <a:p>
            <a:r>
              <a:rPr lang="pl-PL" dirty="0" smtClean="0"/>
              <a:t>Chiralna </a:t>
            </a:r>
            <a:r>
              <a:rPr lang="pl-PL" dirty="0" err="1" smtClean="0"/>
              <a:t>heterofobia</a:t>
            </a:r>
            <a:r>
              <a:rPr lang="pl-PL" dirty="0" smtClean="0"/>
              <a:t> w świecie ożywionym</a:t>
            </a:r>
          </a:p>
          <a:p>
            <a:r>
              <a:rPr lang="pl-PL" dirty="0" smtClean="0"/>
              <a:t>Kiszony ogórek a chiralność</a:t>
            </a:r>
          </a:p>
          <a:p>
            <a:r>
              <a:rPr lang="pl-PL" dirty="0" smtClean="0"/>
              <a:t>Jak powstają chiralne molekuły (zasada Curie) </a:t>
            </a:r>
          </a:p>
          <a:p>
            <a:r>
              <a:rPr lang="pl-PL" dirty="0" smtClean="0"/>
              <a:t>Czy jesteśmy „detektorami” chiralności? (smak, węch, hormony, lekarstwa, narkotyki)</a:t>
            </a:r>
          </a:p>
          <a:p>
            <a:r>
              <a:rPr lang="pl-PL" dirty="0" smtClean="0"/>
              <a:t>Wszędobylska chiralność</a:t>
            </a:r>
          </a:p>
          <a:p>
            <a:r>
              <a:rPr lang="pl-PL" dirty="0" smtClean="0"/>
              <a:t>Czy można zmierzyć chiralność?</a:t>
            </a:r>
          </a:p>
          <a:p>
            <a:r>
              <a:rPr lang="pl-PL" dirty="0" smtClean="0"/>
              <a:t>Chiralność w technice</a:t>
            </a:r>
          </a:p>
          <a:p>
            <a:r>
              <a:rPr lang="pl-PL" dirty="0" smtClean="0"/>
              <a:t>Aktywność optyczna (polarymetr)</a:t>
            </a:r>
          </a:p>
          <a:p>
            <a:r>
              <a:rPr lang="pl-PL" dirty="0" smtClean="0"/>
              <a:t>Chiralność w ciekłych kryształach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8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Chiralność - co to jest?</a:t>
            </a:r>
            <a:endParaRPr lang="pl-PL" dirty="0"/>
          </a:p>
        </p:txBody>
      </p:sp>
      <p:cxnSp>
        <p:nvCxnSpPr>
          <p:cNvPr id="9" name="Łącznik prosty 8"/>
          <p:cNvCxnSpPr/>
          <p:nvPr/>
        </p:nvCxnSpPr>
        <p:spPr>
          <a:xfrm rot="5400000">
            <a:off x="750675" y="5215508"/>
            <a:ext cx="3284984" cy="0"/>
          </a:xfrm>
          <a:prstGeom prst="line">
            <a:avLst/>
          </a:prstGeom>
          <a:ln w="444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/>
          <p:nvPr/>
        </p:nvSpPr>
        <p:spPr>
          <a:xfrm>
            <a:off x="755576" y="1772816"/>
            <a:ext cx="8064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Chiralność  jest to  cecha charakteryzująca obiekty, </a:t>
            </a:r>
          </a:p>
          <a:p>
            <a:r>
              <a:rPr lang="pl-PL" sz="2000" dirty="0" smtClean="0"/>
              <a:t>które nie są identyczne ze swoimi odbiciami zwierciadlanymi…</a:t>
            </a:r>
          </a:p>
          <a:p>
            <a:r>
              <a:rPr lang="pl-PL" sz="2000" dirty="0" smtClean="0"/>
              <a:t>Nazwa pochodzi od greckiego słowa </a:t>
            </a:r>
            <a:r>
              <a:rPr lang="el-GR" sz="2000" dirty="0" smtClean="0">
                <a:solidFill>
                  <a:srgbClr val="FF0000"/>
                </a:solidFill>
              </a:rPr>
              <a:t>χειρ</a:t>
            </a:r>
            <a:r>
              <a:rPr lang="el-GR" sz="2000" dirty="0" smtClean="0"/>
              <a:t> </a:t>
            </a:r>
            <a:r>
              <a:rPr lang="pl-PL" sz="2000" dirty="0" smtClean="0"/>
              <a:t> (które oznacza rękę – najlepszy przykład obiektu chiralnego)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9</a:t>
            </a:fld>
            <a:endParaRPr lang="pl-PL"/>
          </a:p>
        </p:txBody>
      </p:sp>
      <p:pic>
        <p:nvPicPr>
          <p:cNvPr id="10" name="Obraz 9" descr="DSC_01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369640" y="4267673"/>
            <a:ext cx="3315618" cy="1865035"/>
          </a:xfrm>
          <a:prstGeom prst="rect">
            <a:avLst/>
          </a:prstGeom>
        </p:spPr>
      </p:pic>
      <p:pic>
        <p:nvPicPr>
          <p:cNvPr id="11" name="Obraz 10" descr="DSC_01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 flipV="1">
            <a:off x="1865536" y="4267647"/>
            <a:ext cx="3315618" cy="1865088"/>
          </a:xfrm>
          <a:prstGeom prst="rect">
            <a:avLst/>
          </a:prstGeom>
        </p:spPr>
      </p:pic>
      <p:pic>
        <p:nvPicPr>
          <p:cNvPr id="12" name="Obraz 11" descr="DSC_01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43526" y="4257525"/>
            <a:ext cx="3328608" cy="1872342"/>
          </a:xfrm>
          <a:prstGeom prst="rect">
            <a:avLst/>
          </a:prstGeom>
        </p:spPr>
      </p:pic>
      <p:pic>
        <p:nvPicPr>
          <p:cNvPr id="13" name="Obraz 12" descr="DSC_019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 flipV="1">
            <a:off x="4170160" y="4264503"/>
            <a:ext cx="3329167" cy="1857826"/>
          </a:xfrm>
          <a:prstGeom prst="rect">
            <a:avLst/>
          </a:prstGeom>
        </p:spPr>
      </p:pic>
      <p:cxnSp>
        <p:nvCxnSpPr>
          <p:cNvPr id="14" name="Łącznik prosty 13"/>
          <p:cNvCxnSpPr/>
          <p:nvPr/>
        </p:nvCxnSpPr>
        <p:spPr>
          <a:xfrm rot="5400000">
            <a:off x="5373474" y="5215508"/>
            <a:ext cx="3284984" cy="0"/>
          </a:xfrm>
          <a:prstGeom prst="line">
            <a:avLst/>
          </a:prstGeom>
          <a:ln w="444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ole tekstowe 14"/>
          <p:cNvSpPr txBox="1"/>
          <p:nvPr/>
        </p:nvSpPr>
        <p:spPr>
          <a:xfrm>
            <a:off x="377371" y="3541489"/>
            <a:ext cx="1683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FF0000"/>
                </a:solidFill>
              </a:rPr>
              <a:t>Lewa oryginał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7264399" y="3534232"/>
            <a:ext cx="1683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Prawa oryginał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2605314" y="3534232"/>
            <a:ext cx="16836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FFFF00"/>
                </a:solidFill>
              </a:rPr>
              <a:t>Prawa jako odbicie zwierciadlane lewej</a:t>
            </a:r>
            <a:endParaRPr lang="pl-PL" b="1" dirty="0">
              <a:solidFill>
                <a:srgbClr val="FFFF00"/>
              </a:solidFill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4876800" y="3512460"/>
            <a:ext cx="16836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FFFF00"/>
                </a:solidFill>
              </a:rPr>
              <a:t>Lewa jako odbicie zwierciadlane prawej</a:t>
            </a:r>
            <a:endParaRPr lang="pl-PL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4392488" cy="648072"/>
          </a:xfrm>
        </p:spPr>
        <p:txBody>
          <a:bodyPr/>
          <a:lstStyle/>
          <a:p>
            <a:r>
              <a:rPr lang="pl-PL" dirty="0" smtClean="0"/>
              <a:t>Przed Pasteurem</a:t>
            </a:r>
            <a:endParaRPr lang="pl-PL" dirty="0"/>
          </a:p>
        </p:txBody>
      </p:sp>
      <p:pic>
        <p:nvPicPr>
          <p:cNvPr id="4" name="Symbol zastępczy zawartości 3" descr="DSCF012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275856" y="4643754"/>
            <a:ext cx="2952329" cy="2214246"/>
          </a:xfrm>
        </p:spPr>
      </p:pic>
      <p:pic>
        <p:nvPicPr>
          <p:cNvPr id="5" name="Obraz 4" descr="DSCF0127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04180" y="4653136"/>
            <a:ext cx="2939819" cy="2204864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 flipH="1" flipV="1">
            <a:off x="5053744" y="5755568"/>
            <a:ext cx="2204864" cy="0"/>
          </a:xfrm>
          <a:prstGeom prst="line">
            <a:avLst/>
          </a:prstGeom>
          <a:ln w="508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/>
          <p:nvPr/>
        </p:nvSpPr>
        <p:spPr>
          <a:xfrm>
            <a:off x="467544" y="836713"/>
            <a:ext cx="729759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1793</a:t>
            </a:r>
            <a:r>
              <a:rPr lang="pl-PL" dirty="0" smtClean="0"/>
              <a:t> szwedzki aptekarz </a:t>
            </a:r>
            <a:r>
              <a:rPr lang="pl-PL" dirty="0" smtClean="0">
                <a:solidFill>
                  <a:srgbClr val="00B0F0"/>
                </a:solidFill>
              </a:rPr>
              <a:t>Carl Wilhelm SCHEELE </a:t>
            </a:r>
            <a:r>
              <a:rPr lang="pl-PL" dirty="0" smtClean="0"/>
              <a:t>wyodrębnił sól potasową kwasu winowego (kwaśny winian potasu) tzw. kamień winny, który osadza się na beczkach z winem.</a:t>
            </a:r>
          </a:p>
          <a:p>
            <a:r>
              <a:rPr lang="pl-PL" dirty="0" smtClean="0"/>
              <a:t> </a:t>
            </a:r>
          </a:p>
          <a:p>
            <a:r>
              <a:rPr lang="pl-PL" dirty="0" smtClean="0">
                <a:solidFill>
                  <a:srgbClr val="00B0F0"/>
                </a:solidFill>
              </a:rPr>
              <a:t>Jean-Baptiste BIOT </a:t>
            </a:r>
            <a:r>
              <a:rPr lang="pl-PL" dirty="0" smtClean="0"/>
              <a:t>(znany wcześniej z badań nad magnetyzmem) w </a:t>
            </a:r>
            <a:r>
              <a:rPr lang="pl-PL" dirty="0" smtClean="0">
                <a:solidFill>
                  <a:srgbClr val="FF0000"/>
                </a:solidFill>
              </a:rPr>
              <a:t>1815</a:t>
            </a:r>
            <a:r>
              <a:rPr lang="pl-PL" dirty="0" smtClean="0"/>
              <a:t> roku odkrywa, aktywność optyczną niektórych substancji organicznych. </a:t>
            </a:r>
          </a:p>
          <a:p>
            <a:r>
              <a:rPr lang="pl-PL" dirty="0" smtClean="0"/>
              <a:t>Skręcają one płaszczyznę polaryzacji światła (przy przejściu przez te substancje).</a:t>
            </a:r>
          </a:p>
          <a:p>
            <a:endParaRPr lang="pl-PL" dirty="0" smtClean="0"/>
          </a:p>
          <a:p>
            <a:r>
              <a:rPr lang="pl-PL" dirty="0" smtClean="0">
                <a:solidFill>
                  <a:srgbClr val="FF0000"/>
                </a:solidFill>
              </a:rPr>
              <a:t>1821</a:t>
            </a:r>
            <a:r>
              <a:rPr lang="pl-PL" dirty="0" smtClean="0"/>
              <a:t> sir John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HERSCHEL</a:t>
            </a:r>
            <a:r>
              <a:rPr lang="pl-PL" dirty="0" smtClean="0"/>
              <a:t> (angielski chemik astronom i fizyk – znany raczej z swoich odkryć astronomicznych) odkrywa przeciwne skręcanie płaszczyzny  polaryzacji przez kryształy kwarcu będące swoimi odbiciami zwierciadlanymi…</a:t>
            </a: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10</a:t>
            </a:fld>
            <a:endParaRPr lang="pl-PL"/>
          </a:p>
        </p:txBody>
      </p:sp>
      <p:pic>
        <p:nvPicPr>
          <p:cNvPr id="47106" name="Picture 2" descr="http://upload.wikimedia.org/wikipedia/commons/thumb/1/16/Carl_Wilhelm_Scheele_from_Familj-Journalen1874.png/200px-Carl_Wilhelm_Scheele_from_Familj-Journalen1874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2416" y="1001485"/>
            <a:ext cx="773379" cy="908720"/>
          </a:xfrm>
          <a:prstGeom prst="rect">
            <a:avLst/>
          </a:prstGeom>
          <a:noFill/>
        </p:spPr>
      </p:pic>
      <p:pic>
        <p:nvPicPr>
          <p:cNvPr id="47108" name="Picture 4" descr="http://upload.wikimedia.org/wikipedia/commons/thumb/6/6c/Jbiot.jpg/240px-Jbiot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80299" y="2519362"/>
            <a:ext cx="755576" cy="944470"/>
          </a:xfrm>
          <a:prstGeom prst="rect">
            <a:avLst/>
          </a:prstGeom>
          <a:noFill/>
        </p:spPr>
      </p:pic>
      <p:pic>
        <p:nvPicPr>
          <p:cNvPr id="47110" name="Picture 6" descr="http://upload.wikimedia.org/wikipedia/commons/thumb/d/d8/Sir_John_Herschel_with_Cap_by_Julia_Margaret_Cameron_%28detail%29.jpg/220px-Sir_John_Herschel_with_Cap_by_Julia_Margaret_Cameron_%28detail%29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63458" y="3657600"/>
            <a:ext cx="867757" cy="930867"/>
          </a:xfrm>
          <a:prstGeom prst="rect">
            <a:avLst/>
          </a:prstGeom>
          <a:noFill/>
        </p:spPr>
      </p:pic>
      <p:pic>
        <p:nvPicPr>
          <p:cNvPr id="3" name="Picture 2" descr="L-Weinsäure.sv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15275" y="2148341"/>
            <a:ext cx="1228725" cy="13049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4392488" cy="648072"/>
          </a:xfrm>
        </p:spPr>
        <p:txBody>
          <a:bodyPr/>
          <a:lstStyle/>
          <a:p>
            <a:r>
              <a:rPr lang="pl-PL" dirty="0" smtClean="0"/>
              <a:t>Przed Pasteurem</a:t>
            </a:r>
            <a:endParaRPr lang="pl-PL" dirty="0"/>
          </a:p>
        </p:txBody>
      </p:sp>
      <p:sp>
        <p:nvSpPr>
          <p:cNvPr id="6" name="pole tekstowe 5"/>
          <p:cNvSpPr txBox="1"/>
          <p:nvPr/>
        </p:nvSpPr>
        <p:spPr>
          <a:xfrm>
            <a:off x="467544" y="836713"/>
            <a:ext cx="867645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1823</a:t>
            </a:r>
            <a:r>
              <a:rPr lang="pl-PL" dirty="0" smtClean="0"/>
              <a:t> francuski chemik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KESTNER</a:t>
            </a:r>
            <a:r>
              <a:rPr lang="pl-PL" dirty="0" smtClean="0"/>
              <a:t> stosował technologię Scheela do wytwarzania soli kwasu winowego. Okazało się, że kwas Scheela jest aktywny optycznie podczas gdy kwas </a:t>
            </a:r>
            <a:r>
              <a:rPr lang="pl-PL" dirty="0" err="1" smtClean="0"/>
              <a:t>Kestnera</a:t>
            </a:r>
            <a:r>
              <a:rPr lang="pl-PL" dirty="0" smtClean="0"/>
              <a:t> był nieaktywny optycznie. Jak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GAY-LUSSAC</a:t>
            </a:r>
            <a:r>
              <a:rPr lang="pl-PL" dirty="0" smtClean="0"/>
              <a:t> przybył do Alzacji na wizję lokalną to nie udało się </a:t>
            </a:r>
            <a:r>
              <a:rPr lang="pl-PL" dirty="0" err="1" smtClean="0">
                <a:solidFill>
                  <a:srgbClr val="00B0F0"/>
                </a:solidFill>
              </a:rPr>
              <a:t>Kestnerowi</a:t>
            </a:r>
            <a:r>
              <a:rPr lang="pl-PL" dirty="0" smtClean="0"/>
              <a:t> otrzymać roztworu soli kwasu winowego nieaktywnej. </a:t>
            </a:r>
          </a:p>
          <a:p>
            <a:r>
              <a:rPr lang="pl-PL" dirty="0" smtClean="0"/>
              <a:t>Każda próbka wykazywała (tak jak sole </a:t>
            </a:r>
            <a:r>
              <a:rPr lang="pl-PL" dirty="0" smtClean="0">
                <a:solidFill>
                  <a:srgbClr val="00B0F0"/>
                </a:solidFill>
              </a:rPr>
              <a:t>Scheela</a:t>
            </a:r>
            <a:r>
              <a:rPr lang="pl-PL" dirty="0" smtClean="0"/>
              <a:t>) prawoskrętność światła spolaryzowanego.</a:t>
            </a:r>
          </a:p>
          <a:p>
            <a:endParaRPr lang="pl-PL" dirty="0" smtClean="0">
              <a:solidFill>
                <a:srgbClr val="FF0000"/>
              </a:solidFill>
            </a:endParaRPr>
          </a:p>
          <a:p>
            <a:r>
              <a:rPr lang="pl-PL" dirty="0" smtClean="0">
                <a:solidFill>
                  <a:srgbClr val="FF0000"/>
                </a:solidFill>
              </a:rPr>
              <a:t>1830</a:t>
            </a:r>
            <a:r>
              <a:rPr lang="pl-PL" dirty="0" smtClean="0"/>
              <a:t> </a:t>
            </a:r>
            <a:r>
              <a:rPr lang="pl-PL" dirty="0" err="1" smtClean="0">
                <a:solidFill>
                  <a:srgbClr val="00B0F0"/>
                </a:solidFill>
              </a:rPr>
              <a:t>Jöns</a:t>
            </a:r>
            <a:r>
              <a:rPr lang="pl-PL" dirty="0" smtClean="0">
                <a:solidFill>
                  <a:srgbClr val="00B0F0"/>
                </a:solidFill>
              </a:rPr>
              <a:t> BERCELIUS</a:t>
            </a:r>
            <a:r>
              <a:rPr lang="pl-PL" dirty="0" smtClean="0"/>
              <a:t> udowodnił identyczność składów dwóch kwasów winowych o przeciwnych </a:t>
            </a:r>
            <a:r>
              <a:rPr lang="pl-PL" dirty="0" err="1" smtClean="0"/>
              <a:t>chiralnościach</a:t>
            </a:r>
            <a:r>
              <a:rPr lang="pl-PL" dirty="0" smtClean="0"/>
              <a:t>. </a:t>
            </a:r>
          </a:p>
          <a:p>
            <a:r>
              <a:rPr lang="pl-PL" dirty="0" smtClean="0"/>
              <a:t>A </a:t>
            </a:r>
            <a:r>
              <a:rPr lang="pl-PL" dirty="0" smtClean="0">
                <a:solidFill>
                  <a:srgbClr val="FF0000"/>
                </a:solidFill>
              </a:rPr>
              <a:t>kwas gronowy</a:t>
            </a:r>
            <a:r>
              <a:rPr lang="pl-PL" dirty="0" smtClean="0"/>
              <a:t> - nieczynny  optycznie nazwano racematem  albo </a:t>
            </a:r>
            <a:r>
              <a:rPr lang="pl-PL" dirty="0" smtClean="0">
                <a:solidFill>
                  <a:srgbClr val="FF0000"/>
                </a:solidFill>
              </a:rPr>
              <a:t>kwasem </a:t>
            </a:r>
            <a:r>
              <a:rPr lang="pl-PL" dirty="0" err="1" smtClean="0">
                <a:solidFill>
                  <a:srgbClr val="FF0000"/>
                </a:solidFill>
              </a:rPr>
              <a:t>racemicznym</a:t>
            </a:r>
            <a:r>
              <a:rPr lang="pl-PL" dirty="0" smtClean="0"/>
              <a:t> </a:t>
            </a:r>
          </a:p>
          <a:p>
            <a:r>
              <a:rPr lang="pl-PL" dirty="0" smtClean="0"/>
              <a:t>ponieważ po łacinie </a:t>
            </a:r>
            <a:r>
              <a:rPr lang="pl-PL" i="1" dirty="0" err="1" smtClean="0">
                <a:solidFill>
                  <a:schemeClr val="tx2">
                    <a:lumMod val="75000"/>
                  </a:schemeClr>
                </a:solidFill>
              </a:rPr>
              <a:t>racemus</a:t>
            </a:r>
            <a:r>
              <a:rPr lang="pl-PL" dirty="0" smtClean="0"/>
              <a:t>  jest to  </a:t>
            </a:r>
            <a:r>
              <a:rPr lang="pl-PL" dirty="0" smtClean="0">
                <a:solidFill>
                  <a:srgbClr val="FF0000"/>
                </a:solidFill>
              </a:rPr>
              <a:t>kiść winogron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11</a:t>
            </a:fld>
            <a:endParaRPr lang="pl-PL"/>
          </a:p>
        </p:txBody>
      </p:sp>
      <p:pic>
        <p:nvPicPr>
          <p:cNvPr id="47112" name="Picture 8" descr="http://upload.wikimedia.org/wikipedia/commons/2/2f/Gaylussac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30859" y="0"/>
            <a:ext cx="813141" cy="936104"/>
          </a:xfrm>
          <a:prstGeom prst="rect">
            <a:avLst/>
          </a:prstGeom>
          <a:noFill/>
        </p:spPr>
      </p:pic>
      <p:pic>
        <p:nvPicPr>
          <p:cNvPr id="47114" name="Picture 10" descr="http://upload.wikimedia.org/wikipedia/commons/thumb/b/b0/J%C3%B6ns_Jacob_Berzelius_from_Familj-Journalen1873.png/200px-J%C3%B6ns_Jacob_Berzelius_from_Familj-Journalen1873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31926" y="2143126"/>
            <a:ext cx="769199" cy="980728"/>
          </a:xfrm>
          <a:prstGeom prst="rect">
            <a:avLst/>
          </a:prstGeom>
          <a:noFill/>
        </p:spPr>
      </p:pic>
      <p:pic>
        <p:nvPicPr>
          <p:cNvPr id="128002" name="Picture 2" descr="3 stereoizomery kwasu winowe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7851" y="3995258"/>
            <a:ext cx="7918450" cy="2680725"/>
          </a:xfrm>
          <a:prstGeom prst="rect">
            <a:avLst/>
          </a:prstGeom>
          <a:solidFill>
            <a:schemeClr val="accent1"/>
          </a:solidFill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772400" cy="792088"/>
          </a:xfrm>
        </p:spPr>
        <p:txBody>
          <a:bodyPr/>
          <a:lstStyle/>
          <a:p>
            <a:r>
              <a:rPr lang="pl-PL" dirty="0" smtClean="0"/>
              <a:t>Ludwig Pasteur (1/2)</a:t>
            </a:r>
            <a:endParaRPr lang="pl-PL" dirty="0"/>
          </a:p>
        </p:txBody>
      </p:sp>
      <p:pic>
        <p:nvPicPr>
          <p:cNvPr id="4" name="Symbol zastępczy zawartości 3" descr="DSCF012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95537" y="3573016"/>
            <a:ext cx="4379978" cy="3284984"/>
          </a:xfrm>
        </p:spPr>
      </p:pic>
      <p:pic>
        <p:nvPicPr>
          <p:cNvPr id="5" name="Obraz 4" descr="DSCF0122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64022" y="3573016"/>
            <a:ext cx="4379978" cy="3284983"/>
          </a:xfrm>
          <a:prstGeom prst="rect">
            <a:avLst/>
          </a:prstGeom>
        </p:spPr>
      </p:pic>
      <p:cxnSp>
        <p:nvCxnSpPr>
          <p:cNvPr id="9" name="Łącznik prosty 8"/>
          <p:cNvCxnSpPr/>
          <p:nvPr/>
        </p:nvCxnSpPr>
        <p:spPr>
          <a:xfrm rot="5400000" flipH="1" flipV="1">
            <a:off x="3145532" y="5215508"/>
            <a:ext cx="3284984" cy="0"/>
          </a:xfrm>
          <a:prstGeom prst="line">
            <a:avLst/>
          </a:prstGeom>
          <a:ln w="381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/>
          <p:nvPr/>
        </p:nvSpPr>
        <p:spPr>
          <a:xfrm>
            <a:off x="395536" y="1268760"/>
            <a:ext cx="7632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1848</a:t>
            </a:r>
            <a:r>
              <a:rPr lang="pl-PL" dirty="0" smtClean="0"/>
              <a:t> rok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Pasteur</a:t>
            </a:r>
            <a:r>
              <a:rPr lang="pl-PL" dirty="0" smtClean="0"/>
              <a:t> dokonuje ręcznego rozdziału kryształków soli sodowo-amonowej kwasu winowego na kryształy o jednej budowie i o budowie zwierciadlanej.  </a:t>
            </a:r>
          </a:p>
          <a:p>
            <a:r>
              <a:rPr lang="pl-PL" dirty="0" smtClean="0"/>
              <a:t>Postuluje, że skrętność płaszczyzny polaryzacji  roztworów  można wytłumaczyć „dyssymetryczną” budową cząsteczek tej soli </a:t>
            </a:r>
          </a:p>
          <a:p>
            <a:r>
              <a:rPr lang="pl-PL" dirty="0" smtClean="0"/>
              <a:t>– wnioskuje to z kształtu kryształków.</a:t>
            </a:r>
            <a:endParaRPr lang="pl-PL" dirty="0"/>
          </a:p>
        </p:txBody>
      </p:sp>
      <p:pic>
        <p:nvPicPr>
          <p:cNvPr id="7" name="Obraz 6" descr="Louis_Pasteur_by_Pierre_Lamy_Peti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74394" y="1"/>
            <a:ext cx="1569605" cy="2348880"/>
          </a:xfrm>
          <a:prstGeom prst="rect">
            <a:avLst/>
          </a:prstGeom>
        </p:spPr>
      </p:pic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12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DSCF01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4427730"/>
            <a:ext cx="3240360" cy="243027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772400" cy="792088"/>
          </a:xfrm>
        </p:spPr>
        <p:txBody>
          <a:bodyPr/>
          <a:lstStyle/>
          <a:p>
            <a:r>
              <a:rPr lang="pl-PL" dirty="0" smtClean="0"/>
              <a:t>Ludwig Pasteur (2/</a:t>
            </a:r>
            <a:r>
              <a:rPr lang="pl-PL" dirty="0" err="1" smtClean="0"/>
              <a:t>2</a:t>
            </a:r>
            <a:r>
              <a:rPr lang="pl-PL" dirty="0" smtClean="0"/>
              <a:t>)</a:t>
            </a:r>
            <a:endParaRPr lang="pl-PL" dirty="0"/>
          </a:p>
        </p:txBody>
      </p:sp>
      <p:pic>
        <p:nvPicPr>
          <p:cNvPr id="5" name="Obraz 4" descr="DSCF0126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16148" y="4437112"/>
            <a:ext cx="3227851" cy="2420888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>
            <a:off x="4729708" y="5647556"/>
            <a:ext cx="2420888" cy="0"/>
          </a:xfrm>
          <a:prstGeom prst="line">
            <a:avLst/>
          </a:prstGeom>
          <a:ln w="508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539552" y="836712"/>
            <a:ext cx="8280920" cy="3816424"/>
          </a:xfrm>
        </p:spPr>
        <p:txBody>
          <a:bodyPr>
            <a:normAutofit fontScale="70000" lnSpcReduction="20000"/>
          </a:bodyPr>
          <a:lstStyle/>
          <a:p>
            <a:r>
              <a:rPr lang="pl-PL" dirty="0" smtClean="0"/>
              <a:t>Stwierdził, że roztwór jednego typu kryształków skręca płaszczyznę polaryzacji w jedną stronę, roztwór drugiego typu kryształków skręca płaszczyznę polaryzacji w drugą stronę, a roztwór obu typów kryształków nie skręca płaszczyzny polaryzacji!</a:t>
            </a:r>
          </a:p>
          <a:p>
            <a:r>
              <a:rPr lang="pl-PL" dirty="0" smtClean="0"/>
              <a:t>Zaproponował pojęcie cząsteczek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dyssymetrycznych</a:t>
            </a:r>
            <a:r>
              <a:rPr lang="pl-PL" dirty="0" smtClean="0"/>
              <a:t> (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asymetrycznych</a:t>
            </a:r>
            <a:r>
              <a:rPr lang="pl-PL" dirty="0" smtClean="0"/>
              <a:t>)</a:t>
            </a:r>
          </a:p>
          <a:p>
            <a:r>
              <a:rPr lang="pl-PL" dirty="0" smtClean="0"/>
              <a:t>Dokonał w </a:t>
            </a:r>
            <a:r>
              <a:rPr lang="pl-PL" dirty="0" smtClean="0">
                <a:solidFill>
                  <a:srgbClr val="FF0000"/>
                </a:solidFill>
              </a:rPr>
              <a:t>1858</a:t>
            </a:r>
            <a:r>
              <a:rPr lang="pl-PL" dirty="0" smtClean="0"/>
              <a:t> roku pierwszej świadomej racemizacji</a:t>
            </a:r>
          </a:p>
          <a:p>
            <a:r>
              <a:rPr lang="pl-PL" dirty="0" smtClean="0"/>
              <a:t>Dokonał  podziału na </a:t>
            </a:r>
            <a:r>
              <a:rPr lang="pl-PL" dirty="0" err="1" smtClean="0">
                <a:solidFill>
                  <a:schemeClr val="tx2">
                    <a:lumMod val="75000"/>
                  </a:schemeClr>
                </a:solidFill>
              </a:rPr>
              <a:t>enancjomery</a:t>
            </a:r>
            <a:r>
              <a:rPr lang="pl-PL" dirty="0" smtClean="0"/>
              <a:t> wykorzystując połączenia kwasu winowego z optycznie aktywnymi zasadami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chininą</a:t>
            </a:r>
            <a:r>
              <a:rPr lang="pl-PL" dirty="0" smtClean="0"/>
              <a:t> i 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cynchoniną</a:t>
            </a:r>
            <a:r>
              <a:rPr lang="pl-PL" dirty="0" smtClean="0"/>
              <a:t>.</a:t>
            </a:r>
          </a:p>
          <a:p>
            <a:r>
              <a:rPr lang="pl-PL" dirty="0" smtClean="0"/>
              <a:t>W </a:t>
            </a:r>
            <a:r>
              <a:rPr lang="pl-PL" dirty="0" smtClean="0">
                <a:solidFill>
                  <a:srgbClr val="FF0000"/>
                </a:solidFill>
              </a:rPr>
              <a:t>1854</a:t>
            </a:r>
            <a:r>
              <a:rPr lang="pl-PL" dirty="0" smtClean="0"/>
              <a:t> roku wykorzystał selektywną konsumpcję kwasu prawoskrętnego przez pleśń (</a:t>
            </a:r>
            <a:r>
              <a:rPr lang="pl-PL" dirty="0" err="1" smtClean="0">
                <a:solidFill>
                  <a:schemeClr val="tx2">
                    <a:lumMod val="75000"/>
                  </a:schemeClr>
                </a:solidFill>
              </a:rPr>
              <a:t>Penicilium</a:t>
            </a:r>
            <a:r>
              <a:rPr lang="pl-PL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pl-PL" dirty="0" err="1" smtClean="0">
                <a:solidFill>
                  <a:schemeClr val="tx2">
                    <a:lumMod val="75000"/>
                  </a:schemeClr>
                </a:solidFill>
              </a:rPr>
              <a:t>Glaucum</a:t>
            </a:r>
            <a:r>
              <a:rPr lang="pl-PL" dirty="0" smtClean="0"/>
              <a:t>) otrzymując tylko lewoskrętny kwas winowy.</a:t>
            </a:r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13</a:t>
            </a:fld>
            <a:endParaRPr lang="pl-PL"/>
          </a:p>
        </p:txBody>
      </p:sp>
      <p:pic>
        <p:nvPicPr>
          <p:cNvPr id="123906" name="Picture 2" descr="Chinin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4625" y="1738312"/>
            <a:ext cx="1143000" cy="1143001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398635" cy="864096"/>
          </a:xfrm>
        </p:spPr>
        <p:txBody>
          <a:bodyPr/>
          <a:lstStyle/>
          <a:p>
            <a:r>
              <a:rPr lang="pl-PL" sz="2600" dirty="0" smtClean="0"/>
              <a:t>William Thomson Lord Kelvin (1824-1907) i jego definicja chiralności</a:t>
            </a:r>
            <a:br>
              <a:rPr lang="pl-PL" sz="2600" dirty="0" smtClean="0"/>
            </a:br>
            <a:endParaRPr lang="pl-PL" sz="2600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3396343" y="2068171"/>
            <a:ext cx="5319192" cy="2866685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„[...] I call any geometrical figure, or group of points, </a:t>
            </a:r>
            <a:r>
              <a:rPr lang="en-US" i="1" dirty="0" smtClean="0">
                <a:solidFill>
                  <a:srgbClr val="FF0000"/>
                </a:solidFill>
              </a:rPr>
              <a:t>chiral</a:t>
            </a:r>
            <a:r>
              <a:rPr lang="en-US" dirty="0" smtClean="0"/>
              <a:t>, and say that it has </a:t>
            </a:r>
            <a:r>
              <a:rPr lang="en-US" i="1" dirty="0" err="1" smtClean="0">
                <a:solidFill>
                  <a:srgbClr val="FF0000"/>
                </a:solidFill>
              </a:rPr>
              <a:t>chirality</a:t>
            </a:r>
            <a:r>
              <a:rPr lang="en-US" dirty="0" smtClean="0"/>
              <a:t> if its image in a plane mirror, ideally realized, cannot be brought to coincide with itself […]”</a:t>
            </a:r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14</a:t>
            </a:fld>
            <a:endParaRPr lang="pl-PL"/>
          </a:p>
        </p:txBody>
      </p:sp>
      <p:pic>
        <p:nvPicPr>
          <p:cNvPr id="40962" name="Picture 2" descr="Lord Kelvin photograp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4872" y="0"/>
            <a:ext cx="1689127" cy="2119086"/>
          </a:xfrm>
          <a:prstGeom prst="rect">
            <a:avLst/>
          </a:prstGeom>
          <a:noFill/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1292" y="2162175"/>
            <a:ext cx="2809875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DSCF01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4005064"/>
            <a:ext cx="3803915" cy="2852936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52425" y="260648"/>
            <a:ext cx="8791575" cy="720080"/>
          </a:xfrm>
        </p:spPr>
        <p:txBody>
          <a:bodyPr/>
          <a:lstStyle/>
          <a:p>
            <a:r>
              <a:rPr lang="pl-PL" sz="3200" dirty="0" smtClean="0"/>
              <a:t>Chiralność w świecie ożywionym (1/4)</a:t>
            </a:r>
            <a:endParaRPr lang="pl-PL" sz="3200" dirty="0"/>
          </a:p>
        </p:txBody>
      </p:sp>
      <p:pic>
        <p:nvPicPr>
          <p:cNvPr id="5" name="Obraz 4" descr="DSCF0128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40085" y="4005064"/>
            <a:ext cx="3803914" cy="2852935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 flipH="1" flipV="1">
            <a:off x="3937620" y="5431532"/>
            <a:ext cx="2852936" cy="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827584" y="980728"/>
            <a:ext cx="7772400" cy="2880320"/>
          </a:xfrm>
        </p:spPr>
        <p:txBody>
          <a:bodyPr>
            <a:normAutofit fontScale="92500"/>
          </a:bodyPr>
          <a:lstStyle/>
          <a:p>
            <a:r>
              <a:rPr lang="pl-PL" dirty="0" smtClean="0"/>
              <a:t>Ponad 90% populacji ludzkiej jest praworęczna </a:t>
            </a:r>
          </a:p>
          <a:p>
            <a:r>
              <a:rPr lang="pl-PL" dirty="0" smtClean="0"/>
              <a:t>Tylko w 2 przypadkach na 10000 można stwierdzić ułożenie organów wewnętrznych  przeciwnie do normy </a:t>
            </a:r>
          </a:p>
          <a:p>
            <a:r>
              <a:rPr lang="pl-PL" dirty="0" smtClean="0"/>
              <a:t>W Indiach kobiety zawijają sari tylko w postaci helisy prawoskrętnej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15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BB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861048"/>
            <a:ext cx="2141684" cy="2996952"/>
          </a:xfrm>
          <a:prstGeom prst="rect">
            <a:avLst/>
          </a:prstGeom>
        </p:spPr>
      </p:pic>
      <p:pic>
        <p:nvPicPr>
          <p:cNvPr id="10" name="Obraz 9" descr="BBC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09400" y="3870961"/>
            <a:ext cx="2134599" cy="2987038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>
            <a:off x="5488949" y="5326677"/>
            <a:ext cx="3062646" cy="0"/>
          </a:xfrm>
          <a:prstGeom prst="line">
            <a:avLst/>
          </a:prstGeom>
          <a:ln w="508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075240" cy="756696"/>
          </a:xfrm>
        </p:spPr>
        <p:txBody>
          <a:bodyPr/>
          <a:lstStyle/>
          <a:p>
            <a:r>
              <a:rPr lang="pl-PL" sz="3200" dirty="0" smtClean="0"/>
              <a:t>Chiralność w świecie ożywionym (2/4)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1560" y="980728"/>
            <a:ext cx="8352928" cy="3168352"/>
          </a:xfrm>
        </p:spPr>
        <p:txBody>
          <a:bodyPr>
            <a:normAutofit fontScale="85000" lnSpcReduction="20000"/>
          </a:bodyPr>
          <a:lstStyle/>
          <a:p>
            <a:r>
              <a:rPr lang="pl-PL" dirty="0" smtClean="0"/>
              <a:t>Wszystkie cukry </a:t>
            </a:r>
            <a:r>
              <a:rPr lang="pl-PL" dirty="0" smtClean="0">
                <a:solidFill>
                  <a:srgbClr val="FF0000"/>
                </a:solidFill>
              </a:rPr>
              <a:t>pochodzenie naturalnego </a:t>
            </a:r>
            <a:r>
              <a:rPr lang="pl-PL" dirty="0" smtClean="0"/>
              <a:t>są D - cukrami – skręcają płaszczyznę polaryzacji światła w roztworach w lewo… </a:t>
            </a:r>
          </a:p>
          <a:p>
            <a:r>
              <a:rPr lang="pl-PL" dirty="0" smtClean="0"/>
              <a:t>1 molekuła L-glukozy </a:t>
            </a:r>
            <a:r>
              <a:rPr lang="pl-PL" dirty="0" smtClean="0">
                <a:solidFill>
                  <a:srgbClr val="FF0000"/>
                </a:solidFill>
              </a:rPr>
              <a:t>pochodzenia naturalnego </a:t>
            </a:r>
            <a:r>
              <a:rPr lang="pl-PL" dirty="0" smtClean="0"/>
              <a:t>(np. fruktoza)  przypada na 1 000 </a:t>
            </a:r>
            <a:r>
              <a:rPr lang="pl-PL" dirty="0" err="1" smtClean="0"/>
              <a:t>000</a:t>
            </a:r>
            <a:r>
              <a:rPr lang="pl-PL" dirty="0" smtClean="0"/>
              <a:t> </a:t>
            </a:r>
            <a:r>
              <a:rPr lang="pl-PL" dirty="0" err="1" smtClean="0"/>
              <a:t>000</a:t>
            </a:r>
            <a:r>
              <a:rPr lang="pl-PL" dirty="0" smtClean="0"/>
              <a:t> </a:t>
            </a:r>
            <a:r>
              <a:rPr lang="pl-PL" dirty="0" err="1" smtClean="0"/>
              <a:t>000</a:t>
            </a:r>
            <a:r>
              <a:rPr lang="pl-PL" dirty="0" smtClean="0"/>
              <a:t> </a:t>
            </a:r>
            <a:r>
              <a:rPr lang="pl-PL" dirty="0" err="1" smtClean="0"/>
              <a:t>000</a:t>
            </a:r>
            <a:r>
              <a:rPr lang="pl-PL" dirty="0" smtClean="0"/>
              <a:t> molekuł D-glukozy</a:t>
            </a:r>
          </a:p>
          <a:p>
            <a:r>
              <a:rPr lang="pl-PL" dirty="0" smtClean="0"/>
              <a:t>Wszystkie aminokwasy pochodzenia naturalnego, z których jesteśmy zbudowani  są L- aminokwasami – ale zawsze tak nie było…</a:t>
            </a:r>
          </a:p>
        </p:txBody>
      </p:sp>
      <p:pic>
        <p:nvPicPr>
          <p:cNvPr id="36866" name="Picture 2" descr="Plik:DNA orbit animated.gif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3778540"/>
            <a:ext cx="1872208" cy="3079460"/>
          </a:xfrm>
          <a:prstGeom prst="rect">
            <a:avLst/>
          </a:prstGeom>
          <a:noFill/>
        </p:spPr>
      </p:pic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>
          <a:xfrm>
            <a:off x="8652672" y="6448690"/>
            <a:ext cx="415127" cy="333110"/>
          </a:xfrm>
        </p:spPr>
        <p:txBody>
          <a:bodyPr/>
          <a:lstStyle/>
          <a:p>
            <a:fld id="{589B7C76-EFF2-4CD8-A475-4750F11B4BC6}" type="slidenum">
              <a:rPr lang="pl-PL" smtClean="0"/>
              <a:pPr/>
              <a:t>16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512064"/>
            <a:ext cx="8075240" cy="612680"/>
          </a:xfrm>
        </p:spPr>
        <p:txBody>
          <a:bodyPr/>
          <a:lstStyle/>
          <a:p>
            <a:r>
              <a:rPr lang="pl-PL" sz="3200" dirty="0" smtClean="0"/>
              <a:t>Chiralność w świecie ożywionym (3/4)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83568" y="1196752"/>
            <a:ext cx="7859216" cy="2613248"/>
          </a:xfrm>
        </p:spPr>
        <p:txBody>
          <a:bodyPr>
            <a:normAutofit fontScale="77500" lnSpcReduction="20000"/>
          </a:bodyPr>
          <a:lstStyle/>
          <a:p>
            <a:r>
              <a:rPr lang="pl-PL" dirty="0" smtClean="0"/>
              <a:t>Okazuje się, że w próbkach czystych D-aminokwasów bądź L-aminokwasów polimeryzacja do polipeptydów  zachodzi 20 razy szybciej niż w mieszaninie  </a:t>
            </a:r>
            <a:r>
              <a:rPr lang="pl-PL" dirty="0" err="1" smtClean="0"/>
              <a:t>racemicznej</a:t>
            </a:r>
            <a:r>
              <a:rPr lang="pl-PL" dirty="0" smtClean="0"/>
              <a:t> tych aminokwasów – czyli struktury biologiczne preferują  jeden rodzaj chiralności </a:t>
            </a:r>
          </a:p>
          <a:p>
            <a:r>
              <a:rPr lang="pl-PL" dirty="0" smtClean="0"/>
              <a:t>Z  L - aminokwasów tworzy się helisa DNA prawoskrętna…</a:t>
            </a:r>
          </a:p>
          <a:p>
            <a:r>
              <a:rPr lang="pl-PL" dirty="0" smtClean="0"/>
              <a:t>Prawoskrętny RNA służy do replikacji tylko prawoskrętnego DNA</a:t>
            </a:r>
          </a:p>
        </p:txBody>
      </p:sp>
      <p:pic>
        <p:nvPicPr>
          <p:cNvPr id="4" name="Obraz 3" descr="CD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4149080"/>
            <a:ext cx="2990944" cy="2708920"/>
          </a:xfrm>
          <a:prstGeom prst="rect">
            <a:avLst/>
          </a:prstGeom>
        </p:spPr>
      </p:pic>
      <p:pic>
        <p:nvPicPr>
          <p:cNvPr id="5" name="Obraz 4" descr="CDE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9664" y="4118838"/>
            <a:ext cx="3024336" cy="2739162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 flipH="1" flipV="1">
            <a:off x="4693704" y="5467536"/>
            <a:ext cx="2780928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17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512064"/>
            <a:ext cx="8075240" cy="612680"/>
          </a:xfrm>
        </p:spPr>
        <p:txBody>
          <a:bodyPr/>
          <a:lstStyle/>
          <a:p>
            <a:r>
              <a:rPr lang="pl-PL" sz="3200" dirty="0" smtClean="0"/>
              <a:t>Chiralność w świecie ożywionym (4/</a:t>
            </a:r>
            <a:r>
              <a:rPr lang="pl-PL" sz="3200" dirty="0" err="1" smtClean="0"/>
              <a:t>4</a:t>
            </a:r>
            <a:r>
              <a:rPr lang="pl-PL" sz="3200" dirty="0" smtClean="0"/>
              <a:t>)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83568" y="1196752"/>
            <a:ext cx="7859216" cy="1933472"/>
          </a:xfrm>
        </p:spPr>
        <p:txBody>
          <a:bodyPr>
            <a:normAutofit fontScale="77500" lnSpcReduction="20000"/>
          </a:bodyPr>
          <a:lstStyle/>
          <a:p>
            <a:r>
              <a:rPr lang="pl-PL" dirty="0" smtClean="0"/>
              <a:t>Enzymy w strukturach biologicznych mają budowę chiralną, w związku z tym do nich pasują tylko molekuły o ściśle określonej chiralności. </a:t>
            </a:r>
          </a:p>
          <a:p>
            <a:r>
              <a:rPr lang="pl-PL" dirty="0" smtClean="0"/>
              <a:t>Jeśli pozwolimy kolonii bakterii rozwijać się w mieszaninie </a:t>
            </a:r>
            <a:r>
              <a:rPr lang="pl-PL" dirty="0" err="1" smtClean="0"/>
              <a:t>racemicznej</a:t>
            </a:r>
            <a:r>
              <a:rPr lang="pl-PL" dirty="0" smtClean="0"/>
              <a:t> cukrów  bakterie w pierwszej kolejności spożyją cukry prawoskrętne a następnie ewakuują  się z tej pożywki</a:t>
            </a:r>
            <a:endParaRPr lang="pl-PL" dirty="0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18</a:t>
            </a:fld>
            <a:endParaRPr lang="pl-PL"/>
          </a:p>
        </p:txBody>
      </p:sp>
      <p:pic>
        <p:nvPicPr>
          <p:cNvPr id="9" name="Obraz 8" descr="DSCF01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563634"/>
            <a:ext cx="4392488" cy="3294366"/>
          </a:xfrm>
          <a:prstGeom prst="rect">
            <a:avLst/>
          </a:prstGeom>
        </p:spPr>
      </p:pic>
      <p:pic>
        <p:nvPicPr>
          <p:cNvPr id="10" name="Obraz 9" descr="DSCF0125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64022" y="3573016"/>
            <a:ext cx="4379978" cy="3284984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flipV="1">
            <a:off x="4762500" y="3419847"/>
            <a:ext cx="7218" cy="3438153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Trochę systematyki…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48343" y="1436914"/>
            <a:ext cx="8795657" cy="542108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pl-PL" dirty="0" smtClean="0">
                <a:solidFill>
                  <a:srgbClr val="FF0000"/>
                </a:solidFill>
              </a:rPr>
              <a:t>Centrum chiralne </a:t>
            </a:r>
            <a:r>
              <a:rPr lang="pl-PL" dirty="0" smtClean="0"/>
              <a:t>– asymetryczny węgiel cztero-podstawiony różnymi podstawnikami</a:t>
            </a:r>
          </a:p>
          <a:p>
            <a:pPr marL="0" indent="0">
              <a:buNone/>
            </a:pPr>
            <a:r>
              <a:rPr lang="pl-PL" dirty="0" err="1" smtClean="0">
                <a:solidFill>
                  <a:srgbClr val="FF0000"/>
                </a:solidFill>
              </a:rPr>
              <a:t>Enancjomery</a:t>
            </a:r>
            <a:r>
              <a:rPr lang="pl-PL" dirty="0" smtClean="0"/>
              <a:t> (izomery optyczne) dwie podobne formy tej samej cząsteczki mające centra o przeciwnej  chiralności </a:t>
            </a:r>
          </a:p>
          <a:p>
            <a:pPr marL="0" indent="0">
              <a:buNone/>
            </a:pPr>
            <a:r>
              <a:rPr lang="pl-PL" dirty="0" smtClean="0">
                <a:solidFill>
                  <a:srgbClr val="FF0000"/>
                </a:solidFill>
              </a:rPr>
              <a:t>Epimery</a:t>
            </a:r>
            <a:r>
              <a:rPr lang="pl-PL" dirty="0" smtClean="0"/>
              <a:t> – dwie podobne formy tej samej molekuły różniące się chiralnością tylko jednego węgla</a:t>
            </a:r>
          </a:p>
          <a:p>
            <a:pPr marL="0" indent="0">
              <a:buNone/>
            </a:pPr>
            <a:r>
              <a:rPr lang="pl-PL" dirty="0" smtClean="0"/>
              <a:t>W zależności od skręcania płaszczyzny polaryzacji światła stosujemy podział na </a:t>
            </a:r>
            <a:r>
              <a:rPr lang="pl-PL" dirty="0" err="1" smtClean="0"/>
              <a:t>enancjomery</a:t>
            </a:r>
            <a:r>
              <a:rPr lang="pl-PL" dirty="0" smtClean="0"/>
              <a:t>: D (</a:t>
            </a:r>
            <a:r>
              <a:rPr lang="pl-PL" dirty="0" err="1" smtClean="0">
                <a:solidFill>
                  <a:srgbClr val="FF0000"/>
                </a:solidFill>
              </a:rPr>
              <a:t>Dexter</a:t>
            </a:r>
            <a:r>
              <a:rPr lang="pl-PL" dirty="0" smtClean="0"/>
              <a:t> – prawy po łacinie) i  L (</a:t>
            </a:r>
            <a:r>
              <a:rPr lang="pl-PL" dirty="0" err="1" smtClean="0">
                <a:solidFill>
                  <a:srgbClr val="FF0000"/>
                </a:solidFill>
              </a:rPr>
              <a:t>Leovo</a:t>
            </a:r>
            <a:r>
              <a:rPr lang="pl-PL" dirty="0" smtClean="0"/>
              <a:t> – lewy po łacinie) </a:t>
            </a:r>
          </a:p>
          <a:p>
            <a:pPr marL="0" indent="0">
              <a:buNone/>
            </a:pPr>
            <a:r>
              <a:rPr lang="pl-PL" dirty="0" smtClean="0"/>
              <a:t>Konfiguracja  absolutna </a:t>
            </a:r>
            <a:r>
              <a:rPr lang="pl-PL" dirty="0" err="1" smtClean="0"/>
              <a:t>enancjomerów</a:t>
            </a:r>
            <a:r>
              <a:rPr lang="pl-PL" dirty="0" smtClean="0"/>
              <a:t>: R (</a:t>
            </a:r>
            <a:r>
              <a:rPr lang="pl-PL" dirty="0" err="1" smtClean="0">
                <a:solidFill>
                  <a:srgbClr val="FF0000"/>
                </a:solidFill>
              </a:rPr>
              <a:t>Rectus</a:t>
            </a:r>
            <a:r>
              <a:rPr lang="pl-PL" dirty="0" smtClean="0"/>
              <a:t> – prawy) i S (</a:t>
            </a:r>
            <a:r>
              <a:rPr lang="pl-PL" dirty="0" err="1" smtClean="0">
                <a:solidFill>
                  <a:srgbClr val="FF0000"/>
                </a:solidFill>
              </a:rPr>
              <a:t>Sinister</a:t>
            </a:r>
            <a:r>
              <a:rPr lang="pl-PL" dirty="0" smtClean="0"/>
              <a:t> - lewy)</a:t>
            </a:r>
          </a:p>
          <a:p>
            <a:pPr marL="0" indent="0">
              <a:buNone/>
            </a:pPr>
            <a:r>
              <a:rPr lang="pl-PL" dirty="0" smtClean="0">
                <a:solidFill>
                  <a:srgbClr val="FF0000"/>
                </a:solidFill>
              </a:rPr>
              <a:t>Racemat</a:t>
            </a:r>
            <a:r>
              <a:rPr lang="pl-PL" dirty="0" smtClean="0"/>
              <a:t> – mieszanina zawierająca tyle samo obu typów </a:t>
            </a:r>
            <a:r>
              <a:rPr lang="pl-PL" dirty="0" err="1" smtClean="0"/>
              <a:t>enancjomerów</a:t>
            </a:r>
            <a:r>
              <a:rPr lang="pl-PL" dirty="0" smtClean="0"/>
              <a:t> (D i L). Jest to mieszanina nieaktywna optycznie.</a:t>
            </a:r>
          </a:p>
          <a:p>
            <a:pPr marL="0" indent="0">
              <a:buNone/>
            </a:pPr>
            <a:r>
              <a:rPr lang="pl-PL" dirty="0" smtClean="0"/>
              <a:t>Konfiguracja absolutna nie jest identyczna z prawym lub lewym skręceniem płaszczyzny polaryzacji światła.  </a:t>
            </a:r>
          </a:p>
          <a:p>
            <a:pPr marL="0" indent="0">
              <a:buNone/>
            </a:pPr>
            <a:r>
              <a:rPr lang="pl-PL" dirty="0" smtClean="0"/>
              <a:t> 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19</a:t>
            </a:fld>
            <a:endParaRPr lang="pl-PL"/>
          </a:p>
        </p:txBody>
      </p:sp>
      <p:pic>
        <p:nvPicPr>
          <p:cNvPr id="88066" name="Picture 2" descr="http://upload.wikimedia.org/wikipedia/commons/thumb/6/65/D%2BL-Alanine.gif/250px-D%2BL-Alani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30521" y="373291"/>
            <a:ext cx="2381250" cy="1171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Trochę systematyki…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48343" y="1436914"/>
            <a:ext cx="8795657" cy="54210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 err="1" smtClean="0"/>
              <a:t>Enancjomery</a:t>
            </a:r>
            <a:r>
              <a:rPr lang="pl-PL" dirty="0" smtClean="0"/>
              <a:t> bardzo trudno jest rozdzielić - mają takie same właściwości fizykochemiczne</a:t>
            </a:r>
          </a:p>
          <a:p>
            <a:pPr marL="0" indent="0">
              <a:buNone/>
            </a:pPr>
            <a:r>
              <a:rPr lang="pl-PL" dirty="0" smtClean="0"/>
              <a:t>Można je rozdzielić tylko w środowisku chiralnym (</a:t>
            </a:r>
            <a:r>
              <a:rPr lang="pl-PL" dirty="0" smtClean="0">
                <a:solidFill>
                  <a:srgbClr val="FF0000"/>
                </a:solidFill>
              </a:rPr>
              <a:t>chromatografia chiralna</a:t>
            </a:r>
            <a:r>
              <a:rPr lang="pl-PL" dirty="0" smtClean="0"/>
              <a:t>)– w takim środowisku reakcje (lub procesy fizyczne) przebiegają z różną prędkością  - w zależności od chiralności substancji rozdzielanych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20</a:t>
            </a:fld>
            <a:endParaRPr lang="pl-PL"/>
          </a:p>
        </p:txBody>
      </p:sp>
      <p:pic>
        <p:nvPicPr>
          <p:cNvPr id="88066" name="Picture 2" descr="http://upload.wikimedia.org/wikipedia/commons/thumb/6/65/D%2BL-Alanine.gif/250px-D%2BL-Alanin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30521" y="373291"/>
            <a:ext cx="2381250" cy="1171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0"/>
            <a:ext cx="8496944" cy="914400"/>
          </a:xfrm>
        </p:spPr>
        <p:txBody>
          <a:bodyPr/>
          <a:lstStyle/>
          <a:p>
            <a:r>
              <a:rPr lang="pl-PL" sz="3200" dirty="0" smtClean="0"/>
              <a:t>Chiralna </a:t>
            </a:r>
            <a:r>
              <a:rPr lang="pl-PL" sz="3200" dirty="0" err="1" smtClean="0"/>
              <a:t>heterofobia</a:t>
            </a:r>
            <a:r>
              <a:rPr lang="pl-PL" sz="3200" dirty="0" smtClean="0"/>
              <a:t> w świecie ożywionym (1/3) – </a:t>
            </a:r>
            <a:r>
              <a:rPr lang="pl-PL" sz="2000" dirty="0" smtClean="0"/>
              <a:t>zawartość aminokwasów w wewnętrznych warstwach muszli małży </a:t>
            </a:r>
            <a:r>
              <a:rPr lang="pl-PL" sz="2000" b="1" dirty="0" err="1" smtClean="0"/>
              <a:t>Mercanaria</a:t>
            </a:r>
            <a:r>
              <a:rPr lang="pl-PL" sz="2000" dirty="0" smtClean="0"/>
              <a:t> </a:t>
            </a:r>
            <a:endParaRPr lang="pl-PL" sz="2000" dirty="0"/>
          </a:p>
        </p:txBody>
      </p:sp>
      <p:graphicFrame>
        <p:nvGraphicFramePr>
          <p:cNvPr id="9" name="Symbol zastępczy zawartości 8"/>
          <p:cNvGraphicFramePr>
            <a:graphicFrameLocks noGrp="1"/>
          </p:cNvGraphicFramePr>
          <p:nvPr>
            <p:ph idx="1"/>
          </p:nvPr>
        </p:nvGraphicFramePr>
        <p:xfrm>
          <a:off x="539550" y="1340768"/>
          <a:ext cx="8604449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2"/>
                <a:gridCol w="1080120"/>
                <a:gridCol w="1167339"/>
                <a:gridCol w="1229207"/>
                <a:gridCol w="1229207"/>
                <a:gridCol w="1229207"/>
                <a:gridCol w="122920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aminokwas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miocen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Późny </a:t>
                      </a:r>
                      <a:r>
                        <a:rPr lang="pl-PL" dirty="0" err="1" smtClean="0">
                          <a:latin typeface="Arial Narrow" pitchFamily="34" charset="0"/>
                        </a:rPr>
                        <a:t>pleistocen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obecnie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D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L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D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L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D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L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Arial Narrow" pitchFamily="34" charset="0"/>
                        </a:rPr>
                        <a:t>Alanina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52%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48%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31%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69%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100%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Arial Narrow" pitchFamily="34" charset="0"/>
                        </a:rPr>
                        <a:t>Walina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52%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48%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28%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72%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100%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Arial Narrow" pitchFamily="34" charset="0"/>
                        </a:rPr>
                        <a:t>Leucyna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48%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52%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26%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74%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100%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Arial Narrow" pitchFamily="34" charset="0"/>
                        </a:rPr>
                        <a:t>Tyrozyna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50%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50%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25%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75%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100%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Arial Narrow" pitchFamily="34" charset="0"/>
                        </a:rPr>
                        <a:t>Fenyloalanina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49%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51%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25%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75%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 Narrow" pitchFamily="34" charset="0"/>
                        </a:rPr>
                        <a:t>100%</a:t>
                      </a:r>
                      <a:endParaRPr lang="pl-PL" dirty="0">
                        <a:latin typeface="Arial Narrow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21</a:t>
            </a:fld>
            <a:endParaRPr lang="pl-PL"/>
          </a:p>
        </p:txBody>
      </p:sp>
      <p:pic>
        <p:nvPicPr>
          <p:cNvPr id="109570" name="Picture 2" descr="File:Mercenaria mercenar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050" y="4038600"/>
            <a:ext cx="3759200" cy="2819400"/>
          </a:xfrm>
          <a:prstGeom prst="rect">
            <a:avLst/>
          </a:prstGeom>
          <a:noFill/>
        </p:spPr>
      </p:pic>
      <p:pic>
        <p:nvPicPr>
          <p:cNvPr id="109572" name="Picture 4" descr="File:Aminoacidos-enantiomer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3949700"/>
            <a:ext cx="2895600" cy="1447800"/>
          </a:xfrm>
          <a:prstGeom prst="rect">
            <a:avLst/>
          </a:prstGeom>
          <a:noFill/>
        </p:spPr>
      </p:pic>
      <p:pic>
        <p:nvPicPr>
          <p:cNvPr id="109574" name="Picture 6" descr="LD-Phenylalanin Molekülbaukasten 867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62449" y="5372098"/>
            <a:ext cx="2228851" cy="1485901"/>
          </a:xfrm>
          <a:prstGeom prst="rect">
            <a:avLst/>
          </a:prstGeom>
          <a:noFill/>
        </p:spPr>
      </p:pic>
      <p:cxnSp>
        <p:nvCxnSpPr>
          <p:cNvPr id="12" name="Łącznik prosty ze strzałką 11"/>
          <p:cNvCxnSpPr/>
          <p:nvPr/>
        </p:nvCxnSpPr>
        <p:spPr>
          <a:xfrm>
            <a:off x="1524000" y="3857625"/>
            <a:ext cx="2971800" cy="1809750"/>
          </a:xfrm>
          <a:prstGeom prst="straightConnector1">
            <a:avLst/>
          </a:prstGeom>
          <a:ln w="25400">
            <a:solidFill>
              <a:srgbClr val="FF0000"/>
            </a:solidFill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/>
          <p:cNvCxnSpPr/>
          <p:nvPr/>
        </p:nvCxnSpPr>
        <p:spPr>
          <a:xfrm>
            <a:off x="1352550" y="2276475"/>
            <a:ext cx="4972050" cy="2190750"/>
          </a:xfrm>
          <a:prstGeom prst="straightConnector1">
            <a:avLst/>
          </a:prstGeom>
          <a:ln w="25400">
            <a:solidFill>
              <a:srgbClr val="FF0000"/>
            </a:solidFill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07704" y="512064"/>
            <a:ext cx="5688632" cy="914400"/>
          </a:xfrm>
        </p:spPr>
        <p:txBody>
          <a:bodyPr/>
          <a:lstStyle/>
          <a:p>
            <a:r>
              <a:rPr lang="pl-PL" sz="3200" dirty="0" smtClean="0"/>
              <a:t>Chiralna </a:t>
            </a:r>
            <a:r>
              <a:rPr lang="pl-PL" sz="3200" dirty="0" err="1" smtClean="0"/>
              <a:t>heterofobia</a:t>
            </a:r>
            <a:r>
              <a:rPr lang="pl-PL" sz="3200" dirty="0" smtClean="0"/>
              <a:t> w świecie ożywionym 2/3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907704" y="1556792"/>
            <a:ext cx="5904656" cy="4968552"/>
          </a:xfrm>
        </p:spPr>
        <p:txBody>
          <a:bodyPr>
            <a:normAutofit fontScale="92500" lnSpcReduction="10000"/>
          </a:bodyPr>
          <a:lstStyle/>
          <a:p>
            <a:r>
              <a:rPr lang="pl-PL" dirty="0" smtClean="0"/>
              <a:t>Wiele na to wskazuje, że organizmy żywe wolą jeden typ chiralności</a:t>
            </a:r>
          </a:p>
          <a:p>
            <a:r>
              <a:rPr lang="pl-PL" dirty="0" smtClean="0"/>
              <a:t>Molekuły o przeciwnej chiralności mogą być: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FF0000"/>
                </a:solidFill>
              </a:rPr>
              <a:t>Obojętne dla organizmów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FF0000"/>
                </a:solidFill>
              </a:rPr>
              <a:t>Trujące dla organizmów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FF0000"/>
                </a:solidFill>
              </a:rPr>
              <a:t>Przekształcane za pomocą zjawiska izomerazy w molekuły o wymaganej chiralności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FF0000"/>
                </a:solidFill>
              </a:rPr>
              <a:t>Zdecydowanie szybciej wydalane </a:t>
            </a:r>
            <a:br>
              <a:rPr lang="pl-PL" dirty="0" smtClean="0">
                <a:solidFill>
                  <a:srgbClr val="FF0000"/>
                </a:solidFill>
              </a:rPr>
            </a:br>
            <a:r>
              <a:rPr lang="pl-PL" dirty="0" smtClean="0">
                <a:solidFill>
                  <a:srgbClr val="FF0000"/>
                </a:solidFill>
              </a:rPr>
              <a:t>z organizmów</a:t>
            </a:r>
          </a:p>
        </p:txBody>
      </p:sp>
      <p:pic>
        <p:nvPicPr>
          <p:cNvPr id="4" name="Obraz 3" descr="AB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0"/>
            <a:ext cx="1524000" cy="4123944"/>
          </a:xfrm>
          <a:prstGeom prst="rect">
            <a:avLst/>
          </a:prstGeom>
        </p:spPr>
      </p:pic>
      <p:pic>
        <p:nvPicPr>
          <p:cNvPr id="5" name="Obraz 4" descr="ABC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20000" y="0"/>
            <a:ext cx="1524000" cy="4123944"/>
          </a:xfrm>
          <a:prstGeom prst="rect">
            <a:avLst/>
          </a:prstGeom>
        </p:spPr>
      </p:pic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22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Chiralna </a:t>
            </a:r>
            <a:r>
              <a:rPr lang="pl-PL" dirty="0" err="1" smtClean="0"/>
              <a:t>heterofobia</a:t>
            </a:r>
            <a:r>
              <a:rPr lang="pl-PL" dirty="0" smtClean="0"/>
              <a:t> w świecie ożywionym 3/</a:t>
            </a:r>
            <a:r>
              <a:rPr lang="pl-PL" dirty="0" err="1" smtClean="0"/>
              <a:t>3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2616990"/>
          </a:xfrm>
        </p:spPr>
        <p:txBody>
          <a:bodyPr>
            <a:normAutofit fontScale="92500" lnSpcReduction="10000"/>
          </a:bodyPr>
          <a:lstStyle/>
          <a:p>
            <a:r>
              <a:rPr lang="pl-PL" dirty="0" smtClean="0"/>
              <a:t>Istnieją teorie, że molekuły o nielubianej chiralności mogą być akceleratorami starzenia i procesów nowotworowych</a:t>
            </a:r>
          </a:p>
          <a:p>
            <a:r>
              <a:rPr lang="pl-PL" dirty="0" smtClean="0"/>
              <a:t>Nadmiar nieaktywnego (szkodliwego) </a:t>
            </a:r>
            <a:r>
              <a:rPr lang="pl-PL" dirty="0" err="1" smtClean="0"/>
              <a:t>enancjomeru</a:t>
            </a:r>
            <a:r>
              <a:rPr lang="pl-PL" dirty="0" smtClean="0"/>
              <a:t> w mieszaninie nazywamy balastem </a:t>
            </a:r>
            <a:r>
              <a:rPr lang="pl-PL" dirty="0" err="1" smtClean="0"/>
              <a:t>enancjomerycznym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23</a:t>
            </a:fld>
            <a:endParaRPr lang="pl-PL"/>
          </a:p>
        </p:txBody>
      </p:sp>
      <p:pic>
        <p:nvPicPr>
          <p:cNvPr id="5" name="Symbol zastępczy zawartości 3" descr="DSCF0028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4022" y="4676774"/>
            <a:ext cx="2908300" cy="2181225"/>
          </a:xfrm>
          <a:prstGeom prst="rect">
            <a:avLst/>
          </a:prstGeom>
        </p:spPr>
      </p:pic>
      <p:pic>
        <p:nvPicPr>
          <p:cNvPr id="6" name="Obraz 5" descr="DSCF00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85950" y="4681444"/>
            <a:ext cx="2902074" cy="2176556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flipH="1">
            <a:off x="4788024" y="4695825"/>
            <a:ext cx="3051" cy="2162175"/>
          </a:xfrm>
          <a:prstGeom prst="line">
            <a:avLst/>
          </a:prstGeom>
          <a:ln w="444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DSCF01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3779658"/>
            <a:ext cx="4104456" cy="3078342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756696"/>
          </a:xfrm>
        </p:spPr>
        <p:txBody>
          <a:bodyPr/>
          <a:lstStyle/>
          <a:p>
            <a:r>
              <a:rPr lang="pl-PL" dirty="0" smtClean="0"/>
              <a:t>Pierre Curie 1/2</a:t>
            </a:r>
            <a:endParaRPr lang="pl-PL" dirty="0"/>
          </a:p>
        </p:txBody>
      </p:sp>
      <p:pic>
        <p:nvPicPr>
          <p:cNvPr id="5" name="Obraz 4" descr="DSCF0124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52051" y="3789039"/>
            <a:ext cx="4091948" cy="3068961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 flipH="1" flipV="1">
            <a:off x="3613584" y="5323520"/>
            <a:ext cx="3068960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braz 5" descr="Pierrecurie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0352" y="0"/>
            <a:ext cx="1403648" cy="1820063"/>
          </a:xfrm>
          <a:prstGeom prst="rect">
            <a:avLst/>
          </a:prstGeom>
        </p:spPr>
      </p:pic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611560" y="1124744"/>
            <a:ext cx="7772400" cy="2941584"/>
          </a:xfrm>
        </p:spPr>
        <p:txBody>
          <a:bodyPr>
            <a:normAutofit fontScale="92500"/>
          </a:bodyPr>
          <a:lstStyle/>
          <a:p>
            <a:r>
              <a:rPr lang="pl-PL" dirty="0" smtClean="0"/>
              <a:t>Zasada Curie (1892) „elementy symetrii otrzymanej nowej struktury, po zadziałaniu na strukturę pierwotną przez czynnik zewnętrzny muszą być przynajmniej równe części wspólnej (iloczynowi) elementów symetrii właściwych dla struktury wyjściowej i czynnika zewnętrznego”   </a:t>
            </a:r>
            <a:endParaRPr lang="pl-PL" dirty="0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24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Pierre Curie 2/</a:t>
            </a:r>
            <a:r>
              <a:rPr lang="pl-PL" dirty="0" err="1" smtClean="0"/>
              <a:t>2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1412776"/>
            <a:ext cx="7772400" cy="2005480"/>
          </a:xfrm>
        </p:spPr>
        <p:txBody>
          <a:bodyPr>
            <a:normAutofit fontScale="85000" lnSpcReduction="20000"/>
          </a:bodyPr>
          <a:lstStyle/>
          <a:p>
            <a:pPr marL="87313" indent="-19050">
              <a:buNone/>
            </a:pPr>
            <a:r>
              <a:rPr lang="pl-PL" dirty="0" smtClean="0"/>
              <a:t>Jeżeli nawet kiedyś (dawno, </a:t>
            </a:r>
            <a:r>
              <a:rPr lang="pl-PL" dirty="0" err="1" smtClean="0"/>
              <a:t>dawno</a:t>
            </a:r>
            <a:r>
              <a:rPr lang="pl-PL" dirty="0" smtClean="0"/>
              <a:t> temu) struktury biologiczne były </a:t>
            </a:r>
            <a:r>
              <a:rPr lang="pl-PL" dirty="0" err="1" smtClean="0"/>
              <a:t>racemiczne</a:t>
            </a:r>
            <a:r>
              <a:rPr lang="pl-PL" dirty="0" smtClean="0"/>
              <a:t> i doszło do lekkiego zachwiania równowagi to w wyniku wielokrotnego wzmacniania różnicy poprzez działanie zasady Curie </a:t>
            </a:r>
            <a:br>
              <a:rPr lang="pl-PL" dirty="0" smtClean="0"/>
            </a:br>
            <a:r>
              <a:rPr lang="pl-PL" dirty="0" smtClean="0"/>
              <a:t>i syntezę molekuł o jednej chiralności efektem jest </a:t>
            </a:r>
            <a:r>
              <a:rPr lang="pl-PL" dirty="0" err="1" smtClean="0"/>
              <a:t>homochiralny</a:t>
            </a:r>
            <a:r>
              <a:rPr lang="pl-PL" dirty="0" smtClean="0"/>
              <a:t> świat... </a:t>
            </a:r>
            <a:endParaRPr lang="pl-PL" dirty="0"/>
          </a:p>
        </p:txBody>
      </p:sp>
      <p:pic>
        <p:nvPicPr>
          <p:cNvPr id="4" name="Obraz 3" descr="DSC004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3969060"/>
            <a:ext cx="3851920" cy="2888940"/>
          </a:xfrm>
          <a:prstGeom prst="rect">
            <a:avLst/>
          </a:prstGeom>
        </p:spPr>
      </p:pic>
      <p:pic>
        <p:nvPicPr>
          <p:cNvPr id="5" name="Obraz 4" descr="DSC00445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3969061"/>
            <a:ext cx="3851919" cy="2888939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 flipH="1" flipV="1">
            <a:off x="3829608" y="5395528"/>
            <a:ext cx="2924944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25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 jak jest z syntezą organiczną…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37109" y="1927126"/>
            <a:ext cx="7772400" cy="2005480"/>
          </a:xfrm>
        </p:spPr>
        <p:txBody>
          <a:bodyPr>
            <a:normAutofit fontScale="85000" lnSpcReduction="20000"/>
          </a:bodyPr>
          <a:lstStyle/>
          <a:p>
            <a:pPr marL="87313" indent="-19050">
              <a:buNone/>
            </a:pPr>
            <a:r>
              <a:rPr lang="pl-PL" dirty="0" smtClean="0"/>
              <a:t>Chemik syntetyzujący z cegiełek </a:t>
            </a:r>
            <a:r>
              <a:rPr lang="pl-PL" dirty="0" err="1" smtClean="0"/>
              <a:t>niechiralnych</a:t>
            </a:r>
            <a:r>
              <a:rPr lang="pl-PL" dirty="0" smtClean="0"/>
              <a:t> struktury chiralne zawsze otrzyma racemat. Bo reakcje chemiczne nie przebiegające w środowisku chiralnym dadzą zawsze 50% </a:t>
            </a:r>
            <a:r>
              <a:rPr lang="pl-PL" dirty="0" err="1" smtClean="0"/>
              <a:t>p-stwo</a:t>
            </a:r>
            <a:r>
              <a:rPr lang="pl-PL" dirty="0" smtClean="0"/>
              <a:t> że molekuła będzie D - </a:t>
            </a:r>
            <a:r>
              <a:rPr lang="pl-PL" dirty="0" err="1" smtClean="0"/>
              <a:t>enancjomerem</a:t>
            </a:r>
            <a:r>
              <a:rPr lang="pl-PL" dirty="0" smtClean="0"/>
              <a:t> lub L – </a:t>
            </a:r>
            <a:r>
              <a:rPr lang="pl-PL" dirty="0" err="1" smtClean="0"/>
              <a:t>enancjomerem</a:t>
            </a:r>
            <a:r>
              <a:rPr lang="pl-PL" dirty="0" smtClean="0"/>
              <a:t>. Tu zasada Curie nie obowiązuje (bo warunki są symetryczne)</a:t>
            </a:r>
            <a:endParaRPr lang="pl-PL" dirty="0"/>
          </a:p>
        </p:txBody>
      </p:sp>
      <p:pic>
        <p:nvPicPr>
          <p:cNvPr id="4" name="Obraz 3" descr="DSC004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3969060"/>
            <a:ext cx="3851920" cy="2888940"/>
          </a:xfrm>
          <a:prstGeom prst="rect">
            <a:avLst/>
          </a:prstGeom>
        </p:spPr>
      </p:pic>
      <p:pic>
        <p:nvPicPr>
          <p:cNvPr id="5" name="Obraz 4" descr="DSC00445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3969061"/>
            <a:ext cx="3851919" cy="2888939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 flipH="1" flipV="1">
            <a:off x="3829608" y="5395528"/>
            <a:ext cx="2924944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26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DSC00446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92213" y="4869160"/>
            <a:ext cx="2651787" cy="1988840"/>
          </a:xfrm>
          <a:prstGeom prst="rect">
            <a:avLst/>
          </a:prstGeom>
        </p:spPr>
      </p:pic>
      <p:pic>
        <p:nvPicPr>
          <p:cNvPr id="6" name="Obraz 5" descr="DSC004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5" y="4869160"/>
            <a:ext cx="2651787" cy="198884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772400" cy="468664"/>
          </a:xfrm>
        </p:spPr>
        <p:txBody>
          <a:bodyPr/>
          <a:lstStyle/>
          <a:p>
            <a:r>
              <a:rPr lang="pl-PL" sz="3200" dirty="0" smtClean="0"/>
              <a:t>Kiszony ogórek a chiralność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764704"/>
            <a:ext cx="8568952" cy="2808312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pl-PL" dirty="0" smtClean="0"/>
              <a:t>Kiszony ogórek</a:t>
            </a:r>
          </a:p>
          <a:p>
            <a:pPr algn="ctr"/>
            <a:r>
              <a:rPr lang="pl-PL" dirty="0" smtClean="0"/>
              <a:t>Kiszona kapusta</a:t>
            </a:r>
          </a:p>
          <a:p>
            <a:pPr algn="ctr"/>
            <a:r>
              <a:rPr lang="pl-PL" dirty="0" smtClean="0"/>
              <a:t>Zsiadłe mleko</a:t>
            </a:r>
          </a:p>
          <a:p>
            <a:pPr algn="ctr"/>
            <a:r>
              <a:rPr lang="pl-PL" dirty="0" smtClean="0"/>
              <a:t>Sery żółte i pleśniowe</a:t>
            </a:r>
          </a:p>
          <a:p>
            <a:pPr algn="ctr"/>
            <a:r>
              <a:rPr lang="pl-PL" dirty="0" smtClean="0"/>
              <a:t>Jogurty, kefiry, maślanki</a:t>
            </a:r>
          </a:p>
          <a:p>
            <a:pPr algn="ctr"/>
            <a:r>
              <a:rPr lang="pl-PL" dirty="0" smtClean="0"/>
              <a:t>Piwo</a:t>
            </a:r>
          </a:p>
          <a:p>
            <a:pPr algn="ctr"/>
            <a:r>
              <a:rPr lang="pl-PL" dirty="0" smtClean="0"/>
              <a:t>Wino</a:t>
            </a:r>
          </a:p>
          <a:p>
            <a:pPr algn="ctr"/>
            <a:r>
              <a:rPr lang="pl-PL" dirty="0" smtClean="0"/>
              <a:t>Cydr jabłkowy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1043608" y="3645024"/>
            <a:ext cx="68407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Zawierają bakterie prowadzące do fermentacji.</a:t>
            </a:r>
          </a:p>
          <a:p>
            <a:r>
              <a:rPr lang="pl-PL" dirty="0" smtClean="0"/>
              <a:t>Okazało się po hydrolizie tych bakterii , że zawierają one bardzo dużą zawartość D-aminokwasów. Z reguły było tych „D-zanieczyszczeń” około 10% względem izomeru L. </a:t>
            </a:r>
          </a:p>
          <a:p>
            <a:r>
              <a:rPr lang="pl-PL" dirty="0" smtClean="0"/>
              <a:t>Ale były też przypadki 50% zawartości D aminokwasów.  </a:t>
            </a:r>
            <a:endParaRPr lang="pl-PL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763688" y="5229200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rgbClr val="FFFF00"/>
                </a:solidFill>
              </a:rPr>
              <a:t>Nasze nerki są </a:t>
            </a:r>
          </a:p>
          <a:p>
            <a:pPr algn="ctr"/>
            <a:r>
              <a:rPr lang="pl-PL" sz="2400" b="1" dirty="0" smtClean="0">
                <a:solidFill>
                  <a:srgbClr val="FFFF00"/>
                </a:solidFill>
              </a:rPr>
              <a:t>„chiralnymi odkurzaczami”</a:t>
            </a:r>
            <a:endParaRPr lang="pl-PL" sz="2400" b="1" dirty="0">
              <a:solidFill>
                <a:srgbClr val="FFFF00"/>
              </a:solidFill>
            </a:endParaRP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27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424936" cy="756696"/>
          </a:xfrm>
        </p:spPr>
        <p:txBody>
          <a:bodyPr/>
          <a:lstStyle/>
          <a:p>
            <a:r>
              <a:rPr lang="pl-PL" sz="2800" dirty="0" smtClean="0"/>
              <a:t>Czy jesteśmy detektorami chiralności? (1/8)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14400" y="1268760"/>
            <a:ext cx="7772400" cy="2376264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D – mentol pachnie miętą</a:t>
            </a:r>
            <a:r>
              <a:rPr lang="pl-PL" dirty="0" smtClean="0"/>
              <a:t>,</a:t>
            </a:r>
          </a:p>
          <a:p>
            <a:r>
              <a:rPr lang="pl-PL" dirty="0" smtClean="0"/>
              <a:t>L -  mentol pachnie stęchlizną,</a:t>
            </a:r>
          </a:p>
          <a:p>
            <a:r>
              <a:rPr lang="pl-PL" dirty="0" smtClean="0">
                <a:solidFill>
                  <a:srgbClr val="FF0000"/>
                </a:solidFill>
              </a:rPr>
              <a:t>D – limonen ma  zapach cytryny</a:t>
            </a:r>
            <a:r>
              <a:rPr lang="pl-PL" dirty="0" smtClean="0"/>
              <a:t>,</a:t>
            </a:r>
          </a:p>
          <a:p>
            <a:r>
              <a:rPr lang="pl-PL" dirty="0" smtClean="0"/>
              <a:t>L – limonen ma zapach pomarańczy,</a:t>
            </a:r>
          </a:p>
          <a:p>
            <a:endParaRPr lang="pl-PL" dirty="0" smtClean="0"/>
          </a:p>
        </p:txBody>
      </p:sp>
      <p:pic>
        <p:nvPicPr>
          <p:cNvPr id="4" name="Obraz 3" descr="DSC004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3861048"/>
            <a:ext cx="3995936" cy="2996952"/>
          </a:xfrm>
          <a:prstGeom prst="rect">
            <a:avLst/>
          </a:prstGeom>
        </p:spPr>
      </p:pic>
      <p:pic>
        <p:nvPicPr>
          <p:cNvPr id="5" name="Obraz 4" descr="DSC00413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3861048"/>
            <a:ext cx="3995936" cy="2996952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 flipH="1" flipV="1">
            <a:off x="3649588" y="5359524"/>
            <a:ext cx="2996952" cy="0"/>
          </a:xfrm>
          <a:prstGeom prst="line">
            <a:avLst/>
          </a:prstGeom>
          <a:ln w="508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28</a:t>
            </a:fld>
            <a:endParaRPr lang="pl-PL"/>
          </a:p>
        </p:txBody>
      </p:sp>
      <p:pic>
        <p:nvPicPr>
          <p:cNvPr id="22530" name="Picture 2" descr="model przestrzenny (-)-mentolu">
            <a:hlinkClick r:id="rId5" tooltip="model przestrzenny (-)-mentolu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2371" y="813470"/>
            <a:ext cx="1238250" cy="1371601"/>
          </a:xfrm>
          <a:prstGeom prst="rect">
            <a:avLst/>
          </a:prstGeom>
          <a:noFill/>
        </p:spPr>
      </p:pic>
      <p:pic>
        <p:nvPicPr>
          <p:cNvPr id="93186" name="Picture 2" descr="Limone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52917" y="1304925"/>
            <a:ext cx="1391083" cy="2428875"/>
          </a:xfrm>
          <a:prstGeom prst="rect">
            <a:avLst/>
          </a:prstGeom>
          <a:solidFill>
            <a:schemeClr val="accent1"/>
          </a:solidFill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424936" cy="756696"/>
          </a:xfrm>
        </p:spPr>
        <p:txBody>
          <a:bodyPr/>
          <a:lstStyle/>
          <a:p>
            <a:r>
              <a:rPr lang="pl-PL" sz="2800" dirty="0" smtClean="0"/>
              <a:t>Czy jesteśmy detektorami chiralności? (1/8)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14400" y="1268760"/>
            <a:ext cx="7772400" cy="2376264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D  - </a:t>
            </a:r>
            <a:r>
              <a:rPr lang="pl-PL" dirty="0" err="1" smtClean="0">
                <a:solidFill>
                  <a:srgbClr val="FF0000"/>
                </a:solidFill>
              </a:rPr>
              <a:t>aspargina</a:t>
            </a:r>
            <a:r>
              <a:rPr lang="pl-PL" dirty="0" smtClean="0">
                <a:solidFill>
                  <a:srgbClr val="FF0000"/>
                </a:solidFill>
              </a:rPr>
              <a:t> ma smak  gorzki</a:t>
            </a:r>
            <a:r>
              <a:rPr lang="pl-PL" dirty="0" smtClean="0"/>
              <a:t>,</a:t>
            </a:r>
          </a:p>
          <a:p>
            <a:r>
              <a:rPr lang="pl-PL" dirty="0" smtClean="0"/>
              <a:t>L – </a:t>
            </a:r>
            <a:r>
              <a:rPr lang="pl-PL" dirty="0" err="1" smtClean="0"/>
              <a:t>aspargina</a:t>
            </a:r>
            <a:r>
              <a:rPr lang="pl-PL" dirty="0" smtClean="0"/>
              <a:t> ma smak słodki,</a:t>
            </a:r>
          </a:p>
          <a:p>
            <a:r>
              <a:rPr lang="pl-PL" dirty="0" smtClean="0">
                <a:solidFill>
                  <a:srgbClr val="FF0000"/>
                </a:solidFill>
              </a:rPr>
              <a:t>D – karwon na smak mięty</a:t>
            </a:r>
            <a:r>
              <a:rPr lang="pl-PL" dirty="0" smtClean="0"/>
              <a:t>,</a:t>
            </a:r>
          </a:p>
          <a:p>
            <a:r>
              <a:rPr lang="pl-PL" dirty="0" smtClean="0"/>
              <a:t>L – karwon na smak kminku</a:t>
            </a:r>
          </a:p>
          <a:p>
            <a:endParaRPr lang="pl-PL" dirty="0" smtClean="0"/>
          </a:p>
        </p:txBody>
      </p:sp>
      <p:pic>
        <p:nvPicPr>
          <p:cNvPr id="4" name="Obraz 3" descr="DSC004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3861048"/>
            <a:ext cx="3995936" cy="2996952"/>
          </a:xfrm>
          <a:prstGeom prst="rect">
            <a:avLst/>
          </a:prstGeom>
        </p:spPr>
      </p:pic>
      <p:pic>
        <p:nvPicPr>
          <p:cNvPr id="5" name="Obraz 4" descr="DSC00413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3861048"/>
            <a:ext cx="3995936" cy="2996952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 flipH="1" flipV="1">
            <a:off x="3649588" y="5359524"/>
            <a:ext cx="2996952" cy="0"/>
          </a:xfrm>
          <a:prstGeom prst="line">
            <a:avLst/>
          </a:prstGeom>
          <a:ln w="508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29</a:t>
            </a:fld>
            <a:endParaRPr lang="pl-PL"/>
          </a:p>
        </p:txBody>
      </p:sp>
      <p:pic>
        <p:nvPicPr>
          <p:cNvPr id="134146" name="Picture 2" descr="Ball-and-stick model of L-isome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4050" y="857250"/>
            <a:ext cx="1714500" cy="1428750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134148" name="Picture 4" descr="(R)-(−)-carvone-from-xtal-3D-balls-B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46751" y="2332038"/>
            <a:ext cx="1606550" cy="1463780"/>
          </a:xfrm>
          <a:prstGeom prst="rect">
            <a:avLst/>
          </a:prstGeom>
          <a:solidFill>
            <a:schemeClr val="accent1"/>
          </a:solidFill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52928" cy="720080"/>
          </a:xfrm>
        </p:spPr>
        <p:txBody>
          <a:bodyPr/>
          <a:lstStyle/>
          <a:p>
            <a:r>
              <a:rPr lang="pl-PL" sz="2800" dirty="0" smtClean="0"/>
              <a:t>Czy jesteśmy detektorami chiralności? (2/8)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1196752"/>
            <a:ext cx="7772400" cy="3024336"/>
          </a:xfrm>
        </p:spPr>
        <p:txBody>
          <a:bodyPr>
            <a:normAutofit fontScale="70000" lnSpcReduction="20000"/>
          </a:bodyPr>
          <a:lstStyle/>
          <a:p>
            <a:r>
              <a:rPr lang="pl-PL" dirty="0" smtClean="0"/>
              <a:t>D – tyroksyna i L – tyroksyna  zupełnie inaczej działają na organizm ludzki:</a:t>
            </a:r>
          </a:p>
          <a:p>
            <a:pPr>
              <a:buNone/>
            </a:pPr>
            <a:r>
              <a:rPr lang="pl-PL" dirty="0" err="1" smtClean="0"/>
              <a:t>Dekstro-tyroksyna</a:t>
            </a:r>
            <a:r>
              <a:rPr lang="pl-PL" dirty="0" smtClean="0"/>
              <a:t> </a:t>
            </a:r>
          </a:p>
          <a:p>
            <a:pPr marL="95250" indent="-26988">
              <a:buNone/>
            </a:pPr>
            <a:r>
              <a:rPr lang="pl-PL" dirty="0" smtClean="0">
                <a:solidFill>
                  <a:srgbClr val="FFFF00"/>
                </a:solidFill>
              </a:rPr>
              <a:t>zmniejsza stężenie cholesterolu, przyspiesza katabolizm i  wydalanie cholesterolu  </a:t>
            </a:r>
          </a:p>
          <a:p>
            <a:pPr>
              <a:buNone/>
            </a:pPr>
            <a:r>
              <a:rPr lang="pl-PL" dirty="0" smtClean="0"/>
              <a:t>Lewo-tyroksyna (jest naturalnie wytwarzane w tarczycy)</a:t>
            </a:r>
          </a:p>
          <a:p>
            <a:pPr marL="95250" indent="-26988">
              <a:buNone/>
            </a:pPr>
            <a:r>
              <a:rPr lang="pl-PL" dirty="0" smtClean="0">
                <a:solidFill>
                  <a:srgbClr val="FFFF00"/>
                </a:solidFill>
              </a:rPr>
              <a:t>przyspiesza przemianę białkową,  cukrową , tłuszczową i mineralną, przyspiesza czynność serca  zwiększa wydalanie azotu w moczu</a:t>
            </a:r>
          </a:p>
          <a:p>
            <a:pPr>
              <a:buNone/>
            </a:pP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4" name="Obraz 3" descr="DSC004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3861048"/>
            <a:ext cx="3995936" cy="2996952"/>
          </a:xfrm>
          <a:prstGeom prst="rect">
            <a:avLst/>
          </a:prstGeom>
        </p:spPr>
      </p:pic>
      <p:pic>
        <p:nvPicPr>
          <p:cNvPr id="5" name="Obraz 4" descr="DSC00418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3" y="3861048"/>
            <a:ext cx="3995936" cy="2996952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>
            <a:off x="3649588" y="5359524"/>
            <a:ext cx="2996952" cy="0"/>
          </a:xfrm>
          <a:prstGeom prst="line">
            <a:avLst/>
          </a:prstGeom>
          <a:ln w="508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30</a:t>
            </a:fld>
            <a:endParaRPr lang="pl-PL"/>
          </a:p>
        </p:txBody>
      </p:sp>
      <p:pic>
        <p:nvPicPr>
          <p:cNvPr id="20482" name="Picture 2" descr="Model trójwymiarowy">
            <a:hlinkClick r:id="rId5" tooltip="Model trójwymiarowy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29500" y="1628800"/>
            <a:ext cx="1714500" cy="120015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24936" cy="792088"/>
          </a:xfrm>
        </p:spPr>
        <p:txBody>
          <a:bodyPr/>
          <a:lstStyle/>
          <a:p>
            <a:r>
              <a:rPr lang="pl-PL" sz="2800" dirty="0" smtClean="0"/>
              <a:t>Czy jesteśmy detektorami chiralności? (3/8)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1124744"/>
            <a:ext cx="7772400" cy="3168352"/>
          </a:xfrm>
        </p:spPr>
        <p:txBody>
          <a:bodyPr>
            <a:normAutofit/>
          </a:bodyPr>
          <a:lstStyle/>
          <a:p>
            <a:r>
              <a:rPr lang="pl-PL" dirty="0" smtClean="0"/>
              <a:t>L – </a:t>
            </a:r>
            <a:r>
              <a:rPr lang="pl-PL" dirty="0" err="1" smtClean="0"/>
              <a:t>propranolol</a:t>
            </a:r>
            <a:r>
              <a:rPr lang="pl-PL" dirty="0" smtClean="0"/>
              <a:t> </a:t>
            </a:r>
          </a:p>
          <a:p>
            <a:pPr marL="95250" indent="-26988">
              <a:buNone/>
            </a:pPr>
            <a:r>
              <a:rPr lang="pl-PL" dirty="0" smtClean="0">
                <a:solidFill>
                  <a:srgbClr val="FFFF00"/>
                </a:solidFill>
              </a:rPr>
              <a:t>jest nieselektywnym </a:t>
            </a:r>
            <a:r>
              <a:rPr lang="el-GR" dirty="0" smtClean="0">
                <a:solidFill>
                  <a:srgbClr val="FFFF00"/>
                </a:solidFill>
              </a:rPr>
              <a:t>β</a:t>
            </a:r>
            <a:r>
              <a:rPr lang="pl-PL" dirty="0" smtClean="0">
                <a:solidFill>
                  <a:srgbClr val="FFFF00"/>
                </a:solidFill>
              </a:rPr>
              <a:t> – </a:t>
            </a:r>
            <a:r>
              <a:rPr lang="pl-PL" dirty="0" err="1" smtClean="0">
                <a:solidFill>
                  <a:srgbClr val="FFFF00"/>
                </a:solidFill>
              </a:rPr>
              <a:t>blokerem</a:t>
            </a:r>
            <a:r>
              <a:rPr lang="pl-PL" dirty="0" smtClean="0">
                <a:solidFill>
                  <a:srgbClr val="FFFF00"/>
                </a:solidFill>
              </a:rPr>
              <a:t>  stosowanym w leczeniu nadciśnienia </a:t>
            </a:r>
            <a:r>
              <a:rPr lang="pl-PL" dirty="0" err="1" smtClean="0">
                <a:solidFill>
                  <a:srgbClr val="FFFF00"/>
                </a:solidFill>
              </a:rPr>
              <a:t>tętnicznego</a:t>
            </a:r>
            <a:r>
              <a:rPr lang="pl-PL" dirty="0" smtClean="0">
                <a:solidFill>
                  <a:srgbClr val="FFFF00"/>
                </a:solidFill>
              </a:rPr>
              <a:t> </a:t>
            </a:r>
          </a:p>
          <a:p>
            <a:pPr marL="361950" indent="-293688"/>
            <a:r>
              <a:rPr lang="pl-PL" dirty="0" smtClean="0"/>
              <a:t> D  - </a:t>
            </a:r>
            <a:r>
              <a:rPr lang="pl-PL" dirty="0" err="1" smtClean="0"/>
              <a:t>propranolol</a:t>
            </a:r>
            <a:r>
              <a:rPr lang="pl-PL" dirty="0" smtClean="0"/>
              <a:t> </a:t>
            </a:r>
          </a:p>
          <a:p>
            <a:pPr marL="361950" indent="-293688">
              <a:buNone/>
            </a:pPr>
            <a:r>
              <a:rPr lang="pl-PL" dirty="0" smtClean="0">
                <a:solidFill>
                  <a:srgbClr val="FFFF00"/>
                </a:solidFill>
              </a:rPr>
              <a:t>jest  środkiem antykoncepcyjnym</a:t>
            </a:r>
          </a:p>
          <a:p>
            <a:pPr marL="441325" indent="-373063">
              <a:buNone/>
            </a:pPr>
            <a:endParaRPr lang="pl-PL" dirty="0" smtClean="0"/>
          </a:p>
          <a:p>
            <a:pPr marL="95250" indent="-26988">
              <a:buNone/>
            </a:pPr>
            <a:endParaRPr lang="pl-PL" dirty="0" smtClean="0"/>
          </a:p>
          <a:p>
            <a:pPr marL="95250" indent="-26988">
              <a:buNone/>
            </a:pPr>
            <a:endParaRPr lang="pl-PL" dirty="0"/>
          </a:p>
        </p:txBody>
      </p:sp>
      <p:pic>
        <p:nvPicPr>
          <p:cNvPr id="4" name="Obraz 3" descr="DSC004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4149080"/>
            <a:ext cx="3611893" cy="2708920"/>
          </a:xfrm>
          <a:prstGeom prst="rect">
            <a:avLst/>
          </a:prstGeom>
        </p:spPr>
      </p:pic>
      <p:pic>
        <p:nvPicPr>
          <p:cNvPr id="5" name="Obraz 4" descr="DSC00446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32104" y="4149080"/>
            <a:ext cx="3611894" cy="2708920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>
            <a:off x="4153644" y="5503540"/>
            <a:ext cx="2708920" cy="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31</a:t>
            </a:fld>
            <a:endParaRPr lang="pl-PL"/>
          </a:p>
        </p:txBody>
      </p:sp>
      <p:pic>
        <p:nvPicPr>
          <p:cNvPr id="89090" name="Picture 2" descr="Propranolol-from-xtal-3D-ball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943725" y="371474"/>
            <a:ext cx="1112255" cy="1757363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89092" name="Picture 4" descr="enancjomer R (na górze) i S (na dole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86429" y="2171700"/>
            <a:ext cx="1657571" cy="1962150"/>
          </a:xfrm>
          <a:prstGeom prst="rect">
            <a:avLst/>
          </a:prstGeom>
          <a:solidFill>
            <a:schemeClr val="accent1"/>
          </a:solidFill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52928" cy="914400"/>
          </a:xfrm>
        </p:spPr>
        <p:txBody>
          <a:bodyPr/>
          <a:lstStyle/>
          <a:p>
            <a:r>
              <a:rPr lang="pl-PL" sz="2800" dirty="0" smtClean="0"/>
              <a:t>Czy jesteśmy detektorami chiralności? (4/8)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15616" y="908720"/>
            <a:ext cx="7772400" cy="3085600"/>
          </a:xfrm>
        </p:spPr>
        <p:txBody>
          <a:bodyPr>
            <a:normAutofit/>
          </a:bodyPr>
          <a:lstStyle/>
          <a:p>
            <a:r>
              <a:rPr lang="pl-PL" dirty="0" smtClean="0"/>
              <a:t>D – </a:t>
            </a:r>
            <a:r>
              <a:rPr lang="pl-PL" dirty="0" err="1" smtClean="0"/>
              <a:t>penicylamina</a:t>
            </a:r>
            <a:endParaRPr lang="pl-PL" dirty="0" smtClean="0"/>
          </a:p>
          <a:p>
            <a:pPr marL="0" indent="68263">
              <a:buNone/>
            </a:pPr>
            <a:r>
              <a:rPr lang="pl-PL" dirty="0" smtClean="0">
                <a:solidFill>
                  <a:srgbClr val="FFFF00"/>
                </a:solidFill>
              </a:rPr>
              <a:t>jest to lek przeciwreumatyczny, redukujący ilość </a:t>
            </a:r>
            <a:r>
              <a:rPr lang="pl-PL" dirty="0" err="1" smtClean="0">
                <a:solidFill>
                  <a:srgbClr val="FFFF00"/>
                </a:solidFill>
              </a:rPr>
              <a:t>T-limfocytów</a:t>
            </a:r>
            <a:endParaRPr lang="pl-PL" dirty="0" smtClean="0">
              <a:solidFill>
                <a:srgbClr val="FFFF00"/>
              </a:solidFill>
            </a:endParaRPr>
          </a:p>
          <a:p>
            <a:r>
              <a:rPr lang="pl-PL" dirty="0" smtClean="0"/>
              <a:t>L – </a:t>
            </a:r>
            <a:r>
              <a:rPr lang="pl-PL" dirty="0" err="1" smtClean="0"/>
              <a:t>penicylamina</a:t>
            </a:r>
            <a:r>
              <a:rPr lang="pl-PL" dirty="0" smtClean="0"/>
              <a:t>  </a:t>
            </a:r>
          </a:p>
          <a:p>
            <a:pPr>
              <a:buNone/>
            </a:pPr>
            <a:r>
              <a:rPr lang="pl-PL" dirty="0" smtClean="0">
                <a:solidFill>
                  <a:srgbClr val="FFFF00"/>
                </a:solidFill>
              </a:rPr>
              <a:t>jest  silną trucizną</a:t>
            </a:r>
            <a:endParaRPr lang="pl-PL" dirty="0">
              <a:solidFill>
                <a:srgbClr val="FFFF00"/>
              </a:solidFill>
            </a:endParaRPr>
          </a:p>
        </p:txBody>
      </p:sp>
      <p:pic>
        <p:nvPicPr>
          <p:cNvPr id="4" name="Obraz 3" descr="DSC004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4509120"/>
            <a:ext cx="3131840" cy="2348880"/>
          </a:xfrm>
          <a:prstGeom prst="rect">
            <a:avLst/>
          </a:prstGeom>
        </p:spPr>
      </p:pic>
      <p:pic>
        <p:nvPicPr>
          <p:cNvPr id="5" name="Obraz 4" descr="DSC00410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4509120"/>
            <a:ext cx="3131840" cy="2348880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>
            <a:off x="4837720" y="5683560"/>
            <a:ext cx="2348880" cy="0"/>
          </a:xfrm>
          <a:prstGeom prst="line">
            <a:avLst/>
          </a:prstGeom>
          <a:ln w="508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32</a:t>
            </a:fld>
            <a:endParaRPr lang="pl-PL"/>
          </a:p>
        </p:txBody>
      </p:sp>
      <p:pic>
        <p:nvPicPr>
          <p:cNvPr id="16386" name="Picture 2" descr="Penicillamine3D.gif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2564904"/>
            <a:ext cx="1524000" cy="1285876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352928" cy="914400"/>
          </a:xfrm>
        </p:spPr>
        <p:txBody>
          <a:bodyPr/>
          <a:lstStyle/>
          <a:p>
            <a:r>
              <a:rPr lang="pl-PL" sz="2800" dirty="0" smtClean="0"/>
              <a:t>Czy jesteśmy detektorami chiralności? (5/8)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2365520"/>
          </a:xfrm>
        </p:spPr>
        <p:txBody>
          <a:bodyPr>
            <a:normAutofit/>
          </a:bodyPr>
          <a:lstStyle/>
          <a:p>
            <a:r>
              <a:rPr lang="pl-PL" dirty="0" err="1" smtClean="0"/>
              <a:t>SS-etambutol</a:t>
            </a:r>
            <a:endParaRPr lang="pl-PL" dirty="0" smtClean="0"/>
          </a:p>
          <a:p>
            <a:pPr>
              <a:buNone/>
            </a:pPr>
            <a:r>
              <a:rPr lang="pl-PL" dirty="0" err="1" smtClean="0">
                <a:solidFill>
                  <a:srgbClr val="FFFF00"/>
                </a:solidFill>
              </a:rPr>
              <a:t>bakteriostatyk</a:t>
            </a:r>
            <a:r>
              <a:rPr lang="pl-PL" dirty="0" smtClean="0">
                <a:solidFill>
                  <a:srgbClr val="FFFF00"/>
                </a:solidFill>
              </a:rPr>
              <a:t>, lek przeciwgruźliczy </a:t>
            </a:r>
          </a:p>
          <a:p>
            <a:r>
              <a:rPr lang="pl-PL" dirty="0" smtClean="0"/>
              <a:t>RR – </a:t>
            </a:r>
            <a:r>
              <a:rPr lang="pl-PL" dirty="0" err="1" smtClean="0"/>
              <a:t>etambutol</a:t>
            </a:r>
            <a:endParaRPr lang="pl-PL" dirty="0" smtClean="0"/>
          </a:p>
          <a:p>
            <a:pPr>
              <a:buNone/>
            </a:pPr>
            <a:r>
              <a:rPr lang="pl-PL" dirty="0" smtClean="0">
                <a:solidFill>
                  <a:srgbClr val="FFFF00"/>
                </a:solidFill>
              </a:rPr>
              <a:t>środek powodujący ślepotę</a:t>
            </a:r>
            <a:endParaRPr lang="pl-PL" dirty="0">
              <a:solidFill>
                <a:srgbClr val="FFFF00"/>
              </a:solidFill>
            </a:endParaRPr>
          </a:p>
        </p:txBody>
      </p:sp>
      <p:pic>
        <p:nvPicPr>
          <p:cNvPr id="4" name="Obraz 3" descr="DSC004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4563126"/>
            <a:ext cx="3059832" cy="2294874"/>
          </a:xfrm>
          <a:prstGeom prst="rect">
            <a:avLst/>
          </a:prstGeom>
        </p:spPr>
      </p:pic>
      <p:pic>
        <p:nvPicPr>
          <p:cNvPr id="5" name="Obraz 4" descr="DSC00448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4563126"/>
            <a:ext cx="3059831" cy="2294874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>
            <a:off x="4909728" y="5683560"/>
            <a:ext cx="2348880" cy="0"/>
          </a:xfrm>
          <a:prstGeom prst="line">
            <a:avLst/>
          </a:prstGeom>
          <a:ln w="508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33</a:t>
            </a:fld>
            <a:endParaRPr lang="pl-PL"/>
          </a:p>
        </p:txBody>
      </p:sp>
      <p:pic>
        <p:nvPicPr>
          <p:cNvPr id="14338" name="Picture 2" descr="Ethambutol.sv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23434" y="2889895"/>
            <a:ext cx="2571750" cy="1362075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</p:pic>
      <p:pic>
        <p:nvPicPr>
          <p:cNvPr id="86018" name="Picture 2" descr="http://upload.wikimedia.org/wikipedia/commons/thumb/4/46/Ethambutol_ball-and-stick.png/200px-Ethambutol_ball-and-stick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9450" y="5391150"/>
            <a:ext cx="1905000" cy="13525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604448" cy="914400"/>
          </a:xfrm>
        </p:spPr>
        <p:txBody>
          <a:bodyPr/>
          <a:lstStyle/>
          <a:p>
            <a:r>
              <a:rPr lang="pl-PL" sz="2800" dirty="0" smtClean="0"/>
              <a:t>Czy jesteśmy detektorami chiralności? (6/8)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1484784"/>
            <a:ext cx="7772400" cy="2808312"/>
          </a:xfrm>
        </p:spPr>
        <p:txBody>
          <a:bodyPr>
            <a:normAutofit fontScale="92500" lnSpcReduction="20000"/>
          </a:bodyPr>
          <a:lstStyle/>
          <a:p>
            <a:r>
              <a:rPr lang="pl-PL" dirty="0" smtClean="0">
                <a:solidFill>
                  <a:srgbClr val="92D050"/>
                </a:solidFill>
              </a:rPr>
              <a:t>D (R)</a:t>
            </a:r>
            <a:r>
              <a:rPr lang="pl-PL" dirty="0" smtClean="0"/>
              <a:t> – talidomid </a:t>
            </a:r>
          </a:p>
          <a:p>
            <a:pPr>
              <a:buNone/>
            </a:pPr>
            <a:r>
              <a:rPr lang="pl-PL" dirty="0" err="1" smtClean="0">
                <a:solidFill>
                  <a:srgbClr val="FFFF00"/>
                </a:solidFill>
              </a:rPr>
              <a:t>Tetratogen</a:t>
            </a:r>
            <a:r>
              <a:rPr lang="pl-PL" dirty="0" smtClean="0">
                <a:solidFill>
                  <a:srgbClr val="FFFF00"/>
                </a:solidFill>
              </a:rPr>
              <a:t> </a:t>
            </a:r>
          </a:p>
          <a:p>
            <a:r>
              <a:rPr lang="pl-PL" dirty="0" smtClean="0">
                <a:solidFill>
                  <a:srgbClr val="FF0000"/>
                </a:solidFill>
              </a:rPr>
              <a:t>L (S) </a:t>
            </a:r>
            <a:r>
              <a:rPr lang="pl-PL" dirty="0" smtClean="0"/>
              <a:t>– talidomid</a:t>
            </a:r>
          </a:p>
          <a:p>
            <a:pPr marL="87313" indent="-19050">
              <a:buNone/>
            </a:pPr>
            <a:r>
              <a:rPr lang="pl-PL" dirty="0" smtClean="0">
                <a:solidFill>
                  <a:srgbClr val="FFFF00"/>
                </a:solidFill>
              </a:rPr>
              <a:t>środek uspokajający, </a:t>
            </a:r>
          </a:p>
          <a:p>
            <a:pPr marL="87313" indent="-19050">
              <a:buNone/>
            </a:pPr>
            <a:r>
              <a:rPr lang="pl-PL" dirty="0" smtClean="0">
                <a:solidFill>
                  <a:srgbClr val="FFFF00"/>
                </a:solidFill>
              </a:rPr>
              <a:t>przeciwwymiotny, </a:t>
            </a:r>
          </a:p>
          <a:p>
            <a:pPr marL="87313" indent="-19050">
              <a:buNone/>
            </a:pPr>
            <a:r>
              <a:rPr lang="pl-PL" dirty="0" smtClean="0">
                <a:solidFill>
                  <a:srgbClr val="FFFF00"/>
                </a:solidFill>
              </a:rPr>
              <a:t>stosowany przy leczeniu trądu</a:t>
            </a:r>
            <a:endParaRPr lang="pl-PL" dirty="0">
              <a:solidFill>
                <a:srgbClr val="FFFF00"/>
              </a:solidFill>
            </a:endParaRPr>
          </a:p>
        </p:txBody>
      </p:sp>
      <p:pic>
        <p:nvPicPr>
          <p:cNvPr id="4" name="Obraz 3" descr="DSC004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4563126"/>
            <a:ext cx="3059832" cy="2294874"/>
          </a:xfrm>
          <a:prstGeom prst="rect">
            <a:avLst/>
          </a:prstGeom>
        </p:spPr>
      </p:pic>
      <p:pic>
        <p:nvPicPr>
          <p:cNvPr id="5" name="Obraz 4" descr="DSC00448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4563126"/>
            <a:ext cx="3059831" cy="2294874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>
            <a:off x="4909728" y="5683560"/>
            <a:ext cx="2348880" cy="0"/>
          </a:xfrm>
          <a:prstGeom prst="line">
            <a:avLst/>
          </a:prstGeom>
          <a:ln w="508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34</a:t>
            </a:fld>
            <a:endParaRPr lang="pl-PL"/>
          </a:p>
        </p:txBody>
      </p:sp>
      <p:sp>
        <p:nvSpPr>
          <p:cNvPr id="9" name="pole tekstowe 8"/>
          <p:cNvSpPr txBox="1"/>
          <p:nvPr/>
        </p:nvSpPr>
        <p:spPr>
          <a:xfrm>
            <a:off x="371475" y="5067300"/>
            <a:ext cx="26193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rgbClr val="FFFF00"/>
                </a:solidFill>
              </a:rPr>
              <a:t>Wyprodukowany w Niemczech w 1953 roku.</a:t>
            </a:r>
          </a:p>
          <a:p>
            <a:r>
              <a:rPr lang="pl-PL" dirty="0" smtClean="0">
                <a:solidFill>
                  <a:srgbClr val="FFFF00"/>
                </a:solidFill>
              </a:rPr>
              <a:t>Wprowadzony w późnych latach 50tych jako lek uspokajający…</a:t>
            </a:r>
            <a:endParaRPr lang="pl-PL" dirty="0">
              <a:solidFill>
                <a:srgbClr val="FFFF00"/>
              </a:solidFill>
            </a:endParaRPr>
          </a:p>
        </p:txBody>
      </p:sp>
      <p:pic>
        <p:nvPicPr>
          <p:cNvPr id="83970" name="Picture 2" descr="Trójwymiarowy ruchomy model Talidomidu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24650" y="949325"/>
            <a:ext cx="1714500" cy="1714500"/>
          </a:xfrm>
          <a:prstGeom prst="rect">
            <a:avLst/>
          </a:prstGeom>
          <a:noFill/>
        </p:spPr>
      </p:pic>
      <p:pic>
        <p:nvPicPr>
          <p:cNvPr id="83972" name="Picture 4" descr="(R)-talidomi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05275" y="1280403"/>
            <a:ext cx="1562100" cy="896077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83974" name="Picture 6" descr="(S)-talidomi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08451" y="2256285"/>
            <a:ext cx="1549399" cy="888792"/>
          </a:xfrm>
          <a:prstGeom prst="rect">
            <a:avLst/>
          </a:prstGeom>
          <a:solidFill>
            <a:srgbClr val="FF0000"/>
          </a:solidFill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0"/>
            <a:ext cx="8147248" cy="620688"/>
          </a:xfrm>
        </p:spPr>
        <p:txBody>
          <a:bodyPr/>
          <a:lstStyle/>
          <a:p>
            <a:r>
              <a:rPr lang="pl-PL" sz="2800" dirty="0" smtClean="0"/>
              <a:t>Czy jesteśmy detektorami chiralności? (7/8)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1556792"/>
            <a:ext cx="7772400" cy="3358108"/>
          </a:xfrm>
        </p:spPr>
        <p:txBody>
          <a:bodyPr>
            <a:normAutofit fontScale="77500" lnSpcReduction="20000"/>
          </a:bodyPr>
          <a:lstStyle/>
          <a:p>
            <a:pPr marL="0" indent="0"/>
            <a:r>
              <a:rPr lang="pl-PL" dirty="0" err="1" smtClean="0">
                <a:solidFill>
                  <a:srgbClr val="00B050"/>
                </a:solidFill>
              </a:rPr>
              <a:t>Ibuprofen</a:t>
            </a:r>
            <a:endParaRPr lang="pl-PL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pl-PL" dirty="0" smtClean="0">
                <a:solidFill>
                  <a:srgbClr val="00B050"/>
                </a:solidFill>
              </a:rPr>
              <a:t>Biologicznie aktywny jest </a:t>
            </a:r>
            <a:r>
              <a:rPr lang="pl-PL" dirty="0" err="1" smtClean="0">
                <a:solidFill>
                  <a:srgbClr val="00B050"/>
                </a:solidFill>
              </a:rPr>
              <a:t>enancjomer</a:t>
            </a:r>
            <a:r>
              <a:rPr lang="pl-PL" dirty="0" smtClean="0">
                <a:solidFill>
                  <a:srgbClr val="00B050"/>
                </a:solidFill>
              </a:rPr>
              <a:t> R ale może być stosowany w mieszaninie </a:t>
            </a:r>
            <a:r>
              <a:rPr lang="pl-PL" dirty="0" err="1" smtClean="0">
                <a:solidFill>
                  <a:srgbClr val="00B050"/>
                </a:solidFill>
              </a:rPr>
              <a:t>racemicznej</a:t>
            </a:r>
            <a:r>
              <a:rPr lang="pl-PL" dirty="0" smtClean="0">
                <a:solidFill>
                  <a:srgbClr val="00B050"/>
                </a:solidFill>
              </a:rPr>
              <a:t> ze względu na występowanie w organizmie ludzkim </a:t>
            </a:r>
            <a:r>
              <a:rPr lang="pl-PL" b="1" i="1" dirty="0" smtClean="0">
                <a:solidFill>
                  <a:srgbClr val="00B050"/>
                </a:solidFill>
              </a:rPr>
              <a:t>2-arylpropionylo-CoA </a:t>
            </a:r>
            <a:r>
              <a:rPr lang="pl-PL" b="1" i="1" dirty="0" err="1" smtClean="0">
                <a:solidFill>
                  <a:srgbClr val="00B050"/>
                </a:solidFill>
              </a:rPr>
              <a:t>epimerazy</a:t>
            </a:r>
            <a:r>
              <a:rPr lang="pl-PL" dirty="0" smtClean="0">
                <a:solidFill>
                  <a:srgbClr val="00B050"/>
                </a:solidFill>
              </a:rPr>
              <a:t>, która S </a:t>
            </a:r>
            <a:r>
              <a:rPr lang="pl-PL" dirty="0" err="1" smtClean="0">
                <a:solidFill>
                  <a:srgbClr val="00B050"/>
                </a:solidFill>
              </a:rPr>
              <a:t>enancjomer</a:t>
            </a:r>
            <a:r>
              <a:rPr lang="pl-PL" dirty="0" smtClean="0">
                <a:solidFill>
                  <a:srgbClr val="00B050"/>
                </a:solidFill>
              </a:rPr>
              <a:t> zamienia (</a:t>
            </a:r>
            <a:r>
              <a:rPr lang="pl-PL" dirty="0" err="1" smtClean="0">
                <a:solidFill>
                  <a:srgbClr val="00B050"/>
                </a:solidFill>
              </a:rPr>
              <a:t>epimeryzuje</a:t>
            </a:r>
            <a:r>
              <a:rPr lang="pl-PL" dirty="0" smtClean="0">
                <a:solidFill>
                  <a:srgbClr val="00B050"/>
                </a:solidFill>
              </a:rPr>
              <a:t>) na R </a:t>
            </a:r>
            <a:r>
              <a:rPr lang="pl-PL" dirty="0" err="1" smtClean="0">
                <a:solidFill>
                  <a:srgbClr val="00B050"/>
                </a:solidFill>
              </a:rPr>
              <a:t>enancjomer</a:t>
            </a:r>
            <a:r>
              <a:rPr lang="pl-PL" dirty="0" smtClean="0">
                <a:solidFill>
                  <a:srgbClr val="00B050"/>
                </a:solidFill>
              </a:rPr>
              <a:t> </a:t>
            </a:r>
          </a:p>
          <a:p>
            <a:pPr marL="0" indent="0"/>
            <a:r>
              <a:rPr lang="pl-PL" dirty="0" err="1" smtClean="0">
                <a:solidFill>
                  <a:srgbClr val="FFFF00"/>
                </a:solidFill>
              </a:rPr>
              <a:t>Naproksen</a:t>
            </a:r>
            <a:endParaRPr lang="pl-PL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pl-PL" dirty="0" smtClean="0">
                <a:solidFill>
                  <a:srgbClr val="FFFF00"/>
                </a:solidFill>
              </a:rPr>
              <a:t>w leczeniu może być stosowana tylko wersja </a:t>
            </a:r>
          </a:p>
          <a:p>
            <a:pPr marL="0" indent="0">
              <a:buNone/>
            </a:pPr>
            <a:r>
              <a:rPr lang="pl-PL" dirty="0" smtClean="0">
                <a:solidFill>
                  <a:srgbClr val="FFFF00"/>
                </a:solidFill>
              </a:rPr>
              <a:t>S - </a:t>
            </a:r>
            <a:r>
              <a:rPr lang="pl-PL" dirty="0" err="1" smtClean="0">
                <a:solidFill>
                  <a:srgbClr val="FFFF00"/>
                </a:solidFill>
              </a:rPr>
              <a:t>naproksenu</a:t>
            </a:r>
            <a:r>
              <a:rPr lang="pl-PL" dirty="0" smtClean="0">
                <a:solidFill>
                  <a:srgbClr val="FFFF00"/>
                </a:solidFill>
              </a:rPr>
              <a:t> (i w tym przypadku nie mamy w organizmie użytecznej </a:t>
            </a:r>
            <a:r>
              <a:rPr lang="pl-PL" dirty="0" err="1" smtClean="0">
                <a:solidFill>
                  <a:srgbClr val="FFFF00"/>
                </a:solidFill>
              </a:rPr>
              <a:t>epimerazy</a:t>
            </a:r>
            <a:r>
              <a:rPr lang="pl-PL" dirty="0" smtClean="0">
                <a:solidFill>
                  <a:srgbClr val="FFFF00"/>
                </a:solidFill>
              </a:rPr>
              <a:t>)</a:t>
            </a:r>
            <a:endParaRPr lang="pl-PL" dirty="0">
              <a:solidFill>
                <a:srgbClr val="FFFF00"/>
              </a:solidFill>
            </a:endParaRPr>
          </a:p>
        </p:txBody>
      </p:sp>
      <p:pic>
        <p:nvPicPr>
          <p:cNvPr id="4" name="Obraz 3" descr="DSCF00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4869160"/>
            <a:ext cx="2651787" cy="1988840"/>
          </a:xfrm>
          <a:prstGeom prst="rect">
            <a:avLst/>
          </a:prstGeom>
        </p:spPr>
      </p:pic>
      <p:pic>
        <p:nvPicPr>
          <p:cNvPr id="5" name="Obraz 4" descr="DSCF0041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92213" y="4869160"/>
            <a:ext cx="2651787" cy="1988840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 flipH="1" flipV="1">
            <a:off x="5521796" y="5863580"/>
            <a:ext cx="1988840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35</a:t>
            </a:fld>
            <a:endParaRPr lang="pl-PL"/>
          </a:p>
        </p:txBody>
      </p:sp>
      <p:pic>
        <p:nvPicPr>
          <p:cNvPr id="10244" name="Picture 4" descr="Naproxen3d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5229200"/>
            <a:ext cx="1714500" cy="981076"/>
          </a:xfrm>
          <a:prstGeom prst="rect">
            <a:avLst/>
          </a:prstGeom>
          <a:noFill/>
        </p:spPr>
      </p:pic>
      <p:pic>
        <p:nvPicPr>
          <p:cNvPr id="10247" name="Picture 7" descr="Ibuprofen-3D-balls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620688"/>
            <a:ext cx="1428750" cy="781050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10249" name="Picture 9" descr="(S)-ibuprofen-3D-balls.pn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328" y="620688"/>
            <a:ext cx="1428750" cy="776858"/>
          </a:xfrm>
          <a:prstGeom prst="rect">
            <a:avLst/>
          </a:prstGeom>
          <a:solidFill>
            <a:srgbClr val="00B0F0"/>
          </a:solidFill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512064"/>
            <a:ext cx="8280920" cy="914400"/>
          </a:xfrm>
        </p:spPr>
        <p:txBody>
          <a:bodyPr/>
          <a:lstStyle/>
          <a:p>
            <a:r>
              <a:rPr lang="pl-PL" sz="2800" dirty="0" smtClean="0"/>
              <a:t>Czy jesteśmy detektorami chiralności? (8/</a:t>
            </a:r>
            <a:r>
              <a:rPr lang="pl-PL" sz="2800" dirty="0" err="1" smtClean="0"/>
              <a:t>8</a:t>
            </a:r>
            <a:r>
              <a:rPr lang="pl-PL" sz="2800" dirty="0" smtClean="0"/>
              <a:t>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1556792"/>
            <a:ext cx="7772400" cy="3589656"/>
          </a:xfrm>
        </p:spPr>
        <p:txBody>
          <a:bodyPr>
            <a:normAutofit fontScale="77500" lnSpcReduction="20000"/>
          </a:bodyPr>
          <a:lstStyle/>
          <a:p>
            <a:r>
              <a:rPr lang="pl-PL" dirty="0" smtClean="0"/>
              <a:t>D – amfetamina </a:t>
            </a:r>
          </a:p>
          <a:p>
            <a:r>
              <a:rPr lang="pl-PL" dirty="0" smtClean="0"/>
              <a:t>L – amfetamina </a:t>
            </a:r>
          </a:p>
          <a:p>
            <a:pPr marL="95250" indent="-26988">
              <a:buNone/>
            </a:pPr>
            <a:r>
              <a:rPr lang="pl-PL" dirty="0" smtClean="0"/>
              <a:t> </a:t>
            </a:r>
            <a:r>
              <a:rPr lang="pl-PL" dirty="0" smtClean="0">
                <a:solidFill>
                  <a:srgbClr val="FFFF00"/>
                </a:solidFill>
              </a:rPr>
              <a:t>obie działają na gospodarkę dopaminy, noradrenaliny i serotoniny w mózgu. W składzie lekarstw powinna być wersja D – amfetaminy. </a:t>
            </a:r>
            <a:br>
              <a:rPr lang="pl-PL" dirty="0" smtClean="0">
                <a:solidFill>
                  <a:srgbClr val="FFFF00"/>
                </a:solidFill>
              </a:rPr>
            </a:br>
            <a:r>
              <a:rPr lang="pl-PL" dirty="0" smtClean="0">
                <a:solidFill>
                  <a:srgbClr val="FFFF00"/>
                </a:solidFill>
              </a:rPr>
              <a:t>Na ulicy różnie to bywa…</a:t>
            </a:r>
          </a:p>
          <a:p>
            <a:pPr marL="95250" indent="-26988">
              <a:buNone/>
            </a:pPr>
            <a:r>
              <a:rPr lang="pl-PL" dirty="0" smtClean="0">
                <a:solidFill>
                  <a:srgbClr val="FFFF00"/>
                </a:solidFill>
              </a:rPr>
              <a:t>L – amfetamina ma poważne działania uboczne – mikro wylewy (</a:t>
            </a:r>
            <a:r>
              <a:rPr lang="pl-PL" dirty="0" err="1" smtClean="0">
                <a:solidFill>
                  <a:srgbClr val="FFFF00"/>
                </a:solidFill>
              </a:rPr>
              <a:t>podpajęczynkowe</a:t>
            </a:r>
            <a:r>
              <a:rPr lang="pl-PL" dirty="0" smtClean="0">
                <a:solidFill>
                  <a:srgbClr val="FFFF00"/>
                </a:solidFill>
              </a:rPr>
              <a:t>), szkodliwe działanie na serce:</a:t>
            </a:r>
          </a:p>
          <a:p>
            <a:pPr marL="95250" indent="-26988">
              <a:buNone/>
            </a:pPr>
            <a:r>
              <a:rPr lang="pl-PL" dirty="0" smtClean="0">
                <a:solidFill>
                  <a:srgbClr val="FFFF00"/>
                </a:solidFill>
              </a:rPr>
              <a:t>arytmia - zawały.</a:t>
            </a:r>
            <a:endParaRPr lang="pl-PL" dirty="0">
              <a:solidFill>
                <a:srgbClr val="FFFF00"/>
              </a:solidFill>
            </a:endParaRPr>
          </a:p>
        </p:txBody>
      </p:sp>
      <p:pic>
        <p:nvPicPr>
          <p:cNvPr id="4" name="Obraz 3" descr="XY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4559091"/>
            <a:ext cx="2050773" cy="2298909"/>
          </a:xfrm>
          <a:prstGeom prst="rect">
            <a:avLst/>
          </a:prstGeom>
        </p:spPr>
      </p:pic>
      <p:pic>
        <p:nvPicPr>
          <p:cNvPr id="5" name="Obraz 4" descr="XYZ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4558028"/>
            <a:ext cx="2051720" cy="2299971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>
            <a:off x="5917840" y="5683560"/>
            <a:ext cx="234888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36</a:t>
            </a:fld>
            <a:endParaRPr lang="pl-PL"/>
          </a:p>
        </p:txBody>
      </p:sp>
      <p:pic>
        <p:nvPicPr>
          <p:cNvPr id="8194" name="Picture 2" descr="Amphetamine-3d-CPK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5229200"/>
            <a:ext cx="1714500" cy="128587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Witamina C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 smtClean="0"/>
              <a:t>Kwas askorbinowy</a:t>
            </a:r>
          </a:p>
          <a:p>
            <a:pPr>
              <a:buNone/>
            </a:pPr>
            <a:r>
              <a:rPr lang="pl-PL" dirty="0" smtClean="0"/>
              <a:t>Odmiana L (RS) jest aktywna biochemicznie.</a:t>
            </a:r>
          </a:p>
          <a:p>
            <a:pPr>
              <a:buNone/>
            </a:pPr>
            <a:r>
              <a:rPr lang="pl-PL" dirty="0" smtClean="0"/>
              <a:t>Jest to nienasycony alkohol </a:t>
            </a:r>
            <a:r>
              <a:rPr lang="pl-PL" dirty="0" err="1" smtClean="0"/>
              <a:t>polihydroksylowy</a:t>
            </a:r>
            <a:r>
              <a:rPr lang="pl-PL" dirty="0" smtClean="0"/>
              <a:t>.</a:t>
            </a:r>
          </a:p>
          <a:p>
            <a:pPr marL="85725" indent="-17463">
              <a:buNone/>
            </a:pPr>
            <a:r>
              <a:rPr lang="pl-PL" dirty="0" smtClean="0"/>
              <a:t>Prawie wszystkie zwierzęta potrafią tą witaminę syntezować. Oprócz naczelnych, świnek morskich i ryb </a:t>
            </a:r>
            <a:r>
              <a:rPr lang="pl-PL" dirty="0" err="1" smtClean="0"/>
              <a:t>doskonałokostnych</a:t>
            </a:r>
            <a:r>
              <a:rPr lang="pl-PL" dirty="0" smtClean="0"/>
              <a:t>.</a:t>
            </a:r>
          </a:p>
          <a:p>
            <a:pPr marL="85725" indent="-17463">
              <a:buNone/>
            </a:pPr>
            <a:r>
              <a:rPr lang="pl-PL" dirty="0" smtClean="0"/>
              <a:t>Synteza zachodzi z D-glukozy – poprzez jej utlenianie. Naczelne straciły umiejętność syntezy witaminy C poprzez mutację która powstała 60-75 mln lat temu (zaraz po oddzieleniu się naczelnych od małp właściwych i małpiatek…   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37</a:t>
            </a:fld>
            <a:endParaRPr lang="pl-PL"/>
          </a:p>
        </p:txBody>
      </p:sp>
      <p:pic>
        <p:nvPicPr>
          <p:cNvPr id="79874" name="Picture 2" descr="Kwas L-askorbinow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1100" y="0"/>
            <a:ext cx="2882900" cy="1706491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79876" name="Picture 4" descr="Kwas L-askorbinow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4816" y="0"/>
            <a:ext cx="1953584" cy="1819275"/>
          </a:xfrm>
          <a:prstGeom prst="rect">
            <a:avLst/>
          </a:prstGeom>
          <a:solidFill>
            <a:schemeClr val="accent1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8064896" cy="914400"/>
          </a:xfrm>
        </p:spPr>
        <p:txBody>
          <a:bodyPr/>
          <a:lstStyle/>
          <a:p>
            <a:r>
              <a:rPr lang="pl-PL" dirty="0" smtClean="0"/>
              <a:t>Wszędobylska chiralność (1/2)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55576" y="980728"/>
            <a:ext cx="8136904" cy="3456384"/>
          </a:xfrm>
        </p:spPr>
        <p:txBody>
          <a:bodyPr>
            <a:normAutofit fontScale="92500"/>
          </a:bodyPr>
          <a:lstStyle/>
          <a:p>
            <a:r>
              <a:rPr lang="pl-PL" dirty="0" smtClean="0"/>
              <a:t>Nawet wysoce symetryczna cząsteczka metanu CH4</a:t>
            </a:r>
            <a:r>
              <a:rPr lang="pl-PL" dirty="0"/>
              <a:t> </a:t>
            </a:r>
            <a:r>
              <a:rPr lang="pl-PL" dirty="0" smtClean="0"/>
              <a:t>może być chiralna pod warunkiem, że wszystkie cztery wiązania będą o różnej długości. Symulacje komputerowe pokazują, że metan 20% czasu jest molekułą chiralną</a:t>
            </a:r>
          </a:p>
          <a:p>
            <a:r>
              <a:rPr lang="pl-PL" dirty="0" smtClean="0"/>
              <a:t>Istnieją molekularne struktury, które są chiralne a nie posiadają typowego asymetrycznego węgla</a:t>
            </a:r>
          </a:p>
        </p:txBody>
      </p:sp>
      <p:pic>
        <p:nvPicPr>
          <p:cNvPr id="4" name="Obraz 3" descr="DSC004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4869160"/>
            <a:ext cx="2651787" cy="1988840"/>
          </a:xfrm>
          <a:prstGeom prst="rect">
            <a:avLst/>
          </a:prstGeom>
        </p:spPr>
      </p:pic>
      <p:pic>
        <p:nvPicPr>
          <p:cNvPr id="5" name="Obraz 4" descr="DSC00417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92214" y="4869160"/>
            <a:ext cx="2651786" cy="1988840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 flipH="1" flipV="1">
            <a:off x="5449788" y="5863580"/>
            <a:ext cx="1988840" cy="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145" name="Object 1"/>
          <p:cNvGraphicFramePr>
            <a:graphicFrameLocks noChangeAspect="1"/>
          </p:cNvGraphicFramePr>
          <p:nvPr/>
        </p:nvGraphicFramePr>
        <p:xfrm>
          <a:off x="611560" y="4149080"/>
          <a:ext cx="2769425" cy="1436093"/>
        </p:xfrm>
        <a:graphic>
          <a:graphicData uri="http://schemas.openxmlformats.org/presentationml/2006/ole">
            <p:oleObj spid="_x0000_s6145" name="Document" r:id="rId6" imgW="5476799" imgH="2840126" progId="Word.Document.8">
              <p:embed/>
            </p:oleObj>
          </a:graphicData>
        </a:graphic>
      </p:graphicFrame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755576" y="5661247"/>
          <a:ext cx="2545360" cy="1196753"/>
        </p:xfrm>
        <a:graphic>
          <a:graphicData uri="http://schemas.openxmlformats.org/presentationml/2006/ole">
            <p:oleObj spid="_x0000_s6146" name="Document" r:id="rId7" imgW="5363870" imgH="2522830" progId="Word.Document.8">
              <p:embed/>
            </p:oleObj>
          </a:graphicData>
        </a:graphic>
      </p:graphicFrame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38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332656"/>
            <a:ext cx="8050088" cy="864096"/>
          </a:xfrm>
        </p:spPr>
        <p:txBody>
          <a:bodyPr/>
          <a:lstStyle/>
          <a:p>
            <a:r>
              <a:rPr lang="pl-PL" dirty="0" smtClean="0"/>
              <a:t>Wszędobylska chiralność (2/</a:t>
            </a:r>
            <a:r>
              <a:rPr lang="pl-PL" dirty="0" err="1" smtClean="0"/>
              <a:t>2</a:t>
            </a:r>
            <a:r>
              <a:rPr lang="pl-PL" dirty="0" smtClean="0"/>
              <a:t>)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1196752"/>
            <a:ext cx="7772400" cy="3384376"/>
          </a:xfrm>
        </p:spPr>
        <p:txBody>
          <a:bodyPr>
            <a:normAutofit fontScale="77500" lnSpcReduction="20000"/>
          </a:bodyPr>
          <a:lstStyle/>
          <a:p>
            <a:r>
              <a:rPr lang="pl-PL" dirty="0" smtClean="0"/>
              <a:t>Oddziaływania jądrowe słabe (Lee, Yang, Wu 1957r) – łamanie symetrii</a:t>
            </a:r>
          </a:p>
          <a:p>
            <a:r>
              <a:rPr lang="pl-PL" dirty="0" smtClean="0"/>
              <a:t>Wiązka fotonów o polaryzacji kołowej jest wiązką </a:t>
            </a:r>
            <a:r>
              <a:rPr lang="pl-PL" dirty="0" smtClean="0">
                <a:solidFill>
                  <a:srgbClr val="FF0000"/>
                </a:solidFill>
              </a:rPr>
              <a:t>chiralną </a:t>
            </a:r>
          </a:p>
          <a:p>
            <a:r>
              <a:rPr lang="pl-PL" dirty="0" smtClean="0"/>
              <a:t>Promieniowanie </a:t>
            </a:r>
            <a:r>
              <a:rPr lang="pl-PL" dirty="0" smtClean="0">
                <a:sym typeface="Symbol"/>
              </a:rPr>
              <a:t> (elektrony) mogą mieć </a:t>
            </a:r>
            <a:r>
              <a:rPr lang="pl-PL" dirty="0" smtClean="0">
                <a:solidFill>
                  <a:srgbClr val="FF0000"/>
                </a:solidFill>
                <a:sym typeface="Symbol"/>
              </a:rPr>
              <a:t>chiralność</a:t>
            </a:r>
            <a:r>
              <a:rPr lang="pl-PL" dirty="0" smtClean="0">
                <a:sym typeface="Symbol"/>
              </a:rPr>
              <a:t> lewo </a:t>
            </a:r>
            <a:br>
              <a:rPr lang="pl-PL" dirty="0" smtClean="0">
                <a:sym typeface="Symbol"/>
              </a:rPr>
            </a:br>
            <a:r>
              <a:rPr lang="pl-PL" dirty="0" smtClean="0">
                <a:sym typeface="Symbol"/>
              </a:rPr>
              <a:t>i prawoskrętną.</a:t>
            </a:r>
          </a:p>
          <a:p>
            <a:r>
              <a:rPr lang="pl-PL" dirty="0" smtClean="0">
                <a:sym typeface="Symbol"/>
              </a:rPr>
              <a:t>W przyrodzie istnieją TYLKO neutrina </a:t>
            </a:r>
            <a:r>
              <a:rPr lang="pl-PL" dirty="0" smtClean="0">
                <a:solidFill>
                  <a:srgbClr val="FF0000"/>
                </a:solidFill>
                <a:sym typeface="Symbol"/>
              </a:rPr>
              <a:t>prawoskrętne</a:t>
            </a:r>
            <a:r>
              <a:rPr lang="pl-PL" dirty="0" smtClean="0">
                <a:sym typeface="Symbol"/>
              </a:rPr>
              <a:t> </a:t>
            </a:r>
            <a:br>
              <a:rPr lang="pl-PL" dirty="0" smtClean="0">
                <a:sym typeface="Symbol"/>
              </a:rPr>
            </a:br>
            <a:r>
              <a:rPr lang="pl-PL" dirty="0" smtClean="0">
                <a:sym typeface="Symbol"/>
              </a:rPr>
              <a:t>(czyli takie których wektor spinu jest skierowany przeciwnie do kierunku ruchu)</a:t>
            </a:r>
          </a:p>
          <a:p>
            <a:r>
              <a:rPr lang="pl-PL" dirty="0" smtClean="0">
                <a:sym typeface="Symbol"/>
              </a:rPr>
              <a:t>Pojedyncze atomy są </a:t>
            </a:r>
            <a:r>
              <a:rPr lang="pl-PL" dirty="0" smtClean="0">
                <a:solidFill>
                  <a:srgbClr val="FF0000"/>
                </a:solidFill>
                <a:sym typeface="Symbol"/>
              </a:rPr>
              <a:t>chiralne</a:t>
            </a:r>
            <a:r>
              <a:rPr lang="pl-PL" dirty="0" smtClean="0">
                <a:sym typeface="Symbol"/>
              </a:rPr>
              <a:t> (ze względu na spiny </a:t>
            </a:r>
            <a:r>
              <a:rPr lang="pl-PL" dirty="0" err="1" smtClean="0">
                <a:sym typeface="Symbol"/>
              </a:rPr>
              <a:t>hardonów</a:t>
            </a:r>
            <a:r>
              <a:rPr lang="pl-PL" dirty="0" smtClean="0">
                <a:sym typeface="Symbol"/>
              </a:rPr>
              <a:t> budujących jądra tych atomów)</a:t>
            </a:r>
            <a:endParaRPr lang="pl-PL" dirty="0"/>
          </a:p>
        </p:txBody>
      </p:sp>
      <p:pic>
        <p:nvPicPr>
          <p:cNvPr id="4" name="Obraz 3" descr="DSC004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4869160"/>
            <a:ext cx="2651787" cy="1988840"/>
          </a:xfrm>
          <a:prstGeom prst="rect">
            <a:avLst/>
          </a:prstGeom>
        </p:spPr>
      </p:pic>
      <p:pic>
        <p:nvPicPr>
          <p:cNvPr id="5" name="Obraz 4" descr="DSC00447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92212" y="4869160"/>
            <a:ext cx="2651787" cy="1988840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rot="5400000">
            <a:off x="5449788" y="5863580"/>
            <a:ext cx="198884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39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19064" y="332656"/>
            <a:ext cx="8424936" cy="720080"/>
          </a:xfrm>
        </p:spPr>
        <p:txBody>
          <a:bodyPr/>
          <a:lstStyle/>
          <a:p>
            <a:r>
              <a:rPr lang="pl-PL" sz="3200" dirty="0" smtClean="0"/>
              <a:t>Czy można zmierzyć chiralność? (1/4)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55576" y="1196752"/>
            <a:ext cx="7772400" cy="3888432"/>
          </a:xfrm>
        </p:spPr>
        <p:txBody>
          <a:bodyPr>
            <a:normAutofit/>
          </a:bodyPr>
          <a:lstStyle/>
          <a:p>
            <a:r>
              <a:rPr lang="pl-PL" dirty="0" smtClean="0"/>
              <a:t>Nie można więc powiedzieć, że coś jest bardziej chiralne od czegoś innego... Tak samo jak nie można powiedzieć, że ktoś jest bardziej garbaty od kogoś innego...</a:t>
            </a:r>
          </a:p>
          <a:p>
            <a:r>
              <a:rPr lang="pl-PL" b="1" dirty="0" smtClean="0">
                <a:solidFill>
                  <a:srgbClr val="FFFF00"/>
                </a:solidFill>
              </a:rPr>
              <a:t>Czy można zmierzyć chiralność?</a:t>
            </a:r>
          </a:p>
          <a:p>
            <a:r>
              <a:rPr lang="pl-PL" dirty="0" smtClean="0"/>
              <a:t>Dobrym przykładem jest tu związek z grupą </a:t>
            </a:r>
            <a:r>
              <a:rPr lang="pl-PL" dirty="0" err="1" smtClean="0">
                <a:solidFill>
                  <a:srgbClr val="FF0000"/>
                </a:solidFill>
              </a:rPr>
              <a:t>allenową</a:t>
            </a:r>
            <a:endParaRPr lang="pl-PL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pl-PL" b="1" dirty="0">
              <a:solidFill>
                <a:srgbClr val="FFFF00"/>
              </a:solidFill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6026964" y="5345832"/>
          <a:ext cx="3117036" cy="1512168"/>
        </p:xfrm>
        <a:graphic>
          <a:graphicData uri="http://schemas.openxmlformats.org/presentationml/2006/ole">
            <p:oleObj spid="_x0000_s2050" name="ISIS/Draw Sketch" r:id="rId4" imgW="1708920" imgH="828720" progId="">
              <p:embed/>
            </p:oleObj>
          </a:graphicData>
        </a:graphic>
      </p:graphicFrame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40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8064896" cy="612680"/>
          </a:xfrm>
        </p:spPr>
        <p:txBody>
          <a:bodyPr/>
          <a:lstStyle/>
          <a:p>
            <a:r>
              <a:rPr lang="pl-PL" sz="3200" dirty="0" smtClean="0"/>
              <a:t>Czy można zmierzyć chiralność? (2/4)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1052736"/>
            <a:ext cx="7772400" cy="1296144"/>
          </a:xfrm>
        </p:spPr>
        <p:txBody>
          <a:bodyPr>
            <a:normAutofit fontScale="77500" lnSpcReduction="20000"/>
          </a:bodyPr>
          <a:lstStyle/>
          <a:p>
            <a:pPr marL="87313" indent="-19050">
              <a:buNone/>
            </a:pPr>
            <a:r>
              <a:rPr lang="pl-PL" dirty="0" smtClean="0"/>
              <a:t>Zmienna ilość atomów węgla i wiązań podwójnych powoduje, że dla zera i parzystej ilości wiązań podwójnych mamy molekuły chiralne, a dla nieparzystej mamy molekuły </a:t>
            </a:r>
            <a:r>
              <a:rPr lang="pl-PL" dirty="0" err="1" smtClean="0"/>
              <a:t>achiralne</a:t>
            </a:r>
            <a:r>
              <a:rPr lang="pl-PL" dirty="0" smtClean="0"/>
              <a:t>...</a:t>
            </a:r>
            <a:endParaRPr lang="pl-PL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348880"/>
            <a:ext cx="7773987" cy="434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41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772400" cy="684688"/>
          </a:xfrm>
        </p:spPr>
        <p:txBody>
          <a:bodyPr/>
          <a:lstStyle/>
          <a:p>
            <a:r>
              <a:rPr lang="pl-PL" sz="3200" dirty="0" smtClean="0"/>
              <a:t>Czy można zmierzyć chiralność? 3/4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1559" y="908720"/>
            <a:ext cx="8275265" cy="925360"/>
          </a:xfrm>
        </p:spPr>
        <p:txBody>
          <a:bodyPr>
            <a:normAutofit fontScale="77500" lnSpcReduction="20000"/>
          </a:bodyPr>
          <a:lstStyle/>
          <a:p>
            <a:pPr marL="87313" indent="-19050">
              <a:buNone/>
            </a:pPr>
            <a:r>
              <a:rPr lang="pl-PL" dirty="0" smtClean="0"/>
              <a:t>Wykres całkowitej energii molekuły (metoda </a:t>
            </a:r>
            <a:r>
              <a:rPr lang="pl-PL" dirty="0" err="1" smtClean="0"/>
              <a:t>MNDO</a:t>
            </a:r>
            <a:r>
              <a:rPr lang="pl-PL" dirty="0" smtClean="0"/>
              <a:t>) </a:t>
            </a:r>
          </a:p>
          <a:p>
            <a:pPr marL="87313" indent="-19050">
              <a:buNone/>
            </a:pPr>
            <a:r>
              <a:rPr lang="pl-PL" dirty="0" smtClean="0"/>
              <a:t>w zależności od kąta obrotu pierwszego prawego wiązania </a:t>
            </a:r>
            <a:r>
              <a:rPr lang="pl-PL" dirty="0" err="1" smtClean="0"/>
              <a:t>C=C</a:t>
            </a:r>
            <a:endParaRPr lang="pl-PL" dirty="0" smtClean="0"/>
          </a:p>
        </p:txBody>
      </p:sp>
      <p:graphicFrame>
        <p:nvGraphicFramePr>
          <p:cNvPr id="4" name="Chart 1"/>
          <p:cNvGraphicFramePr>
            <a:graphicFrameLocks/>
          </p:cNvGraphicFramePr>
          <p:nvPr/>
        </p:nvGraphicFramePr>
        <p:xfrm>
          <a:off x="2000250" y="1857375"/>
          <a:ext cx="6905625" cy="5000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42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512064"/>
            <a:ext cx="8352928" cy="914400"/>
          </a:xfrm>
        </p:spPr>
        <p:txBody>
          <a:bodyPr/>
          <a:lstStyle/>
          <a:p>
            <a:r>
              <a:rPr lang="pl-PL" sz="3200" dirty="0" smtClean="0"/>
              <a:t>Czy można zmierzyć chiralność? (4/</a:t>
            </a:r>
            <a:r>
              <a:rPr lang="pl-PL" sz="3200" dirty="0" err="1" smtClean="0"/>
              <a:t>4</a:t>
            </a:r>
            <a:r>
              <a:rPr lang="pl-PL" sz="3200" dirty="0" smtClean="0"/>
              <a:t>)</a:t>
            </a:r>
            <a:endParaRPr lang="pl-PL" sz="3200" dirty="0"/>
          </a:p>
        </p:txBody>
      </p:sp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1115616" y="1412776"/>
          <a:ext cx="6962775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43</a:t>
            </a:fld>
            <a:endParaRPr lang="pl-P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Chiralność w technice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44</a:t>
            </a:fld>
            <a:endParaRPr lang="pl-PL"/>
          </a:p>
        </p:txBody>
      </p:sp>
      <p:pic>
        <p:nvPicPr>
          <p:cNvPr id="5" name="Obraz 4" descr="DSC_01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431271" y="2304520"/>
            <a:ext cx="4995333" cy="2809875"/>
          </a:xfrm>
          <a:prstGeom prst="rect">
            <a:avLst/>
          </a:prstGeom>
        </p:spPr>
      </p:pic>
      <p:pic>
        <p:nvPicPr>
          <p:cNvPr id="6" name="Obraz 5" descr="DSC_01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 flipV="1">
            <a:off x="3655485" y="2309284"/>
            <a:ext cx="4995333" cy="2800352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1704975" y="1676400"/>
            <a:ext cx="24193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FF0000"/>
                </a:solidFill>
              </a:rPr>
              <a:t>Obiekt o chiralności „prawej” R</a:t>
            </a:r>
          </a:p>
          <a:p>
            <a:r>
              <a:rPr lang="pl-PL" b="1" dirty="0" smtClean="0">
                <a:solidFill>
                  <a:srgbClr val="FF0000"/>
                </a:solidFill>
              </a:rPr>
              <a:t>Wkręt prawoskrętny</a:t>
            </a:r>
            <a:endParaRPr lang="pl-PL" b="1" dirty="0">
              <a:solidFill>
                <a:srgbClr val="FF0000"/>
              </a:solidFill>
            </a:endParaRPr>
          </a:p>
        </p:txBody>
      </p:sp>
      <p:cxnSp>
        <p:nvCxnSpPr>
          <p:cNvPr id="9" name="Łącznik prosty 8"/>
          <p:cNvCxnSpPr/>
          <p:nvPr/>
        </p:nvCxnSpPr>
        <p:spPr>
          <a:xfrm>
            <a:off x="4524375" y="1228725"/>
            <a:ext cx="19050" cy="497205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4905375" y="1685925"/>
            <a:ext cx="24193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b="1" dirty="0" smtClean="0">
                <a:solidFill>
                  <a:srgbClr val="FF0000"/>
                </a:solidFill>
              </a:rPr>
              <a:t>Obiekt o chiralności „lewej” S</a:t>
            </a:r>
          </a:p>
          <a:p>
            <a:pPr algn="r"/>
            <a:r>
              <a:rPr lang="pl-PL" b="1" dirty="0" smtClean="0">
                <a:solidFill>
                  <a:srgbClr val="FF0000"/>
                </a:solidFill>
              </a:rPr>
              <a:t>Wkręt lewoskrętny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13" name="Dowolny kształt 12"/>
          <p:cNvSpPr/>
          <p:nvPr/>
        </p:nvSpPr>
        <p:spPr>
          <a:xfrm>
            <a:off x="2488407" y="4191000"/>
            <a:ext cx="871537" cy="295275"/>
          </a:xfrm>
          <a:custGeom>
            <a:avLst/>
            <a:gdLst>
              <a:gd name="connsiteX0" fmla="*/ 240506 w 871537"/>
              <a:gd name="connsiteY0" fmla="*/ 295275 h 295275"/>
              <a:gd name="connsiteX1" fmla="*/ 145256 w 871537"/>
              <a:gd name="connsiteY1" fmla="*/ 276225 h 295275"/>
              <a:gd name="connsiteX2" fmla="*/ 64293 w 871537"/>
              <a:gd name="connsiteY2" fmla="*/ 242888 h 295275"/>
              <a:gd name="connsiteX3" fmla="*/ 11906 w 871537"/>
              <a:gd name="connsiteY3" fmla="*/ 176213 h 295275"/>
              <a:gd name="connsiteX4" fmla="*/ 11906 w 871537"/>
              <a:gd name="connsiteY4" fmla="*/ 114300 h 295275"/>
              <a:gd name="connsiteX5" fmla="*/ 83343 w 871537"/>
              <a:gd name="connsiteY5" fmla="*/ 61913 h 295275"/>
              <a:gd name="connsiteX6" fmla="*/ 192881 w 871537"/>
              <a:gd name="connsiteY6" fmla="*/ 23813 h 295275"/>
              <a:gd name="connsiteX7" fmla="*/ 307181 w 871537"/>
              <a:gd name="connsiteY7" fmla="*/ 4763 h 295275"/>
              <a:gd name="connsiteX8" fmla="*/ 464343 w 871537"/>
              <a:gd name="connsiteY8" fmla="*/ 0 h 295275"/>
              <a:gd name="connsiteX9" fmla="*/ 573881 w 871537"/>
              <a:gd name="connsiteY9" fmla="*/ 4763 h 295275"/>
              <a:gd name="connsiteX10" fmla="*/ 697706 w 871537"/>
              <a:gd name="connsiteY10" fmla="*/ 28575 h 295275"/>
              <a:gd name="connsiteX11" fmla="*/ 802481 w 871537"/>
              <a:gd name="connsiteY11" fmla="*/ 71438 h 295275"/>
              <a:gd name="connsiteX12" fmla="*/ 854868 w 871537"/>
              <a:gd name="connsiteY12" fmla="*/ 128588 h 295275"/>
              <a:gd name="connsiteX13" fmla="*/ 859631 w 871537"/>
              <a:gd name="connsiteY13" fmla="*/ 185738 h 295275"/>
              <a:gd name="connsiteX14" fmla="*/ 783431 w 871537"/>
              <a:gd name="connsiteY14" fmla="*/ 252413 h 295275"/>
              <a:gd name="connsiteX15" fmla="*/ 673893 w 871537"/>
              <a:gd name="connsiteY15" fmla="*/ 280988 h 29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71537" h="295275">
                <a:moveTo>
                  <a:pt x="240506" y="295275"/>
                </a:moveTo>
                <a:cubicBezTo>
                  <a:pt x="207565" y="290115"/>
                  <a:pt x="174625" y="284956"/>
                  <a:pt x="145256" y="276225"/>
                </a:cubicBezTo>
                <a:cubicBezTo>
                  <a:pt x="115887" y="267494"/>
                  <a:pt x="86518" y="259557"/>
                  <a:pt x="64293" y="242888"/>
                </a:cubicBezTo>
                <a:cubicBezTo>
                  <a:pt x="42068" y="226219"/>
                  <a:pt x="20637" y="197644"/>
                  <a:pt x="11906" y="176213"/>
                </a:cubicBezTo>
                <a:cubicBezTo>
                  <a:pt x="3175" y="154782"/>
                  <a:pt x="0" y="133350"/>
                  <a:pt x="11906" y="114300"/>
                </a:cubicBezTo>
                <a:cubicBezTo>
                  <a:pt x="23812" y="95250"/>
                  <a:pt x="53181" y="76994"/>
                  <a:pt x="83343" y="61913"/>
                </a:cubicBezTo>
                <a:cubicBezTo>
                  <a:pt x="113505" y="46832"/>
                  <a:pt x="155575" y="33338"/>
                  <a:pt x="192881" y="23813"/>
                </a:cubicBezTo>
                <a:cubicBezTo>
                  <a:pt x="230187" y="14288"/>
                  <a:pt x="261937" y="8732"/>
                  <a:pt x="307181" y="4763"/>
                </a:cubicBezTo>
                <a:cubicBezTo>
                  <a:pt x="352425" y="794"/>
                  <a:pt x="419893" y="0"/>
                  <a:pt x="464343" y="0"/>
                </a:cubicBezTo>
                <a:cubicBezTo>
                  <a:pt x="508793" y="0"/>
                  <a:pt x="534987" y="1"/>
                  <a:pt x="573881" y="4763"/>
                </a:cubicBezTo>
                <a:cubicBezTo>
                  <a:pt x="612775" y="9525"/>
                  <a:pt x="659606" y="17463"/>
                  <a:pt x="697706" y="28575"/>
                </a:cubicBezTo>
                <a:cubicBezTo>
                  <a:pt x="735806" y="39687"/>
                  <a:pt x="776287" y="54769"/>
                  <a:pt x="802481" y="71438"/>
                </a:cubicBezTo>
                <a:cubicBezTo>
                  <a:pt x="828675" y="88107"/>
                  <a:pt x="845343" y="109538"/>
                  <a:pt x="854868" y="128588"/>
                </a:cubicBezTo>
                <a:cubicBezTo>
                  <a:pt x="864393" y="147638"/>
                  <a:pt x="871537" y="165100"/>
                  <a:pt x="859631" y="185738"/>
                </a:cubicBezTo>
                <a:cubicBezTo>
                  <a:pt x="847725" y="206376"/>
                  <a:pt x="814387" y="236538"/>
                  <a:pt x="783431" y="252413"/>
                </a:cubicBezTo>
                <a:cubicBezTo>
                  <a:pt x="752475" y="268288"/>
                  <a:pt x="713184" y="274638"/>
                  <a:pt x="673893" y="280988"/>
                </a:cubicBezTo>
              </a:path>
            </a:pathLst>
          </a:cu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FFFF00"/>
              </a:solidFill>
            </a:endParaRPr>
          </a:p>
        </p:txBody>
      </p:sp>
      <p:cxnSp>
        <p:nvCxnSpPr>
          <p:cNvPr id="15" name="Łącznik prosty ze strzałką 14"/>
          <p:cNvCxnSpPr/>
          <p:nvPr/>
        </p:nvCxnSpPr>
        <p:spPr>
          <a:xfrm flipH="1" flipV="1">
            <a:off x="2886075" y="2724150"/>
            <a:ext cx="28575" cy="1062038"/>
          </a:xfrm>
          <a:prstGeom prst="straightConnector1">
            <a:avLst/>
          </a:prstGeom>
          <a:ln w="190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owolny kształt 16"/>
          <p:cNvSpPr/>
          <p:nvPr/>
        </p:nvSpPr>
        <p:spPr>
          <a:xfrm>
            <a:off x="5688807" y="4191028"/>
            <a:ext cx="871537" cy="295275"/>
          </a:xfrm>
          <a:custGeom>
            <a:avLst/>
            <a:gdLst>
              <a:gd name="connsiteX0" fmla="*/ 240506 w 871537"/>
              <a:gd name="connsiteY0" fmla="*/ 295275 h 295275"/>
              <a:gd name="connsiteX1" fmla="*/ 145256 w 871537"/>
              <a:gd name="connsiteY1" fmla="*/ 276225 h 295275"/>
              <a:gd name="connsiteX2" fmla="*/ 64293 w 871537"/>
              <a:gd name="connsiteY2" fmla="*/ 242888 h 295275"/>
              <a:gd name="connsiteX3" fmla="*/ 11906 w 871537"/>
              <a:gd name="connsiteY3" fmla="*/ 176213 h 295275"/>
              <a:gd name="connsiteX4" fmla="*/ 11906 w 871537"/>
              <a:gd name="connsiteY4" fmla="*/ 114300 h 295275"/>
              <a:gd name="connsiteX5" fmla="*/ 83343 w 871537"/>
              <a:gd name="connsiteY5" fmla="*/ 61913 h 295275"/>
              <a:gd name="connsiteX6" fmla="*/ 192881 w 871537"/>
              <a:gd name="connsiteY6" fmla="*/ 23813 h 295275"/>
              <a:gd name="connsiteX7" fmla="*/ 307181 w 871537"/>
              <a:gd name="connsiteY7" fmla="*/ 4763 h 295275"/>
              <a:gd name="connsiteX8" fmla="*/ 464343 w 871537"/>
              <a:gd name="connsiteY8" fmla="*/ 0 h 295275"/>
              <a:gd name="connsiteX9" fmla="*/ 573881 w 871537"/>
              <a:gd name="connsiteY9" fmla="*/ 4763 h 295275"/>
              <a:gd name="connsiteX10" fmla="*/ 697706 w 871537"/>
              <a:gd name="connsiteY10" fmla="*/ 28575 h 295275"/>
              <a:gd name="connsiteX11" fmla="*/ 802481 w 871537"/>
              <a:gd name="connsiteY11" fmla="*/ 71438 h 295275"/>
              <a:gd name="connsiteX12" fmla="*/ 854868 w 871537"/>
              <a:gd name="connsiteY12" fmla="*/ 128588 h 295275"/>
              <a:gd name="connsiteX13" fmla="*/ 859631 w 871537"/>
              <a:gd name="connsiteY13" fmla="*/ 185738 h 295275"/>
              <a:gd name="connsiteX14" fmla="*/ 783431 w 871537"/>
              <a:gd name="connsiteY14" fmla="*/ 252413 h 295275"/>
              <a:gd name="connsiteX15" fmla="*/ 673893 w 871537"/>
              <a:gd name="connsiteY15" fmla="*/ 280988 h 29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71537" h="295275">
                <a:moveTo>
                  <a:pt x="240506" y="295275"/>
                </a:moveTo>
                <a:cubicBezTo>
                  <a:pt x="207565" y="290115"/>
                  <a:pt x="174625" y="284956"/>
                  <a:pt x="145256" y="276225"/>
                </a:cubicBezTo>
                <a:cubicBezTo>
                  <a:pt x="115887" y="267494"/>
                  <a:pt x="86518" y="259557"/>
                  <a:pt x="64293" y="242888"/>
                </a:cubicBezTo>
                <a:cubicBezTo>
                  <a:pt x="42068" y="226219"/>
                  <a:pt x="20637" y="197644"/>
                  <a:pt x="11906" y="176213"/>
                </a:cubicBezTo>
                <a:cubicBezTo>
                  <a:pt x="3175" y="154782"/>
                  <a:pt x="0" y="133350"/>
                  <a:pt x="11906" y="114300"/>
                </a:cubicBezTo>
                <a:cubicBezTo>
                  <a:pt x="23812" y="95250"/>
                  <a:pt x="53181" y="76994"/>
                  <a:pt x="83343" y="61913"/>
                </a:cubicBezTo>
                <a:cubicBezTo>
                  <a:pt x="113505" y="46832"/>
                  <a:pt x="155575" y="33338"/>
                  <a:pt x="192881" y="23813"/>
                </a:cubicBezTo>
                <a:cubicBezTo>
                  <a:pt x="230187" y="14288"/>
                  <a:pt x="261937" y="8732"/>
                  <a:pt x="307181" y="4763"/>
                </a:cubicBezTo>
                <a:cubicBezTo>
                  <a:pt x="352425" y="794"/>
                  <a:pt x="419893" y="0"/>
                  <a:pt x="464343" y="0"/>
                </a:cubicBezTo>
                <a:cubicBezTo>
                  <a:pt x="508793" y="0"/>
                  <a:pt x="534987" y="1"/>
                  <a:pt x="573881" y="4763"/>
                </a:cubicBezTo>
                <a:cubicBezTo>
                  <a:pt x="612775" y="9525"/>
                  <a:pt x="659606" y="17463"/>
                  <a:pt x="697706" y="28575"/>
                </a:cubicBezTo>
                <a:cubicBezTo>
                  <a:pt x="735806" y="39687"/>
                  <a:pt x="776287" y="54769"/>
                  <a:pt x="802481" y="71438"/>
                </a:cubicBezTo>
                <a:cubicBezTo>
                  <a:pt x="828675" y="88107"/>
                  <a:pt x="845343" y="109538"/>
                  <a:pt x="854868" y="128588"/>
                </a:cubicBezTo>
                <a:cubicBezTo>
                  <a:pt x="864393" y="147638"/>
                  <a:pt x="871537" y="165100"/>
                  <a:pt x="859631" y="185738"/>
                </a:cubicBezTo>
                <a:cubicBezTo>
                  <a:pt x="847725" y="206376"/>
                  <a:pt x="814387" y="236538"/>
                  <a:pt x="783431" y="252413"/>
                </a:cubicBezTo>
                <a:cubicBezTo>
                  <a:pt x="752475" y="268288"/>
                  <a:pt x="713184" y="274638"/>
                  <a:pt x="673893" y="280988"/>
                </a:cubicBezTo>
              </a:path>
            </a:pathLst>
          </a:cu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FFFF00"/>
              </a:solidFill>
            </a:endParaRPr>
          </a:p>
        </p:txBody>
      </p:sp>
      <p:cxnSp>
        <p:nvCxnSpPr>
          <p:cNvPr id="18" name="Łącznik prosty ze strzałką 17"/>
          <p:cNvCxnSpPr/>
          <p:nvPr/>
        </p:nvCxnSpPr>
        <p:spPr>
          <a:xfrm rot="10800000" flipV="1">
            <a:off x="6157914" y="2714625"/>
            <a:ext cx="42861" cy="1047751"/>
          </a:xfrm>
          <a:prstGeom prst="straightConnector1">
            <a:avLst/>
          </a:prstGeom>
          <a:ln w="190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47725" y="464439"/>
            <a:ext cx="7772400" cy="914400"/>
          </a:xfrm>
        </p:spPr>
        <p:txBody>
          <a:bodyPr/>
          <a:lstStyle/>
          <a:p>
            <a:r>
              <a:rPr lang="pl-PL" dirty="0" smtClean="0"/>
              <a:t>Chiralność w technice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45</a:t>
            </a:fld>
            <a:endParaRPr lang="pl-PL"/>
          </a:p>
        </p:txBody>
      </p:sp>
      <p:pic>
        <p:nvPicPr>
          <p:cNvPr id="149506" name="Picture 2" descr="http://info.nieruchomosci.pl/wp-content/uploads/2014/10/9376_1256898876406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5452" y="1600201"/>
            <a:ext cx="2744623" cy="4100082"/>
          </a:xfrm>
          <a:prstGeom prst="rect">
            <a:avLst/>
          </a:prstGeom>
          <a:noFill/>
        </p:spPr>
      </p:pic>
      <p:pic>
        <p:nvPicPr>
          <p:cNvPr id="6" name="Picture 2" descr="http://info.nieruchomosci.pl/wp-content/uploads/2014/10/9376_1256898876406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000624" y="1619251"/>
            <a:ext cx="2771775" cy="4100082"/>
          </a:xfrm>
          <a:prstGeom prst="rect">
            <a:avLst/>
          </a:prstGeom>
          <a:noFill/>
        </p:spPr>
      </p:pic>
      <p:sp>
        <p:nvSpPr>
          <p:cNvPr id="7" name="pole tekstowe 6"/>
          <p:cNvSpPr txBox="1"/>
          <p:nvPr/>
        </p:nvSpPr>
        <p:spPr>
          <a:xfrm>
            <a:off x="1962150" y="1676400"/>
            <a:ext cx="24193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FF0000"/>
                </a:solidFill>
              </a:rPr>
              <a:t>Obiekt o chiralności „prawej” R</a:t>
            </a:r>
          </a:p>
          <a:p>
            <a:r>
              <a:rPr lang="pl-PL" b="1" dirty="0" smtClean="0">
                <a:solidFill>
                  <a:srgbClr val="FF0000"/>
                </a:solidFill>
              </a:rPr>
              <a:t>Schody prawoskrętne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162550" y="1685925"/>
            <a:ext cx="24193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b="1" dirty="0" smtClean="0">
                <a:solidFill>
                  <a:srgbClr val="FF0000"/>
                </a:solidFill>
              </a:rPr>
              <a:t>Obiekt o chiralności „lewej” S</a:t>
            </a:r>
          </a:p>
          <a:p>
            <a:pPr algn="r"/>
            <a:r>
              <a:rPr lang="pl-PL" b="1" dirty="0" smtClean="0">
                <a:solidFill>
                  <a:srgbClr val="FF0000"/>
                </a:solidFill>
              </a:rPr>
              <a:t>Schody lewoskrętne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9" name="Dowolny kształt 8"/>
          <p:cNvSpPr/>
          <p:nvPr/>
        </p:nvSpPr>
        <p:spPr>
          <a:xfrm flipV="1">
            <a:off x="2574132" y="4381501"/>
            <a:ext cx="871537" cy="247650"/>
          </a:xfrm>
          <a:custGeom>
            <a:avLst/>
            <a:gdLst>
              <a:gd name="connsiteX0" fmla="*/ 240506 w 871537"/>
              <a:gd name="connsiteY0" fmla="*/ 295275 h 295275"/>
              <a:gd name="connsiteX1" fmla="*/ 145256 w 871537"/>
              <a:gd name="connsiteY1" fmla="*/ 276225 h 295275"/>
              <a:gd name="connsiteX2" fmla="*/ 64293 w 871537"/>
              <a:gd name="connsiteY2" fmla="*/ 242888 h 295275"/>
              <a:gd name="connsiteX3" fmla="*/ 11906 w 871537"/>
              <a:gd name="connsiteY3" fmla="*/ 176213 h 295275"/>
              <a:gd name="connsiteX4" fmla="*/ 11906 w 871537"/>
              <a:gd name="connsiteY4" fmla="*/ 114300 h 295275"/>
              <a:gd name="connsiteX5" fmla="*/ 83343 w 871537"/>
              <a:gd name="connsiteY5" fmla="*/ 61913 h 295275"/>
              <a:gd name="connsiteX6" fmla="*/ 192881 w 871537"/>
              <a:gd name="connsiteY6" fmla="*/ 23813 h 295275"/>
              <a:gd name="connsiteX7" fmla="*/ 307181 w 871537"/>
              <a:gd name="connsiteY7" fmla="*/ 4763 h 295275"/>
              <a:gd name="connsiteX8" fmla="*/ 464343 w 871537"/>
              <a:gd name="connsiteY8" fmla="*/ 0 h 295275"/>
              <a:gd name="connsiteX9" fmla="*/ 573881 w 871537"/>
              <a:gd name="connsiteY9" fmla="*/ 4763 h 295275"/>
              <a:gd name="connsiteX10" fmla="*/ 697706 w 871537"/>
              <a:gd name="connsiteY10" fmla="*/ 28575 h 295275"/>
              <a:gd name="connsiteX11" fmla="*/ 802481 w 871537"/>
              <a:gd name="connsiteY11" fmla="*/ 71438 h 295275"/>
              <a:gd name="connsiteX12" fmla="*/ 854868 w 871537"/>
              <a:gd name="connsiteY12" fmla="*/ 128588 h 295275"/>
              <a:gd name="connsiteX13" fmla="*/ 859631 w 871537"/>
              <a:gd name="connsiteY13" fmla="*/ 185738 h 295275"/>
              <a:gd name="connsiteX14" fmla="*/ 783431 w 871537"/>
              <a:gd name="connsiteY14" fmla="*/ 252413 h 295275"/>
              <a:gd name="connsiteX15" fmla="*/ 673893 w 871537"/>
              <a:gd name="connsiteY15" fmla="*/ 280988 h 29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71537" h="295275">
                <a:moveTo>
                  <a:pt x="240506" y="295275"/>
                </a:moveTo>
                <a:cubicBezTo>
                  <a:pt x="207565" y="290115"/>
                  <a:pt x="174625" y="284956"/>
                  <a:pt x="145256" y="276225"/>
                </a:cubicBezTo>
                <a:cubicBezTo>
                  <a:pt x="115887" y="267494"/>
                  <a:pt x="86518" y="259557"/>
                  <a:pt x="64293" y="242888"/>
                </a:cubicBezTo>
                <a:cubicBezTo>
                  <a:pt x="42068" y="226219"/>
                  <a:pt x="20637" y="197644"/>
                  <a:pt x="11906" y="176213"/>
                </a:cubicBezTo>
                <a:cubicBezTo>
                  <a:pt x="3175" y="154782"/>
                  <a:pt x="0" y="133350"/>
                  <a:pt x="11906" y="114300"/>
                </a:cubicBezTo>
                <a:cubicBezTo>
                  <a:pt x="23812" y="95250"/>
                  <a:pt x="53181" y="76994"/>
                  <a:pt x="83343" y="61913"/>
                </a:cubicBezTo>
                <a:cubicBezTo>
                  <a:pt x="113505" y="46832"/>
                  <a:pt x="155575" y="33338"/>
                  <a:pt x="192881" y="23813"/>
                </a:cubicBezTo>
                <a:cubicBezTo>
                  <a:pt x="230187" y="14288"/>
                  <a:pt x="261937" y="8732"/>
                  <a:pt x="307181" y="4763"/>
                </a:cubicBezTo>
                <a:cubicBezTo>
                  <a:pt x="352425" y="794"/>
                  <a:pt x="419893" y="0"/>
                  <a:pt x="464343" y="0"/>
                </a:cubicBezTo>
                <a:cubicBezTo>
                  <a:pt x="508793" y="0"/>
                  <a:pt x="534987" y="1"/>
                  <a:pt x="573881" y="4763"/>
                </a:cubicBezTo>
                <a:cubicBezTo>
                  <a:pt x="612775" y="9525"/>
                  <a:pt x="659606" y="17463"/>
                  <a:pt x="697706" y="28575"/>
                </a:cubicBezTo>
                <a:cubicBezTo>
                  <a:pt x="735806" y="39687"/>
                  <a:pt x="776287" y="54769"/>
                  <a:pt x="802481" y="71438"/>
                </a:cubicBezTo>
                <a:cubicBezTo>
                  <a:pt x="828675" y="88107"/>
                  <a:pt x="845343" y="109538"/>
                  <a:pt x="854868" y="128588"/>
                </a:cubicBezTo>
                <a:cubicBezTo>
                  <a:pt x="864393" y="147638"/>
                  <a:pt x="871537" y="165100"/>
                  <a:pt x="859631" y="185738"/>
                </a:cubicBezTo>
                <a:cubicBezTo>
                  <a:pt x="847725" y="206376"/>
                  <a:pt x="814387" y="236538"/>
                  <a:pt x="783431" y="252413"/>
                </a:cubicBezTo>
                <a:cubicBezTo>
                  <a:pt x="752475" y="268288"/>
                  <a:pt x="713184" y="274638"/>
                  <a:pt x="673893" y="280988"/>
                </a:cubicBezTo>
              </a:path>
            </a:pathLst>
          </a:cu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FFFF00"/>
              </a:solidFill>
            </a:endParaRPr>
          </a:p>
        </p:txBody>
      </p:sp>
      <p:cxnSp>
        <p:nvCxnSpPr>
          <p:cNvPr id="10" name="Łącznik prosty ze strzałką 9"/>
          <p:cNvCxnSpPr/>
          <p:nvPr/>
        </p:nvCxnSpPr>
        <p:spPr>
          <a:xfrm flipV="1">
            <a:off x="3133725" y="2971801"/>
            <a:ext cx="9526" cy="108584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Dowolny kształt 10"/>
          <p:cNvSpPr/>
          <p:nvPr/>
        </p:nvSpPr>
        <p:spPr>
          <a:xfrm flipV="1">
            <a:off x="5974557" y="3648076"/>
            <a:ext cx="871537" cy="257174"/>
          </a:xfrm>
          <a:custGeom>
            <a:avLst/>
            <a:gdLst>
              <a:gd name="connsiteX0" fmla="*/ 240506 w 871537"/>
              <a:gd name="connsiteY0" fmla="*/ 295275 h 295275"/>
              <a:gd name="connsiteX1" fmla="*/ 145256 w 871537"/>
              <a:gd name="connsiteY1" fmla="*/ 276225 h 295275"/>
              <a:gd name="connsiteX2" fmla="*/ 64293 w 871537"/>
              <a:gd name="connsiteY2" fmla="*/ 242888 h 295275"/>
              <a:gd name="connsiteX3" fmla="*/ 11906 w 871537"/>
              <a:gd name="connsiteY3" fmla="*/ 176213 h 295275"/>
              <a:gd name="connsiteX4" fmla="*/ 11906 w 871537"/>
              <a:gd name="connsiteY4" fmla="*/ 114300 h 295275"/>
              <a:gd name="connsiteX5" fmla="*/ 83343 w 871537"/>
              <a:gd name="connsiteY5" fmla="*/ 61913 h 295275"/>
              <a:gd name="connsiteX6" fmla="*/ 192881 w 871537"/>
              <a:gd name="connsiteY6" fmla="*/ 23813 h 295275"/>
              <a:gd name="connsiteX7" fmla="*/ 307181 w 871537"/>
              <a:gd name="connsiteY7" fmla="*/ 4763 h 295275"/>
              <a:gd name="connsiteX8" fmla="*/ 464343 w 871537"/>
              <a:gd name="connsiteY8" fmla="*/ 0 h 295275"/>
              <a:gd name="connsiteX9" fmla="*/ 573881 w 871537"/>
              <a:gd name="connsiteY9" fmla="*/ 4763 h 295275"/>
              <a:gd name="connsiteX10" fmla="*/ 697706 w 871537"/>
              <a:gd name="connsiteY10" fmla="*/ 28575 h 295275"/>
              <a:gd name="connsiteX11" fmla="*/ 802481 w 871537"/>
              <a:gd name="connsiteY11" fmla="*/ 71438 h 295275"/>
              <a:gd name="connsiteX12" fmla="*/ 854868 w 871537"/>
              <a:gd name="connsiteY12" fmla="*/ 128588 h 295275"/>
              <a:gd name="connsiteX13" fmla="*/ 859631 w 871537"/>
              <a:gd name="connsiteY13" fmla="*/ 185738 h 295275"/>
              <a:gd name="connsiteX14" fmla="*/ 783431 w 871537"/>
              <a:gd name="connsiteY14" fmla="*/ 252413 h 295275"/>
              <a:gd name="connsiteX15" fmla="*/ 673893 w 871537"/>
              <a:gd name="connsiteY15" fmla="*/ 280988 h 29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71537" h="295275">
                <a:moveTo>
                  <a:pt x="240506" y="295275"/>
                </a:moveTo>
                <a:cubicBezTo>
                  <a:pt x="207565" y="290115"/>
                  <a:pt x="174625" y="284956"/>
                  <a:pt x="145256" y="276225"/>
                </a:cubicBezTo>
                <a:cubicBezTo>
                  <a:pt x="115887" y="267494"/>
                  <a:pt x="86518" y="259557"/>
                  <a:pt x="64293" y="242888"/>
                </a:cubicBezTo>
                <a:cubicBezTo>
                  <a:pt x="42068" y="226219"/>
                  <a:pt x="20637" y="197644"/>
                  <a:pt x="11906" y="176213"/>
                </a:cubicBezTo>
                <a:cubicBezTo>
                  <a:pt x="3175" y="154782"/>
                  <a:pt x="0" y="133350"/>
                  <a:pt x="11906" y="114300"/>
                </a:cubicBezTo>
                <a:cubicBezTo>
                  <a:pt x="23812" y="95250"/>
                  <a:pt x="53181" y="76994"/>
                  <a:pt x="83343" y="61913"/>
                </a:cubicBezTo>
                <a:cubicBezTo>
                  <a:pt x="113505" y="46832"/>
                  <a:pt x="155575" y="33338"/>
                  <a:pt x="192881" y="23813"/>
                </a:cubicBezTo>
                <a:cubicBezTo>
                  <a:pt x="230187" y="14288"/>
                  <a:pt x="261937" y="8732"/>
                  <a:pt x="307181" y="4763"/>
                </a:cubicBezTo>
                <a:cubicBezTo>
                  <a:pt x="352425" y="794"/>
                  <a:pt x="419893" y="0"/>
                  <a:pt x="464343" y="0"/>
                </a:cubicBezTo>
                <a:cubicBezTo>
                  <a:pt x="508793" y="0"/>
                  <a:pt x="534987" y="1"/>
                  <a:pt x="573881" y="4763"/>
                </a:cubicBezTo>
                <a:cubicBezTo>
                  <a:pt x="612775" y="9525"/>
                  <a:pt x="659606" y="17463"/>
                  <a:pt x="697706" y="28575"/>
                </a:cubicBezTo>
                <a:cubicBezTo>
                  <a:pt x="735806" y="39687"/>
                  <a:pt x="776287" y="54769"/>
                  <a:pt x="802481" y="71438"/>
                </a:cubicBezTo>
                <a:cubicBezTo>
                  <a:pt x="828675" y="88107"/>
                  <a:pt x="845343" y="109538"/>
                  <a:pt x="854868" y="128588"/>
                </a:cubicBezTo>
                <a:cubicBezTo>
                  <a:pt x="864393" y="147638"/>
                  <a:pt x="871537" y="165100"/>
                  <a:pt x="859631" y="185738"/>
                </a:cubicBezTo>
                <a:cubicBezTo>
                  <a:pt x="847725" y="206376"/>
                  <a:pt x="814387" y="236538"/>
                  <a:pt x="783431" y="252413"/>
                </a:cubicBezTo>
                <a:cubicBezTo>
                  <a:pt x="752475" y="268288"/>
                  <a:pt x="713184" y="274638"/>
                  <a:pt x="673893" y="280988"/>
                </a:cubicBezTo>
              </a:path>
            </a:pathLst>
          </a:cu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FFFF00"/>
              </a:solidFill>
            </a:endParaRPr>
          </a:p>
        </p:txBody>
      </p:sp>
      <p:cxnSp>
        <p:nvCxnSpPr>
          <p:cNvPr id="14" name="Łącznik prosty ze strzałką 13"/>
          <p:cNvCxnSpPr/>
          <p:nvPr/>
        </p:nvCxnSpPr>
        <p:spPr>
          <a:xfrm>
            <a:off x="6391275" y="3600450"/>
            <a:ext cx="28575" cy="107632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340614"/>
            <a:ext cx="7772400" cy="914400"/>
          </a:xfrm>
        </p:spPr>
        <p:txBody>
          <a:bodyPr/>
          <a:lstStyle/>
          <a:p>
            <a:r>
              <a:rPr lang="pl-PL" dirty="0" smtClean="0"/>
              <a:t>Aktywność optyczna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90550" y="1783560"/>
            <a:ext cx="6657975" cy="4572000"/>
          </a:xfrm>
        </p:spPr>
        <p:txBody>
          <a:bodyPr/>
          <a:lstStyle/>
          <a:p>
            <a:r>
              <a:rPr lang="pl-PL" dirty="0" smtClean="0"/>
              <a:t>Aktywność optyczna </a:t>
            </a:r>
            <a:br>
              <a:rPr lang="pl-PL" dirty="0" smtClean="0"/>
            </a:br>
            <a:r>
              <a:rPr lang="pl-PL" dirty="0" smtClean="0"/>
              <a:t>–&gt; skręcalność optyczna.</a:t>
            </a:r>
          </a:p>
          <a:p>
            <a:r>
              <a:rPr lang="pl-PL" dirty="0" smtClean="0"/>
              <a:t>Zdolność skręcania płaszczyzny polaryzacji światła przy przejściu przez szczególne ośrodki.</a:t>
            </a:r>
          </a:p>
          <a:p>
            <a:r>
              <a:rPr lang="pl-PL" dirty="0" smtClean="0"/>
              <a:t>Warunkiem koniecznym jest chiralność molekuł tworzących ten ośrodek (może to być roztwór).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46</a:t>
            </a:fld>
            <a:endParaRPr lang="pl-PL"/>
          </a:p>
        </p:txBody>
      </p:sp>
      <p:pic>
        <p:nvPicPr>
          <p:cNvPr id="148482" name="Picture 2" descr="http://www.microins.krakow.pl/tl_files/foto/pola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0" y="0"/>
            <a:ext cx="2857500" cy="2657476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6953250" y="2228850"/>
            <a:ext cx="2076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dirty="0" smtClean="0"/>
              <a:t>polarymetr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340614"/>
            <a:ext cx="7772400" cy="914400"/>
          </a:xfrm>
        </p:spPr>
        <p:txBody>
          <a:bodyPr/>
          <a:lstStyle/>
          <a:p>
            <a:r>
              <a:rPr lang="pl-PL" dirty="0" smtClean="0"/>
              <a:t>Aktywność optyczna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61950" y="1104900"/>
            <a:ext cx="6657975" cy="4631535"/>
          </a:xfrm>
        </p:spPr>
        <p:txBody>
          <a:bodyPr>
            <a:normAutofit lnSpcReduction="10000"/>
          </a:bodyPr>
          <a:lstStyle/>
          <a:p>
            <a:r>
              <a:rPr lang="pl-PL" dirty="0" smtClean="0"/>
              <a:t>Skręcalność właściwa:</a:t>
            </a:r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Jednostka skręcalności: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Skręcalność właściwa jest funkcją długości (</a:t>
            </a:r>
            <a:r>
              <a:rPr lang="pl-PL" dirty="0" smtClean="0">
                <a:sym typeface="Symbol"/>
              </a:rPr>
              <a:t></a:t>
            </a:r>
            <a:r>
              <a:rPr lang="pl-PL" dirty="0" smtClean="0"/>
              <a:t>) przechodzącego światła: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47</a:t>
            </a:fld>
            <a:endParaRPr lang="pl-PL"/>
          </a:p>
        </p:txBody>
      </p:sp>
      <p:pic>
        <p:nvPicPr>
          <p:cNvPr id="148482" name="Picture 2" descr="http://www.microins.krakow.pl/tl_files/foto/polar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0"/>
            <a:ext cx="2857500" cy="2657476"/>
          </a:xfrm>
          <a:prstGeom prst="rect">
            <a:avLst/>
          </a:prstGeom>
          <a:noFill/>
        </p:spPr>
      </p:pic>
      <p:graphicFrame>
        <p:nvGraphicFramePr>
          <p:cNvPr id="6" name="Obiekt 5"/>
          <p:cNvGraphicFramePr>
            <a:graphicFrameLocks noChangeAspect="1"/>
          </p:cNvGraphicFramePr>
          <p:nvPr/>
        </p:nvGraphicFramePr>
        <p:xfrm>
          <a:off x="1708150" y="1557890"/>
          <a:ext cx="1520825" cy="1096409"/>
        </p:xfrm>
        <a:graphic>
          <a:graphicData uri="http://schemas.openxmlformats.org/presentationml/2006/ole">
            <p:oleObj spid="_x0000_s140290" name="Równanie" r:id="rId4" imgW="545760" imgH="393480" progId="Equation.3">
              <p:embed/>
            </p:oleObj>
          </a:graphicData>
        </a:graphic>
      </p:graphicFrame>
      <p:graphicFrame>
        <p:nvGraphicFramePr>
          <p:cNvPr id="7" name="Obiekt 6"/>
          <p:cNvGraphicFramePr>
            <a:graphicFrameLocks noChangeAspect="1"/>
          </p:cNvGraphicFramePr>
          <p:nvPr/>
        </p:nvGraphicFramePr>
        <p:xfrm>
          <a:off x="1360488" y="3251200"/>
          <a:ext cx="2571750" cy="1233488"/>
        </p:xfrm>
        <a:graphic>
          <a:graphicData uri="http://schemas.openxmlformats.org/presentationml/2006/ole">
            <p:oleObj spid="_x0000_s140291" name="Równanie" r:id="rId5" imgW="901440" imgH="431640" progId="Equation.3">
              <p:embed/>
            </p:oleObj>
          </a:graphicData>
        </a:graphic>
      </p:graphicFrame>
      <p:graphicFrame>
        <p:nvGraphicFramePr>
          <p:cNvPr id="8" name="Obiekt 7"/>
          <p:cNvGraphicFramePr>
            <a:graphicFrameLocks noChangeAspect="1"/>
          </p:cNvGraphicFramePr>
          <p:nvPr/>
        </p:nvGraphicFramePr>
        <p:xfrm>
          <a:off x="5426075" y="5567363"/>
          <a:ext cx="2901950" cy="1155700"/>
        </p:xfrm>
        <a:graphic>
          <a:graphicData uri="http://schemas.openxmlformats.org/presentationml/2006/ole">
            <p:oleObj spid="_x0000_s140292" name="Równanie" r:id="rId6" imgW="990360" imgH="393480" progId="Equation.3">
              <p:embed/>
            </p:oleObj>
          </a:graphicData>
        </a:graphic>
      </p:graphicFrame>
      <p:sp>
        <p:nvSpPr>
          <p:cNvPr id="9" name="pole tekstowe 8"/>
          <p:cNvSpPr txBox="1"/>
          <p:nvPr/>
        </p:nvSpPr>
        <p:spPr>
          <a:xfrm>
            <a:off x="504825" y="5953125"/>
            <a:ext cx="4257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DYSPERSJA SKRĘCALNOŚCI WŁAŚCIWEJ</a:t>
            </a:r>
          </a:p>
          <a:p>
            <a:r>
              <a:rPr lang="pl-PL" dirty="0" smtClean="0">
                <a:solidFill>
                  <a:srgbClr val="FF0000"/>
                </a:solidFill>
              </a:rPr>
              <a:t>(zależność od długości </a:t>
            </a:r>
            <a:r>
              <a:rPr lang="pl-PL" dirty="0" err="1" smtClean="0">
                <a:solidFill>
                  <a:srgbClr val="FF0000"/>
                </a:solidFill>
                <a:sym typeface="Symbol"/>
              </a:rPr>
              <a:t></a:t>
            </a:r>
            <a:r>
              <a:rPr lang="pl-PL" dirty="0" smtClean="0">
                <a:solidFill>
                  <a:srgbClr val="FF0000"/>
                </a:solidFill>
                <a:sym typeface="Symbol"/>
              </a:rPr>
              <a:t> </a:t>
            </a:r>
            <a:r>
              <a:rPr lang="pl-PL" dirty="0" smtClean="0">
                <a:solidFill>
                  <a:srgbClr val="FF0000"/>
                </a:solidFill>
              </a:rPr>
              <a:t>padającej fali )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10" name="Strzałka w prawo 9"/>
          <p:cNvSpPr/>
          <p:nvPr/>
        </p:nvSpPr>
        <p:spPr>
          <a:xfrm>
            <a:off x="4743450" y="6010275"/>
            <a:ext cx="523875" cy="228600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aphicFrame>
        <p:nvGraphicFramePr>
          <p:cNvPr id="11" name="Obiekt 10"/>
          <p:cNvGraphicFramePr>
            <a:graphicFrameLocks noChangeAspect="1"/>
          </p:cNvGraphicFramePr>
          <p:nvPr/>
        </p:nvGraphicFramePr>
        <p:xfrm>
          <a:off x="5006975" y="3251200"/>
          <a:ext cx="2498725" cy="1233488"/>
        </p:xfrm>
        <a:graphic>
          <a:graphicData uri="http://schemas.openxmlformats.org/presentationml/2006/ole">
            <p:oleObj spid="_x0000_s140293" name="Równanie" r:id="rId7" imgW="876240" imgH="431640" progId="Equation.3">
              <p:embed/>
            </p:oleObj>
          </a:graphicData>
        </a:graphic>
      </p:graphicFrame>
      <p:sp>
        <p:nvSpPr>
          <p:cNvPr id="12" name="pole tekstowe 11"/>
          <p:cNvSpPr txBox="1"/>
          <p:nvPr/>
        </p:nvSpPr>
        <p:spPr>
          <a:xfrm>
            <a:off x="6953250" y="2228850"/>
            <a:ext cx="2076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dirty="0" smtClean="0"/>
              <a:t>polarymetr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512063"/>
            <a:ext cx="7772400" cy="1459611"/>
          </a:xfrm>
        </p:spPr>
        <p:txBody>
          <a:bodyPr/>
          <a:lstStyle/>
          <a:p>
            <a:r>
              <a:rPr lang="pl-PL" dirty="0" smtClean="0"/>
              <a:t>Aktywność optyczna – lewostronna / lewoskrętna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48</a:t>
            </a:fld>
            <a:endParaRPr lang="pl-PL"/>
          </a:p>
        </p:txBody>
      </p:sp>
      <p:cxnSp>
        <p:nvCxnSpPr>
          <p:cNvPr id="6" name="Łącznik prosty ze strzałką 5"/>
          <p:cNvCxnSpPr/>
          <p:nvPr/>
        </p:nvCxnSpPr>
        <p:spPr>
          <a:xfrm>
            <a:off x="7439025" y="2362200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rostokąt 7"/>
          <p:cNvSpPr/>
          <p:nvPr/>
        </p:nvSpPr>
        <p:spPr>
          <a:xfrm>
            <a:off x="3067050" y="2352676"/>
            <a:ext cx="1504950" cy="2219324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2" name="Łącznik prosty ze strzałką 11"/>
          <p:cNvCxnSpPr/>
          <p:nvPr/>
        </p:nvCxnSpPr>
        <p:spPr>
          <a:xfrm>
            <a:off x="1514475" y="3505200"/>
            <a:ext cx="1162050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>
            <a:off x="2019300" y="2371725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/>
          <p:cNvCxnSpPr/>
          <p:nvPr/>
        </p:nvCxnSpPr>
        <p:spPr>
          <a:xfrm rot="600000">
            <a:off x="7439025" y="2371725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ze strzałką 18"/>
          <p:cNvCxnSpPr/>
          <p:nvPr/>
        </p:nvCxnSpPr>
        <p:spPr>
          <a:xfrm rot="1200000">
            <a:off x="7439025" y="2390774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y ze strzałką 19"/>
          <p:cNvCxnSpPr/>
          <p:nvPr/>
        </p:nvCxnSpPr>
        <p:spPr>
          <a:xfrm rot="1800000">
            <a:off x="7448550" y="2362200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ze strzałką 20"/>
          <p:cNvCxnSpPr/>
          <p:nvPr/>
        </p:nvCxnSpPr>
        <p:spPr>
          <a:xfrm rot="2400000">
            <a:off x="7448551" y="2362200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/>
          <p:cNvCxnSpPr/>
          <p:nvPr/>
        </p:nvCxnSpPr>
        <p:spPr>
          <a:xfrm rot="3000000">
            <a:off x="7439027" y="2381250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ze strzałką 22"/>
          <p:cNvCxnSpPr/>
          <p:nvPr/>
        </p:nvCxnSpPr>
        <p:spPr>
          <a:xfrm rot="3600000">
            <a:off x="7419978" y="2390777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y ze strzałką 23"/>
          <p:cNvCxnSpPr/>
          <p:nvPr/>
        </p:nvCxnSpPr>
        <p:spPr>
          <a:xfrm rot="4200000">
            <a:off x="7439029" y="2400304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y ze strzałką 24"/>
          <p:cNvCxnSpPr/>
          <p:nvPr/>
        </p:nvCxnSpPr>
        <p:spPr>
          <a:xfrm rot="4800000">
            <a:off x="7429505" y="2409831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y ze strzałką 27"/>
          <p:cNvCxnSpPr/>
          <p:nvPr/>
        </p:nvCxnSpPr>
        <p:spPr>
          <a:xfrm>
            <a:off x="3381375" y="2476500"/>
            <a:ext cx="19050" cy="1952625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Łącznik prosty ze strzałką 29"/>
          <p:cNvCxnSpPr/>
          <p:nvPr/>
        </p:nvCxnSpPr>
        <p:spPr>
          <a:xfrm>
            <a:off x="3562350" y="2543175"/>
            <a:ext cx="28575" cy="18097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Łącznik prosty ze strzałką 31"/>
          <p:cNvCxnSpPr/>
          <p:nvPr/>
        </p:nvCxnSpPr>
        <p:spPr>
          <a:xfrm rot="180000">
            <a:off x="3705224" y="2657475"/>
            <a:ext cx="78066" cy="1576282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Łącznik prosty ze strzałką 34"/>
          <p:cNvCxnSpPr/>
          <p:nvPr/>
        </p:nvCxnSpPr>
        <p:spPr>
          <a:xfrm>
            <a:off x="3209925" y="2400300"/>
            <a:ext cx="9525" cy="2124075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y ze strzałką 35"/>
          <p:cNvCxnSpPr/>
          <p:nvPr/>
        </p:nvCxnSpPr>
        <p:spPr>
          <a:xfrm rot="-180000" flipH="1">
            <a:off x="3869016" y="2761287"/>
            <a:ext cx="58485" cy="1424845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Łącznik prosty ze strzałką 37"/>
          <p:cNvCxnSpPr/>
          <p:nvPr/>
        </p:nvCxnSpPr>
        <p:spPr>
          <a:xfrm flipH="1">
            <a:off x="4038600" y="2940746"/>
            <a:ext cx="5844" cy="1050229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Łącznik prosty ze strzałką 39"/>
          <p:cNvCxnSpPr/>
          <p:nvPr/>
        </p:nvCxnSpPr>
        <p:spPr>
          <a:xfrm flipH="1">
            <a:off x="4152900" y="3158305"/>
            <a:ext cx="32553" cy="62312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Łącznik prosty ze strzałką 41"/>
          <p:cNvCxnSpPr/>
          <p:nvPr/>
        </p:nvCxnSpPr>
        <p:spPr>
          <a:xfrm flipH="1">
            <a:off x="4314825" y="3263080"/>
            <a:ext cx="13504" cy="404045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ze strzałką 28"/>
          <p:cNvCxnSpPr/>
          <p:nvPr/>
        </p:nvCxnSpPr>
        <p:spPr>
          <a:xfrm>
            <a:off x="4572000" y="3486150"/>
            <a:ext cx="1162050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Elipsa 43"/>
          <p:cNvSpPr/>
          <p:nvPr/>
        </p:nvSpPr>
        <p:spPr>
          <a:xfrm>
            <a:off x="4448175" y="3448050"/>
            <a:ext cx="114300" cy="104775"/>
          </a:xfrm>
          <a:prstGeom prst="ellipse">
            <a:avLst/>
          </a:prstGeom>
          <a:solidFill>
            <a:schemeClr val="accent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pole tekstowe 33"/>
          <p:cNvSpPr txBox="1"/>
          <p:nvPr/>
        </p:nvSpPr>
        <p:spPr>
          <a:xfrm>
            <a:off x="552451" y="6027003"/>
            <a:ext cx="7962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Materiał aktywny optycznie (lewoskrętny) skręca płaszczyznę polaryzacji światła tak jak wygląda gwint śruby lewoskrętnej </a:t>
            </a:r>
            <a:endParaRPr lang="pl-PL" sz="2400" dirty="0"/>
          </a:p>
        </p:txBody>
      </p:sp>
      <p:pic>
        <p:nvPicPr>
          <p:cNvPr id="3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962318" flipH="1">
            <a:off x="1962149" y="4717366"/>
            <a:ext cx="3743326" cy="105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Prostokąt 12"/>
          <p:cNvSpPr/>
          <p:nvPr/>
        </p:nvSpPr>
        <p:spPr>
          <a:xfrm>
            <a:off x="6334125" y="2333625"/>
            <a:ext cx="2209800" cy="2219325"/>
          </a:xfrm>
          <a:prstGeom prst="rect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Łącznik prosty ze strzałką 25"/>
          <p:cNvCxnSpPr/>
          <p:nvPr/>
        </p:nvCxnSpPr>
        <p:spPr>
          <a:xfrm rot="5400000">
            <a:off x="7439031" y="2409832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Dowolny kształt 30"/>
          <p:cNvSpPr/>
          <p:nvPr/>
        </p:nvSpPr>
        <p:spPr>
          <a:xfrm>
            <a:off x="7439025" y="2209800"/>
            <a:ext cx="1209675" cy="1276350"/>
          </a:xfrm>
          <a:custGeom>
            <a:avLst/>
            <a:gdLst>
              <a:gd name="connsiteX0" fmla="*/ 0 w 1209675"/>
              <a:gd name="connsiteY0" fmla="*/ 0 h 1276350"/>
              <a:gd name="connsiteX1" fmla="*/ 228600 w 1209675"/>
              <a:gd name="connsiteY1" fmla="*/ 38100 h 1276350"/>
              <a:gd name="connsiteX2" fmla="*/ 438150 w 1209675"/>
              <a:gd name="connsiteY2" fmla="*/ 114300 h 1276350"/>
              <a:gd name="connsiteX3" fmla="*/ 628650 w 1209675"/>
              <a:gd name="connsiteY3" fmla="*/ 200025 h 1276350"/>
              <a:gd name="connsiteX4" fmla="*/ 790575 w 1209675"/>
              <a:gd name="connsiteY4" fmla="*/ 333375 h 1276350"/>
              <a:gd name="connsiteX5" fmla="*/ 914400 w 1209675"/>
              <a:gd name="connsiteY5" fmla="*/ 485775 h 1276350"/>
              <a:gd name="connsiteX6" fmla="*/ 1028700 w 1209675"/>
              <a:gd name="connsiteY6" fmla="*/ 676275 h 1276350"/>
              <a:gd name="connsiteX7" fmla="*/ 1123950 w 1209675"/>
              <a:gd name="connsiteY7" fmla="*/ 866775 h 1276350"/>
              <a:gd name="connsiteX8" fmla="*/ 1171575 w 1209675"/>
              <a:gd name="connsiteY8" fmla="*/ 1076325 h 1276350"/>
              <a:gd name="connsiteX9" fmla="*/ 1209675 w 1209675"/>
              <a:gd name="connsiteY9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09675" h="1276350">
                <a:moveTo>
                  <a:pt x="0" y="0"/>
                </a:moveTo>
                <a:cubicBezTo>
                  <a:pt x="77787" y="9525"/>
                  <a:pt x="155575" y="19050"/>
                  <a:pt x="228600" y="38100"/>
                </a:cubicBezTo>
                <a:cubicBezTo>
                  <a:pt x="301625" y="57150"/>
                  <a:pt x="371475" y="87313"/>
                  <a:pt x="438150" y="114300"/>
                </a:cubicBezTo>
                <a:cubicBezTo>
                  <a:pt x="504825" y="141288"/>
                  <a:pt x="569913" y="163513"/>
                  <a:pt x="628650" y="200025"/>
                </a:cubicBezTo>
                <a:cubicBezTo>
                  <a:pt x="687387" y="236537"/>
                  <a:pt x="742950" y="285750"/>
                  <a:pt x="790575" y="333375"/>
                </a:cubicBezTo>
                <a:cubicBezTo>
                  <a:pt x="838200" y="381000"/>
                  <a:pt x="874713" y="428625"/>
                  <a:pt x="914400" y="485775"/>
                </a:cubicBezTo>
                <a:cubicBezTo>
                  <a:pt x="954088" y="542925"/>
                  <a:pt x="993775" y="612775"/>
                  <a:pt x="1028700" y="676275"/>
                </a:cubicBezTo>
                <a:cubicBezTo>
                  <a:pt x="1063625" y="739775"/>
                  <a:pt x="1100138" y="800100"/>
                  <a:pt x="1123950" y="866775"/>
                </a:cubicBezTo>
                <a:cubicBezTo>
                  <a:pt x="1147763" y="933450"/>
                  <a:pt x="1157288" y="1008063"/>
                  <a:pt x="1171575" y="1076325"/>
                </a:cubicBezTo>
                <a:cubicBezTo>
                  <a:pt x="1185862" y="1144587"/>
                  <a:pt x="1197768" y="1210468"/>
                  <a:pt x="1209675" y="1276350"/>
                </a:cubicBezTo>
              </a:path>
            </a:pathLst>
          </a:custGeom>
          <a:ln w="254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pole tekstowe 32"/>
          <p:cNvSpPr txBox="1"/>
          <p:nvPr/>
        </p:nvSpPr>
        <p:spPr>
          <a:xfrm>
            <a:off x="8134350" y="2114550"/>
            <a:ext cx="733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FF0000"/>
                </a:solidFill>
                <a:sym typeface="Symbol"/>
              </a:rPr>
              <a:t></a:t>
            </a:r>
            <a:endParaRPr lang="pl-PL" sz="3200" dirty="0">
              <a:solidFill>
                <a:srgbClr val="FF0000"/>
              </a:solidFill>
            </a:endParaRPr>
          </a:p>
        </p:txBody>
      </p:sp>
      <p:cxnSp>
        <p:nvCxnSpPr>
          <p:cNvPr id="43" name="Łącznik prosty ze strzałką 42"/>
          <p:cNvCxnSpPr/>
          <p:nvPr/>
        </p:nvCxnSpPr>
        <p:spPr>
          <a:xfrm>
            <a:off x="3048000" y="2143125"/>
            <a:ext cx="1514475" cy="0"/>
          </a:xfrm>
          <a:prstGeom prst="straightConnector1">
            <a:avLst/>
          </a:prstGeom>
          <a:ln w="25400"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pole tekstowe 46"/>
          <p:cNvSpPr txBox="1"/>
          <p:nvPr/>
        </p:nvSpPr>
        <p:spPr>
          <a:xfrm>
            <a:off x="3600453" y="1752595"/>
            <a:ext cx="528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rgbClr val="92D050"/>
                </a:solidFill>
              </a:rPr>
              <a:t>D</a:t>
            </a:r>
            <a:endParaRPr lang="pl-PL" sz="24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416 L 0.11459 0.0041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916 0 " pathEditMode="relative" ptsTypes="AA">
                                      <p:cBhvr>
                                        <p:cTn id="9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34" grpId="0"/>
      <p:bldP spid="31" grpId="0" animBg="1"/>
      <p:bldP spid="3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512063"/>
            <a:ext cx="7772400" cy="1459611"/>
          </a:xfrm>
        </p:spPr>
        <p:txBody>
          <a:bodyPr/>
          <a:lstStyle/>
          <a:p>
            <a:r>
              <a:rPr lang="pl-PL" dirty="0" smtClean="0"/>
              <a:t>Aktywność optyczna – prawostronna / prawoskrętna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49</a:t>
            </a:fld>
            <a:endParaRPr lang="pl-PL"/>
          </a:p>
        </p:txBody>
      </p:sp>
      <p:cxnSp>
        <p:nvCxnSpPr>
          <p:cNvPr id="6" name="Łącznik prosty ze strzałką 5"/>
          <p:cNvCxnSpPr/>
          <p:nvPr/>
        </p:nvCxnSpPr>
        <p:spPr>
          <a:xfrm>
            <a:off x="7439025" y="2362200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rostokąt 7"/>
          <p:cNvSpPr/>
          <p:nvPr/>
        </p:nvSpPr>
        <p:spPr>
          <a:xfrm>
            <a:off x="3067050" y="2362201"/>
            <a:ext cx="1504950" cy="2219324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2" name="Łącznik prosty ze strzałką 11"/>
          <p:cNvCxnSpPr/>
          <p:nvPr/>
        </p:nvCxnSpPr>
        <p:spPr>
          <a:xfrm>
            <a:off x="1514475" y="3505200"/>
            <a:ext cx="1162050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>
            <a:off x="2019300" y="2371725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/>
          <p:cNvCxnSpPr/>
          <p:nvPr/>
        </p:nvCxnSpPr>
        <p:spPr>
          <a:xfrm rot="-600000">
            <a:off x="7439025" y="2371725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ze strzałką 18"/>
          <p:cNvCxnSpPr/>
          <p:nvPr/>
        </p:nvCxnSpPr>
        <p:spPr>
          <a:xfrm rot="-1200000">
            <a:off x="7439025" y="2390774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y ze strzałką 19"/>
          <p:cNvCxnSpPr/>
          <p:nvPr/>
        </p:nvCxnSpPr>
        <p:spPr>
          <a:xfrm rot="-1800000">
            <a:off x="7448550" y="2362200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ze strzałką 20"/>
          <p:cNvCxnSpPr/>
          <p:nvPr/>
        </p:nvCxnSpPr>
        <p:spPr>
          <a:xfrm rot="-2400000">
            <a:off x="7448551" y="2362200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/>
          <p:cNvCxnSpPr/>
          <p:nvPr/>
        </p:nvCxnSpPr>
        <p:spPr>
          <a:xfrm rot="-3000000">
            <a:off x="7439027" y="2381250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ze strzałką 22"/>
          <p:cNvCxnSpPr/>
          <p:nvPr/>
        </p:nvCxnSpPr>
        <p:spPr>
          <a:xfrm rot="-3600000">
            <a:off x="7419978" y="2390777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y ze strzałką 23"/>
          <p:cNvCxnSpPr/>
          <p:nvPr/>
        </p:nvCxnSpPr>
        <p:spPr>
          <a:xfrm rot="-4200000">
            <a:off x="7439029" y="2400304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y ze strzałką 24"/>
          <p:cNvCxnSpPr/>
          <p:nvPr/>
        </p:nvCxnSpPr>
        <p:spPr>
          <a:xfrm rot="-4800000">
            <a:off x="7429505" y="2409831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y ze strzałką 27"/>
          <p:cNvCxnSpPr/>
          <p:nvPr/>
        </p:nvCxnSpPr>
        <p:spPr>
          <a:xfrm>
            <a:off x="3381375" y="2476500"/>
            <a:ext cx="19050" cy="1952625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Łącznik prosty ze strzałką 29"/>
          <p:cNvCxnSpPr/>
          <p:nvPr/>
        </p:nvCxnSpPr>
        <p:spPr>
          <a:xfrm>
            <a:off x="3562350" y="2543175"/>
            <a:ext cx="28575" cy="18097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Łącznik prosty ze strzałką 31"/>
          <p:cNvCxnSpPr/>
          <p:nvPr/>
        </p:nvCxnSpPr>
        <p:spPr>
          <a:xfrm rot="180000">
            <a:off x="3705224" y="2657475"/>
            <a:ext cx="78066" cy="1576282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Łącznik prosty ze strzałką 34"/>
          <p:cNvCxnSpPr/>
          <p:nvPr/>
        </p:nvCxnSpPr>
        <p:spPr>
          <a:xfrm>
            <a:off x="3209925" y="2400300"/>
            <a:ext cx="9525" cy="2124075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y ze strzałką 35"/>
          <p:cNvCxnSpPr/>
          <p:nvPr/>
        </p:nvCxnSpPr>
        <p:spPr>
          <a:xfrm rot="-180000" flipH="1">
            <a:off x="3869016" y="2761287"/>
            <a:ext cx="58485" cy="1424845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Łącznik prosty ze strzałką 37"/>
          <p:cNvCxnSpPr/>
          <p:nvPr/>
        </p:nvCxnSpPr>
        <p:spPr>
          <a:xfrm flipH="1">
            <a:off x="4038600" y="2940746"/>
            <a:ext cx="5844" cy="1050229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Łącznik prosty ze strzałką 39"/>
          <p:cNvCxnSpPr/>
          <p:nvPr/>
        </p:nvCxnSpPr>
        <p:spPr>
          <a:xfrm flipH="1">
            <a:off x="4152900" y="3158305"/>
            <a:ext cx="32553" cy="62312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Łącznik prosty ze strzałką 41"/>
          <p:cNvCxnSpPr/>
          <p:nvPr/>
        </p:nvCxnSpPr>
        <p:spPr>
          <a:xfrm flipH="1">
            <a:off x="4314825" y="3263080"/>
            <a:ext cx="13504" cy="404045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ze strzałką 28"/>
          <p:cNvCxnSpPr/>
          <p:nvPr/>
        </p:nvCxnSpPr>
        <p:spPr>
          <a:xfrm>
            <a:off x="4572000" y="3486150"/>
            <a:ext cx="1162050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Elipsa 43"/>
          <p:cNvSpPr/>
          <p:nvPr/>
        </p:nvSpPr>
        <p:spPr>
          <a:xfrm>
            <a:off x="4448175" y="3448050"/>
            <a:ext cx="114300" cy="104775"/>
          </a:xfrm>
          <a:prstGeom prst="ellipse">
            <a:avLst/>
          </a:prstGeom>
          <a:solidFill>
            <a:schemeClr val="accent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pole tekstowe 33"/>
          <p:cNvSpPr txBox="1"/>
          <p:nvPr/>
        </p:nvSpPr>
        <p:spPr>
          <a:xfrm>
            <a:off x="533401" y="5657671"/>
            <a:ext cx="7962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Materiał aktywny optycznie (prawoskrętny) skręca płaszczyznę polaryzacji światła tak jak wygląda gwint śruby prawoskrętnej</a:t>
            </a:r>
            <a:endParaRPr lang="pl-PL" sz="2400" dirty="0"/>
          </a:p>
        </p:txBody>
      </p:sp>
      <p:pic>
        <p:nvPicPr>
          <p:cNvPr id="1638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431324">
            <a:off x="2238375" y="4626878"/>
            <a:ext cx="3743324" cy="105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Prostokąt 12"/>
          <p:cNvSpPr/>
          <p:nvPr/>
        </p:nvSpPr>
        <p:spPr>
          <a:xfrm>
            <a:off x="6362700" y="2343150"/>
            <a:ext cx="2209800" cy="2219325"/>
          </a:xfrm>
          <a:prstGeom prst="rect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Łącznik prosty ze strzałką 25"/>
          <p:cNvCxnSpPr/>
          <p:nvPr/>
        </p:nvCxnSpPr>
        <p:spPr>
          <a:xfrm rot="5400000">
            <a:off x="7439031" y="2409832"/>
            <a:ext cx="0" cy="2152650"/>
          </a:xfrm>
          <a:prstGeom prst="straightConnector1">
            <a:avLst/>
          </a:prstGeom>
          <a:ln w="25400">
            <a:solidFill>
              <a:schemeClr val="accent3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Dowolny kształt 30"/>
          <p:cNvSpPr/>
          <p:nvPr/>
        </p:nvSpPr>
        <p:spPr>
          <a:xfrm flipH="1">
            <a:off x="6191250" y="2209800"/>
            <a:ext cx="1247775" cy="1276350"/>
          </a:xfrm>
          <a:custGeom>
            <a:avLst/>
            <a:gdLst>
              <a:gd name="connsiteX0" fmla="*/ 0 w 1209675"/>
              <a:gd name="connsiteY0" fmla="*/ 0 h 1276350"/>
              <a:gd name="connsiteX1" fmla="*/ 228600 w 1209675"/>
              <a:gd name="connsiteY1" fmla="*/ 38100 h 1276350"/>
              <a:gd name="connsiteX2" fmla="*/ 438150 w 1209675"/>
              <a:gd name="connsiteY2" fmla="*/ 114300 h 1276350"/>
              <a:gd name="connsiteX3" fmla="*/ 628650 w 1209675"/>
              <a:gd name="connsiteY3" fmla="*/ 200025 h 1276350"/>
              <a:gd name="connsiteX4" fmla="*/ 790575 w 1209675"/>
              <a:gd name="connsiteY4" fmla="*/ 333375 h 1276350"/>
              <a:gd name="connsiteX5" fmla="*/ 914400 w 1209675"/>
              <a:gd name="connsiteY5" fmla="*/ 485775 h 1276350"/>
              <a:gd name="connsiteX6" fmla="*/ 1028700 w 1209675"/>
              <a:gd name="connsiteY6" fmla="*/ 676275 h 1276350"/>
              <a:gd name="connsiteX7" fmla="*/ 1123950 w 1209675"/>
              <a:gd name="connsiteY7" fmla="*/ 866775 h 1276350"/>
              <a:gd name="connsiteX8" fmla="*/ 1171575 w 1209675"/>
              <a:gd name="connsiteY8" fmla="*/ 1076325 h 1276350"/>
              <a:gd name="connsiteX9" fmla="*/ 1209675 w 1209675"/>
              <a:gd name="connsiteY9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09675" h="1276350">
                <a:moveTo>
                  <a:pt x="0" y="0"/>
                </a:moveTo>
                <a:cubicBezTo>
                  <a:pt x="77787" y="9525"/>
                  <a:pt x="155575" y="19050"/>
                  <a:pt x="228600" y="38100"/>
                </a:cubicBezTo>
                <a:cubicBezTo>
                  <a:pt x="301625" y="57150"/>
                  <a:pt x="371475" y="87313"/>
                  <a:pt x="438150" y="114300"/>
                </a:cubicBezTo>
                <a:cubicBezTo>
                  <a:pt x="504825" y="141288"/>
                  <a:pt x="569913" y="163513"/>
                  <a:pt x="628650" y="200025"/>
                </a:cubicBezTo>
                <a:cubicBezTo>
                  <a:pt x="687387" y="236537"/>
                  <a:pt x="742950" y="285750"/>
                  <a:pt x="790575" y="333375"/>
                </a:cubicBezTo>
                <a:cubicBezTo>
                  <a:pt x="838200" y="381000"/>
                  <a:pt x="874713" y="428625"/>
                  <a:pt x="914400" y="485775"/>
                </a:cubicBezTo>
                <a:cubicBezTo>
                  <a:pt x="954088" y="542925"/>
                  <a:pt x="993775" y="612775"/>
                  <a:pt x="1028700" y="676275"/>
                </a:cubicBezTo>
                <a:cubicBezTo>
                  <a:pt x="1063625" y="739775"/>
                  <a:pt x="1100138" y="800100"/>
                  <a:pt x="1123950" y="866775"/>
                </a:cubicBezTo>
                <a:cubicBezTo>
                  <a:pt x="1147763" y="933450"/>
                  <a:pt x="1157288" y="1008063"/>
                  <a:pt x="1171575" y="1076325"/>
                </a:cubicBezTo>
                <a:cubicBezTo>
                  <a:pt x="1185862" y="1144587"/>
                  <a:pt x="1197768" y="1210468"/>
                  <a:pt x="1209675" y="1276350"/>
                </a:cubicBezTo>
              </a:path>
            </a:pathLst>
          </a:custGeom>
          <a:ln w="254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pole tekstowe 32"/>
          <p:cNvSpPr txBox="1"/>
          <p:nvPr/>
        </p:nvSpPr>
        <p:spPr>
          <a:xfrm>
            <a:off x="5991225" y="2085975"/>
            <a:ext cx="733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FF0000"/>
                </a:solidFill>
                <a:sym typeface="Symbol"/>
              </a:rPr>
              <a:t></a:t>
            </a:r>
            <a:endParaRPr lang="pl-PL" sz="3200" dirty="0">
              <a:solidFill>
                <a:srgbClr val="FF0000"/>
              </a:solidFill>
            </a:endParaRPr>
          </a:p>
        </p:txBody>
      </p:sp>
      <p:cxnSp>
        <p:nvCxnSpPr>
          <p:cNvPr id="37" name="Łącznik prosty ze strzałką 36"/>
          <p:cNvCxnSpPr/>
          <p:nvPr/>
        </p:nvCxnSpPr>
        <p:spPr>
          <a:xfrm>
            <a:off x="3048000" y="2143125"/>
            <a:ext cx="1514475" cy="0"/>
          </a:xfrm>
          <a:prstGeom prst="straightConnector1">
            <a:avLst/>
          </a:prstGeom>
          <a:ln w="25400"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pole tekstowe 38"/>
          <p:cNvSpPr txBox="1"/>
          <p:nvPr/>
        </p:nvSpPr>
        <p:spPr>
          <a:xfrm>
            <a:off x="3600453" y="1752595"/>
            <a:ext cx="528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rgbClr val="92D050"/>
                </a:solidFill>
              </a:rPr>
              <a:t>D</a:t>
            </a:r>
            <a:endParaRPr lang="pl-PL" sz="24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416 L 0.11459 0.0041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916 0 " pathEditMode="relative" ptsTypes="AA">
                                      <p:cBhvr>
                                        <p:cTn id="9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63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34" grpId="0"/>
      <p:bldP spid="31" grpId="0" animBg="1"/>
      <p:bldP spid="3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512063"/>
            <a:ext cx="7772400" cy="1402461"/>
          </a:xfrm>
        </p:spPr>
        <p:txBody>
          <a:bodyPr/>
          <a:lstStyle/>
          <a:p>
            <a:r>
              <a:rPr lang="pl-PL" dirty="0" smtClean="0"/>
              <a:t>Chiralność w ciekłych kryształach 1/9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14400" y="2095500"/>
            <a:ext cx="7772400" cy="4260060"/>
          </a:xfrm>
        </p:spPr>
        <p:txBody>
          <a:bodyPr/>
          <a:lstStyle/>
          <a:p>
            <a:r>
              <a:rPr lang="pl-PL" dirty="0" smtClean="0"/>
              <a:t>Roztwory cukrów skręcają płaszczyznę polaryzacji światła o 50</a:t>
            </a:r>
            <a:r>
              <a:rPr lang="pl-PL" dirty="0" smtClean="0">
                <a:sym typeface="Symbol"/>
              </a:rPr>
              <a:t> </a:t>
            </a:r>
            <a:r>
              <a:rPr lang="pl-PL" dirty="0" smtClean="0"/>
              <a:t>na długości 1 </a:t>
            </a:r>
            <a:r>
              <a:rPr lang="pl-PL" dirty="0" err="1" smtClean="0"/>
              <a:t>dm</a:t>
            </a:r>
            <a:r>
              <a:rPr lang="pl-PL" dirty="0" smtClean="0"/>
              <a:t>.</a:t>
            </a:r>
          </a:p>
          <a:p>
            <a:r>
              <a:rPr lang="pl-PL" dirty="0" smtClean="0"/>
              <a:t>Są substancje które skręcalność właściwą mają o wartości 180</a:t>
            </a:r>
            <a:r>
              <a:rPr lang="pl-PL" dirty="0" smtClean="0">
                <a:sym typeface="Symbol"/>
              </a:rPr>
              <a:t> ale na odległości 1 µm.</a:t>
            </a:r>
          </a:p>
          <a:p>
            <a:r>
              <a:rPr lang="pl-PL" dirty="0" smtClean="0">
                <a:sym typeface="Symbol"/>
              </a:rPr>
              <a:t>Są to chiralne ciekłe kryształy (</a:t>
            </a:r>
            <a:r>
              <a:rPr lang="pl-PL" dirty="0" err="1" smtClean="0">
                <a:sym typeface="Symbol"/>
              </a:rPr>
              <a:t>cholesteryki</a:t>
            </a:r>
            <a:r>
              <a:rPr lang="pl-PL" dirty="0" smtClean="0">
                <a:sym typeface="Symbol"/>
              </a:rPr>
              <a:t> / </a:t>
            </a:r>
            <a:r>
              <a:rPr lang="pl-PL" dirty="0" err="1" smtClean="0">
                <a:sym typeface="Symbol"/>
              </a:rPr>
              <a:t>nematyki</a:t>
            </a:r>
            <a:r>
              <a:rPr lang="pl-PL" dirty="0" smtClean="0">
                <a:sym typeface="Symbol"/>
              </a:rPr>
              <a:t> chiralne)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50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512063"/>
            <a:ext cx="7772400" cy="1402461"/>
          </a:xfrm>
        </p:spPr>
        <p:txBody>
          <a:bodyPr/>
          <a:lstStyle/>
          <a:p>
            <a:r>
              <a:rPr lang="pl-PL" dirty="0" smtClean="0"/>
              <a:t>Chiralność w ciekłych kryształach 2/9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85800" y="2085975"/>
            <a:ext cx="6667500" cy="3695700"/>
          </a:xfrm>
        </p:spPr>
        <p:txBody>
          <a:bodyPr/>
          <a:lstStyle/>
          <a:p>
            <a:r>
              <a:rPr lang="pl-PL" dirty="0" smtClean="0"/>
              <a:t>W 1888 roku Friedrich </a:t>
            </a:r>
            <a:r>
              <a:rPr lang="pl-PL" dirty="0" err="1" smtClean="0"/>
              <a:t>Reinizer</a:t>
            </a:r>
            <a:r>
              <a:rPr lang="pl-PL" dirty="0" smtClean="0"/>
              <a:t>  odkrył dzięki chiralności ciekłe kryształy.</a:t>
            </a:r>
          </a:p>
          <a:p>
            <a:r>
              <a:rPr lang="pl-PL" dirty="0" smtClean="0"/>
              <a:t>Zaobserwował przy ogrzewaniu topnienie kryształków </a:t>
            </a:r>
            <a:r>
              <a:rPr lang="pl-PL" dirty="0" smtClean="0">
                <a:solidFill>
                  <a:srgbClr val="FF0000"/>
                </a:solidFill>
              </a:rPr>
              <a:t>benzoesanu </a:t>
            </a:r>
            <a:r>
              <a:rPr lang="pl-PL" dirty="0" err="1" smtClean="0">
                <a:solidFill>
                  <a:srgbClr val="FF0000"/>
                </a:solidFill>
              </a:rPr>
              <a:t>cholesterylu</a:t>
            </a:r>
            <a:r>
              <a:rPr lang="pl-PL" dirty="0" smtClean="0"/>
              <a:t> do mętnej cieczy (145.5</a:t>
            </a:r>
            <a:r>
              <a:rPr lang="pl-PL" dirty="0" smtClean="0">
                <a:sym typeface="Symbol"/>
              </a:rPr>
              <a:t>C) </a:t>
            </a:r>
            <a:r>
              <a:rPr lang="pl-PL" dirty="0" smtClean="0"/>
              <a:t>i następnie klarowanie do transparentnej cieczy (179,5</a:t>
            </a:r>
            <a:r>
              <a:rPr lang="pl-PL" dirty="0" smtClean="0">
                <a:sym typeface="Symbol"/>
              </a:rPr>
              <a:t>C).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51</a:t>
            </a:fld>
            <a:endParaRPr lang="pl-PL"/>
          </a:p>
        </p:txBody>
      </p:sp>
      <p:pic>
        <p:nvPicPr>
          <p:cNvPr id="155650" name="Picture 2" descr="Friedrich Reinitzer 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3300" y="0"/>
            <a:ext cx="1790700" cy="2447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52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4425" y="131063"/>
            <a:ext cx="7772400" cy="1402461"/>
          </a:xfrm>
        </p:spPr>
        <p:txBody>
          <a:bodyPr/>
          <a:lstStyle/>
          <a:p>
            <a:r>
              <a:rPr lang="pl-PL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Chiralność w ciekłych kryształach 3/9</a:t>
            </a:r>
            <a:endParaRPr lang="pl-PL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314450" y="6057900"/>
            <a:ext cx="6867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solidFill>
                  <a:srgbClr val="FF0000"/>
                </a:solidFill>
              </a:rPr>
              <a:t>EFEKT TN (</a:t>
            </a:r>
            <a:r>
              <a:rPr lang="pl-PL" sz="4000" b="1" dirty="0" err="1" smtClean="0">
                <a:solidFill>
                  <a:srgbClr val="FF0000"/>
                </a:solidFill>
              </a:rPr>
              <a:t>twisted</a:t>
            </a:r>
            <a:r>
              <a:rPr lang="pl-PL" sz="4000" b="1" dirty="0" smtClean="0">
                <a:solidFill>
                  <a:srgbClr val="FF0000"/>
                </a:solidFill>
              </a:rPr>
              <a:t> </a:t>
            </a:r>
            <a:r>
              <a:rPr lang="pl-PL" sz="4000" b="1" dirty="0" err="1" smtClean="0">
                <a:solidFill>
                  <a:srgbClr val="FF0000"/>
                </a:solidFill>
              </a:rPr>
              <a:t>nematic</a:t>
            </a:r>
            <a:r>
              <a:rPr lang="pl-PL" sz="4000" b="1" dirty="0" smtClean="0">
                <a:solidFill>
                  <a:srgbClr val="FF0000"/>
                </a:solidFill>
              </a:rPr>
              <a:t>)</a:t>
            </a:r>
            <a:endParaRPr lang="pl-PL" sz="4000" b="1" dirty="0">
              <a:solidFill>
                <a:srgbClr val="FF0000"/>
              </a:solidFill>
            </a:endParaRPr>
          </a:p>
        </p:txBody>
      </p:sp>
      <p:pic>
        <p:nvPicPr>
          <p:cNvPr id="159746" name="Picture 2" descr="http://lcp.elis.ugent.be/sites/lcp.elis.ugent.be/files/T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00" y="1577975"/>
            <a:ext cx="2400300" cy="4505325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3819526" y="1676400"/>
            <a:ext cx="48196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Strukturę chiralną (</a:t>
            </a:r>
            <a:r>
              <a:rPr lang="pl-PL" dirty="0" err="1" smtClean="0"/>
              <a:t>heikoidalną</a:t>
            </a:r>
            <a:r>
              <a:rPr lang="pl-PL" dirty="0" smtClean="0"/>
              <a:t>)  typu skręcony nematyk - TN (</a:t>
            </a:r>
            <a:r>
              <a:rPr lang="pl-PL" dirty="0" err="1" smtClean="0"/>
              <a:t>Twisted</a:t>
            </a:r>
            <a:r>
              <a:rPr lang="pl-PL" dirty="0" smtClean="0"/>
              <a:t> </a:t>
            </a:r>
            <a:r>
              <a:rPr lang="pl-PL" dirty="0" err="1" smtClean="0"/>
              <a:t>Nematic</a:t>
            </a:r>
            <a:r>
              <a:rPr lang="pl-PL" dirty="0" smtClean="0"/>
              <a:t>) wykorzystuje się w wyświetlaczach ciekłokrystalicznych:</a:t>
            </a:r>
          </a:p>
          <a:p>
            <a:r>
              <a:rPr lang="pl-PL" dirty="0" smtClean="0"/>
              <a:t>W stanie wyłączonym  (</a:t>
            </a:r>
            <a:r>
              <a:rPr lang="pl-PL" dirty="0" smtClean="0">
                <a:solidFill>
                  <a:srgbClr val="FF0000"/>
                </a:solidFill>
              </a:rPr>
              <a:t>OFF</a:t>
            </a:r>
            <a:r>
              <a:rPr lang="pl-PL" dirty="0" smtClean="0"/>
              <a:t>) światło przechodzi przez wyświetlacz (podświetlenie tylne.</a:t>
            </a:r>
          </a:p>
          <a:p>
            <a:r>
              <a:rPr lang="pl-PL" dirty="0" smtClean="0"/>
              <a:t>Struktura skręconego </a:t>
            </a:r>
            <a:r>
              <a:rPr lang="pl-PL" dirty="0" err="1" smtClean="0"/>
              <a:t>nematyka</a:t>
            </a:r>
            <a:r>
              <a:rPr lang="pl-PL" dirty="0" smtClean="0"/>
              <a:t> zmienia o 90</a:t>
            </a:r>
            <a:r>
              <a:rPr lang="pl-PL" dirty="0" smtClean="0">
                <a:sym typeface="Symbol"/>
              </a:rPr>
              <a:t> płaszczyznę polaryzacji ?(działa jak „ćwierćfalówka”). </a:t>
            </a:r>
          </a:p>
          <a:p>
            <a:r>
              <a:rPr lang="pl-PL" dirty="0" smtClean="0">
                <a:sym typeface="Symbol"/>
              </a:rPr>
              <a:t>Na wejściu mamy polaryzator i na wyjściu także jest polaryzator (zwany tu analizatorem).</a:t>
            </a:r>
          </a:p>
          <a:p>
            <a:r>
              <a:rPr lang="pl-PL" dirty="0" smtClean="0">
                <a:sym typeface="Symbol"/>
              </a:rPr>
              <a:t>W stanie włączonym molekuły się </a:t>
            </a:r>
            <a:r>
              <a:rPr lang="pl-PL" dirty="0" err="1" smtClean="0">
                <a:sym typeface="Symbol"/>
              </a:rPr>
              <a:t>przeorientowują</a:t>
            </a:r>
            <a:r>
              <a:rPr lang="pl-PL" dirty="0" smtClean="0">
                <a:sym typeface="Symbol"/>
              </a:rPr>
              <a:t> i helikoida ulega deformacji.  Płaszczyzna polaryzacji światła się nie zmienia przy przejściu przez ciekły kryształ  i analizator zatrzymuje to co „wpuścił” polaryzator.</a:t>
            </a:r>
          </a:p>
          <a:p>
            <a:r>
              <a:rPr lang="pl-PL" dirty="0" smtClean="0">
                <a:sym typeface="Symbol"/>
              </a:rPr>
              <a:t> </a:t>
            </a:r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495425" y="1323975"/>
            <a:ext cx="95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OFF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2362200" y="1314450"/>
            <a:ext cx="95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ON</a:t>
            </a:r>
            <a:endParaRPr lang="pl-PL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red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0" y="0"/>
            <a:ext cx="6096000" cy="3429000"/>
          </a:xfrm>
        </p:spPr>
      </p:pic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53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4425" y="512063"/>
            <a:ext cx="7772400" cy="1402461"/>
          </a:xfrm>
        </p:spPr>
        <p:txBody>
          <a:bodyPr/>
          <a:lstStyle/>
          <a:p>
            <a:r>
              <a:rPr lang="pl-PL" dirty="0" smtClean="0"/>
              <a:t>Chiralność </a:t>
            </a:r>
            <a:r>
              <a:rPr lang="pl-PL" dirty="0" smtClean="0">
                <a:solidFill>
                  <a:schemeClr val="bg1"/>
                </a:solidFill>
              </a:rPr>
              <a:t>w ciekłych </a:t>
            </a:r>
            <a:r>
              <a:rPr lang="pl-PL" dirty="0" smtClean="0"/>
              <a:t>kryształac</a:t>
            </a:r>
            <a:r>
              <a:rPr lang="pl-PL" dirty="0" smtClean="0">
                <a:solidFill>
                  <a:schemeClr val="bg1"/>
                </a:solidFill>
              </a:rPr>
              <a:t>h 4/9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6" name="Symbol zastępczy zawartości 4" descr="blue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2425" y="2562225"/>
            <a:ext cx="6096000" cy="3429000"/>
          </a:xfrm>
          <a:prstGeom prst="rect">
            <a:avLst/>
          </a:prstGeom>
        </p:spPr>
      </p:pic>
      <p:pic>
        <p:nvPicPr>
          <p:cNvPr id="7" name="Symbol zastępczy zawartości 4" descr="green2-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0" y="3429000"/>
            <a:ext cx="6096000" cy="3429000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 rot="16200000">
            <a:off x="-2905126" y="3259723"/>
            <a:ext cx="685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FF0000"/>
                </a:solidFill>
              </a:rPr>
              <a:t>Selektywne odbicie w materiałach chiralnych o różnej ilości domieszki chiralnej</a:t>
            </a:r>
            <a:endParaRPr lang="pl-PL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54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0150" y="512063"/>
            <a:ext cx="7772400" cy="1402461"/>
          </a:xfrm>
        </p:spPr>
        <p:txBody>
          <a:bodyPr/>
          <a:lstStyle/>
          <a:p>
            <a:r>
              <a:rPr lang="pl-PL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Chiralność w ciekłych kryształach 5/9</a:t>
            </a:r>
            <a:endParaRPr lang="pl-PL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55650" name="Picture 2" descr="http://justallie.com/wp-content/uploads/2012/04/Thermo-Chromic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7925" y="1865312"/>
            <a:ext cx="2886075" cy="2771776"/>
          </a:xfrm>
          <a:prstGeom prst="rect">
            <a:avLst/>
          </a:prstGeom>
          <a:noFill/>
        </p:spPr>
      </p:pic>
      <p:pic>
        <p:nvPicPr>
          <p:cNvPr id="7" name="Picture 2" descr="http://justallie.com/wp-content/uploads/2012/04/Thermo-Chromic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23875" y="1951037"/>
            <a:ext cx="2876550" cy="2771776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3676650" y="3476625"/>
            <a:ext cx="23431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rgbClr val="FF0000"/>
                </a:solidFill>
              </a:rPr>
              <a:t>Takie materiały z domieszką chiralną wykorzystujemy w termografii ciekłokrystalicznej</a:t>
            </a:r>
            <a:endParaRPr lang="pl-PL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5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512063"/>
            <a:ext cx="7772400" cy="1402461"/>
          </a:xfrm>
        </p:spPr>
        <p:txBody>
          <a:bodyPr/>
          <a:lstStyle/>
          <a:p>
            <a:r>
              <a:rPr lang="pl-PL" dirty="0" smtClean="0"/>
              <a:t>Chiralność w ciekłych kryształach 6/9 – </a:t>
            </a:r>
            <a:r>
              <a:rPr lang="pl-PL" sz="2000" dirty="0" smtClean="0"/>
              <a:t>różne tekstury w ciekłych kryształach chiralnych</a:t>
            </a:r>
            <a:endParaRPr lang="pl-PL" sz="2000" dirty="0"/>
          </a:p>
        </p:txBody>
      </p:sp>
      <p:pic>
        <p:nvPicPr>
          <p:cNvPr id="5" name="Symbol zastępczy zawartości 4" descr="BP1_33,7_50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74184" y="2085974"/>
            <a:ext cx="3517900" cy="2638425"/>
          </a:xfrm>
        </p:spPr>
      </p:pic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55</a:t>
            </a:fld>
            <a:endParaRPr lang="pl-PL"/>
          </a:p>
        </p:txBody>
      </p:sp>
      <p:pic>
        <p:nvPicPr>
          <p:cNvPr id="154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6488" y="1862138"/>
            <a:ext cx="2676525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Symbol zastępczy zawartości 4" descr="Sa_103,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46059" y="4610100"/>
            <a:ext cx="2997200" cy="2247900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942975" y="2162175"/>
            <a:ext cx="47625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srgbClr val="FFFF00"/>
                </a:solidFill>
              </a:rPr>
              <a:t>A)</a:t>
            </a:r>
            <a:endParaRPr lang="pl-PL" dirty="0">
              <a:solidFill>
                <a:srgbClr val="FFFF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6257925" y="1905000"/>
            <a:ext cx="47625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srgbClr val="FFFF00"/>
                </a:solidFill>
              </a:rPr>
              <a:t>B)</a:t>
            </a:r>
            <a:endParaRPr lang="pl-PL" dirty="0">
              <a:solidFill>
                <a:srgbClr val="FFFF0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514850" y="4724400"/>
            <a:ext cx="47625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srgbClr val="FFFF00"/>
                </a:solidFill>
              </a:rPr>
              <a:t>C)</a:t>
            </a:r>
            <a:endParaRPr lang="pl-PL" dirty="0">
              <a:solidFill>
                <a:srgbClr val="FFFF0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38150" y="4788575"/>
            <a:ext cx="3724275" cy="2069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arenR"/>
            </a:pPr>
            <a:r>
              <a:rPr lang="pl-PL" dirty="0" smtClean="0"/>
              <a:t>Tektura mozaikowa w fazie niebieskiej (</a:t>
            </a:r>
            <a:r>
              <a:rPr lang="pl-PL" i="1" dirty="0" err="1" smtClean="0"/>
              <a:t>blue</a:t>
            </a:r>
            <a:r>
              <a:rPr lang="pl-PL" i="1" dirty="0" smtClean="0"/>
              <a:t> </a:t>
            </a:r>
            <a:r>
              <a:rPr lang="pl-PL" i="1" dirty="0" err="1" smtClean="0"/>
              <a:t>phase</a:t>
            </a:r>
            <a:r>
              <a:rPr lang="pl-PL" dirty="0" smtClean="0"/>
              <a:t>)</a:t>
            </a:r>
          </a:p>
          <a:p>
            <a:pPr marL="342900" indent="-342900">
              <a:buAutoNum type="alphaUcParenR"/>
            </a:pPr>
            <a:r>
              <a:rPr lang="pl-PL" dirty="0" smtClean="0"/>
              <a:t>Tekstura </a:t>
            </a:r>
            <a:r>
              <a:rPr lang="pl-PL" i="1" dirty="0" err="1" smtClean="0"/>
              <a:t>finger</a:t>
            </a:r>
            <a:r>
              <a:rPr lang="pl-PL" i="1" dirty="0" smtClean="0"/>
              <a:t> </a:t>
            </a:r>
            <a:r>
              <a:rPr lang="pl-PL" i="1" dirty="0" err="1" smtClean="0"/>
              <a:t>print</a:t>
            </a:r>
            <a:r>
              <a:rPr lang="pl-PL" dirty="0" smtClean="0"/>
              <a:t> w </a:t>
            </a:r>
            <a:r>
              <a:rPr lang="pl-PL" dirty="0" err="1" smtClean="0"/>
              <a:t>cholesterykach</a:t>
            </a:r>
            <a:endParaRPr lang="pl-PL" dirty="0" smtClean="0"/>
          </a:p>
          <a:p>
            <a:pPr marL="342900" indent="-342900">
              <a:buAutoNum type="alphaUcParenR"/>
            </a:pPr>
            <a:r>
              <a:rPr lang="pl-PL" dirty="0" smtClean="0"/>
              <a:t>Tekstura wachlarzowa w bardziej uporządkowanej fazie  - w </a:t>
            </a:r>
            <a:r>
              <a:rPr lang="pl-PL" dirty="0" err="1" smtClean="0"/>
              <a:t>Smektyku</a:t>
            </a:r>
            <a:r>
              <a:rPr lang="pl-PL" dirty="0" smtClean="0"/>
              <a:t> A*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512063"/>
            <a:ext cx="7772400" cy="1402461"/>
          </a:xfrm>
        </p:spPr>
        <p:txBody>
          <a:bodyPr/>
          <a:lstStyle/>
          <a:p>
            <a:r>
              <a:rPr lang="pl-PL" dirty="0" smtClean="0"/>
              <a:t>Chiralność w ciekłych kryształach 7/9 </a:t>
            </a:r>
            <a:r>
              <a:rPr lang="pl-PL" sz="2000" dirty="0" smtClean="0"/>
              <a:t>– czy widać skok struktury (helikoidy) w chiralnych ciekłych </a:t>
            </a:r>
            <a:r>
              <a:rPr lang="pl-PL" sz="2000" dirty="0" err="1" smtClean="0"/>
              <a:t>kryształch</a:t>
            </a:r>
            <a:r>
              <a:rPr lang="pl-PL" sz="2000" dirty="0" smtClean="0"/>
              <a:t>?</a:t>
            </a:r>
            <a:endParaRPr lang="pl-PL" sz="20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56</a:t>
            </a:fld>
            <a:endParaRPr lang="pl-PL"/>
          </a:p>
        </p:txBody>
      </p:sp>
      <p:pic>
        <p:nvPicPr>
          <p:cNvPr id="153603" name="Picture 3" descr="F:\zdjęcia LC\zdjęcia innych\W-1000 temp 98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3581402" y="3200399"/>
            <a:ext cx="4800600" cy="2514601"/>
          </a:xfrm>
          <a:prstGeom prst="rect">
            <a:avLst/>
          </a:prstGeom>
          <a:noFill/>
        </p:spPr>
      </p:pic>
      <p:pic>
        <p:nvPicPr>
          <p:cNvPr id="1556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4938" y="2547938"/>
            <a:ext cx="2547937" cy="386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90550" y="512063"/>
            <a:ext cx="8096250" cy="1631062"/>
          </a:xfrm>
        </p:spPr>
        <p:txBody>
          <a:bodyPr/>
          <a:lstStyle/>
          <a:p>
            <a:r>
              <a:rPr lang="pl-PL" dirty="0" smtClean="0"/>
              <a:t>Chiralność w ciekłych kryształach 8/9 </a:t>
            </a:r>
            <a:r>
              <a:rPr lang="pl-PL" sz="2000" dirty="0" smtClean="0"/>
              <a:t>– zmiana skoku helikoidy w </a:t>
            </a:r>
            <a:r>
              <a:rPr lang="pl-PL" sz="2000" dirty="0" err="1" smtClean="0"/>
              <a:t>nematyku</a:t>
            </a:r>
            <a:r>
              <a:rPr lang="pl-PL" sz="2000" dirty="0" smtClean="0"/>
              <a:t> chiralnym pod wpływem przyłożonego pola elektrycznego </a:t>
            </a:r>
            <a:endParaRPr lang="pl-PL" sz="20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57</a:t>
            </a:fld>
            <a:endParaRPr lang="pl-PL"/>
          </a:p>
        </p:txBody>
      </p:sp>
      <p:pic>
        <p:nvPicPr>
          <p:cNvPr id="5" name="Obraz 4" descr="DSC_01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1" y="2559843"/>
            <a:ext cx="4143374" cy="3107531"/>
          </a:xfrm>
          <a:prstGeom prst="rect">
            <a:avLst/>
          </a:prstGeom>
        </p:spPr>
      </p:pic>
      <p:pic>
        <p:nvPicPr>
          <p:cNvPr id="6" name="Obraz 5" descr="DSC_02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1550" y="2564605"/>
            <a:ext cx="4162425" cy="3121819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923926" y="6019800"/>
            <a:ext cx="2724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Bez pola elektrycznego</a:t>
            </a: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200650" y="6038850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Z dużym polem elektrycznym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58</a:t>
            </a:fld>
            <a:endParaRPr lang="pl-PL"/>
          </a:p>
        </p:txBody>
      </p:sp>
      <p:pic>
        <p:nvPicPr>
          <p:cNvPr id="5" name="Obraz 4" descr="DSC_01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14775" y="0"/>
            <a:ext cx="5229225" cy="3921919"/>
          </a:xfrm>
          <a:prstGeom prst="rect">
            <a:avLst/>
          </a:prstGeom>
        </p:spPr>
      </p:pic>
      <p:pic>
        <p:nvPicPr>
          <p:cNvPr id="6" name="Obraz 5" descr="DSC_01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125" y="3024188"/>
            <a:ext cx="5111750" cy="3833813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1714500" y="5286375"/>
            <a:ext cx="2543175" cy="1015663"/>
          </a:xfrm>
          <a:prstGeom prst="rect">
            <a:avLst/>
          </a:prstGeom>
          <a:noFill/>
          <a:ln w="19050"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n w="2540"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Filtrowanie czerwonego koloru ze światła białego </a:t>
            </a:r>
            <a:endParaRPr lang="pl-PL" sz="2000" b="1" dirty="0">
              <a:ln w="2540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400675" y="2238375"/>
            <a:ext cx="25431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n w="2540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Filtrowanie zielonego koloru ze światła białego </a:t>
            </a:r>
            <a:endParaRPr lang="pl-PL" sz="2000" b="1" dirty="0">
              <a:ln w="2540"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81001" y="0"/>
            <a:ext cx="5010150" cy="3457575"/>
          </a:xfrm>
        </p:spPr>
        <p:txBody>
          <a:bodyPr/>
          <a:lstStyle/>
          <a:p>
            <a:r>
              <a:rPr lang="pl-PL" dirty="0" smtClean="0"/>
              <a:t>Chiralność w ciekłych </a:t>
            </a:r>
            <a:br>
              <a:rPr lang="pl-PL" dirty="0" smtClean="0"/>
            </a:br>
            <a:r>
              <a:rPr lang="pl-PL" dirty="0" smtClean="0"/>
              <a:t>kryształach </a:t>
            </a:r>
            <a:br>
              <a:rPr lang="pl-PL" dirty="0" smtClean="0"/>
            </a:br>
            <a:r>
              <a:rPr lang="pl-PL" dirty="0" smtClean="0"/>
              <a:t>9/</a:t>
            </a:r>
            <a:r>
              <a:rPr lang="pl-PL" dirty="0" err="1" smtClean="0"/>
              <a:t>9</a:t>
            </a:r>
            <a:r>
              <a:rPr lang="pl-PL" dirty="0" smtClean="0"/>
              <a:t> </a:t>
            </a:r>
            <a:r>
              <a:rPr lang="pl-PL" sz="2000" dirty="0" smtClean="0"/>
              <a:t>– struktura chiralna umożliwia filtrowanie światła o określonej długości z światła białego</a:t>
            </a:r>
            <a:endParaRPr lang="pl-PL" sz="2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5255568" y="5792569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FF0000"/>
                </a:solidFill>
              </a:rPr>
              <a:t>Dziękuję za uwagę</a:t>
            </a:r>
            <a:endParaRPr lang="pl-PL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3734</TotalTime>
  <Words>2929</Words>
  <Application>Microsoft Office PowerPoint</Application>
  <PresentationFormat>Pokaz na ekranie (4:3)</PresentationFormat>
  <Paragraphs>480</Paragraphs>
  <Slides>58</Slides>
  <Notes>36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3</vt:i4>
      </vt:variant>
      <vt:variant>
        <vt:lpstr>Tytuły slajdów</vt:lpstr>
      </vt:variant>
      <vt:variant>
        <vt:i4>58</vt:i4>
      </vt:variant>
    </vt:vector>
  </HeadingPairs>
  <TitlesOfParts>
    <vt:vector size="62" baseType="lpstr">
      <vt:lpstr>Metro</vt:lpstr>
      <vt:lpstr>ISIS/Draw Sketch</vt:lpstr>
      <vt:lpstr>Document</vt:lpstr>
      <vt:lpstr>Równanie</vt:lpstr>
      <vt:lpstr>Slajd 1</vt:lpstr>
      <vt:lpstr>Zjawisko chiralności i jego wpływ na Życie i nie tylko…</vt:lpstr>
      <vt:lpstr>Zacznijmy od diety…</vt:lpstr>
      <vt:lpstr>D-glukoza i D-fruktoza</vt:lpstr>
      <vt:lpstr>D-glukoza   i   L-glukoza</vt:lpstr>
      <vt:lpstr>D-fruktoza i D-tagatoza</vt:lpstr>
      <vt:lpstr>Dlaczego tak jest?</vt:lpstr>
      <vt:lpstr>Plan prezentacji</vt:lpstr>
      <vt:lpstr>Chiralność - co to jest?</vt:lpstr>
      <vt:lpstr>Przed Pasteurem</vt:lpstr>
      <vt:lpstr>Przed Pasteurem</vt:lpstr>
      <vt:lpstr>Ludwig Pasteur (1/2)</vt:lpstr>
      <vt:lpstr>Ludwig Pasteur (2/2)</vt:lpstr>
      <vt:lpstr>William Thomson Lord Kelvin (1824-1907) i jego definicja chiralności </vt:lpstr>
      <vt:lpstr>Chiralność w świecie ożywionym (1/4)</vt:lpstr>
      <vt:lpstr>Chiralność w świecie ożywionym (2/4)</vt:lpstr>
      <vt:lpstr>Chiralność w świecie ożywionym (3/4)</vt:lpstr>
      <vt:lpstr>Chiralność w świecie ożywionym (4/4)</vt:lpstr>
      <vt:lpstr>Trochę systematyki…</vt:lpstr>
      <vt:lpstr>Trochę systematyki…</vt:lpstr>
      <vt:lpstr>Chiralna heterofobia w świecie ożywionym (1/3) – zawartość aminokwasów w wewnętrznych warstwach muszli małży Mercanaria </vt:lpstr>
      <vt:lpstr>Chiralna heterofobia w świecie ożywionym 2/3</vt:lpstr>
      <vt:lpstr>Chiralna heterofobia w świecie ożywionym 3/3</vt:lpstr>
      <vt:lpstr>Pierre Curie 1/2</vt:lpstr>
      <vt:lpstr>Pierre Curie 2/2</vt:lpstr>
      <vt:lpstr>A jak jest z syntezą organiczną…</vt:lpstr>
      <vt:lpstr>Kiszony ogórek a chiralność</vt:lpstr>
      <vt:lpstr>Czy jesteśmy detektorami chiralności? (1/8)</vt:lpstr>
      <vt:lpstr>Czy jesteśmy detektorami chiralności? (1/8)</vt:lpstr>
      <vt:lpstr>Czy jesteśmy detektorami chiralności? (2/8)</vt:lpstr>
      <vt:lpstr>Czy jesteśmy detektorami chiralności? (3/8)</vt:lpstr>
      <vt:lpstr>Czy jesteśmy detektorami chiralności? (4/8)</vt:lpstr>
      <vt:lpstr>Czy jesteśmy detektorami chiralności? (5/8)</vt:lpstr>
      <vt:lpstr>Czy jesteśmy detektorami chiralności? (6/8)</vt:lpstr>
      <vt:lpstr>Czy jesteśmy detektorami chiralności? (7/8)</vt:lpstr>
      <vt:lpstr>Czy jesteśmy detektorami chiralności? (8/8)</vt:lpstr>
      <vt:lpstr>Witamina C</vt:lpstr>
      <vt:lpstr>Wszędobylska chiralność (1/2)</vt:lpstr>
      <vt:lpstr>Wszędobylska chiralność (2/2)</vt:lpstr>
      <vt:lpstr>Czy można zmierzyć chiralność? (1/4)</vt:lpstr>
      <vt:lpstr>Czy można zmierzyć chiralność? (2/4)</vt:lpstr>
      <vt:lpstr>Czy można zmierzyć chiralność? 3/4</vt:lpstr>
      <vt:lpstr>Czy można zmierzyć chiralność? (4/4)</vt:lpstr>
      <vt:lpstr>Chiralność w technice</vt:lpstr>
      <vt:lpstr>Chiralność w technice</vt:lpstr>
      <vt:lpstr>Aktywność optyczna</vt:lpstr>
      <vt:lpstr>Aktywność optyczna</vt:lpstr>
      <vt:lpstr>Aktywność optyczna – lewostronna / lewoskrętna</vt:lpstr>
      <vt:lpstr>Aktywność optyczna – prawostronna / prawoskrętna</vt:lpstr>
      <vt:lpstr>Chiralność w ciekłych kryształach 1/9</vt:lpstr>
      <vt:lpstr>Chiralność w ciekłych kryształach 2/9</vt:lpstr>
      <vt:lpstr>Chiralność w ciekłych kryształach 3/9</vt:lpstr>
      <vt:lpstr>Chiralność w ciekłych kryształach 4/9</vt:lpstr>
      <vt:lpstr>Chiralność w ciekłych kryształach 5/9</vt:lpstr>
      <vt:lpstr>Chiralność w ciekłych kryształach 6/9 – różne tekstury w ciekłych kryształach chiralnych</vt:lpstr>
      <vt:lpstr>Chiralność w ciekłych kryształach 7/9 – czy widać skok struktury (helikoidy) w chiralnych ciekłych kryształch?</vt:lpstr>
      <vt:lpstr>Chiralność w ciekłych kryształach 8/9 – zmiana skoku helikoidy w nematyku chiralnym pod wpływem przyłożonego pola elektrycznego </vt:lpstr>
      <vt:lpstr>Chiralność w ciekłych  kryształach  9/9 – struktura chiralna umożliwia filtrowanie światła o określonej długości z światła białego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Zjawisko chiralności i jego wpływ na różne aspekty życia i techniki.</dc:title>
  <dc:creator>Paweł</dc:creator>
  <cp:lastModifiedBy>IMK</cp:lastModifiedBy>
  <cp:revision>325</cp:revision>
  <dcterms:modified xsi:type="dcterms:W3CDTF">2015-04-14T11:38:54Z</dcterms:modified>
</cp:coreProperties>
</file>