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80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9906000" cy="6858000" type="A4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534988" indent="-7778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071563" indent="-1571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8138" indent="-2365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144713" indent="-31591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07" autoAdjust="0"/>
    <p:restoredTop sz="94660"/>
  </p:normalViewPr>
  <p:slideViewPr>
    <p:cSldViewPr snapToGrid="0">
      <p:cViewPr varScale="1">
        <p:scale>
          <a:sx n="85" d="100"/>
          <a:sy n="85" d="100"/>
        </p:scale>
        <p:origin x="-1512" y="-72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image" Target="../media/image13.e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image" Target="../media/image15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image" Target="../media/image19.e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image" Target="../media/image21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image" Target="../media/image25.emf"/><Relationship Id="rId1" Type="http://schemas.openxmlformats.org/officeDocument/2006/relationships/image" Target="../media/image24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AB860EE-D4A3-45BD-BD9D-2680D1276854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F42F896-CCC5-4083-A2B8-BF76B8176D80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758398-32A3-42BC-97E9-A935D65D7DF7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08E9CD-52F2-4697-A0E4-B6FC27256AB0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C56779F-1BB5-4A01-9385-2B4BDDD04107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B57514-C91A-4826-866E-CF1D0A863A6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6ACBE7-21AF-49A1-A7B1-08F1BCEE983D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5C461F-156C-4532-9255-595034B5586A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8AFF91-C032-4A53-8275-4C6EC324151B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5C41950-A9A2-4028-959C-0660F157788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63606A-1300-470D-8440-5D61E24DA7B9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77ABF98-7ACD-4792-B781-07CA350C04B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87E39D-DD60-4554-9EFD-E5D714DA5EBD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2DA2B5E-6420-4719-80BC-0065D343B46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409514A-37EE-4812-B43D-360EDA73E777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48706A-25E4-4B7F-9B25-49AAD62F11E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0BAFA2-CAD8-47ED-8D13-CC45D778D216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2F89AF-B83E-4FA2-A081-A5A06CEEF16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12BEFE3-76C4-4788-8DE0-0BA864227F33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508A59-ABC0-4D7B-98C3-E5C21361D254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7C935C8-410F-4035-81CE-87F62EFC5D14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C391048-087F-4A14-89E5-86DAF3C0A42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36000"/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790C6D9-3D54-4632-8255-E6055B530571}" type="datetimeFigureOut">
              <a:rPr lang="pl-PL" smtClean="0"/>
              <a:pPr>
                <a:defRPr/>
              </a:pPr>
              <a:t>2015-03-24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25F9D13-2FCA-43D5-9477-05B2F387A6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package" Target="../embeddings/Dokument_programu_Microsoft_Office_Word1.docx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Dokument_programu_Microsoft_Office_Word2.docx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3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package" Target="../embeddings/Dokument_programu_Microsoft_Office_Word5.docx"/><Relationship Id="rId4" Type="http://schemas.openxmlformats.org/officeDocument/2006/relationships/package" Target="../embeddings/Dokument_programu_Microsoft_Office_Word4.docx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6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4" Type="http://schemas.openxmlformats.org/officeDocument/2006/relationships/package" Target="../embeddings/Dokument_programu_Microsoft_Office_Word7.docx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8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4" Type="http://schemas.openxmlformats.org/officeDocument/2006/relationships/package" Target="../embeddings/Dokument_programu_Microsoft_Office_Word9.docx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10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1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1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4" Type="http://schemas.openxmlformats.org/officeDocument/2006/relationships/package" Target="../embeddings/Dokument_programu_Microsoft_Office_Word13.docx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14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4" Type="http://schemas.openxmlformats.org/officeDocument/2006/relationships/package" Target="../embeddings/Dokument_programu_Microsoft_Office_Word15.docx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16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kument_programu_Microsoft_Office_Word17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package" Target="../embeddings/Dokument_programu_Microsoft_Office_Word19.docx"/><Relationship Id="rId4" Type="http://schemas.openxmlformats.org/officeDocument/2006/relationships/package" Target="../embeddings/Dokument_programu_Microsoft_Office_Word18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10000" r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pole tekstowe 11"/>
          <p:cNvSpPr txBox="1">
            <a:spLocks noChangeArrowheads="1"/>
          </p:cNvSpPr>
          <p:nvPr/>
        </p:nvSpPr>
        <p:spPr bwMode="auto">
          <a:xfrm>
            <a:off x="1520825" y="1811338"/>
            <a:ext cx="6708775" cy="677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pPr algn="ctr"/>
            <a:r>
              <a:rPr lang="pl-PL" sz="1900">
                <a:cs typeface="Arial" charset="0"/>
              </a:rPr>
              <a:t>projekt nr </a:t>
            </a:r>
            <a:r>
              <a:rPr lang="pl-PL" sz="1900">
                <a:latin typeface="Calibri" pitchFamily="34" charset="0"/>
              </a:rPr>
              <a:t>POKL.03.03.04-00-110/12</a:t>
            </a:r>
            <a:endParaRPr lang="pl-PL" sz="1900">
              <a:cs typeface="Arial" charset="0"/>
            </a:endParaRPr>
          </a:p>
          <a:p>
            <a:pPr algn="ctr"/>
            <a:r>
              <a:rPr lang="pl-PL">
                <a:latin typeface="Calibri" pitchFamily="34" charset="0"/>
              </a:rPr>
              <a:t>„Z Wojskową Akademią Techniczną nauka jest fascynująca!” </a:t>
            </a:r>
          </a:p>
        </p:txBody>
      </p:sp>
      <p:sp>
        <p:nvSpPr>
          <p:cNvPr id="13315" name="pole tekstowe 13"/>
          <p:cNvSpPr txBox="1">
            <a:spLocks noChangeArrowheads="1"/>
          </p:cNvSpPr>
          <p:nvPr/>
        </p:nvSpPr>
        <p:spPr bwMode="auto">
          <a:xfrm>
            <a:off x="895350" y="2636838"/>
            <a:ext cx="8159750" cy="96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pPr algn="ctr"/>
            <a:r>
              <a:rPr lang="pl-PL" sz="2800">
                <a:latin typeface="Calibri" pitchFamily="34" charset="0"/>
              </a:rPr>
              <a:t>WYKŁAD Z MATEMATYKI</a:t>
            </a:r>
          </a:p>
          <a:p>
            <a:pPr algn="ctr"/>
            <a:r>
              <a:rPr lang="pl-PL" sz="2800">
                <a:latin typeface="Calibri" pitchFamily="34" charset="0"/>
              </a:rPr>
              <a:t>dla uczestników projektu w dniu 28.02.2015 r.</a:t>
            </a:r>
          </a:p>
        </p:txBody>
      </p:sp>
      <p:sp>
        <p:nvSpPr>
          <p:cNvPr id="13316" name="pole tekstowe 15"/>
          <p:cNvSpPr txBox="1">
            <a:spLocks noChangeArrowheads="1"/>
          </p:cNvSpPr>
          <p:nvPr/>
        </p:nvSpPr>
        <p:spPr bwMode="auto">
          <a:xfrm>
            <a:off x="1285875" y="6237288"/>
            <a:ext cx="8480425" cy="354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 sz="1600" b="1">
                <a:latin typeface="Calibri" pitchFamily="34" charset="0"/>
              </a:rPr>
              <a:t>Projekt współfinansowany przez Unię Europejską w ramach Europejskiego Funduszu Społecznego</a:t>
            </a:r>
            <a:endParaRPr lang="pl-PL" sz="1600">
              <a:latin typeface="Calibri" pitchFamily="34" charset="0"/>
            </a:endParaRPr>
          </a:p>
        </p:txBody>
      </p:sp>
      <p:sp>
        <p:nvSpPr>
          <p:cNvPr id="13317" name="pole tekstowe 12"/>
          <p:cNvSpPr txBox="1">
            <a:spLocks noChangeArrowheads="1"/>
          </p:cNvSpPr>
          <p:nvPr/>
        </p:nvSpPr>
        <p:spPr bwMode="auto">
          <a:xfrm>
            <a:off x="287338" y="3636963"/>
            <a:ext cx="9240837" cy="140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pPr algn="ctr"/>
            <a:r>
              <a:rPr lang="pl-PL" sz="4200">
                <a:latin typeface="Calibri" pitchFamily="34" charset="0"/>
              </a:rPr>
              <a:t>„</a:t>
            </a:r>
            <a:r>
              <a:rPr lang="pl-PL" sz="4200" b="1">
                <a:latin typeface="Calibri" pitchFamily="34" charset="0"/>
              </a:rPr>
              <a:t> Liczba wyznacznikiem matematycznego poznania Świata</a:t>
            </a:r>
            <a:r>
              <a:rPr lang="pl-PL" sz="4200">
                <a:latin typeface="Calibri" pitchFamily="34" charset="0"/>
              </a:rPr>
              <a:t>”</a:t>
            </a:r>
          </a:p>
        </p:txBody>
      </p:sp>
      <p:sp>
        <p:nvSpPr>
          <p:cNvPr id="13318" name="pole tekstowe 14"/>
          <p:cNvSpPr txBox="1">
            <a:spLocks noChangeArrowheads="1"/>
          </p:cNvSpPr>
          <p:nvPr/>
        </p:nvSpPr>
        <p:spPr bwMode="auto">
          <a:xfrm>
            <a:off x="5626100" y="5253038"/>
            <a:ext cx="2493963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dr inż. Józef Rafa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pole tekstowe 2"/>
          <p:cNvSpPr txBox="1">
            <a:spLocks noChangeArrowheads="1"/>
          </p:cNvSpPr>
          <p:nvPr/>
        </p:nvSpPr>
        <p:spPr bwMode="auto">
          <a:xfrm>
            <a:off x="417513" y="3541713"/>
            <a:ext cx="9205912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 </a:t>
            </a:r>
          </a:p>
          <a:p>
            <a:r>
              <a:rPr lang="pl-PL" sz="2800">
                <a:latin typeface="Calibri" pitchFamily="34" charset="0"/>
              </a:rPr>
              <a:t>,,Wszystko co daje się poznać ma liczbę, ponieważ nic nie może być wyobrażone ani poznane bez liczb’’</a:t>
            </a:r>
          </a:p>
        </p:txBody>
      </p:sp>
      <p:sp>
        <p:nvSpPr>
          <p:cNvPr id="14339" name="pole tekstowe 3"/>
          <p:cNvSpPr txBox="1">
            <a:spLocks noChangeArrowheads="1"/>
          </p:cNvSpPr>
          <p:nvPr/>
        </p:nvSpPr>
        <p:spPr bwMode="auto">
          <a:xfrm>
            <a:off x="476250" y="2349500"/>
            <a:ext cx="8535988" cy="969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r>
              <a:rPr lang="pl-PL" sz="2800">
                <a:latin typeface="Calibri" pitchFamily="34" charset="0"/>
              </a:rPr>
              <a:t>,,Świat jest matematyczny’’</a:t>
            </a:r>
          </a:p>
          <a:p>
            <a:endParaRPr lang="pl-PL" sz="2800">
              <a:latin typeface="Calibri" pitchFamily="34" charset="0"/>
            </a:endParaRPr>
          </a:p>
        </p:txBody>
      </p:sp>
      <p:sp>
        <p:nvSpPr>
          <p:cNvPr id="14340" name="pole tekstowe 4"/>
          <p:cNvSpPr txBox="1">
            <a:spLocks noChangeArrowheads="1"/>
          </p:cNvSpPr>
          <p:nvPr/>
        </p:nvSpPr>
        <p:spPr bwMode="auto">
          <a:xfrm>
            <a:off x="3844925" y="2859088"/>
            <a:ext cx="2386013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ks. prof. Michał HELLER</a:t>
            </a:r>
          </a:p>
          <a:p>
            <a:endParaRPr lang="pl-PL">
              <a:latin typeface="Calibri" pitchFamily="34" charset="0"/>
            </a:endParaRPr>
          </a:p>
        </p:txBody>
      </p:sp>
      <p:sp>
        <p:nvSpPr>
          <p:cNvPr id="14341" name="pole tekstowe 5"/>
          <p:cNvSpPr txBox="1">
            <a:spLocks noChangeArrowheads="1"/>
          </p:cNvSpPr>
          <p:nvPr/>
        </p:nvSpPr>
        <p:spPr bwMode="auto">
          <a:xfrm>
            <a:off x="3903663" y="4787900"/>
            <a:ext cx="4284662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Filolaos z Krotony (480 r. p.n.e.)</a:t>
            </a:r>
          </a:p>
          <a:p>
            <a:r>
              <a:rPr lang="pl-PL">
                <a:latin typeface="Calibri" pitchFamily="34" charset="0"/>
              </a:rPr>
              <a:t>grecki matematyk i filozof, uczeń Pitagorasa</a:t>
            </a:r>
          </a:p>
          <a:p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pole tekstowe 1"/>
          <p:cNvSpPr txBox="1">
            <a:spLocks noChangeArrowheads="1"/>
          </p:cNvSpPr>
          <p:nvPr/>
        </p:nvSpPr>
        <p:spPr bwMode="auto">
          <a:xfrm>
            <a:off x="903288" y="2654300"/>
            <a:ext cx="6646862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 b="1" i="1" u="sng">
                <a:latin typeface="Calibri" pitchFamily="34" charset="0"/>
              </a:rPr>
              <a:t>Literatura:</a:t>
            </a:r>
            <a:endParaRPr lang="pl-PL">
              <a:latin typeface="Calibri" pitchFamily="34" charset="0"/>
            </a:endParaRPr>
          </a:p>
          <a:p>
            <a:r>
              <a:rPr lang="pl-PL">
                <a:latin typeface="Calibri" pitchFamily="34" charset="0"/>
              </a:rPr>
              <a:t>Wacław SIERPIŃSKI ,,Wstęp do teorii liczb’’</a:t>
            </a:r>
          </a:p>
          <a:p>
            <a:r>
              <a:rPr lang="pl-PL">
                <a:latin typeface="Calibri" pitchFamily="34" charset="0"/>
              </a:rPr>
              <a:t>Fernando CORBALA’N ,,Złota proporcja. Matematyczny język piękna’’</a:t>
            </a:r>
          </a:p>
          <a:p>
            <a:r>
              <a:rPr lang="pl-PL">
                <a:latin typeface="Calibri" pitchFamily="34" charset="0"/>
              </a:rPr>
              <a:t>Enrique GRACIA’N ,,Liczby pierwsze. Wstęp do nieskończoności’’</a:t>
            </a:r>
          </a:p>
          <a:p>
            <a:r>
              <a:rPr lang="pl-PL">
                <a:latin typeface="Calibri" pitchFamily="34" charset="0"/>
              </a:rPr>
              <a:t>Michał HELLER ,,Podglądanie wszechświata’’</a:t>
            </a:r>
          </a:p>
          <a:p>
            <a:r>
              <a:rPr lang="pl-PL">
                <a:latin typeface="Calibri" pitchFamily="34" charset="0"/>
              </a:rPr>
              <a:t> </a:t>
            </a:r>
          </a:p>
          <a:p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125413" y="2770188"/>
            <a:ext cx="8934450" cy="2601912"/>
          </a:xfrm>
          <a:prstGeom prst="rect">
            <a:avLst/>
          </a:prstGeom>
          <a:noFill/>
        </p:spPr>
        <p:txBody>
          <a:bodyPr wrap="none" lIns="107287" tIns="53643" rIns="107287" bIns="53643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+mn-lt"/>
              </a:rPr>
              <a:t>**********************************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+mn-lt"/>
              </a:rPr>
              <a:t>W swoim referacie przedstawię kilka wybranych zagadnień dotyczących prezentowanej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+mn-lt"/>
              </a:rPr>
              <a:t>tematyki:</a:t>
            </a:r>
          </a:p>
          <a:p>
            <a:pPr marL="402325" indent="-402325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l-PL" dirty="0">
                <a:latin typeface="+mn-lt"/>
              </a:rPr>
              <a:t>Rozwój pojęcia liczby – rys historyczny i aspekty praktyczne.</a:t>
            </a:r>
          </a:p>
          <a:p>
            <a:pPr marL="402325" indent="-402325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l-PL" dirty="0">
                <a:latin typeface="+mn-lt"/>
              </a:rPr>
              <a:t>Złota proporcja i liczby </a:t>
            </a:r>
            <a:r>
              <a:rPr lang="pl-PL" dirty="0" err="1">
                <a:latin typeface="+mn-lt"/>
              </a:rPr>
              <a:t>Fibonacciego</a:t>
            </a:r>
            <a:r>
              <a:rPr lang="pl-PL" dirty="0">
                <a:latin typeface="+mn-lt"/>
              </a:rPr>
              <a:t>.</a:t>
            </a:r>
          </a:p>
          <a:p>
            <a:pPr marL="402325" indent="-402325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l-PL" dirty="0">
                <a:latin typeface="+mn-lt"/>
              </a:rPr>
              <a:t>Liczby pierwsze, ich własności i zastosowania.</a:t>
            </a:r>
          </a:p>
          <a:p>
            <a:pPr marL="402325" indent="-402325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l-PL" dirty="0">
                <a:latin typeface="+mn-lt"/>
              </a:rPr>
              <a:t>Liczby wyrażające uniwersalne stałe fizyczne i ich znaczenie w opisie świata materialnego</a:t>
            </a:r>
          </a:p>
          <a:p>
            <a:pPr marL="402325" indent="-402325" fontAlgn="auto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r>
              <a:rPr lang="pl-PL" dirty="0">
                <a:latin typeface="+mn-lt"/>
              </a:rPr>
              <a:t>Magia liczb – ich spektakularne wykorzystanie w różnych kulturach.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dirty="0">
                <a:latin typeface="+mn-lt"/>
              </a:rPr>
              <a:t>**********************************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pole tekstowe 1"/>
          <p:cNvSpPr txBox="1">
            <a:spLocks noChangeArrowheads="1"/>
          </p:cNvSpPr>
          <p:nvPr/>
        </p:nvSpPr>
        <p:spPr bwMode="auto">
          <a:xfrm>
            <a:off x="150813" y="2495550"/>
            <a:ext cx="8774112" cy="1770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 b="1" i="1" u="sng">
                <a:latin typeface="Calibri" pitchFamily="34" charset="0"/>
              </a:rPr>
              <a:t>Wprowadzenie</a:t>
            </a:r>
            <a:endParaRPr lang="pl-PL">
              <a:latin typeface="Calibri" pitchFamily="34" charset="0"/>
            </a:endParaRPr>
          </a:p>
          <a:p>
            <a:r>
              <a:rPr lang="pl-PL">
                <a:latin typeface="Calibri" pitchFamily="34" charset="0"/>
              </a:rPr>
              <a:t> </a:t>
            </a:r>
          </a:p>
          <a:p>
            <a:r>
              <a:rPr lang="pl-PL">
                <a:latin typeface="Calibri" pitchFamily="34" charset="0"/>
              </a:rPr>
              <a:t>Znany aktor mojego pokolenia Bogumił KOBIELA, występujący w sztuce Moliera ,,SKĄPIEC’’, </a:t>
            </a:r>
          </a:p>
          <a:p>
            <a:r>
              <a:rPr lang="pl-PL">
                <a:latin typeface="Calibri" pitchFamily="34" charset="0"/>
              </a:rPr>
              <a:t>zwraca się do swojej żony: ,,Widzisz ja mówię prozą’’. W życiu również mówimy prozą liczb, </a:t>
            </a:r>
          </a:p>
          <a:p>
            <a:r>
              <a:rPr lang="pl-PL">
                <a:latin typeface="Calibri" pitchFamily="34" charset="0"/>
              </a:rPr>
              <a:t>które towarzyszą nam na co dzień, nawet jeśli nie zdajemy sobie z tego sprawy.</a:t>
            </a:r>
          </a:p>
          <a:p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pole tekstowe 1"/>
          <p:cNvSpPr txBox="1">
            <a:spLocks noChangeArrowheads="1"/>
          </p:cNvSpPr>
          <p:nvPr/>
        </p:nvSpPr>
        <p:spPr bwMode="auto">
          <a:xfrm>
            <a:off x="222250" y="1595438"/>
            <a:ext cx="9499600" cy="8440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Historycy badający rozwój cywilizacji zgodnie twierdzą, że ludzkość nauczyła się liczy, gdy zaczęła się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osiedlać, uprawić ziemię i hodować zwierzęta.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Wyobraźmy sobie pasterza który wyprowadza rano na pastwisko stado owiec a wieczorem sprowadza je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do zagrody. Interesuje go czy wszystkie owce powróciły z pastwiska.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Nie potrafi liczyć. Jak ma rozwiązać ten problem?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Do woreczka przy wyprowadzaniu owiec wrzuca 1 kamyk – 1 owca.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Wieczorem czyni odwrotnie, wyrzuca z woreczka 1 kamyk za każdą wracającą owcę. W ten sposób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sprawdzi czy bilans się zgadza. Powstał pierwotny system liczenia (a dokładniej porównywania).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Słowo ,,kalkulacja’’ pochodzi od łacińskiego słowa ,,calculus’’, czyli kamyk. System kamykowy nie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wymagał znajomości pojęcia liczby. Dziś powiemy w języku matematycznym, że pasterz skonstruował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bijekcję (wzajemnie jednoznaczną odpowiedniość) pomiędzy zbiorem owiec i zbiorem kamyków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w woreczku. Możemy powiedzieć ,,wymyślił sposób’’ albo, że wykazał się ,,pewnym poziomem </a:t>
            </a:r>
          </a:p>
          <a:p>
            <a:pPr>
              <a:lnSpc>
                <a:spcPct val="150000"/>
              </a:lnSpc>
            </a:pPr>
            <a:r>
              <a:rPr lang="pl-PL" sz="1900">
                <a:latin typeface="Calibri" pitchFamily="34" charset="0"/>
              </a:rPr>
              <a:t>abstrakcji’’ lub ,,myśleniem abstrakcyjnym’’.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pole tekstowe 2"/>
          <p:cNvSpPr txBox="1">
            <a:spLocks noChangeArrowheads="1"/>
          </p:cNvSpPr>
          <p:nvPr/>
        </p:nvSpPr>
        <p:spPr bwMode="auto">
          <a:xfrm>
            <a:off x="0" y="2309813"/>
            <a:ext cx="9102725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,,Filozofia zapisana jest w wielkiej księdze która nieustannie leży otwarta przed naszymi oczami </a:t>
            </a:r>
          </a:p>
          <a:p>
            <a:r>
              <a:rPr lang="pl-PL">
                <a:latin typeface="Calibri" pitchFamily="34" charset="0"/>
              </a:rPr>
              <a:t>(nazywam ją wszechświatem), ale do której nie można zajrzeć, jeśli nie rozumie się jej języka, </a:t>
            </a:r>
          </a:p>
          <a:p>
            <a:r>
              <a:rPr lang="pl-PL">
                <a:latin typeface="Calibri" pitchFamily="34" charset="0"/>
              </a:rPr>
              <a:t>nie pozna pisma, nie wie się co zostało w niej zapisane. Jest ona bowiem napisana językiem </a:t>
            </a:r>
          </a:p>
          <a:p>
            <a:r>
              <a:rPr lang="pl-PL">
                <a:latin typeface="Calibri" pitchFamily="34" charset="0"/>
              </a:rPr>
              <a:t>matematyki bez którego niemożliwe jest ludzkie poznanie. Bez nich człowiek błąka się bez celu </a:t>
            </a:r>
          </a:p>
          <a:p>
            <a:r>
              <a:rPr lang="pl-PL">
                <a:latin typeface="Calibri" pitchFamily="34" charset="0"/>
              </a:rPr>
              <a:t>jak w ciemnym labiryncie’’ - powiedział Galileo Galilei</a:t>
            </a:r>
          </a:p>
          <a:p>
            <a:endParaRPr lang="pl-PL">
              <a:latin typeface="Calibri" pitchFamily="34" charset="0"/>
            </a:endParaRPr>
          </a:p>
        </p:txBody>
      </p:sp>
      <p:sp>
        <p:nvSpPr>
          <p:cNvPr id="19459" name="pole tekstowe 3"/>
          <p:cNvSpPr txBox="1">
            <a:spLocks noChangeArrowheads="1"/>
          </p:cNvSpPr>
          <p:nvPr/>
        </p:nvSpPr>
        <p:spPr bwMode="auto">
          <a:xfrm>
            <a:off x="125413" y="4230688"/>
            <a:ext cx="8569325" cy="9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Z kolei Albert Einstein stwierdził:</a:t>
            </a:r>
          </a:p>
          <a:p>
            <a:r>
              <a:rPr lang="pl-PL">
                <a:latin typeface="Calibri" pitchFamily="34" charset="0"/>
              </a:rPr>
              <a:t>,,Matematyka nigdy nie przestaje mnie zaskakiwać – to produkt ludzkiej wyobraźni, który </a:t>
            </a:r>
          </a:p>
          <a:p>
            <a:r>
              <a:rPr lang="pl-PL">
                <a:latin typeface="Calibri" pitchFamily="34" charset="0"/>
              </a:rPr>
              <a:t>idealnie odpowiada rzeczywistości’’.</a:t>
            </a:r>
          </a:p>
        </p:txBody>
      </p:sp>
      <p:sp>
        <p:nvSpPr>
          <p:cNvPr id="19460" name="pole tekstowe 4"/>
          <p:cNvSpPr txBox="1">
            <a:spLocks noChangeArrowheads="1"/>
          </p:cNvSpPr>
          <p:nvPr/>
        </p:nvSpPr>
        <p:spPr bwMode="auto">
          <a:xfrm>
            <a:off x="117475" y="5522913"/>
            <a:ext cx="7710488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Angielski filozof Bertrand Russell wyraził swój pogląd na ten temat, następująco:</a:t>
            </a:r>
          </a:p>
          <a:p>
            <a:r>
              <a:rPr lang="pl-PL">
                <a:latin typeface="Calibri" pitchFamily="34" charset="0"/>
              </a:rPr>
              <a:t>,,Matematyka jest nie tylko pewna ale i piękna’’.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pole tekstowe 1"/>
          <p:cNvSpPr txBox="1">
            <a:spLocks noChangeArrowheads="1"/>
          </p:cNvSpPr>
          <p:nvPr/>
        </p:nvSpPr>
        <p:spPr bwMode="auto">
          <a:xfrm>
            <a:off x="341313" y="1971675"/>
            <a:ext cx="8609012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Wszystko co nas otacza, od rzeczy codziennych po najbardziej abstrakcyjne, byłoby nie do </a:t>
            </a:r>
          </a:p>
          <a:p>
            <a:r>
              <a:rPr lang="pl-PL">
                <a:latin typeface="Calibri" pitchFamily="34" charset="0"/>
              </a:rPr>
              <a:t>zrozumienia gdyby nie matematyka: od prognozy pogody po zabezpieczenia sieci i </a:t>
            </a:r>
          </a:p>
          <a:p>
            <a:r>
              <a:rPr lang="pl-PL">
                <a:latin typeface="Calibri" pitchFamily="34" charset="0"/>
              </a:rPr>
              <a:t>technologie GPS, w sztuce i muzyce, modelach świata cyfrowego (telewizja cyfrowa, </a:t>
            </a:r>
          </a:p>
          <a:p>
            <a:r>
              <a:rPr lang="pl-PL">
                <a:latin typeface="Calibri" pitchFamily="34" charset="0"/>
              </a:rPr>
              <a:t>fotografia cyfrowa, dźwięk cyfrowy itd.), poprzez podstawy logiki i racjonalnego myślenia.</a:t>
            </a:r>
          </a:p>
          <a:p>
            <a:endParaRPr lang="pl-PL">
              <a:latin typeface="Calibri" pitchFamily="34" charset="0"/>
            </a:endParaRPr>
          </a:p>
        </p:txBody>
      </p:sp>
      <p:sp>
        <p:nvSpPr>
          <p:cNvPr id="20483" name="pole tekstowe 2"/>
          <p:cNvSpPr txBox="1">
            <a:spLocks noChangeArrowheads="1"/>
          </p:cNvSpPr>
          <p:nvPr/>
        </p:nvSpPr>
        <p:spPr bwMode="auto">
          <a:xfrm>
            <a:off x="285750" y="3608388"/>
            <a:ext cx="8839200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Wraz z rozwojem cywilizacyjnym, zwiększeniem ilości wytwarzanych dóbr, rozwojem handlu </a:t>
            </a:r>
          </a:p>
          <a:p>
            <a:r>
              <a:rPr lang="pl-PL">
                <a:latin typeface="Calibri" pitchFamily="34" charset="0"/>
              </a:rPr>
              <a:t>itp. Powstała potrzeba rozszerzenia pojęcia liczby. Wpierw liczby naturalne opatrzono </a:t>
            </a:r>
          </a:p>
          <a:p>
            <a:r>
              <a:rPr lang="pl-PL">
                <a:latin typeface="Calibri" pitchFamily="34" charset="0"/>
              </a:rPr>
              <a:t>znakami ,,+’’, ,,-’’ tworząc zbiór liczb całkowitych.</a:t>
            </a:r>
          </a:p>
          <a:p>
            <a:endParaRPr lang="pl-PL">
              <a:latin typeface="Calibri" pitchFamily="34" charset="0"/>
            </a:endParaRPr>
          </a:p>
          <a:p>
            <a:r>
              <a:rPr lang="pl-PL">
                <a:latin typeface="Calibri" pitchFamily="34" charset="0"/>
              </a:rPr>
              <a:t>Konieczność podziału posiadanych dóbr wytworzyła następnie liczby wymierne (nazywane </a:t>
            </a:r>
          </a:p>
          <a:p>
            <a:r>
              <a:rPr lang="pl-PL">
                <a:latin typeface="Calibri" pitchFamily="34" charset="0"/>
              </a:rPr>
              <a:t>potocznie ułamkowymi lub częściami całości). Załatwiło to możliwość wykonywania czterech</a:t>
            </a:r>
          </a:p>
          <a:p>
            <a:r>
              <a:rPr lang="pl-PL">
                <a:latin typeface="Calibri" pitchFamily="34" charset="0"/>
              </a:rPr>
              <a:t> podstawowych działań: dodawania, odejmowania, mnożenia i dzielenia.</a:t>
            </a:r>
          </a:p>
          <a:p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pole tekstowe 1"/>
          <p:cNvSpPr txBox="1">
            <a:spLocks noChangeArrowheads="1"/>
          </p:cNvSpPr>
          <p:nvPr/>
        </p:nvSpPr>
        <p:spPr bwMode="auto">
          <a:xfrm>
            <a:off x="222250" y="2035175"/>
            <a:ext cx="8970963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Rozwój geometrii (geo-ziemia, metro-mierzę) spowodował zainteresowanie własnościami </a:t>
            </a:r>
          </a:p>
          <a:p>
            <a:r>
              <a:rPr lang="pl-PL">
                <a:latin typeface="Calibri" pitchFamily="34" charset="0"/>
              </a:rPr>
              <a:t>figur geometrycznych. Powstała słynna szkoła mistrza Pitagorasa. Badając m.in. kwadrat o </a:t>
            </a:r>
          </a:p>
          <a:p>
            <a:r>
              <a:rPr lang="pl-PL">
                <a:latin typeface="Calibri" pitchFamily="34" charset="0"/>
              </a:rPr>
              <a:t>boku równym jednostkowej długości, stwierdził, że przekątna tego kwadratu nie wyraża się w </a:t>
            </a:r>
          </a:p>
          <a:p>
            <a:r>
              <a:rPr lang="pl-PL">
                <a:latin typeface="Calibri" pitchFamily="34" charset="0"/>
              </a:rPr>
              <a:t>postaci żadnej ze znanych dotąd liczb. Dzisiaj zapisujemy ją symbolicznie:   </a:t>
            </a:r>
          </a:p>
          <a:p>
            <a:endParaRPr lang="pl-PL">
              <a:latin typeface="Calibri" pitchFamily="34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45413" y="2936875"/>
            <a:ext cx="300037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pole tekstowe 4"/>
          <p:cNvSpPr txBox="1">
            <a:spLocks noChangeArrowheads="1"/>
          </p:cNvSpPr>
          <p:nvPr/>
        </p:nvSpPr>
        <p:spPr bwMode="auto">
          <a:xfrm>
            <a:off x="211138" y="3848100"/>
            <a:ext cx="89820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Z kolei równie słynny Grek Archimedes zainteresował się własnościami (jednego z </a:t>
            </a:r>
          </a:p>
          <a:p>
            <a:r>
              <a:rPr lang="pl-PL">
                <a:latin typeface="Calibri" pitchFamily="34" charset="0"/>
              </a:rPr>
              <a:t>największych wynalazków ludzkości) koła. Badał stosunek długości obwodu koła do jego </a:t>
            </a:r>
          </a:p>
          <a:p>
            <a:r>
              <a:rPr lang="pl-PL">
                <a:latin typeface="Calibri" pitchFamily="34" charset="0"/>
              </a:rPr>
              <a:t>średnicy. Był zdziwiony, że niezależnie od wielkości koła jest on jednakowy, stały.</a:t>
            </a:r>
          </a:p>
          <a:p>
            <a:r>
              <a:rPr lang="pl-PL">
                <a:latin typeface="Calibri" pitchFamily="34" charset="0"/>
              </a:rPr>
              <a:t>Ponadto stwierdził, że ta wartość nie wyraża się żadną ze znanych liczb. I tak powstała liczba </a:t>
            </a:r>
          </a:p>
          <a:p>
            <a:r>
              <a:rPr lang="pl-PL">
                <a:latin typeface="Calibri" pitchFamily="34" charset="0"/>
              </a:rPr>
              <a:t>Archimedesa, którą nazywamy dziś π (pi). Dla uczczenia tego faktu obchodzimy dziś światowy </a:t>
            </a:r>
          </a:p>
          <a:p>
            <a:r>
              <a:rPr lang="pl-PL">
                <a:latin typeface="Calibri" pitchFamily="34" charset="0"/>
              </a:rPr>
              <a:t>dzień liczby π</a:t>
            </a:r>
            <a:r>
              <a:rPr lang="pl-PL" b="1">
                <a:latin typeface="Calibri" pitchFamily="34" charset="0"/>
              </a:rPr>
              <a:t> </a:t>
            </a:r>
            <a:r>
              <a:rPr lang="pl-PL">
                <a:latin typeface="Calibri" pitchFamily="34" charset="0"/>
              </a:rPr>
              <a:t>. </a:t>
            </a:r>
          </a:p>
          <a:p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pole tekstowe 1"/>
          <p:cNvSpPr txBox="1">
            <a:spLocks noChangeArrowheads="1"/>
          </p:cNvSpPr>
          <p:nvPr/>
        </p:nvSpPr>
        <p:spPr bwMode="auto">
          <a:xfrm>
            <a:off x="269875" y="2887663"/>
            <a:ext cx="8926513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Zaczęło się pojawiać wiele takich liczb. Dało to asumpt do stworzenia liczb niewymiernych.</a:t>
            </a:r>
          </a:p>
          <a:p>
            <a:r>
              <a:rPr lang="pl-PL">
                <a:latin typeface="Calibri" pitchFamily="34" charset="0"/>
              </a:rPr>
              <a:t> </a:t>
            </a:r>
          </a:p>
          <a:p>
            <a:r>
              <a:rPr lang="pl-PL">
                <a:latin typeface="Calibri" pitchFamily="34" charset="0"/>
              </a:rPr>
              <a:t>I znów wydawało się, że wszystkie liczby są poznane i pełny ich zbiór nazwano liczbami </a:t>
            </a:r>
          </a:p>
          <a:p>
            <a:r>
              <a:rPr lang="pl-PL">
                <a:latin typeface="Calibri" pitchFamily="34" charset="0"/>
              </a:rPr>
              <a:t>rzeczywistymi. Tym razem do ataku przystąpiła algebra. Jej rozwój w XVI w. i zainteresowanie </a:t>
            </a:r>
          </a:p>
          <a:p>
            <a:r>
              <a:rPr lang="pl-PL">
                <a:latin typeface="Calibri" pitchFamily="34" charset="0"/>
              </a:rPr>
              <a:t>rozwiązywaniem równań wielomianowych (drugiego, trzeciego i czwartego stopnia) wymusił </a:t>
            </a:r>
          </a:p>
          <a:p>
            <a:r>
              <a:rPr lang="pl-PL">
                <a:latin typeface="Calibri" pitchFamily="34" charset="0"/>
              </a:rPr>
              <a:t>uogólnienie liczby rzeczywistej. Powstały liczby zespolone.</a:t>
            </a:r>
          </a:p>
          <a:p>
            <a:endParaRPr lang="pl-PL">
              <a:latin typeface="Calibri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pole tekstowe 1"/>
          <p:cNvSpPr txBox="1">
            <a:spLocks noChangeArrowheads="1"/>
          </p:cNvSpPr>
          <p:nvPr/>
        </p:nvSpPr>
        <p:spPr bwMode="auto">
          <a:xfrm>
            <a:off x="336550" y="1781175"/>
            <a:ext cx="8031163" cy="121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W 1545 r. Girolamo Cardano postawił zadanie: ,,podzielić 10 na dwie części, których</a:t>
            </a:r>
          </a:p>
          <a:p>
            <a:r>
              <a:rPr lang="pl-PL">
                <a:latin typeface="Calibri" pitchFamily="34" charset="0"/>
              </a:rPr>
              <a:t> iloczynem jest 40’’. Zadanie to wyraża więc układ równań:</a:t>
            </a:r>
          </a:p>
          <a:p>
            <a:r>
              <a:rPr lang="pl-PL">
                <a:latin typeface="Calibri" pitchFamily="34" charset="0"/>
              </a:rPr>
              <a:t> </a:t>
            </a:r>
          </a:p>
          <a:p>
            <a:endParaRPr lang="pl-PL">
              <a:latin typeface="Calibri" pitchFamily="34" charset="0"/>
            </a:endParaRPr>
          </a:p>
        </p:txBody>
      </p:sp>
      <p:pic>
        <p:nvPicPr>
          <p:cNvPr id="102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73513" y="2674938"/>
            <a:ext cx="1354137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9" name="pole tekstowe 3"/>
          <p:cNvSpPr txBox="1">
            <a:spLocks noChangeArrowheads="1"/>
          </p:cNvSpPr>
          <p:nvPr/>
        </p:nvSpPr>
        <p:spPr bwMode="auto">
          <a:xfrm>
            <a:off x="261938" y="3630613"/>
            <a:ext cx="8424862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stąd po redukcji otrzymujemy równanie kwadratowe (które Cardano potrafił rozwiązać):</a:t>
            </a:r>
          </a:p>
          <a:p>
            <a:endParaRPr lang="pl-PL">
              <a:latin typeface="Calibri" pitchFamily="34" charset="0"/>
            </a:endParaRPr>
          </a:p>
        </p:txBody>
      </p:sp>
      <p:pic>
        <p:nvPicPr>
          <p:cNvPr id="103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4588" y="4214813"/>
            <a:ext cx="2074862" cy="41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1" name="pole tekstowe 5"/>
          <p:cNvSpPr txBox="1">
            <a:spLocks noChangeArrowheads="1"/>
          </p:cNvSpPr>
          <p:nvPr/>
        </p:nvSpPr>
        <p:spPr bwMode="auto">
          <a:xfrm>
            <a:off x="388938" y="4751388"/>
            <a:ext cx="971550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a więc</a:t>
            </a:r>
          </a:p>
          <a:p>
            <a:endParaRPr lang="pl-PL">
              <a:latin typeface="Calibri" pitchFamily="34" charset="0"/>
            </a:endParaRP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/>
        </p:nvGraphicFramePr>
        <p:xfrm>
          <a:off x="-130175" y="5249863"/>
          <a:ext cx="9906000" cy="1236662"/>
        </p:xfrm>
        <a:graphic>
          <a:graphicData uri="http://schemas.openxmlformats.org/presentationml/2006/ole">
            <p:oleObj spid="_x0000_s1026" name="Dokument" r:id="rId5" imgW="7236643" imgH="780931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pole tekstowe 1"/>
          <p:cNvSpPr txBox="1">
            <a:spLocks noChangeArrowheads="1"/>
          </p:cNvSpPr>
          <p:nvPr/>
        </p:nvSpPr>
        <p:spPr bwMode="auto">
          <a:xfrm>
            <a:off x="223838" y="1855788"/>
            <a:ext cx="8794750" cy="661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co rzeczywiście spełnia warunki zadania. Pojawił się jednak problem: obliczenie pierwiastka </a:t>
            </a:r>
          </a:p>
          <a:p>
            <a:r>
              <a:rPr lang="pl-PL">
                <a:latin typeface="Calibri" pitchFamily="34" charset="0"/>
              </a:rPr>
              <a:t>kwadratowego</a:t>
            </a: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82775" y="2174875"/>
            <a:ext cx="52705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pole tekstowe 3"/>
          <p:cNvSpPr txBox="1">
            <a:spLocks noChangeArrowheads="1"/>
          </p:cNvSpPr>
          <p:nvPr/>
        </p:nvSpPr>
        <p:spPr bwMode="auto">
          <a:xfrm>
            <a:off x="2389188" y="2124075"/>
            <a:ext cx="2273300" cy="38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co można zapisać jako</a:t>
            </a:r>
          </a:p>
        </p:txBody>
      </p:sp>
      <p:pic>
        <p:nvPicPr>
          <p:cNvPr id="2054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40275" y="2184400"/>
            <a:ext cx="814388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pole tekstowe 5"/>
          <p:cNvSpPr txBox="1">
            <a:spLocks noChangeArrowheads="1"/>
          </p:cNvSpPr>
          <p:nvPr/>
        </p:nvSpPr>
        <p:spPr bwMode="auto">
          <a:xfrm>
            <a:off x="233363" y="2573338"/>
            <a:ext cx="4008437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r>
              <a:rPr lang="pl-PL">
                <a:latin typeface="Calibri" pitchFamily="34" charset="0"/>
              </a:rPr>
              <a:t>Tak więc problemem staje się obliczenie </a:t>
            </a:r>
          </a:p>
        </p:txBody>
      </p:sp>
      <p:pic>
        <p:nvPicPr>
          <p:cNvPr id="205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87850" y="2614613"/>
            <a:ext cx="4127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50" name="Object 5"/>
          <p:cNvGraphicFramePr>
            <a:graphicFrameLocks noChangeAspect="1"/>
          </p:cNvGraphicFramePr>
          <p:nvPr/>
        </p:nvGraphicFramePr>
        <p:xfrm>
          <a:off x="207963" y="3444875"/>
          <a:ext cx="9463087" cy="2427288"/>
        </p:xfrm>
        <a:graphic>
          <a:graphicData uri="http://schemas.openxmlformats.org/presentationml/2006/ole">
            <p:oleObj spid="_x0000_s2050" name="Dokument" r:id="rId6" imgW="7236643" imgH="2011805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pole tekstowe 1"/>
          <p:cNvSpPr txBox="1">
            <a:spLocks noChangeArrowheads="1"/>
          </p:cNvSpPr>
          <p:nvPr/>
        </p:nvSpPr>
        <p:spPr bwMode="auto">
          <a:xfrm>
            <a:off x="601663" y="2249488"/>
            <a:ext cx="217487" cy="38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107287" tIns="53643" rIns="107287" bIns="53643">
            <a:spAutoFit/>
          </a:bodyPr>
          <a:lstStyle/>
          <a:p>
            <a:endParaRPr lang="pl-PL">
              <a:latin typeface="Calibri" pitchFamily="34" charset="0"/>
            </a:endParaRPr>
          </a:p>
        </p:txBody>
      </p:sp>
      <p:graphicFrame>
        <p:nvGraphicFramePr>
          <p:cNvPr id="3074" name="Object 2"/>
          <p:cNvGraphicFramePr>
            <a:graphicFrameLocks noChangeAspect="1"/>
          </p:cNvGraphicFramePr>
          <p:nvPr/>
        </p:nvGraphicFramePr>
        <p:xfrm>
          <a:off x="146050" y="1390650"/>
          <a:ext cx="9585325" cy="1604963"/>
        </p:xfrm>
        <a:graphic>
          <a:graphicData uri="http://schemas.openxmlformats.org/presentationml/2006/ole">
            <p:oleObj spid="_x0000_s3074" name="Dokument" r:id="rId3" imgW="7236643" imgH="1299875" progId="Word.Document.12">
              <p:embed/>
            </p:oleObj>
          </a:graphicData>
        </a:graphic>
      </p:graphicFrame>
      <p:graphicFrame>
        <p:nvGraphicFramePr>
          <p:cNvPr id="3075" name="Object 3"/>
          <p:cNvGraphicFramePr>
            <a:graphicFrameLocks noChangeAspect="1"/>
          </p:cNvGraphicFramePr>
          <p:nvPr/>
        </p:nvGraphicFramePr>
        <p:xfrm>
          <a:off x="120650" y="3019425"/>
          <a:ext cx="9561513" cy="1849438"/>
        </p:xfrm>
        <a:graphic>
          <a:graphicData uri="http://schemas.openxmlformats.org/presentationml/2006/ole">
            <p:oleObj spid="_x0000_s3075" name="Dokument" r:id="rId4" imgW="7236643" imgH="1516580" progId="Word.Document.12">
              <p:embed/>
            </p:oleObj>
          </a:graphicData>
        </a:graphic>
      </p:graphicFrame>
      <p:graphicFrame>
        <p:nvGraphicFramePr>
          <p:cNvPr id="3076" name="Object 4"/>
          <p:cNvGraphicFramePr>
            <a:graphicFrameLocks noChangeAspect="1"/>
          </p:cNvGraphicFramePr>
          <p:nvPr/>
        </p:nvGraphicFramePr>
        <p:xfrm>
          <a:off x="1052513" y="5041900"/>
          <a:ext cx="7840662" cy="1614488"/>
        </p:xfrm>
        <a:graphic>
          <a:graphicData uri="http://schemas.openxmlformats.org/presentationml/2006/ole">
            <p:oleObj spid="_x0000_s3076" name="Dokument" r:id="rId5" imgW="7236643" imgH="1614691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53988" y="1630363"/>
          <a:ext cx="9558337" cy="2087562"/>
        </p:xfrm>
        <a:graphic>
          <a:graphicData uri="http://schemas.openxmlformats.org/presentationml/2006/ole">
            <p:oleObj spid="_x0000_s4098" name="Dokument" r:id="rId3" imgW="7236643" imgH="1712801" progId="Word.Document.12">
              <p:embed/>
            </p:oleObj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188913" y="4546600"/>
          <a:ext cx="9529762" cy="527050"/>
        </p:xfrm>
        <a:graphic>
          <a:graphicData uri="http://schemas.openxmlformats.org/presentationml/2006/ole">
            <p:oleObj spid="_x0000_s4099" name="Dokument" r:id="rId4" imgW="7236643" imgH="433411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122" name="Object 2"/>
          <p:cNvGraphicFramePr>
            <a:graphicFrameLocks noChangeAspect="1"/>
          </p:cNvGraphicFramePr>
          <p:nvPr/>
        </p:nvGraphicFramePr>
        <p:xfrm>
          <a:off x="149225" y="2179638"/>
          <a:ext cx="9605963" cy="2159000"/>
        </p:xfrm>
        <a:graphic>
          <a:graphicData uri="http://schemas.openxmlformats.org/presentationml/2006/ole">
            <p:oleObj spid="_x0000_s5122" name="Dokument" r:id="rId3" imgW="7236643" imgH="1761677" progId="Word.Document.12">
              <p:embed/>
            </p:oleObj>
          </a:graphicData>
        </a:graphic>
      </p:graphicFrame>
      <p:graphicFrame>
        <p:nvGraphicFramePr>
          <p:cNvPr id="5123" name="Object 3"/>
          <p:cNvGraphicFramePr>
            <a:graphicFrameLocks noChangeAspect="1"/>
          </p:cNvGraphicFramePr>
          <p:nvPr/>
        </p:nvGraphicFramePr>
        <p:xfrm>
          <a:off x="176213" y="5018088"/>
          <a:ext cx="9604375" cy="871537"/>
        </p:xfrm>
        <a:graphic>
          <a:graphicData uri="http://schemas.openxmlformats.org/presentationml/2006/ole">
            <p:oleObj spid="_x0000_s5123" name="Dokument" r:id="rId4" imgW="7236643" imgH="711571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146" name="Object 2"/>
          <p:cNvGraphicFramePr>
            <a:graphicFrameLocks noChangeAspect="1"/>
          </p:cNvGraphicFramePr>
          <p:nvPr/>
        </p:nvGraphicFramePr>
        <p:xfrm>
          <a:off x="198438" y="2281238"/>
          <a:ext cx="9445625" cy="3282950"/>
        </p:xfrm>
        <a:graphic>
          <a:graphicData uri="http://schemas.openxmlformats.org/presentationml/2006/ole">
            <p:oleObj spid="_x0000_s6146" name="Dokument" r:id="rId3" imgW="7236643" imgH="2725173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70" name="Object 2"/>
          <p:cNvGraphicFramePr>
            <a:graphicFrameLocks noChangeAspect="1"/>
          </p:cNvGraphicFramePr>
          <p:nvPr/>
        </p:nvGraphicFramePr>
        <p:xfrm>
          <a:off x="204788" y="2551113"/>
          <a:ext cx="9502775" cy="2908300"/>
        </p:xfrm>
        <a:graphic>
          <a:graphicData uri="http://schemas.openxmlformats.org/presentationml/2006/ole">
            <p:oleObj spid="_x0000_s7170" name="Dokument" r:id="rId3" imgW="7236643" imgH="2399216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194" name="Object 2"/>
          <p:cNvGraphicFramePr>
            <a:graphicFrameLocks noChangeAspect="1"/>
          </p:cNvGraphicFramePr>
          <p:nvPr/>
        </p:nvGraphicFramePr>
        <p:xfrm>
          <a:off x="285750" y="2233613"/>
          <a:ext cx="9415463" cy="1300162"/>
        </p:xfrm>
        <a:graphic>
          <a:graphicData uri="http://schemas.openxmlformats.org/presentationml/2006/ole">
            <p:oleObj spid="_x0000_s8194" name="Dokument" r:id="rId3" imgW="7236643" imgH="1083169" progId="Word.Document.12">
              <p:embed/>
            </p:oleObj>
          </a:graphicData>
        </a:graphic>
      </p:graphicFrame>
      <p:graphicFrame>
        <p:nvGraphicFramePr>
          <p:cNvPr id="8195" name="Object 3"/>
          <p:cNvGraphicFramePr>
            <a:graphicFrameLocks noChangeAspect="1"/>
          </p:cNvGraphicFramePr>
          <p:nvPr/>
        </p:nvGraphicFramePr>
        <p:xfrm>
          <a:off x="266700" y="4214813"/>
          <a:ext cx="9480550" cy="787400"/>
        </p:xfrm>
        <a:graphic>
          <a:graphicData uri="http://schemas.openxmlformats.org/presentationml/2006/ole">
            <p:oleObj spid="_x0000_s8195" name="Dokument" r:id="rId4" imgW="7236643" imgH="65011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18" name="Object 2"/>
          <p:cNvGraphicFramePr>
            <a:graphicFrameLocks noChangeAspect="1"/>
          </p:cNvGraphicFramePr>
          <p:nvPr/>
        </p:nvGraphicFramePr>
        <p:xfrm>
          <a:off x="198438" y="1755775"/>
          <a:ext cx="9405937" cy="2079625"/>
        </p:xfrm>
        <a:graphic>
          <a:graphicData uri="http://schemas.openxmlformats.org/presentationml/2006/ole">
            <p:oleObj spid="_x0000_s9218" name="Dokument" r:id="rId3" imgW="7236643" imgH="1733286" progId="Word.Document.12">
              <p:embed/>
            </p:oleObj>
          </a:graphicData>
        </a:graphic>
      </p:graphicFrame>
      <p:graphicFrame>
        <p:nvGraphicFramePr>
          <p:cNvPr id="9219" name="Object 3"/>
          <p:cNvGraphicFramePr>
            <a:graphicFrameLocks noChangeAspect="1"/>
          </p:cNvGraphicFramePr>
          <p:nvPr/>
        </p:nvGraphicFramePr>
        <p:xfrm>
          <a:off x="207963" y="4438650"/>
          <a:ext cx="9405937" cy="1298575"/>
        </p:xfrm>
        <a:graphic>
          <a:graphicData uri="http://schemas.openxmlformats.org/presentationml/2006/ole">
            <p:oleObj spid="_x0000_s9219" name="Dokument" r:id="rId4" imgW="7236643" imgH="1083169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179388" y="2497138"/>
          <a:ext cx="9518650" cy="2630487"/>
        </p:xfrm>
        <a:graphic>
          <a:graphicData uri="http://schemas.openxmlformats.org/presentationml/2006/ole">
            <p:oleObj spid="_x0000_s10242" name="Dokument" r:id="rId3" imgW="7236643" imgH="2166697" progId="Word.Document.12">
              <p:embed/>
            </p:oleObj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266" name="Object 2"/>
          <p:cNvGraphicFramePr>
            <a:graphicFrameLocks noChangeAspect="1"/>
          </p:cNvGraphicFramePr>
          <p:nvPr/>
        </p:nvGraphicFramePr>
        <p:xfrm>
          <a:off x="160338" y="2033588"/>
          <a:ext cx="9464675" cy="1570037"/>
        </p:xfrm>
        <a:graphic>
          <a:graphicData uri="http://schemas.openxmlformats.org/presentationml/2006/ole">
            <p:oleObj spid="_x0000_s11266" name="Dokument" r:id="rId3" imgW="7236643" imgH="1299875" progId="Word.Document.12">
              <p:embed/>
            </p:oleObj>
          </a:graphicData>
        </a:graphic>
      </p:graphicFrame>
      <p:graphicFrame>
        <p:nvGraphicFramePr>
          <p:cNvPr id="11267" name="Object 3"/>
          <p:cNvGraphicFramePr>
            <a:graphicFrameLocks noChangeAspect="1"/>
          </p:cNvGraphicFramePr>
          <p:nvPr/>
        </p:nvGraphicFramePr>
        <p:xfrm>
          <a:off x="130175" y="3906838"/>
          <a:ext cx="9374188" cy="2073275"/>
        </p:xfrm>
        <a:graphic>
          <a:graphicData uri="http://schemas.openxmlformats.org/presentationml/2006/ole">
            <p:oleObj spid="_x0000_s11267" name="Dokument" r:id="rId4" imgW="7236643" imgH="1733286" progId="Word.Document.12">
              <p:embed/>
            </p:oleObj>
          </a:graphicData>
        </a:graphic>
      </p:graphicFrame>
      <p:graphicFrame>
        <p:nvGraphicFramePr>
          <p:cNvPr id="11268" name="Object 4"/>
          <p:cNvGraphicFramePr>
            <a:graphicFrameLocks noChangeAspect="1"/>
          </p:cNvGraphicFramePr>
          <p:nvPr/>
        </p:nvGraphicFramePr>
        <p:xfrm>
          <a:off x="2709863" y="6205538"/>
          <a:ext cx="6948487" cy="484187"/>
        </p:xfrm>
        <a:graphic>
          <a:graphicData uri="http://schemas.openxmlformats.org/presentationml/2006/ole">
            <p:oleObj spid="_x0000_s11268" name="Dokument" r:id="rId5" imgW="5746651" imgH="433411" progId="Word.Document.12">
              <p:embed/>
            </p:oleObj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Motyw1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Motyw1</Template>
  <TotalTime>354</TotalTime>
  <Words>794</Words>
  <Application>Microsoft Office PowerPoint</Application>
  <PresentationFormat>Papier A4 (210x297 mm)</PresentationFormat>
  <Paragraphs>92</Paragraphs>
  <Slides>21</Slides>
  <Notes>0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21</vt:i4>
      </vt:variant>
    </vt:vector>
  </HeadingPairs>
  <TitlesOfParts>
    <vt:vector size="23" baseType="lpstr">
      <vt:lpstr>Motyw1</vt:lpstr>
      <vt:lpstr>Dokument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</vt:vector>
  </TitlesOfParts>
  <Company>WAT WCY IMK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IMK</dc:creator>
  <cp:lastModifiedBy>IMK</cp:lastModifiedBy>
  <cp:revision>51</cp:revision>
  <dcterms:created xsi:type="dcterms:W3CDTF">2014-12-12T08:02:56Z</dcterms:created>
  <dcterms:modified xsi:type="dcterms:W3CDTF">2015-03-24T13:22:36Z</dcterms:modified>
</cp:coreProperties>
</file>