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7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4F3E8B-F336-49E4-BAD7-EF7B0CD820C4}" type="datetimeFigureOut">
              <a:rPr lang="pl-PL" smtClean="0"/>
              <a:pPr/>
              <a:t>2013-08-10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9C4A1E-0921-4DB7-95A1-F5C334D03B4C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1734051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9C4A1E-0921-4DB7-95A1-F5C334D03B4C}" type="slidenum">
              <a:rPr lang="pl-PL" smtClean="0"/>
              <a:pPr/>
              <a:t>8</a:t>
            </a:fld>
            <a:endParaRPr 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rostokąt zaokrąglony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Prostokąt zaokrąglony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ytuł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20" name="Podtytuł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sp>
        <p:nvSpPr>
          <p:cNvPr id="19" name="Symbol zastępczy daty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221E02-25CB-4963-84BC-0813985E7D90}" type="datetimeFigureOut">
              <a:rPr lang="pl-PL" smtClean="0"/>
              <a:pPr/>
              <a:t>2013-08-10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11" name="Symbol zastępczy numeru slajd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221E02-25CB-4963-84BC-0813985E7D90}" type="datetimeFigureOut">
              <a:rPr lang="pl-PL" smtClean="0"/>
              <a:pPr/>
              <a:t>2013-08-10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ostokąt zaokrąglony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ostokąt zaokrąglony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221E02-25CB-4963-84BC-0813985E7D90}" type="datetimeFigureOut">
              <a:rPr lang="pl-PL" smtClean="0"/>
              <a:pPr/>
              <a:t>2013-08-10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221E02-25CB-4963-84BC-0813985E7D90}" type="datetimeFigureOut">
              <a:rPr lang="pl-PL" smtClean="0"/>
              <a:pPr/>
              <a:t>2013-08-10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221E02-25CB-4963-84BC-0813985E7D90}" type="datetimeFigureOut">
              <a:rPr lang="pl-PL" smtClean="0"/>
              <a:pPr/>
              <a:t>2013-08-10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221E02-25CB-4963-84BC-0813985E7D90}" type="datetimeFigureOut">
              <a:rPr lang="pl-PL" smtClean="0"/>
              <a:pPr/>
              <a:t>2013-08-10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stokąt zaokrąglony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221E02-25CB-4963-84BC-0813985E7D90}" type="datetimeFigureOut">
              <a:rPr lang="pl-PL" smtClean="0"/>
              <a:pPr/>
              <a:t>2013-08-10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221E02-25CB-4963-84BC-0813985E7D90}" type="datetimeFigureOut">
              <a:rPr lang="pl-PL" smtClean="0"/>
              <a:pPr/>
              <a:t>2013-08-10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rostokąt zaokrąglony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ostokąt z zaokrąglonym rogi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221E02-25CB-4963-84BC-0813985E7D90}" type="datetimeFigureOut">
              <a:rPr lang="pl-PL" smtClean="0"/>
              <a:pPr/>
              <a:t>2013-08-10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pl-PL" smtClean="0"/>
              <a:t>Kliknij ikonę, aby dodać obraz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221E02-25CB-4963-84BC-0813985E7D90}" type="datetimeFigureOut">
              <a:rPr lang="pl-PL" smtClean="0"/>
              <a:pPr/>
              <a:t>2013-08-10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221E02-25CB-4963-84BC-0813985E7D90}" type="datetimeFigureOut">
              <a:rPr lang="pl-PL" smtClean="0"/>
              <a:pPr/>
              <a:t>2013-08-10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randomBar dir="vert"/>
      </p:transition>
    </mc:Choice>
    <mc:Fallback>
      <p:transition spd="slow">
        <p:randomBar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stokąt zaokrąglony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rostokąt zaokrąglony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Symbol zastępczy tytułu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4" name="Symbol zastępczy tekstu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25" name="Symbol zastępczy daty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66221E02-25CB-4963-84BC-0813985E7D90}" type="datetimeFigureOut">
              <a:rPr lang="pl-PL" smtClean="0"/>
              <a:pPr/>
              <a:t>2013-08-10</a:t>
            </a:fld>
            <a:endParaRPr lang="pl-PL"/>
          </a:p>
        </p:txBody>
      </p:sp>
      <p:sp>
        <p:nvSpPr>
          <p:cNvPr id="18" name="Symbol zastępczy stopki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2000">
        <p:randomBar dir="vert"/>
      </p:transition>
    </mc:Choice>
    <mc:Fallback>
      <p:transition spd="slow">
        <p:randomBar dir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google.pl/url?sa=i&amp;rct=j&amp;q=funkcja+wyk%C5%82adnicza&amp;source=images&amp;cd=&amp;cad=rja&amp;docid=6qkXD0U4A1q6xM&amp;tbnid=TaVbs4cQl8QHwM:&amp;ved=0CAUQjRw&amp;url=http://pl.wikibooks.org/wiki/Matematyka_dla_liceum/Funkcja_wyk%C5%82adnicza_i_logarytmiczna&amp;ei=nTv0UaD-J4TLPYmogZgK&amp;bvm=bv.49784469,d.ZWU&amp;psig=AFQjCNGi9UPXzbI_yErF2BHl8pL0PYgIEA&amp;ust=1375046852748527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3" Type="http://schemas.openxmlformats.org/officeDocument/2006/relationships/slide" Target="slide4.xml"/><Relationship Id="rId7" Type="http://schemas.openxmlformats.org/officeDocument/2006/relationships/slide" Target="slide8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7.xml"/><Relationship Id="rId5" Type="http://schemas.openxmlformats.org/officeDocument/2006/relationships/slide" Target="slide6.xml"/><Relationship Id="rId10" Type="http://schemas.openxmlformats.org/officeDocument/2006/relationships/image" Target="../media/image3.gif"/><Relationship Id="rId4" Type="http://schemas.openxmlformats.org/officeDocument/2006/relationships/slide" Target="slide5.xml"/><Relationship Id="rId9" Type="http://schemas.openxmlformats.org/officeDocument/2006/relationships/hyperlink" Target="http://www.google.pl/url?sa=i&amp;rct=j&amp;q=wahad%C5%82o%20matematyczne&amp;source=images&amp;cd=&amp;cad=rja&amp;docid=mg9jcNNOZbVOhM&amp;tbnid=a8uQCthIzQ_vhM:&amp;ved=0CAUQjRw&amp;url=http://www.moskat.pl/szkola/fizyka/drgania_i_fale.php&amp;ei=9D30UZakM4LgOL2igMgP&amp;psig=AFQjCNFXCGfnAyExP9GStHSVwjgNpyN--w&amp;ust=1375047530176942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4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atemamaks.pl/" TargetMode="External"/><Relationship Id="rId13" Type="http://schemas.openxmlformats.org/officeDocument/2006/relationships/hyperlink" Target="http://www.efizyka.net.pl/" TargetMode="External"/><Relationship Id="rId3" Type="http://schemas.openxmlformats.org/officeDocument/2006/relationships/hyperlink" Target="http://www.pierwiastek.pl/" TargetMode="External"/><Relationship Id="rId7" Type="http://schemas.openxmlformats.org/officeDocument/2006/relationships/hyperlink" Target="http://www.matematyka.pisz.pl/" TargetMode="External"/><Relationship Id="rId12" Type="http://schemas.openxmlformats.org/officeDocument/2006/relationships/hyperlink" Target="http://www.bryk.pl/" TargetMode="External"/><Relationship Id="rId17" Type="http://schemas.openxmlformats.org/officeDocument/2006/relationships/slide" Target="slide7.xml"/><Relationship Id="rId2" Type="http://schemas.openxmlformats.org/officeDocument/2006/relationships/hyperlink" Target="http://www.wikipedia.org/" TargetMode="External"/><Relationship Id="rId16" Type="http://schemas.openxmlformats.org/officeDocument/2006/relationships/slide" Target="slide5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e-zadania.pl/" TargetMode="External"/><Relationship Id="rId11" Type="http://schemas.openxmlformats.org/officeDocument/2006/relationships/hyperlink" Target="http://www.zadania.info/" TargetMode="External"/><Relationship Id="rId5" Type="http://schemas.openxmlformats.org/officeDocument/2006/relationships/hyperlink" Target="http://www.swiatmatematyki.pl/" TargetMode="External"/><Relationship Id="rId15" Type="http://schemas.openxmlformats.org/officeDocument/2006/relationships/slide" Target="slide2.xml"/><Relationship Id="rId10" Type="http://schemas.openxmlformats.org/officeDocument/2006/relationships/hyperlink" Target="http://www.mateatykam.pl/" TargetMode="External"/><Relationship Id="rId4" Type="http://schemas.openxmlformats.org/officeDocument/2006/relationships/hyperlink" Target="http://www.math.edu.pl/" TargetMode="External"/><Relationship Id="rId9" Type="http://schemas.openxmlformats.org/officeDocument/2006/relationships/hyperlink" Target="http://www.wikibooks.org/" TargetMode="External"/><Relationship Id="rId14" Type="http://schemas.openxmlformats.org/officeDocument/2006/relationships/hyperlink" Target="http://www.fizyka.org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4" Type="http://schemas.openxmlformats.org/officeDocument/2006/relationships/slide" Target="slide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slide" Target="slide9.xml"/><Relationship Id="rId4" Type="http://schemas.openxmlformats.org/officeDocument/2006/relationships/slide" Target="sl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3568" y="332656"/>
            <a:ext cx="7772400" cy="2046089"/>
          </a:xfrm>
        </p:spPr>
        <p:txBody>
          <a:bodyPr>
            <a:noAutofit/>
          </a:bodyPr>
          <a:lstStyle/>
          <a:p>
            <a:pPr algn="ctr"/>
            <a:r>
              <a:rPr lang="pl-PL" sz="2800" dirty="0" smtClean="0"/>
              <a:t>ZASTOSOWANIE FUNKCJI WYKŁADNICZEJ I LOGARYTMICZNEJ DO OPISU RUCHU DRGAJĄCEGO</a:t>
            </a:r>
            <a:endParaRPr lang="pl-PL" sz="2800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979712" y="4869160"/>
            <a:ext cx="6400800" cy="1752600"/>
          </a:xfrm>
        </p:spPr>
        <p:txBody>
          <a:bodyPr>
            <a:normAutofit/>
          </a:bodyPr>
          <a:lstStyle/>
          <a:p>
            <a:pPr algn="r"/>
            <a:r>
              <a:rPr lang="pl-PL" sz="2000" dirty="0" smtClean="0">
                <a:solidFill>
                  <a:schemeClr val="tx1"/>
                </a:solidFill>
              </a:rPr>
              <a:t>Agnieszka </a:t>
            </a:r>
            <a:r>
              <a:rPr lang="pl-PL" sz="2000" dirty="0" err="1" smtClean="0">
                <a:solidFill>
                  <a:schemeClr val="tx1"/>
                </a:solidFill>
              </a:rPr>
              <a:t>Wlocka</a:t>
            </a:r>
            <a:r>
              <a:rPr lang="pl-PL" sz="2000" dirty="0" smtClean="0">
                <a:solidFill>
                  <a:schemeClr val="tx1"/>
                </a:solidFill>
              </a:rPr>
              <a:t/>
            </a:r>
            <a:br>
              <a:rPr lang="pl-PL" sz="2000" dirty="0" smtClean="0">
                <a:solidFill>
                  <a:schemeClr val="tx1"/>
                </a:solidFill>
              </a:rPr>
            </a:br>
            <a:r>
              <a:rPr lang="pl-PL" sz="2000" dirty="0" smtClean="0">
                <a:solidFill>
                  <a:schemeClr val="tx1"/>
                </a:solidFill>
              </a:rPr>
              <a:t>Agnieszka Szota</a:t>
            </a:r>
            <a:endParaRPr lang="pl-PL" sz="2000" dirty="0">
              <a:solidFill>
                <a:schemeClr val="tx1"/>
              </a:solidFill>
            </a:endParaRPr>
          </a:p>
        </p:txBody>
      </p:sp>
      <p:pic>
        <p:nvPicPr>
          <p:cNvPr id="1026" name="Picture 2" descr="http://upload.wikimedia.org/wikibooks/pl/e/e4/Funpot-wykr4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4077072"/>
            <a:ext cx="2409825" cy="238125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randomBar dir="vert"/>
      </p:transition>
    </mc:Choice>
    <mc:Fallback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3568" y="476672"/>
            <a:ext cx="7772400" cy="1470025"/>
          </a:xfrm>
        </p:spPr>
        <p:txBody>
          <a:bodyPr>
            <a:normAutofit/>
          </a:bodyPr>
          <a:lstStyle/>
          <a:p>
            <a:pPr algn="ctr"/>
            <a:r>
              <a:rPr lang="pl-PL" sz="2800" dirty="0" smtClean="0"/>
              <a:t>SPIS TREŚCI</a:t>
            </a:r>
            <a:endParaRPr lang="pl-PL" sz="2800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2480272"/>
          </a:xfrm>
        </p:spPr>
        <p:txBody>
          <a:bodyPr>
            <a:normAutofit/>
          </a:bodyPr>
          <a:lstStyle/>
          <a:p>
            <a:pPr marL="493776" indent="-457200" algn="l">
              <a:buAutoNum type="arabicPeriod"/>
            </a:pPr>
            <a:r>
              <a:rPr lang="pl-PL" dirty="0" smtClean="0">
                <a:hlinkClick r:id="rId2" action="ppaction://hlinksldjump"/>
              </a:rPr>
              <a:t>Wprowadzenie </a:t>
            </a:r>
            <a:endParaRPr lang="pl-PL" dirty="0" smtClean="0"/>
          </a:p>
          <a:p>
            <a:pPr marL="493776" indent="-457200" algn="l">
              <a:buAutoNum type="arabicPeriod"/>
            </a:pPr>
            <a:r>
              <a:rPr lang="pl-PL" dirty="0" smtClean="0">
                <a:hlinkClick r:id="rId3" action="ppaction://hlinksldjump"/>
              </a:rPr>
              <a:t>Zadanie</a:t>
            </a:r>
            <a:endParaRPr lang="pl-PL" dirty="0" smtClean="0"/>
          </a:p>
          <a:p>
            <a:pPr marL="493776" indent="-457200" algn="l">
              <a:buAutoNum type="arabicPeriod"/>
            </a:pPr>
            <a:r>
              <a:rPr lang="pl-PL" dirty="0" smtClean="0">
                <a:hlinkClick r:id="rId4" action="ppaction://hlinksldjump"/>
              </a:rPr>
              <a:t>Proces</a:t>
            </a:r>
            <a:endParaRPr lang="pl-PL" dirty="0" smtClean="0"/>
          </a:p>
          <a:p>
            <a:pPr marL="493776" indent="-457200" algn="l">
              <a:buAutoNum type="arabicPeriod"/>
            </a:pPr>
            <a:r>
              <a:rPr lang="pl-PL" dirty="0" smtClean="0">
                <a:hlinkClick r:id="rId5" action="ppaction://hlinksldjump"/>
              </a:rPr>
              <a:t>Źródła</a:t>
            </a:r>
            <a:endParaRPr lang="pl-PL" dirty="0" smtClean="0"/>
          </a:p>
          <a:p>
            <a:pPr marL="493776" indent="-457200" algn="l">
              <a:buAutoNum type="arabicPeriod"/>
            </a:pPr>
            <a:r>
              <a:rPr lang="pl-PL" dirty="0" smtClean="0">
                <a:hlinkClick r:id="rId6" action="ppaction://hlinksldjump"/>
              </a:rPr>
              <a:t>Ewaluacja</a:t>
            </a:r>
            <a:endParaRPr lang="pl-PL" dirty="0" smtClean="0"/>
          </a:p>
          <a:p>
            <a:pPr marL="493776" indent="-457200" algn="l">
              <a:buAutoNum type="arabicPeriod"/>
            </a:pPr>
            <a:r>
              <a:rPr lang="pl-PL" dirty="0" smtClean="0">
                <a:hlinkClick r:id="rId7" action="ppaction://hlinksldjump"/>
              </a:rPr>
              <a:t>Konkluzja</a:t>
            </a:r>
            <a:endParaRPr lang="pl-PL" dirty="0" smtClean="0"/>
          </a:p>
          <a:p>
            <a:pPr marL="493776" indent="-457200" algn="l">
              <a:buAutoNum type="arabicPeriod"/>
            </a:pPr>
            <a:r>
              <a:rPr lang="pl-PL" dirty="0" smtClean="0">
                <a:hlinkClick r:id="rId8" action="ppaction://hlinksldjump"/>
              </a:rPr>
              <a:t>Podręcznik dla nauczyciela</a:t>
            </a:r>
            <a:endParaRPr lang="pl-PL" dirty="0"/>
          </a:p>
        </p:txBody>
      </p:sp>
      <p:pic>
        <p:nvPicPr>
          <p:cNvPr id="26628" name="Picture 4" descr="http://www.moskat.pl/szkola/fizyka/img_obrazki/drgania_i_fale/wahadlo_matematyczne.gif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084168" y="3573016"/>
            <a:ext cx="1885950" cy="283845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randomBar dir="vert"/>
      </p:transition>
    </mc:Choice>
    <mc:Fallback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755576" y="260648"/>
            <a:ext cx="7772400" cy="1828800"/>
          </a:xfrm>
        </p:spPr>
        <p:txBody>
          <a:bodyPr>
            <a:normAutofit/>
          </a:bodyPr>
          <a:lstStyle/>
          <a:p>
            <a:pPr algn="ctr"/>
            <a:r>
              <a:rPr lang="pl-PL" sz="2800" dirty="0" smtClean="0"/>
              <a:t>WPROWADZENIE</a:t>
            </a:r>
            <a:endParaRPr lang="pl-PL" sz="2800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722376" y="3573016"/>
            <a:ext cx="7772400" cy="2808312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pl-PL" sz="2300" i="1" dirty="0" smtClean="0"/>
              <a:t>„Przyroda żywi się zmiennością, zmienność najczęściej wyraża się funkcją-stąd matematyka jest bardzo ważna w fizyce”</a:t>
            </a:r>
            <a:endParaRPr lang="pl-PL" sz="2300" dirty="0" smtClean="0"/>
          </a:p>
          <a:p>
            <a:pPr algn="just"/>
            <a:r>
              <a:rPr lang="pl-PL" sz="2300" i="1" dirty="0" err="1" smtClean="0"/>
              <a:t>Cz.Kizowski</a:t>
            </a:r>
            <a:r>
              <a:rPr lang="pl-PL" sz="2300" i="1" dirty="0" smtClean="0"/>
              <a:t>, </a:t>
            </a:r>
            <a:r>
              <a:rPr lang="pl-PL" sz="2300" i="1" dirty="0" err="1" smtClean="0"/>
              <a:t>E.Kozak</a:t>
            </a:r>
            <a:endParaRPr lang="pl-PL" sz="2300" i="1" dirty="0" smtClean="0"/>
          </a:p>
          <a:p>
            <a:pPr algn="just"/>
            <a:endParaRPr lang="pl-PL" sz="2300" dirty="0" smtClean="0"/>
          </a:p>
          <a:p>
            <a:pPr algn="just"/>
            <a:r>
              <a:rPr lang="pl-PL" sz="2300" dirty="0" smtClean="0"/>
              <a:t>Funkcja trygonometryczna, wykładnicza i logarytmiczna jest nie tylko czysto matematyczną zależnością między wielkościami fizycznymi, ale staje się regułą gramatyczną w matematycznym języku równań fizycznych, pozwalającą na utworzenie różnorodnych związków przyczynowo skutkowych.</a:t>
            </a:r>
          </a:p>
          <a:p>
            <a:pPr algn="just"/>
            <a:r>
              <a:rPr lang="pl-PL" sz="2300" dirty="0" smtClean="0"/>
              <a:t>Biorąc udział w tym </a:t>
            </a:r>
            <a:r>
              <a:rPr lang="pl-PL" sz="2300" dirty="0" err="1" smtClean="0"/>
              <a:t>WebQueście</a:t>
            </a:r>
            <a:r>
              <a:rPr lang="pl-PL" sz="2300" dirty="0" smtClean="0"/>
              <a:t> dowiecie się więcej na temat zastosowania funkcji w ruchu drgającym, a jednocześnie taka metoda pracy pozwoli Wam na efektywne skorzystanie z zasobów Internetu na rzecz poszerzenia wiadomości z zakresu analizy i interpretacji wykresów.</a:t>
            </a:r>
          </a:p>
          <a:p>
            <a:pPr algn="just"/>
            <a:endParaRPr lang="pl-PL" dirty="0"/>
          </a:p>
        </p:txBody>
      </p:sp>
      <p:sp>
        <p:nvSpPr>
          <p:cNvPr id="4" name="Przycisk akcji: Strona główna 3">
            <a:hlinkClick r:id="" action="ppaction://hlinkshowjump?jump=previousslide" highlightClick="1"/>
          </p:cNvPr>
          <p:cNvSpPr/>
          <p:nvPr/>
        </p:nvSpPr>
        <p:spPr>
          <a:xfrm>
            <a:off x="8028384" y="6165304"/>
            <a:ext cx="360040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rzycisk akcji: Wstecz lub Poprzedni 5">
            <a:hlinkClick r:id="rId2" action="ppaction://hlinksldjump" highlightClick="1"/>
          </p:cNvPr>
          <p:cNvSpPr/>
          <p:nvPr/>
        </p:nvSpPr>
        <p:spPr>
          <a:xfrm>
            <a:off x="7596336" y="6165304"/>
            <a:ext cx="360040" cy="2880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zycisk akcji: Do przodu lub Następny 6">
            <a:hlinkClick r:id="rId3" action="ppaction://hlinksldjump" highlightClick="1"/>
          </p:cNvPr>
          <p:cNvSpPr/>
          <p:nvPr/>
        </p:nvSpPr>
        <p:spPr>
          <a:xfrm>
            <a:off x="8460432" y="6165304"/>
            <a:ext cx="360040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randomBar dir="vert"/>
      </p:transition>
    </mc:Choice>
    <mc:Fallback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3568" y="1124744"/>
            <a:ext cx="7772400" cy="964704"/>
          </a:xfrm>
        </p:spPr>
        <p:txBody>
          <a:bodyPr>
            <a:normAutofit/>
          </a:bodyPr>
          <a:lstStyle/>
          <a:p>
            <a:pPr algn="ctr"/>
            <a:r>
              <a:rPr lang="pl-PL" sz="2800" dirty="0" smtClean="0"/>
              <a:t>ZADANIE</a:t>
            </a:r>
            <a:endParaRPr lang="pl-PL" sz="2800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722376" y="3573016"/>
            <a:ext cx="7772400" cy="3168352"/>
          </a:xfrm>
        </p:spPr>
        <p:txBody>
          <a:bodyPr>
            <a:normAutofit fontScale="70000" lnSpcReduction="20000"/>
          </a:bodyPr>
          <a:lstStyle/>
          <a:p>
            <a:pPr algn="l"/>
            <a:r>
              <a:rPr lang="pl-PL" sz="1600" dirty="0" smtClean="0"/>
              <a:t>Waszym zadaniem jest przygotowanie prezentacji multimedialnej na następujące tematy:</a:t>
            </a:r>
            <a:br>
              <a:rPr lang="pl-PL" sz="1600" dirty="0" smtClean="0"/>
            </a:br>
            <a:r>
              <a:rPr lang="pl-PL" sz="1600" dirty="0" smtClean="0"/>
              <a:t/>
            </a:r>
            <a:br>
              <a:rPr lang="pl-PL" sz="1600" dirty="0" smtClean="0"/>
            </a:br>
            <a:r>
              <a:rPr lang="pl-PL" sz="1600" dirty="0" smtClean="0"/>
              <a:t>1. Wyznaczanie najmniejszej i największej wartości funkcji</a:t>
            </a:r>
          </a:p>
          <a:p>
            <a:pPr algn="l"/>
            <a:r>
              <a:rPr lang="pl-PL" sz="1600" dirty="0" smtClean="0"/>
              <a:t>2. Zastosowanie funkcji trygonometrycznych w zadaniach obliczeniowych z fizyki</a:t>
            </a:r>
          </a:p>
          <a:p>
            <a:pPr algn="l"/>
            <a:r>
              <a:rPr lang="pl-PL" sz="1600" dirty="0" smtClean="0"/>
              <a:t>3. Zastosowanie funkcji wykładniczej i logarytmicznej do opisu zjawisk fizycznych</a:t>
            </a:r>
          </a:p>
          <a:p>
            <a:pPr algn="l"/>
            <a:r>
              <a:rPr lang="pl-PL" sz="1600" dirty="0" smtClean="0"/>
              <a:t>4. Analiza i interpretacja wykresów zależności położenia, prędkości i przyspieszenia od czasu z uwzględnieniem częstotliwości drgań i amplitudy </a:t>
            </a:r>
          </a:p>
          <a:p>
            <a:pPr algn="l"/>
            <a:endParaRPr lang="pl-PL" sz="1600" dirty="0" smtClean="0"/>
          </a:p>
          <a:p>
            <a:pPr algn="l"/>
            <a:r>
              <a:rPr lang="pl-PL" sz="1600" dirty="0" smtClean="0"/>
              <a:t/>
            </a:r>
            <a:br>
              <a:rPr lang="pl-PL" sz="1600" dirty="0" smtClean="0"/>
            </a:br>
            <a:r>
              <a:rPr lang="pl-PL" sz="1600" dirty="0" smtClean="0"/>
              <a:t>W prezentacji powinniście połączyć treści poznane na lekcjach fizyki i matematyki dotyczące funkcji wykładniczej logarytmicznej i trygonometrycznej oraz ruchu harmonicznego z informacjami zawartymi w Internecie, książkach oraz literaturze popularno- naukowej.</a:t>
            </a:r>
            <a:br>
              <a:rPr lang="pl-PL" sz="1600" dirty="0" smtClean="0"/>
            </a:br>
            <a:r>
              <a:rPr lang="pl-PL" sz="1600" dirty="0" smtClean="0"/>
              <a:t/>
            </a:r>
            <a:br>
              <a:rPr lang="pl-PL" sz="1600" dirty="0" smtClean="0"/>
            </a:br>
            <a:r>
              <a:rPr lang="pl-PL" sz="1600" dirty="0" smtClean="0"/>
              <a:t>Prezentacja powinna zawierać:</a:t>
            </a:r>
          </a:p>
          <a:p>
            <a:pPr algn="l"/>
            <a:r>
              <a:rPr lang="pl-PL" sz="1600" dirty="0" smtClean="0"/>
              <a:t/>
            </a:r>
            <a:br>
              <a:rPr lang="pl-PL" sz="1600" dirty="0" smtClean="0"/>
            </a:br>
            <a:r>
              <a:rPr lang="pl-PL" sz="1600" dirty="0" smtClean="0"/>
              <a:t>- właściwe definicje i wzory </a:t>
            </a:r>
            <a:r>
              <a:rPr lang="pl-PL" sz="1600" dirty="0" smtClean="0"/>
              <a:t>matematyczno- </a:t>
            </a:r>
            <a:r>
              <a:rPr lang="pl-PL" sz="1600" dirty="0" smtClean="0"/>
              <a:t>fizyczne</a:t>
            </a:r>
            <a:br>
              <a:rPr lang="pl-PL" sz="1600" dirty="0" smtClean="0"/>
            </a:br>
            <a:r>
              <a:rPr lang="pl-PL" sz="1600" dirty="0" smtClean="0"/>
              <a:t>- zdjęcia, animacje lub filmy</a:t>
            </a:r>
            <a:br>
              <a:rPr lang="pl-PL" sz="1600" dirty="0" smtClean="0"/>
            </a:br>
            <a:r>
              <a:rPr lang="pl-PL" sz="1600" dirty="0" smtClean="0"/>
              <a:t>- wykresy oraz ich interpretacje</a:t>
            </a:r>
            <a:br>
              <a:rPr lang="pl-PL" sz="1600" dirty="0" smtClean="0"/>
            </a:br>
            <a:r>
              <a:rPr lang="pl-PL" sz="1600" dirty="0" smtClean="0"/>
              <a:t>- zadania obliczeniowe</a:t>
            </a:r>
            <a:br>
              <a:rPr lang="pl-PL" sz="1600" dirty="0" smtClean="0"/>
            </a:br>
            <a:r>
              <a:rPr lang="pl-PL" sz="1600" dirty="0" smtClean="0"/>
              <a:t>- przykładowe doświadczenia</a:t>
            </a:r>
            <a:br>
              <a:rPr lang="pl-PL" sz="1600" dirty="0" smtClean="0"/>
            </a:br>
            <a:r>
              <a:rPr lang="pl-PL" sz="1600" dirty="0" smtClean="0"/>
              <a:t>- przykłady zastosowań praktycznych</a:t>
            </a:r>
            <a:br>
              <a:rPr lang="pl-PL" sz="1600" dirty="0" smtClean="0"/>
            </a:br>
            <a:endParaRPr lang="pl-PL" sz="1600" dirty="0"/>
          </a:p>
        </p:txBody>
      </p:sp>
      <p:sp>
        <p:nvSpPr>
          <p:cNvPr id="5" name="Przycisk akcji: Strona główna 4">
            <a:hlinkClick r:id="rId2" action="ppaction://hlinksldjump" highlightClick="1"/>
          </p:cNvPr>
          <p:cNvSpPr/>
          <p:nvPr/>
        </p:nvSpPr>
        <p:spPr>
          <a:xfrm>
            <a:off x="8028384" y="6165304"/>
            <a:ext cx="360040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rzycisk akcji: Wstecz lub Poprzedni 5">
            <a:hlinkClick r:id="rId3" action="ppaction://hlinksldjump" highlightClick="1"/>
          </p:cNvPr>
          <p:cNvSpPr/>
          <p:nvPr/>
        </p:nvSpPr>
        <p:spPr>
          <a:xfrm>
            <a:off x="7596336" y="6165304"/>
            <a:ext cx="360040" cy="2880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zycisk akcji: Do przodu lub Następny 6">
            <a:hlinkClick r:id="rId4" action="ppaction://hlinksldjump" highlightClick="1"/>
          </p:cNvPr>
          <p:cNvSpPr/>
          <p:nvPr/>
        </p:nvSpPr>
        <p:spPr>
          <a:xfrm>
            <a:off x="8460432" y="6165304"/>
            <a:ext cx="360040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randomBar dir="vert"/>
      </p:transition>
    </mc:Choice>
    <mc:Fallback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1540768"/>
          </a:xfrm>
        </p:spPr>
        <p:txBody>
          <a:bodyPr>
            <a:normAutofit/>
          </a:bodyPr>
          <a:lstStyle/>
          <a:p>
            <a:pPr algn="ctr"/>
            <a:r>
              <a:rPr lang="pl-PL" sz="2800" dirty="0" smtClean="0"/>
              <a:t>PROCES</a:t>
            </a:r>
            <a:endParaRPr lang="pl-PL" sz="2800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722376" y="3573016"/>
            <a:ext cx="7772400" cy="3168352"/>
          </a:xfrm>
        </p:spPr>
        <p:txBody>
          <a:bodyPr>
            <a:normAutofit/>
          </a:bodyPr>
          <a:lstStyle/>
          <a:p>
            <a:pPr algn="just"/>
            <a:r>
              <a:rPr lang="pl-PL" sz="1000" dirty="0" smtClean="0"/>
              <a:t>1. W czasie lekcji podzielcie się na 4 grupy. </a:t>
            </a:r>
          </a:p>
          <a:p>
            <a:pPr algn="just"/>
            <a:r>
              <a:rPr lang="pl-PL" sz="1000" dirty="0" smtClean="0"/>
              <a:t>2. Wybierzcie lidera, który będzie koordynował wasze wspólne działania, będzie kontaktował się raz w tygodniu z nauczycielem, a także będzie prezentować efekty Waszej pracy.</a:t>
            </a:r>
          </a:p>
          <a:p>
            <a:pPr algn="just"/>
            <a:r>
              <a:rPr lang="pl-PL" sz="1000" dirty="0" smtClean="0"/>
              <a:t>3. Liderzy losują numer grupy.</a:t>
            </a:r>
          </a:p>
          <a:p>
            <a:pPr algn="just"/>
            <a:r>
              <a:rPr lang="pl-PL" sz="1000" dirty="0" smtClean="0"/>
              <a:t>4. Przed każdą z grup postawione zostało zadanie do wykonania. Praca musi być realizowana przez wszystkich reprezentantów grupy. Wybierzcie osoby, które będą wyszukiwać informacje, te- które będą je przetwarzać i te, które „skomponują” prezentację.</a:t>
            </a:r>
          </a:p>
          <a:p>
            <a:pPr algn="just"/>
            <a:r>
              <a:rPr lang="pl-PL" sz="1000" dirty="0" smtClean="0"/>
              <a:t>5. Harmonogram Waszej pracy </a:t>
            </a:r>
          </a:p>
          <a:p>
            <a:pPr algn="just"/>
            <a:endParaRPr lang="pl-PL" sz="1000" dirty="0" smtClean="0"/>
          </a:p>
          <a:p>
            <a:pPr algn="just"/>
            <a:endParaRPr lang="pl-PL" sz="1000" dirty="0" smtClean="0"/>
          </a:p>
          <a:p>
            <a:pPr algn="just"/>
            <a:endParaRPr lang="pl-PL" sz="1000" dirty="0" smtClean="0"/>
          </a:p>
          <a:p>
            <a:pPr algn="just"/>
            <a:endParaRPr lang="pl-PL" sz="1000" dirty="0" smtClean="0"/>
          </a:p>
          <a:p>
            <a:pPr algn="just"/>
            <a:endParaRPr lang="pl-PL" sz="1000" dirty="0" smtClean="0"/>
          </a:p>
          <a:p>
            <a:pPr algn="just"/>
            <a:endParaRPr lang="pl-PL" sz="1000" dirty="0" smtClean="0"/>
          </a:p>
          <a:p>
            <a:pPr algn="just"/>
            <a:endParaRPr lang="pl-PL" sz="1000" dirty="0" smtClean="0"/>
          </a:p>
          <a:p>
            <a:pPr algn="just"/>
            <a:endParaRPr lang="pl-PL" sz="1000" dirty="0" smtClean="0"/>
          </a:p>
          <a:p>
            <a:pPr algn="just"/>
            <a:endParaRPr lang="pl-PL" sz="1000" dirty="0" smtClean="0"/>
          </a:p>
          <a:p>
            <a:pPr algn="just"/>
            <a:r>
              <a:rPr lang="pl-PL" sz="1000" dirty="0" smtClean="0"/>
              <a:t>6. Każda grupa zostanie oceniona w sposób przedstawiony w tabeli ewaluacyjnej.</a:t>
            </a:r>
          </a:p>
          <a:p>
            <a:pPr algn="just"/>
            <a:r>
              <a:rPr lang="pl-PL" sz="1000" dirty="0" smtClean="0"/>
              <a:t>7. Na wykonanie projektu macie 4 tygodnie. Maksymalny czas prezentacji wynosi 10 min.</a:t>
            </a:r>
          </a:p>
          <a:p>
            <a:pPr algn="l"/>
            <a:endParaRPr lang="pl-PL" dirty="0"/>
          </a:p>
        </p:txBody>
      </p:sp>
      <p:graphicFrame>
        <p:nvGraphicFramePr>
          <p:cNvPr id="4" name="Tabela 3"/>
          <p:cNvGraphicFramePr>
            <a:graphicFrameLocks noGrp="1"/>
          </p:cNvGraphicFramePr>
          <p:nvPr/>
        </p:nvGraphicFramePr>
        <p:xfrm>
          <a:off x="1763688" y="4869160"/>
          <a:ext cx="5760640" cy="11615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2128"/>
                <a:gridCol w="1152128"/>
                <a:gridCol w="1152128"/>
                <a:gridCol w="1152128"/>
                <a:gridCol w="1152128"/>
              </a:tblGrid>
              <a:tr h="277928">
                <a:tc>
                  <a:txBody>
                    <a:bodyPr/>
                    <a:lstStyle/>
                    <a:p>
                      <a:pPr algn="ctr"/>
                      <a:r>
                        <a:rPr lang="pl-PL" sz="800" dirty="0" smtClean="0"/>
                        <a:t>Termin wykonania</a:t>
                      </a:r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800" dirty="0" smtClean="0"/>
                        <a:t>1 tydzień </a:t>
                      </a:r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800" dirty="0" smtClean="0"/>
                        <a:t>2/3 tydzień</a:t>
                      </a:r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800" dirty="0" smtClean="0"/>
                        <a:t>4 tydzień</a:t>
                      </a:r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800" dirty="0" smtClean="0"/>
                        <a:t>Ten dzień</a:t>
                      </a:r>
                      <a:endParaRPr lang="pl-PL" sz="800" dirty="0"/>
                    </a:p>
                  </a:txBody>
                  <a:tcPr/>
                </a:tc>
              </a:tr>
              <a:tr h="491005">
                <a:tc>
                  <a:txBody>
                    <a:bodyPr/>
                    <a:lstStyle/>
                    <a:p>
                      <a:pPr algn="ctr"/>
                      <a:r>
                        <a:rPr lang="pl-PL" sz="800" dirty="0" smtClean="0"/>
                        <a:t>Zakres prac</a:t>
                      </a:r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800" dirty="0" smtClean="0"/>
                        <a:t>Przydział funkcji, nadzór nad realizacją zadań</a:t>
                      </a:r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800" dirty="0" smtClean="0"/>
                        <a:t>Gromadzenie materiałów</a:t>
                      </a:r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800" dirty="0" smtClean="0"/>
                        <a:t>Praca nad ostateczną</a:t>
                      </a:r>
                      <a:r>
                        <a:rPr lang="pl-PL" sz="800" baseline="0" dirty="0" smtClean="0"/>
                        <a:t> postaci </a:t>
                      </a:r>
                      <a:r>
                        <a:rPr lang="pl-PL" sz="800" dirty="0" smtClean="0"/>
                        <a:t>prezentacji</a:t>
                      </a:r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800" dirty="0" smtClean="0"/>
                        <a:t>Prezentacja </a:t>
                      </a:r>
                      <a:endParaRPr lang="pl-PL" sz="800" dirty="0"/>
                    </a:p>
                  </a:txBody>
                  <a:tcPr/>
                </a:tc>
              </a:tr>
              <a:tr h="277928">
                <a:tc>
                  <a:txBody>
                    <a:bodyPr/>
                    <a:lstStyle/>
                    <a:p>
                      <a:pPr algn="ctr"/>
                      <a:r>
                        <a:rPr lang="pl-PL" sz="800" dirty="0" smtClean="0"/>
                        <a:t>Osoba odpowiedzialna</a:t>
                      </a:r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800" dirty="0" smtClean="0"/>
                        <a:t>Lider </a:t>
                      </a:r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800" dirty="0" smtClean="0"/>
                        <a:t>Informatycy - szperacze</a:t>
                      </a:r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800" dirty="0" smtClean="0"/>
                        <a:t>Graficy</a:t>
                      </a:r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800" dirty="0" smtClean="0"/>
                        <a:t>Lider</a:t>
                      </a:r>
                      <a:endParaRPr lang="pl-PL" sz="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Przycisk akcji: Strona główna 4">
            <a:hlinkClick r:id="rId2" action="ppaction://hlinksldjump" highlightClick="1"/>
          </p:cNvPr>
          <p:cNvSpPr/>
          <p:nvPr/>
        </p:nvSpPr>
        <p:spPr>
          <a:xfrm>
            <a:off x="8028384" y="6165304"/>
            <a:ext cx="360040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rzycisk akcji: Wstecz lub Poprzedni 5">
            <a:hlinkClick r:id="rId3" action="ppaction://hlinksldjump" highlightClick="1"/>
          </p:cNvPr>
          <p:cNvSpPr/>
          <p:nvPr/>
        </p:nvSpPr>
        <p:spPr>
          <a:xfrm>
            <a:off x="7596336" y="6165304"/>
            <a:ext cx="360040" cy="2880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zycisk akcji: Do przodu lub Następny 6">
            <a:hlinkClick r:id="rId4" action="ppaction://hlinksldjump" highlightClick="1"/>
          </p:cNvPr>
          <p:cNvSpPr/>
          <p:nvPr/>
        </p:nvSpPr>
        <p:spPr>
          <a:xfrm>
            <a:off x="8460432" y="6165304"/>
            <a:ext cx="360040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randomBar dir="vert"/>
      </p:transition>
    </mc:Choice>
    <mc:Fallback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3568" y="548680"/>
            <a:ext cx="7772400" cy="1828800"/>
          </a:xfrm>
        </p:spPr>
        <p:txBody>
          <a:bodyPr>
            <a:normAutofit/>
          </a:bodyPr>
          <a:lstStyle/>
          <a:p>
            <a:pPr algn="ctr"/>
            <a:r>
              <a:rPr lang="pl-PL" sz="2800" dirty="0" smtClean="0"/>
              <a:t>ŹRÓDŁA</a:t>
            </a:r>
            <a:endParaRPr lang="pl-PL" sz="2800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755576" y="3573016"/>
            <a:ext cx="7772400" cy="3284984"/>
          </a:xfrm>
        </p:spPr>
        <p:txBody>
          <a:bodyPr>
            <a:normAutofit fontScale="70000" lnSpcReduction="20000"/>
          </a:bodyPr>
          <a:lstStyle/>
          <a:p>
            <a:pPr algn="l">
              <a:buFont typeface="Arial" pitchFamily="34" charset="0"/>
              <a:buChar char="•"/>
            </a:pPr>
            <a:r>
              <a:rPr lang="pl-PL" dirty="0" smtClean="0"/>
              <a:t> </a:t>
            </a:r>
            <a:r>
              <a:rPr lang="pl-PL" sz="1700" dirty="0" err="1" smtClean="0">
                <a:hlinkClick r:id="rId2"/>
              </a:rPr>
              <a:t>www.wikipedia.org</a:t>
            </a:r>
            <a:r>
              <a:rPr lang="pl-PL" sz="1700" dirty="0" smtClean="0"/>
              <a:t>  </a:t>
            </a:r>
          </a:p>
          <a:p>
            <a:pPr algn="l">
              <a:buFont typeface="Arial" pitchFamily="34" charset="0"/>
              <a:buChar char="•"/>
            </a:pPr>
            <a:r>
              <a:rPr lang="pl-PL" sz="1700" dirty="0" smtClean="0"/>
              <a:t> </a:t>
            </a:r>
            <a:r>
              <a:rPr lang="pl-PL" sz="1700" dirty="0" err="1" smtClean="0">
                <a:hlinkClick r:id="rId3"/>
              </a:rPr>
              <a:t>www.pierwiastek.pl</a:t>
            </a:r>
            <a:endParaRPr lang="pl-PL" sz="1700" dirty="0" smtClean="0"/>
          </a:p>
          <a:p>
            <a:pPr algn="l">
              <a:buFont typeface="Arial" pitchFamily="34" charset="0"/>
              <a:buChar char="•"/>
            </a:pPr>
            <a:r>
              <a:rPr lang="pl-PL" sz="1700" dirty="0" smtClean="0"/>
              <a:t> </a:t>
            </a:r>
            <a:r>
              <a:rPr lang="pl-PL" sz="1700" dirty="0" err="1" smtClean="0">
                <a:hlinkClick r:id="rId4"/>
              </a:rPr>
              <a:t>www.math.edu.pl</a:t>
            </a:r>
            <a:endParaRPr lang="pl-PL" sz="1700" dirty="0" smtClean="0"/>
          </a:p>
          <a:p>
            <a:pPr algn="l">
              <a:buFont typeface="Arial" pitchFamily="34" charset="0"/>
              <a:buChar char="•"/>
            </a:pPr>
            <a:r>
              <a:rPr lang="pl-PL" sz="1700" dirty="0" smtClean="0"/>
              <a:t> </a:t>
            </a:r>
            <a:r>
              <a:rPr lang="pl-PL" sz="1700" dirty="0" err="1" smtClean="0">
                <a:hlinkClick r:id="rId5"/>
              </a:rPr>
              <a:t>www.swiatmatematyki.pl</a:t>
            </a:r>
            <a:endParaRPr lang="pl-PL" sz="1700" dirty="0" smtClean="0"/>
          </a:p>
          <a:p>
            <a:pPr algn="l">
              <a:buFont typeface="Arial" pitchFamily="34" charset="0"/>
              <a:buChar char="•"/>
            </a:pPr>
            <a:r>
              <a:rPr lang="pl-PL" sz="1700" dirty="0" smtClean="0"/>
              <a:t> </a:t>
            </a:r>
            <a:r>
              <a:rPr lang="pl-PL" sz="1700" dirty="0" err="1" smtClean="0">
                <a:hlinkClick r:id="rId6"/>
              </a:rPr>
              <a:t>www.e-zadania.pl</a:t>
            </a:r>
            <a:endParaRPr lang="pl-PL" sz="1700" dirty="0" smtClean="0"/>
          </a:p>
          <a:p>
            <a:pPr algn="l">
              <a:buFont typeface="Arial" pitchFamily="34" charset="0"/>
              <a:buChar char="•"/>
            </a:pPr>
            <a:r>
              <a:rPr lang="pl-PL" sz="1700" dirty="0" smtClean="0"/>
              <a:t> </a:t>
            </a:r>
            <a:r>
              <a:rPr lang="pl-PL" sz="1700" dirty="0" err="1" smtClean="0">
                <a:hlinkClick r:id="rId7"/>
              </a:rPr>
              <a:t>www.matematyka.pisz.pl</a:t>
            </a:r>
            <a:endParaRPr lang="pl-PL" sz="1700" dirty="0" smtClean="0"/>
          </a:p>
          <a:p>
            <a:pPr algn="l">
              <a:buFont typeface="Arial" pitchFamily="34" charset="0"/>
              <a:buChar char="•"/>
            </a:pPr>
            <a:r>
              <a:rPr lang="pl-PL" sz="1700" dirty="0" smtClean="0"/>
              <a:t> </a:t>
            </a:r>
            <a:r>
              <a:rPr lang="pl-PL" sz="1700" dirty="0" err="1" smtClean="0">
                <a:hlinkClick r:id="rId8"/>
              </a:rPr>
              <a:t>www.matemamaks.pl</a:t>
            </a:r>
            <a:endParaRPr lang="pl-PL" sz="1700" dirty="0" smtClean="0"/>
          </a:p>
          <a:p>
            <a:pPr algn="l">
              <a:buFont typeface="Arial" pitchFamily="34" charset="0"/>
              <a:buChar char="•"/>
            </a:pPr>
            <a:r>
              <a:rPr lang="pl-PL" sz="1700" dirty="0" smtClean="0"/>
              <a:t> </a:t>
            </a:r>
            <a:r>
              <a:rPr lang="pl-PL" sz="1700" dirty="0" err="1" smtClean="0">
                <a:hlinkClick r:id="rId9"/>
              </a:rPr>
              <a:t>www.wikibooks.org</a:t>
            </a:r>
            <a:endParaRPr lang="pl-PL" sz="1700" dirty="0" smtClean="0"/>
          </a:p>
          <a:p>
            <a:pPr algn="l">
              <a:buFont typeface="Arial" pitchFamily="34" charset="0"/>
              <a:buChar char="•"/>
            </a:pPr>
            <a:r>
              <a:rPr lang="pl-PL" sz="1700" dirty="0" smtClean="0"/>
              <a:t> </a:t>
            </a:r>
            <a:r>
              <a:rPr lang="pl-PL" sz="1700" dirty="0" err="1" smtClean="0">
                <a:hlinkClick r:id="rId10"/>
              </a:rPr>
              <a:t>www.mateatykam.pl</a:t>
            </a:r>
            <a:endParaRPr lang="pl-PL" sz="1700" dirty="0" smtClean="0"/>
          </a:p>
          <a:p>
            <a:pPr algn="l">
              <a:buFont typeface="Arial" pitchFamily="34" charset="0"/>
              <a:buChar char="•"/>
            </a:pPr>
            <a:r>
              <a:rPr lang="pl-PL" sz="1700" dirty="0" smtClean="0"/>
              <a:t> </a:t>
            </a:r>
            <a:r>
              <a:rPr lang="pl-PL" sz="1700" dirty="0" err="1" smtClean="0">
                <a:hlinkClick r:id="rId11"/>
              </a:rPr>
              <a:t>www.zadania.info</a:t>
            </a:r>
            <a:endParaRPr lang="pl-PL" sz="1700" dirty="0" smtClean="0"/>
          </a:p>
          <a:p>
            <a:pPr algn="l">
              <a:buFont typeface="Arial" pitchFamily="34" charset="0"/>
              <a:buChar char="•"/>
            </a:pPr>
            <a:r>
              <a:rPr lang="pl-PL" sz="1700" dirty="0" smtClean="0"/>
              <a:t> </a:t>
            </a:r>
            <a:r>
              <a:rPr lang="pl-PL" sz="1700" dirty="0" err="1" smtClean="0">
                <a:hlinkClick r:id="rId12"/>
              </a:rPr>
              <a:t>www.bryk.pl</a:t>
            </a:r>
            <a:endParaRPr lang="pl-PL" sz="1700" dirty="0" smtClean="0"/>
          </a:p>
          <a:p>
            <a:pPr algn="l">
              <a:buFont typeface="Arial" pitchFamily="34" charset="0"/>
              <a:buChar char="•"/>
            </a:pPr>
            <a:r>
              <a:rPr lang="pl-PL" sz="1700" dirty="0" smtClean="0"/>
              <a:t> </a:t>
            </a:r>
            <a:r>
              <a:rPr lang="pl-PL" sz="1700" dirty="0" err="1" smtClean="0">
                <a:hlinkClick r:id="rId13"/>
              </a:rPr>
              <a:t>www.efizyka.net.pl</a:t>
            </a:r>
            <a:endParaRPr lang="pl-PL" sz="1700" dirty="0" smtClean="0"/>
          </a:p>
          <a:p>
            <a:pPr algn="l">
              <a:buFont typeface="Arial" pitchFamily="34" charset="0"/>
              <a:buChar char="•"/>
            </a:pPr>
            <a:r>
              <a:rPr lang="pl-PL" sz="1700" dirty="0" smtClean="0"/>
              <a:t> </a:t>
            </a:r>
            <a:r>
              <a:rPr lang="pl-PL" sz="1700" dirty="0" err="1" smtClean="0">
                <a:hlinkClick r:id="rId14"/>
              </a:rPr>
              <a:t>www.fizyka.org</a:t>
            </a:r>
            <a:endParaRPr lang="pl-PL" sz="1700" dirty="0" smtClean="0"/>
          </a:p>
          <a:p>
            <a:pPr algn="l"/>
            <a:endParaRPr lang="pl-PL" sz="1700" dirty="0" smtClean="0"/>
          </a:p>
          <a:p>
            <a:pPr algn="l"/>
            <a:r>
              <a:rPr lang="pl-PL" sz="1700" dirty="0" smtClean="0"/>
              <a:t>Pisma popularno- naukowe:</a:t>
            </a:r>
          </a:p>
          <a:p>
            <a:pPr algn="l">
              <a:buFont typeface="Arial" pitchFamily="34" charset="0"/>
              <a:buChar char="•"/>
            </a:pPr>
            <a:r>
              <a:rPr lang="pl-PL" sz="1700" dirty="0" smtClean="0"/>
              <a:t> </a:t>
            </a:r>
            <a:r>
              <a:rPr lang="pl-PL" sz="1700" dirty="0" err="1" smtClean="0"/>
              <a:t>Focus</a:t>
            </a:r>
            <a:endParaRPr lang="pl-PL" sz="1700" dirty="0" smtClean="0"/>
          </a:p>
          <a:p>
            <a:pPr algn="l">
              <a:buFont typeface="Arial" pitchFamily="34" charset="0"/>
              <a:buChar char="•"/>
            </a:pPr>
            <a:r>
              <a:rPr lang="pl-PL" sz="1700" dirty="0" smtClean="0"/>
              <a:t> Wiedza i życie</a:t>
            </a:r>
          </a:p>
          <a:p>
            <a:pPr algn="l">
              <a:buFont typeface="Arial" pitchFamily="34" charset="0"/>
              <a:buChar char="•"/>
            </a:pPr>
            <a:r>
              <a:rPr lang="pl-PL" sz="1700" dirty="0" smtClean="0"/>
              <a:t> Świat wiedzy</a:t>
            </a:r>
          </a:p>
          <a:p>
            <a:pPr algn="l"/>
            <a:r>
              <a:rPr lang="pl-PL" sz="1700" dirty="0" smtClean="0"/>
              <a:t>oraz</a:t>
            </a:r>
          </a:p>
          <a:p>
            <a:pPr algn="l"/>
            <a:r>
              <a:rPr lang="pl-PL" sz="1700" dirty="0" smtClean="0"/>
              <a:t>Podręczniki do fizyki i matematyki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 </a:t>
            </a:r>
          </a:p>
        </p:txBody>
      </p:sp>
      <p:sp>
        <p:nvSpPr>
          <p:cNvPr id="4" name="Przycisk akcji: Strona główna 3">
            <a:hlinkClick r:id="rId15" action="ppaction://hlinksldjump" highlightClick="1"/>
          </p:cNvPr>
          <p:cNvSpPr/>
          <p:nvPr/>
        </p:nvSpPr>
        <p:spPr>
          <a:xfrm>
            <a:off x="8028384" y="6165304"/>
            <a:ext cx="360040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rId16" action="ppaction://hlinksldjump" highlightClick="1"/>
          </p:cNvPr>
          <p:cNvSpPr/>
          <p:nvPr/>
        </p:nvSpPr>
        <p:spPr>
          <a:xfrm>
            <a:off x="7596336" y="6165304"/>
            <a:ext cx="360040" cy="2880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rzycisk akcji: Do przodu lub Następny 5">
            <a:hlinkClick r:id="rId17" action="ppaction://hlinksldjump" highlightClick="1"/>
          </p:cNvPr>
          <p:cNvSpPr/>
          <p:nvPr/>
        </p:nvSpPr>
        <p:spPr>
          <a:xfrm>
            <a:off x="8460432" y="6165304"/>
            <a:ext cx="360040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randomBar dir="vert"/>
      </p:transition>
    </mc:Choice>
    <mc:Fallback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595818" y="548680"/>
            <a:ext cx="7772400" cy="580046"/>
          </a:xfrm>
        </p:spPr>
        <p:txBody>
          <a:bodyPr>
            <a:normAutofit/>
          </a:bodyPr>
          <a:lstStyle/>
          <a:p>
            <a:pPr algn="ctr"/>
            <a:r>
              <a:rPr lang="pl-PL" sz="2800" dirty="0" smtClean="0"/>
              <a:t>EWALUACJA</a:t>
            </a:r>
            <a:endParaRPr lang="pl-PL" sz="2800" dirty="0"/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70749632"/>
              </p:ext>
            </p:extLst>
          </p:nvPr>
        </p:nvGraphicFramePr>
        <p:xfrm>
          <a:off x="395536" y="1213185"/>
          <a:ext cx="8352927" cy="3383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45614"/>
                <a:gridCol w="1193275"/>
                <a:gridCol w="1278509"/>
                <a:gridCol w="1278509"/>
                <a:gridCol w="1704679"/>
                <a:gridCol w="852341"/>
              </a:tblGrid>
              <a:tr h="222698">
                <a:tc>
                  <a:txBody>
                    <a:bodyPr/>
                    <a:lstStyle/>
                    <a:p>
                      <a:pPr algn="ctr"/>
                      <a:r>
                        <a:rPr lang="pl-PL" sz="900" dirty="0" smtClean="0"/>
                        <a:t>Wymagania </a:t>
                      </a:r>
                      <a:endParaRPr lang="pl-PL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 smtClean="0"/>
                        <a:t>Podstawowe</a:t>
                      </a:r>
                      <a:endParaRPr lang="pl-PL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 smtClean="0"/>
                        <a:t>Dopełniające </a:t>
                      </a:r>
                      <a:endParaRPr lang="pl-PL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 smtClean="0"/>
                        <a:t>Rozszerzające</a:t>
                      </a:r>
                      <a:endParaRPr lang="pl-PL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 smtClean="0"/>
                        <a:t>Wykraczające</a:t>
                      </a:r>
                      <a:endParaRPr lang="pl-PL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900" dirty="0" smtClean="0"/>
                        <a:t>Punkty</a:t>
                      </a:r>
                      <a:endParaRPr lang="pl-PL" sz="900" dirty="0"/>
                    </a:p>
                  </a:txBody>
                  <a:tcPr/>
                </a:tc>
              </a:tr>
              <a:tr h="1291650">
                <a:tc>
                  <a:txBody>
                    <a:bodyPr/>
                    <a:lstStyle/>
                    <a:p>
                      <a:pPr algn="l"/>
                      <a:r>
                        <a:rPr lang="pl-PL" sz="900" dirty="0" smtClean="0"/>
                        <a:t>Zawartość merytoryczna (poziom i jakość informacji oraz uzasadnienie</a:t>
                      </a:r>
                      <a:r>
                        <a:rPr lang="pl-PL" sz="900" baseline="0" dirty="0" smtClean="0"/>
                        <a:t> wyboru)</a:t>
                      </a:r>
                      <a:endParaRPr lang="pl-PL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pl-PL" sz="900" dirty="0" smtClean="0"/>
                        <a:t>Duża pobieżność w opracowanym materiale, krótki lub niepełny opis</a:t>
                      </a:r>
                      <a:endParaRPr lang="pl-PL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pl-PL" sz="900" dirty="0" smtClean="0"/>
                        <a:t>Poprawnie zrealizowany temat lecz brak szczegółów</a:t>
                      </a:r>
                      <a:endParaRPr lang="pl-PL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pl-PL" sz="900" dirty="0" smtClean="0"/>
                        <a:t>Pokaźny</a:t>
                      </a:r>
                      <a:r>
                        <a:rPr lang="pl-PL" sz="900" baseline="0" dirty="0" smtClean="0"/>
                        <a:t> zbiór informacji lecz zbyt powściągliwy opis</a:t>
                      </a:r>
                      <a:endParaRPr lang="pl-PL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pl-PL" sz="900" dirty="0" smtClean="0"/>
                        <a:t>Wymienione wszystkie wymagane informacje, obszerne, logiczne i poprawnie</a:t>
                      </a:r>
                      <a:r>
                        <a:rPr lang="pl-PL" sz="900" baseline="0" dirty="0" smtClean="0"/>
                        <a:t> merytorycznie sformułowania, przekonująca argumentacja uzasadnienia wyboru informacji</a:t>
                      </a:r>
                      <a:endParaRPr lang="pl-PL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900" dirty="0" smtClean="0"/>
                    </a:p>
                    <a:p>
                      <a:pPr algn="ctr"/>
                      <a:endParaRPr lang="pl-PL" sz="900" dirty="0" smtClean="0"/>
                    </a:p>
                    <a:p>
                      <a:pPr algn="ctr"/>
                      <a:r>
                        <a:rPr lang="pl-PL" sz="900" dirty="0" smtClean="0"/>
                        <a:t>1-4</a:t>
                      </a:r>
                      <a:endParaRPr lang="pl-PL" sz="900" dirty="0"/>
                    </a:p>
                  </a:txBody>
                  <a:tcPr/>
                </a:tc>
              </a:tr>
              <a:tr h="1158031">
                <a:tc>
                  <a:txBody>
                    <a:bodyPr/>
                    <a:lstStyle/>
                    <a:p>
                      <a:pPr algn="l"/>
                      <a:r>
                        <a:rPr lang="pl-PL" sz="900" dirty="0" smtClean="0"/>
                        <a:t>Poprawność i jakość wykonania prezentacji,</a:t>
                      </a:r>
                      <a:r>
                        <a:rPr lang="pl-PL" sz="900" baseline="0" dirty="0" smtClean="0"/>
                        <a:t> (przejrzystość, czytelność, szata graficzna, jakość elementów graficznych itp.)</a:t>
                      </a:r>
                      <a:endParaRPr lang="pl-PL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pl-PL" sz="900" dirty="0" smtClean="0"/>
                        <a:t>Praca nieestetyczna i źle sformatowana, uboga, brak elementów</a:t>
                      </a:r>
                      <a:r>
                        <a:rPr lang="pl-PL" sz="900" baseline="0" dirty="0" smtClean="0"/>
                        <a:t> graficznych</a:t>
                      </a:r>
                      <a:endParaRPr lang="pl-PL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pl-PL" sz="900" dirty="0" smtClean="0"/>
                        <a:t>Praca dość</a:t>
                      </a:r>
                      <a:r>
                        <a:rPr lang="pl-PL" sz="900" baseline="0" dirty="0" smtClean="0"/>
                        <a:t> przejrzysta, niepoprawny dobór kolorów, uboga ilość grafiki i skąpe formatowanie</a:t>
                      </a:r>
                      <a:endParaRPr lang="pl-PL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pl-PL" sz="900" dirty="0" smtClean="0"/>
                        <a:t>Praca ciekawa graficznie,</a:t>
                      </a:r>
                      <a:r>
                        <a:rPr lang="pl-PL" sz="900" baseline="0" dirty="0" smtClean="0"/>
                        <a:t> prawidłowy dobór kolorów, prawidłowo uporządkowane poszczególne tematy</a:t>
                      </a:r>
                      <a:endParaRPr lang="pl-PL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pl-PL" sz="900" dirty="0" smtClean="0"/>
                        <a:t>Bardzo dobrze zaprojektowana strona,</a:t>
                      </a:r>
                      <a:r>
                        <a:rPr lang="pl-PL" sz="900" baseline="0" dirty="0" smtClean="0"/>
                        <a:t> prezentacja lub praca plastyczna, przejrzysta, czytelna, atrakcyjna wizualnie</a:t>
                      </a:r>
                      <a:endParaRPr lang="pl-PL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900" dirty="0" smtClean="0"/>
                    </a:p>
                    <a:p>
                      <a:pPr algn="ctr"/>
                      <a:endParaRPr lang="pl-PL" sz="900" dirty="0" smtClean="0"/>
                    </a:p>
                    <a:p>
                      <a:pPr algn="ctr"/>
                      <a:r>
                        <a:rPr lang="pl-PL" sz="900" dirty="0" smtClean="0"/>
                        <a:t>1-4</a:t>
                      </a:r>
                      <a:endParaRPr lang="pl-PL" sz="900" dirty="0"/>
                    </a:p>
                  </a:txBody>
                  <a:tcPr/>
                </a:tc>
              </a:tr>
              <a:tr h="623555">
                <a:tc>
                  <a:txBody>
                    <a:bodyPr/>
                    <a:lstStyle/>
                    <a:p>
                      <a:pPr algn="l"/>
                      <a:r>
                        <a:rPr lang="pl-PL" sz="900" dirty="0" smtClean="0"/>
                        <a:t>Koordynacja działań i zespołowość podczas pracy nad zadaniem (umiejętność</a:t>
                      </a:r>
                      <a:r>
                        <a:rPr lang="pl-PL" sz="900" baseline="0" dirty="0" smtClean="0"/>
                        <a:t> współpracy w grupie)</a:t>
                      </a:r>
                      <a:endParaRPr lang="pl-PL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pl-PL" sz="900" dirty="0" smtClean="0"/>
                        <a:t>Całkowity brak współpracy</a:t>
                      </a:r>
                      <a:endParaRPr lang="pl-PL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pl-PL" sz="900" dirty="0" smtClean="0"/>
                        <a:t>Praca indywidualna, mała</a:t>
                      </a:r>
                      <a:r>
                        <a:rPr lang="pl-PL" sz="900" baseline="0" dirty="0" smtClean="0"/>
                        <a:t> kolektywność</a:t>
                      </a:r>
                      <a:endParaRPr lang="pl-PL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pl-PL" sz="900" dirty="0" smtClean="0"/>
                        <a:t>Dobra organizacja pracy, współdziałanie</a:t>
                      </a:r>
                      <a:r>
                        <a:rPr lang="pl-PL" sz="900" baseline="0" dirty="0" smtClean="0"/>
                        <a:t> w grupie</a:t>
                      </a:r>
                      <a:endParaRPr lang="pl-PL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pl-PL" sz="900" dirty="0" smtClean="0"/>
                        <a:t>Doskonała</a:t>
                      </a:r>
                      <a:r>
                        <a:rPr lang="pl-PL" sz="900" baseline="0" dirty="0" smtClean="0"/>
                        <a:t> współpraca całej grupy</a:t>
                      </a:r>
                      <a:endParaRPr lang="pl-PL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900" dirty="0" smtClean="0"/>
                    </a:p>
                    <a:p>
                      <a:pPr algn="ctr"/>
                      <a:endParaRPr lang="pl-PL" sz="900" dirty="0" smtClean="0"/>
                    </a:p>
                    <a:p>
                      <a:pPr algn="ctr"/>
                      <a:r>
                        <a:rPr lang="pl-PL" sz="900" dirty="0" smtClean="0"/>
                        <a:t>1-4</a:t>
                      </a:r>
                      <a:endParaRPr lang="pl-PL" sz="9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32417749"/>
              </p:ext>
            </p:extLst>
          </p:nvPr>
        </p:nvGraphicFramePr>
        <p:xfrm>
          <a:off x="395536" y="5157192"/>
          <a:ext cx="8352924" cy="72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92154"/>
                <a:gridCol w="1392154"/>
                <a:gridCol w="1392154"/>
                <a:gridCol w="1392154"/>
                <a:gridCol w="1392154"/>
                <a:gridCol w="1392154"/>
              </a:tblGrid>
              <a:tr h="429662">
                <a:tc>
                  <a:txBody>
                    <a:bodyPr/>
                    <a:lstStyle/>
                    <a:p>
                      <a:pPr algn="ctr"/>
                      <a:r>
                        <a:rPr lang="pl-PL" sz="1000" dirty="0" smtClean="0"/>
                        <a:t>Ilość punktów</a:t>
                      </a:r>
                      <a:endParaRPr lang="pl-PL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000" dirty="0" smtClean="0"/>
                        <a:t>3</a:t>
                      </a:r>
                      <a:endParaRPr lang="pl-PL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000" dirty="0" smtClean="0"/>
                        <a:t>4-6</a:t>
                      </a:r>
                      <a:endParaRPr lang="pl-PL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000" dirty="0" smtClean="0"/>
                        <a:t>7-9</a:t>
                      </a:r>
                      <a:endParaRPr lang="pl-PL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000" dirty="0" smtClean="0"/>
                        <a:t>10-11</a:t>
                      </a:r>
                      <a:endParaRPr lang="pl-PL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000" dirty="0" smtClean="0"/>
                        <a:t>12</a:t>
                      </a:r>
                      <a:endParaRPr lang="pl-PL" sz="1000" dirty="0"/>
                    </a:p>
                  </a:txBody>
                  <a:tcPr/>
                </a:tc>
              </a:tr>
              <a:tr h="290418">
                <a:tc>
                  <a:txBody>
                    <a:bodyPr/>
                    <a:lstStyle/>
                    <a:p>
                      <a:pPr algn="ctr"/>
                      <a:r>
                        <a:rPr lang="pl-PL" sz="1000" dirty="0" smtClean="0"/>
                        <a:t>Ocena </a:t>
                      </a:r>
                      <a:endParaRPr lang="pl-PL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000" dirty="0" smtClean="0"/>
                        <a:t>Niedostateczna </a:t>
                      </a:r>
                      <a:endParaRPr lang="pl-PL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000" dirty="0" smtClean="0"/>
                        <a:t>Dopuszczająca </a:t>
                      </a:r>
                      <a:endParaRPr lang="pl-PL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000" dirty="0" smtClean="0"/>
                        <a:t>Dostateczna</a:t>
                      </a:r>
                      <a:endParaRPr lang="pl-PL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000" dirty="0" smtClean="0"/>
                        <a:t>Dobra </a:t>
                      </a:r>
                      <a:endParaRPr lang="pl-PL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000" dirty="0" smtClean="0"/>
                        <a:t>Bardzo dobra</a:t>
                      </a:r>
                      <a:endParaRPr lang="pl-PL" sz="1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Przycisk akcji: Strona główna 5">
            <a:hlinkClick r:id="rId2" action="ppaction://hlinksldjump" highlightClick="1"/>
          </p:cNvPr>
          <p:cNvSpPr/>
          <p:nvPr/>
        </p:nvSpPr>
        <p:spPr>
          <a:xfrm>
            <a:off x="8028384" y="6165304"/>
            <a:ext cx="360040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zycisk akcji: Wstecz lub Poprzedni 6">
            <a:hlinkClick r:id="rId3" action="ppaction://hlinksldjump" highlightClick="1"/>
          </p:cNvPr>
          <p:cNvSpPr/>
          <p:nvPr/>
        </p:nvSpPr>
        <p:spPr>
          <a:xfrm>
            <a:off x="7596336" y="6165304"/>
            <a:ext cx="360040" cy="2880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zycisk akcji: Do przodu lub Następny 7">
            <a:hlinkClick r:id="rId4" action="ppaction://hlinksldjump" highlightClick="1"/>
          </p:cNvPr>
          <p:cNvSpPr/>
          <p:nvPr/>
        </p:nvSpPr>
        <p:spPr>
          <a:xfrm>
            <a:off x="8460432" y="6165304"/>
            <a:ext cx="360040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randomBar dir="vert"/>
      </p:transition>
    </mc:Choice>
    <mc:Fallback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755576" y="332656"/>
            <a:ext cx="7772400" cy="1828800"/>
          </a:xfrm>
        </p:spPr>
        <p:txBody>
          <a:bodyPr>
            <a:normAutofit/>
          </a:bodyPr>
          <a:lstStyle/>
          <a:p>
            <a:pPr algn="ctr"/>
            <a:r>
              <a:rPr lang="pl-PL" sz="2800" dirty="0" smtClean="0"/>
              <a:t>KONKLUZJA</a:t>
            </a:r>
            <a:endParaRPr lang="pl-PL" sz="2800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2768304"/>
          </a:xfrm>
        </p:spPr>
        <p:txBody>
          <a:bodyPr>
            <a:normAutofit/>
          </a:bodyPr>
          <a:lstStyle/>
          <a:p>
            <a:pPr algn="just"/>
            <a:r>
              <a:rPr lang="pl-PL" sz="1800" dirty="0" smtClean="0"/>
              <a:t>Wykonując ten </a:t>
            </a:r>
            <a:r>
              <a:rPr lang="pl-PL" sz="1800" dirty="0" err="1" smtClean="0"/>
              <a:t>WebQuest</a:t>
            </a:r>
            <a:r>
              <a:rPr lang="pl-PL" sz="1800" dirty="0" smtClean="0"/>
              <a:t> mieliście możliwość rozwoju własnej kreatywności i wyobraźni. Dzięki temu projektowi wasza wiedza z zakresu funkcji poszerzyła się i usystematyzowała. Udoskonaliliście także pracę w grupie, nabyliście umiejętności planowania, wyszukiwania informacji oraz przekazywania ich poprzez prezentacje multimedialne.</a:t>
            </a:r>
          </a:p>
          <a:p>
            <a:pPr algn="just"/>
            <a:endParaRPr lang="pl-PL" sz="1800" dirty="0" smtClean="0"/>
          </a:p>
          <a:p>
            <a:pPr algn="ctr"/>
            <a:r>
              <a:rPr lang="pl-PL" sz="1800" dirty="0" smtClean="0"/>
              <a:t>Gratulujemy !</a:t>
            </a:r>
          </a:p>
          <a:p>
            <a:pPr algn="l"/>
            <a:endParaRPr lang="pl-PL" dirty="0"/>
          </a:p>
        </p:txBody>
      </p:sp>
      <p:sp>
        <p:nvSpPr>
          <p:cNvPr id="4" name="Przycisk akcji: Strona główna 3">
            <a:hlinkClick r:id="rId3" action="ppaction://hlinksldjump" highlightClick="1"/>
          </p:cNvPr>
          <p:cNvSpPr/>
          <p:nvPr/>
        </p:nvSpPr>
        <p:spPr>
          <a:xfrm>
            <a:off x="8028384" y="6165304"/>
            <a:ext cx="360040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rId4" action="ppaction://hlinksldjump" highlightClick="1"/>
          </p:cNvPr>
          <p:cNvSpPr/>
          <p:nvPr/>
        </p:nvSpPr>
        <p:spPr>
          <a:xfrm>
            <a:off x="7596336" y="6165304"/>
            <a:ext cx="360040" cy="2880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rzycisk akcji: Do przodu lub Następny 5">
            <a:hlinkClick r:id="rId5" action="ppaction://hlinksldjump" highlightClick="1"/>
          </p:cNvPr>
          <p:cNvSpPr/>
          <p:nvPr/>
        </p:nvSpPr>
        <p:spPr>
          <a:xfrm>
            <a:off x="8460432" y="6165304"/>
            <a:ext cx="360040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randomBar dir="vert"/>
      </p:transition>
    </mc:Choice>
    <mc:Fallback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3568" y="1052736"/>
            <a:ext cx="7772400" cy="1228118"/>
          </a:xfrm>
        </p:spPr>
        <p:txBody>
          <a:bodyPr>
            <a:normAutofit/>
          </a:bodyPr>
          <a:lstStyle/>
          <a:p>
            <a:pPr algn="ctr"/>
            <a:r>
              <a:rPr lang="pl-PL" sz="2800" dirty="0" smtClean="0"/>
              <a:t>PODRĘCZNIK DLA NAUCZYCIELA</a:t>
            </a:r>
            <a:endParaRPr lang="pl-PL" sz="2800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2768304"/>
          </a:xfrm>
        </p:spPr>
        <p:txBody>
          <a:bodyPr>
            <a:normAutofit fontScale="85000" lnSpcReduction="10000"/>
          </a:bodyPr>
          <a:lstStyle/>
          <a:p>
            <a:pPr marL="493776" indent="-457200" algn="just">
              <a:buAutoNum type="arabicPeriod"/>
            </a:pPr>
            <a:r>
              <a:rPr lang="pl-PL" dirty="0" err="1" smtClean="0"/>
              <a:t>WebQuest</a:t>
            </a:r>
            <a:r>
              <a:rPr lang="pl-PL" dirty="0" smtClean="0"/>
              <a:t> przeznaczony jest dla </a:t>
            </a:r>
            <a:r>
              <a:rPr lang="pl-PL" smtClean="0"/>
              <a:t>klas pierwszych </a:t>
            </a:r>
            <a:r>
              <a:rPr lang="pl-PL" dirty="0" smtClean="0"/>
              <a:t>i drugich szkół </a:t>
            </a:r>
            <a:r>
              <a:rPr lang="pl-PL" dirty="0" err="1" smtClean="0"/>
              <a:t>ponadgimnazjalnych</a:t>
            </a:r>
            <a:r>
              <a:rPr lang="pl-PL" dirty="0" smtClean="0"/>
              <a:t> w zakresie podstawowym i rozszerzonym.</a:t>
            </a:r>
          </a:p>
          <a:p>
            <a:pPr marL="493776" indent="-457200" algn="just">
              <a:buAutoNum type="arabicPeriod"/>
            </a:pPr>
            <a:r>
              <a:rPr lang="pl-PL" dirty="0" smtClean="0"/>
              <a:t>Skierowany jest zarówno dla ucznia zdolnego jak i z trudnościami edukacyjnymi.</a:t>
            </a:r>
          </a:p>
          <a:p>
            <a:pPr marL="493776" indent="-457200" algn="just">
              <a:buAutoNum type="arabicPeriod"/>
            </a:pPr>
            <a:r>
              <a:rPr lang="pl-PL" dirty="0" smtClean="0"/>
              <a:t>Na pierwszych zajęciach uczniowie zapoznają się z projektem. Zadają pytania związane z wykonaniem projektu.</a:t>
            </a:r>
          </a:p>
          <a:p>
            <a:pPr marL="493776" indent="-457200" algn="just">
              <a:buAutoNum type="arabicPeriod"/>
            </a:pPr>
            <a:r>
              <a:rPr lang="pl-PL" dirty="0" smtClean="0"/>
              <a:t>Prezentację uczniowie wykonują samodzielnie w domu.</a:t>
            </a:r>
          </a:p>
          <a:p>
            <a:pPr marL="493776" indent="-457200" algn="just">
              <a:buAutoNum type="arabicPeriod"/>
            </a:pPr>
            <a:r>
              <a:rPr lang="pl-PL" dirty="0" smtClean="0"/>
              <a:t>Czas wykonywania projektu- 4 tygodnie.</a:t>
            </a:r>
          </a:p>
          <a:p>
            <a:pPr marL="493776" indent="-457200" algn="just">
              <a:buAutoNum type="arabicPeriod"/>
            </a:pPr>
            <a:r>
              <a:rPr lang="pl-PL" dirty="0" err="1" smtClean="0"/>
              <a:t>WebQuest</a:t>
            </a:r>
            <a:r>
              <a:rPr lang="pl-PL" dirty="0" smtClean="0"/>
              <a:t> może być wykorzystywany na lekcji fizyki i matematyki lub w ramach projektu edukacyjnego.</a:t>
            </a:r>
          </a:p>
          <a:p>
            <a:pPr marL="493776" indent="-457200" algn="just">
              <a:buAutoNum type="arabicPeriod"/>
            </a:pPr>
            <a:r>
              <a:rPr lang="pl-PL" dirty="0" smtClean="0"/>
              <a:t>Autor </a:t>
            </a:r>
            <a:r>
              <a:rPr lang="pl-PL" dirty="0" err="1" smtClean="0"/>
              <a:t>WebQuesta</a:t>
            </a:r>
            <a:r>
              <a:rPr lang="pl-PL" dirty="0" smtClean="0"/>
              <a:t>:  Agnieszka Szota, Agnieszka </a:t>
            </a:r>
            <a:r>
              <a:rPr lang="pl-PL" dirty="0" err="1" smtClean="0"/>
              <a:t>Wlocka</a:t>
            </a:r>
            <a:r>
              <a:rPr lang="pl-PL" dirty="0" smtClean="0"/>
              <a:t>.</a:t>
            </a:r>
          </a:p>
        </p:txBody>
      </p:sp>
      <p:sp>
        <p:nvSpPr>
          <p:cNvPr id="4" name="Przycisk akcji: Strona główna 3">
            <a:hlinkClick r:id="rId2" action="ppaction://hlinksldjump" highlightClick="1"/>
          </p:cNvPr>
          <p:cNvSpPr/>
          <p:nvPr/>
        </p:nvSpPr>
        <p:spPr>
          <a:xfrm>
            <a:off x="8028384" y="6165304"/>
            <a:ext cx="360040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rId3" action="ppaction://hlinksldjump" highlightClick="1"/>
          </p:cNvPr>
          <p:cNvSpPr/>
          <p:nvPr/>
        </p:nvSpPr>
        <p:spPr>
          <a:xfrm>
            <a:off x="7596336" y="6165304"/>
            <a:ext cx="360040" cy="2880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rzycisk akcji: Do przodu lub Następny 5">
            <a:hlinkClick r:id="" action="ppaction://hlinkshowjump?jump=endshow" highlightClick="1"/>
          </p:cNvPr>
          <p:cNvSpPr/>
          <p:nvPr/>
        </p:nvSpPr>
        <p:spPr>
          <a:xfrm>
            <a:off x="8460432" y="6165304"/>
            <a:ext cx="360040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randomBar dir="vert"/>
      </p:transition>
    </mc:Choice>
    <mc:Fallback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291</TotalTime>
  <Words>648</Words>
  <Application>Microsoft Office PowerPoint</Application>
  <PresentationFormat>Pokaz na ekranie (4:3)</PresentationFormat>
  <Paragraphs>133</Paragraphs>
  <Slides>9</Slides>
  <Notes>1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10" baseType="lpstr">
      <vt:lpstr>Aspekt</vt:lpstr>
      <vt:lpstr>ZASTOSOWANIE FUNKCJI WYKŁADNICZEJ I LOGARYTMICZNEJ DO OPISU RUCHU DRGAJĄCEGO</vt:lpstr>
      <vt:lpstr>SPIS TREŚCI</vt:lpstr>
      <vt:lpstr>WPROWADZENIE</vt:lpstr>
      <vt:lpstr>ZADANIE</vt:lpstr>
      <vt:lpstr>PROCES</vt:lpstr>
      <vt:lpstr>ŹRÓDŁA</vt:lpstr>
      <vt:lpstr>EWALUACJA</vt:lpstr>
      <vt:lpstr>KONKLUZJA</vt:lpstr>
      <vt:lpstr>PODRĘCZNIK DLA NAUCZYCIELA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ZASTOSOWANIE FUNKCJI WYKŁADNICZEJ I LOGARYTMICZNEJ DO OPISU RUCHU DRGAJĄCEGO</dc:title>
  <dc:creator>prezes</dc:creator>
  <cp:lastModifiedBy>prezes</cp:lastModifiedBy>
  <cp:revision>43</cp:revision>
  <dcterms:created xsi:type="dcterms:W3CDTF">2013-07-27T21:25:06Z</dcterms:created>
  <dcterms:modified xsi:type="dcterms:W3CDTF">2013-08-10T16:03:42Z</dcterms:modified>
</cp:coreProperties>
</file>