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9" autoAdjust="0"/>
    <p:restoredTop sz="94660"/>
  </p:normalViewPr>
  <p:slideViewPr>
    <p:cSldViewPr snapToGrid="0">
      <p:cViewPr varScale="1">
        <p:scale>
          <a:sx n="52" d="100"/>
          <a:sy n="52" d="100"/>
        </p:scale>
        <p:origin x="58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546100" y="-4763"/>
            <a:ext cx="5014913" cy="6862763"/>
            <a:chOff x="2928938" y="-4763"/>
            <a:chExt cx="5014912" cy="6862763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>
                <a:gd name="T0" fmla="*/ 0 w 670"/>
                <a:gd name="T1" fmla="*/ 2692400 h 1753"/>
                <a:gd name="T2" fmla="*/ 357188 w 670"/>
                <a:gd name="T3" fmla="*/ 2782888 h 1753"/>
                <a:gd name="T4" fmla="*/ 1063625 w 670"/>
                <a:gd name="T5" fmla="*/ 0 h 1753"/>
                <a:gd name="T6" fmla="*/ 682625 w 670"/>
                <a:gd name="T7" fmla="*/ 0 h 1753"/>
                <a:gd name="T8" fmla="*/ 0 w 670"/>
                <a:gd name="T9" fmla="*/ 2692400 h 17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6" name="Freeform 7"/>
            <p:cNvSpPr/>
            <p:nvPr/>
          </p:nvSpPr>
          <p:spPr bwMode="auto">
            <a:xfrm>
              <a:off x="2928938" y="-4763"/>
              <a:ext cx="1035050" cy="2673351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7" name="Freeform 9"/>
            <p:cNvSpPr/>
            <p:nvPr/>
          </p:nvSpPr>
          <p:spPr bwMode="auto">
            <a:xfrm>
              <a:off x="2928938" y="2582863"/>
              <a:ext cx="2693987" cy="4275137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8" name="Freeform 10"/>
            <p:cNvSpPr/>
            <p:nvPr/>
          </p:nvSpPr>
          <p:spPr bwMode="auto">
            <a:xfrm>
              <a:off x="3371851" y="2692400"/>
              <a:ext cx="3332161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9" name="Freeform 11"/>
            <p:cNvSpPr/>
            <p:nvPr/>
          </p:nvSpPr>
          <p:spPr bwMode="auto">
            <a:xfrm>
              <a:off x="3367088" y="2687638"/>
              <a:ext cx="4576762" cy="4170362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" name="Freeform 12"/>
            <p:cNvSpPr/>
            <p:nvPr/>
          </p:nvSpPr>
          <p:spPr bwMode="auto">
            <a:xfrm>
              <a:off x="2928938" y="2578100"/>
              <a:ext cx="3584574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ADD5C-0EB3-439B-9ACF-AF2186FFE6FC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3" y="5883275"/>
            <a:ext cx="4324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D91D4-F4DC-4046-BD65-1F364BB433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61302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0339A-BACD-4F15-9F93-15EE991921A4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2163" y="5867400"/>
            <a:ext cx="5508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D9E20F-2632-42BC-AD40-49BF406D3C9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7987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EBF46-F7B8-488D-983B-4BE982822408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E1134-C464-4F0A-A249-72B197D94B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46946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D0CA8-C248-4882-BD07-F5B0C848F083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B390B-ED9F-4C74-9A1E-BE04644E341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410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F916-13A1-453F-8501-425F12D196CB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5AE88-6BDD-4693-AB0F-34F7FE4B6D9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13235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455BD-92C6-4A6A-BE08-E7AA32E9AA11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A18F9-B2E3-4653-BF70-C750E815F8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469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75A06-F670-493E-8518-F67A6F844C51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66A16-19C6-47FA-BA27-9848727C4A7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55626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D1055-F23B-4E04-8AA5-8CC4320FE24D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24E11-D705-4754-9418-00A21AD25EA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3054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91D82-54E5-480E-A734-AB407B1198EA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FB3E6-91F2-4950-856C-79FB0496B7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982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5E795-22BF-4A4D-95EC-E499EEA816B1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30D40-4D3F-4CF6-A5FF-BD33ECBA32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3234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A1611-E220-4480-8DD3-99FA140977C2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4E9C6-A2AD-42EC-B91C-873A00E2A64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751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1598613" y="8636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893425" y="28194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0EBE0-45C6-4CDA-961D-37AF86BAA37F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7924E-FB3A-40B4-9D98-B98B2C026DE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555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DF033-833A-45BC-90AD-28045FB21844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73CB0-42F2-4936-A2CA-D93CE92BD3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59604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1598613" y="8636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893425" y="28194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1421C-BEF8-482D-817A-24740D582C1F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2C2EF-45E4-4043-8FC3-A63B6B7F72C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036900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D3CAC-03F5-4028-B173-4C6EEAC8E205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37AE6-AACA-4184-8689-D5482B49D5C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649790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06BB5-13B6-462A-9022-2EF4D69B9AA7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71C75-3CC5-4201-A880-A2DF1408EB8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05363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0460F-414B-48A8-9FC1-D89E78036410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9E7CB-87B9-40DD-BF6A-25884477649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590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150813" y="0"/>
            <a:ext cx="2436812" cy="6858000"/>
            <a:chOff x="1320800" y="0"/>
            <a:chExt cx="2436813" cy="6858001"/>
          </a:xfrm>
        </p:grpSpPr>
        <p:sp>
          <p:nvSpPr>
            <p:cNvPr id="1032" name="Freeform 6"/>
            <p:cNvSpPr>
              <a:spLocks/>
            </p:cNvSpPr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>
                <a:gd name="T0" fmla="*/ 0 w 707"/>
                <a:gd name="T1" fmla="*/ 5286375 h 3357"/>
                <a:gd name="T2" fmla="*/ 247650 w 707"/>
                <a:gd name="T3" fmla="*/ 5329238 h 3357"/>
                <a:gd name="T4" fmla="*/ 1122363 w 707"/>
                <a:gd name="T5" fmla="*/ 0 h 3357"/>
                <a:gd name="T6" fmla="*/ 868363 w 707"/>
                <a:gd name="T7" fmla="*/ 0 h 3357"/>
                <a:gd name="T8" fmla="*/ 0 w 707"/>
                <a:gd name="T9" fmla="*/ 5286375 h 33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l-PL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1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1"/>
              <a:ext cx="1228726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7" y="5291139"/>
              <a:ext cx="1495426" cy="1566862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7" y="5286376"/>
              <a:ext cx="2130426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1"/>
              <a:ext cx="1695451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484313" y="685800"/>
            <a:ext cx="10018712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84313" y="2667000"/>
            <a:ext cx="10018712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963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6D73BDE5-E288-4AAC-92C9-B2A287A1E305}" type="datetimeFigureOut">
              <a:rPr lang="pl-PL"/>
              <a:pPr>
                <a:defRPr/>
              </a:pPr>
              <a:t>2013-07-24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1750" y="5883275"/>
            <a:ext cx="70850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2163" y="5883275"/>
            <a:ext cx="5508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A1FE6C7E-B118-4C2D-9A97-322F8662D4D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45" r:id="rId9"/>
    <p:sldLayoutId id="2147483837" r:id="rId10"/>
    <p:sldLayoutId id="2147483838" r:id="rId11"/>
    <p:sldLayoutId id="2147483846" r:id="rId12"/>
    <p:sldLayoutId id="2147483839" r:id="rId13"/>
    <p:sldLayoutId id="2147483847" r:id="rId14"/>
    <p:sldLayoutId id="2147483840" r:id="rId15"/>
    <p:sldLayoutId id="2147483841" r:id="rId16"/>
    <p:sldLayoutId id="2147483842" r:id="rId1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1"/>
          <p:cNvSpPr>
            <a:spLocks noGrp="1"/>
          </p:cNvSpPr>
          <p:nvPr>
            <p:ph type="ctrTitle"/>
          </p:nvPr>
        </p:nvSpPr>
        <p:spPr>
          <a:xfrm>
            <a:off x="2928938" y="1379538"/>
            <a:ext cx="8574087" cy="2616200"/>
          </a:xfrm>
        </p:spPr>
        <p:txBody>
          <a:bodyPr/>
          <a:lstStyle/>
          <a:p>
            <a:pPr eaLnBrk="1" hangingPunct="1"/>
            <a:r>
              <a:rPr lang="pl-PL" sz="4800" b="1" dirty="0" smtClean="0">
                <a:ln>
                  <a:noFill/>
                </a:ln>
                <a:latin typeface="Courier New" panose="02070309020205020404" pitchFamily="49" charset="0"/>
                <a:cs typeface="Courier New" panose="02070309020205020404" pitchFamily="49" charset="0"/>
              </a:rPr>
              <a:t>Przekształcanie wzorów</a:t>
            </a:r>
            <a:br>
              <a:rPr lang="pl-PL" sz="4800" b="1" dirty="0" smtClean="0">
                <a:ln>
                  <a:noFill/>
                </a:ln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pl-PL" sz="4800" b="1" dirty="0" smtClean="0">
                <a:ln>
                  <a:noFill/>
                </a:ln>
                <a:latin typeface="Courier New" panose="02070309020205020404" pitchFamily="49" charset="0"/>
                <a:cs typeface="Courier New" panose="02070309020205020404" pitchFamily="49" charset="0"/>
              </a:rPr>
              <a:t>- „piramidki”</a:t>
            </a:r>
            <a:br>
              <a:rPr lang="pl-PL" sz="4800" b="1" dirty="0" smtClean="0">
                <a:ln>
                  <a:noFill/>
                </a:ln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pl-PL" sz="2800" b="1" dirty="0" smtClean="0">
                <a:ln>
                  <a:noFill/>
                </a:ln>
                <a:latin typeface="Courier New" panose="02070309020205020404" pitchFamily="49" charset="0"/>
                <a:cs typeface="Courier New" panose="02070309020205020404" pitchFamily="49" charset="0"/>
              </a:rPr>
              <a:t>(załącznik nr 6)</a:t>
            </a:r>
          </a:p>
        </p:txBody>
      </p:sp>
      <p:sp>
        <p:nvSpPr>
          <p:cNvPr id="7171" name="pole tekstowe 3"/>
          <p:cNvSpPr txBox="1">
            <a:spLocks noChangeArrowheads="1"/>
          </p:cNvSpPr>
          <p:nvPr/>
        </p:nvSpPr>
        <p:spPr bwMode="auto">
          <a:xfrm>
            <a:off x="5094288" y="5673725"/>
            <a:ext cx="64087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 eaLnBrk="1" hangingPunct="1"/>
            <a:r>
              <a:rPr lang="pl-PL" sz="2800" b="1">
                <a:latin typeface="Courier New" panose="02070309020205020404" pitchFamily="49" charset="0"/>
                <a:cs typeface="Courier New" panose="02070309020205020404" pitchFamily="49" charset="0"/>
              </a:rPr>
              <a:t>Wykonała: Joanna Klimeczko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Symbol zastępczy zawartości 4"/>
              <p:cNvSpPr>
                <a:spLocks noGrp="1"/>
              </p:cNvSpPr>
              <p:nvPr>
                <p:ph idx="1"/>
              </p:nvPr>
            </p:nvSpPr>
            <p:spPr>
              <a:xfrm>
                <a:off x="1636713" y="804333"/>
                <a:ext cx="10018712" cy="5562600"/>
              </a:xfrm>
            </p:spPr>
            <p:txBody>
              <a:bodyPr/>
              <a:lstStyle/>
              <a:p>
                <a:pPr marL="0" indent="0" algn="just">
                  <a:buNone/>
                </a:pPr>
                <a:r>
                  <a:rPr lang="pl-PL" sz="3200" dirty="0" smtClean="0"/>
                  <a:t>Zauważyłam, jak wiele trudności sprawia uczniom przekształcanie wzorów. Aby ułatwić to zadanie , zaczęłam stosować tzw. piramidki. Gdy wprowadzam nowy wzór na lekcjach matematyki czy chemii w postaci np. </a:t>
                </a:r>
              </a:p>
              <a:p>
                <a:pPr marL="0" indent="0" algn="ctr">
                  <a:buNone/>
                </a:pPr>
                <a:r>
                  <a:rPr lang="pl-PL" sz="3200" dirty="0" smtClean="0"/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l-PL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sz="3200" dirty="0" smtClean="0"/>
                  <a:t> </a:t>
                </a:r>
                <a:r>
                  <a:rPr lang="pl-PL" sz="2000" dirty="0" smtClean="0"/>
                  <a:t>zakładamy że, </a:t>
                </a:r>
                <a:r>
                  <a:rPr lang="pl-PL" sz="2000" dirty="0" smtClean="0"/>
                  <a:t>wszystkie </a:t>
                </a:r>
                <a:r>
                  <a:rPr lang="pl-PL" sz="2000" dirty="0"/>
                  <a:t>zmienne są liczbami </a:t>
                </a:r>
                <a:r>
                  <a:rPr lang="pl-PL" sz="2000" dirty="0" smtClean="0"/>
                  <a:t>dodatnimi</a:t>
                </a:r>
                <a:endParaRPr lang="pl-PL" sz="2000" dirty="0" smtClean="0"/>
              </a:p>
              <a:p>
                <a:pPr marL="0" indent="0">
                  <a:buNone/>
                </a:pPr>
                <a:r>
                  <a:rPr lang="pl-PL" sz="3200" dirty="0" smtClean="0"/>
                  <a:t>Gdzie P – to moc, W – to praca , t – czas ( z którego można oczywiście wyliczyć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pl-PL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𝑙𝑢𝑏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den>
                    </m:f>
                  </m:oMath>
                </a14:m>
                <a:r>
                  <a:rPr lang="pl-PL" sz="3200" dirty="0" smtClean="0"/>
                  <a:t> ), rysuję od razu „piramidkę”:</a:t>
                </a:r>
              </a:p>
              <a:p>
                <a:endParaRPr lang="pl-PL" dirty="0"/>
              </a:p>
            </p:txBody>
          </p:sp>
        </mc:Choice>
        <mc:Fallback>
          <p:sp>
            <p:nvSpPr>
              <p:cNvPr id="5" name="Symbol zastępczy zawartości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36713" y="804333"/>
                <a:ext cx="10018712" cy="5562600"/>
              </a:xfrm>
              <a:blipFill rotWithShape="0">
                <a:blip r:embed="rId2"/>
                <a:stretch>
                  <a:fillRect l="-1521" r="-152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ramidka dla wzoru P = W/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24013" y="244475"/>
            <a:ext cx="3768725" cy="3275013"/>
          </a:xfrm>
          <a:noFill/>
        </p:spPr>
      </p:pic>
      <p:sp>
        <p:nvSpPr>
          <p:cNvPr id="9219" name="pole tekstowe 3"/>
          <p:cNvSpPr txBox="1">
            <a:spLocks noChangeArrowheads="1"/>
          </p:cNvSpPr>
          <p:nvPr/>
        </p:nvSpPr>
        <p:spPr bwMode="auto">
          <a:xfrm>
            <a:off x="5392738" y="244475"/>
            <a:ext cx="6359525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 eaLnBrk="1" hangingPunct="1"/>
            <a:r>
              <a:rPr lang="pl-PL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Chcąc obliczyć pracę, zakrywamy dłonią literkę W, widzimy, że "P" oraz "t" znajdują się na tym samym poziomie, czyli pracę obliczymy mnożąc moc przez czas. </a:t>
            </a:r>
          </a:p>
          <a:p>
            <a:pPr algn="just" eaLnBrk="1" hangingPunct="1"/>
            <a:r>
              <a:rPr lang="pl-PL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Jeżeli chcemy obliczyć moc, zakrywamy dłonią literkę P i widzimy, że "W" znajduje się powyżej "t", a więc moc obliczymy dzieląc pracę przez czas. Podobnie chcąc obliczyć czas, zakrywamy dłonią t i widzimy, że "W" znajduje się ponad "P", więc czas obliczymy dzieląc pracę przez moc. </a:t>
            </a:r>
          </a:p>
        </p:txBody>
      </p:sp>
      <p:sp>
        <p:nvSpPr>
          <p:cNvPr id="9220" name="pole tekstowe 4"/>
          <p:cNvSpPr txBox="1">
            <a:spLocks noChangeArrowheads="1"/>
          </p:cNvSpPr>
          <p:nvPr/>
        </p:nvSpPr>
        <p:spPr bwMode="auto">
          <a:xfrm>
            <a:off x="1624013" y="4552950"/>
            <a:ext cx="10128250" cy="277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 eaLnBrk="1" hangingPunct="1"/>
            <a:r>
              <a:rPr lang="pl-PL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Podobnie można postąpić przy wprowadzaniu większości wzorów np. z fizyki na poziomie gimnazjalnym. „Piramidki” nie rozwijają  wprawdzie umiejętności matematycznych, ale pozwalają uczniom, zwłaszcza mniej zdolnym, radzić sobie z wzorami. </a:t>
            </a:r>
          </a:p>
          <a:p>
            <a:pPr eaLnBrk="1" hangingPunct="1"/>
            <a:r>
              <a:rPr lang="pl-PL" dirty="0"/>
              <a:t/>
            </a:r>
            <a:br>
              <a:rPr lang="pl-PL" dirty="0"/>
            </a:br>
            <a:endParaRPr lang="pl-PL" dirty="0"/>
          </a:p>
          <a:p>
            <a:pPr eaLnBrk="1" hangingPunct="1"/>
            <a:endParaRPr lang="pl-PL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ks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TC103457496[[fn=Paralaksa]]</Template>
  <TotalTime>54</TotalTime>
  <Words>173</Words>
  <Application>Microsoft Office PowerPoint</Application>
  <PresentationFormat>Panoramiczny</PresentationFormat>
  <Paragraphs>9</Paragraphs>
  <Slides>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</vt:i4>
      </vt:variant>
    </vt:vector>
  </HeadingPairs>
  <TitlesOfParts>
    <vt:vector size="8" baseType="lpstr">
      <vt:lpstr>Arial</vt:lpstr>
      <vt:lpstr>Cambria Math</vt:lpstr>
      <vt:lpstr>Corbel</vt:lpstr>
      <vt:lpstr>Courier New</vt:lpstr>
      <vt:lpstr>Paralaksa</vt:lpstr>
      <vt:lpstr>Przekształcanie wzorów - „piramidki” (załącznik nr 6)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Przekształcanie wzorów - piramidki</dc:title>
  <dc:creator>asia</dc:creator>
  <cp:lastModifiedBy>asia</cp:lastModifiedBy>
  <cp:revision>11</cp:revision>
  <dcterms:created xsi:type="dcterms:W3CDTF">2013-07-21T22:59:36Z</dcterms:created>
  <dcterms:modified xsi:type="dcterms:W3CDTF">2013-07-24T09:13:40Z</dcterms:modified>
</cp:coreProperties>
</file>