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1" r:id="rId3"/>
    <p:sldId id="259" r:id="rId4"/>
    <p:sldId id="260" r:id="rId5"/>
    <p:sldId id="257" r:id="rId6"/>
    <p:sldId id="262" r:id="rId7"/>
    <p:sldId id="263" r:id="rId8"/>
    <p:sldId id="268" r:id="rId9"/>
    <p:sldId id="271" r:id="rId10"/>
    <p:sldId id="265" r:id="rId11"/>
    <p:sldId id="270" r:id="rId12"/>
    <p:sldId id="264" r:id="rId13"/>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9" d="100"/>
          <a:sy n="89" d="100"/>
        </p:scale>
        <p:origin x="-120" y="-3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39E9D44-2025-4B19-A6ED-FD8BFBC3532A}" type="datetimeFigureOut">
              <a:rPr lang="pl-PL" smtClean="0"/>
              <a:pPr/>
              <a:t>2013-07-29</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DB74DB5-4091-49D7-BD54-A89295156512}"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9E9D44-2025-4B19-A6ED-FD8BFBC3532A}" type="datetimeFigureOut">
              <a:rPr lang="pl-PL" smtClean="0"/>
              <a:pPr/>
              <a:t>2013-07-29</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B74DB5-4091-49D7-BD54-A89295156512}"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2.jpeg"/><Relationship Id="rId7"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5.jpeg"/><Relationship Id="rId11" Type="http://schemas.openxmlformats.org/officeDocument/2006/relationships/image" Target="../media/image20.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3.png"/><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21.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jpeg"/><Relationship Id="rId3" Type="http://schemas.openxmlformats.org/officeDocument/2006/relationships/image" Target="../media/image2.jpeg"/><Relationship Id="rId7" Type="http://schemas.openxmlformats.org/officeDocument/2006/relationships/image" Target="../media/image24.jpeg"/><Relationship Id="rId12"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3.png"/><Relationship Id="rId9" Type="http://schemas.openxmlformats.org/officeDocument/2006/relationships/image" Target="../media/image26.jpeg"/><Relationship Id="rId14" Type="http://schemas.openxmlformats.org/officeDocument/2006/relationships/image" Target="../media/image31.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duotone>
              <a:schemeClr val="accent3">
                <a:shade val="45000"/>
                <a:satMod val="135000"/>
              </a:schemeClr>
              <a:prstClr val="white"/>
            </a:duotone>
          </a:blip>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duotone>
              <a:schemeClr val="accent3">
                <a:shade val="45000"/>
                <a:satMod val="135000"/>
              </a:schemeClr>
              <a:prstClr val="white"/>
            </a:duotone>
          </a:blip>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8" name="pole tekstowe 7"/>
          <p:cNvSpPr txBox="1"/>
          <p:nvPr/>
        </p:nvSpPr>
        <p:spPr>
          <a:xfrm>
            <a:off x="214282" y="2928934"/>
            <a:ext cx="8209299" cy="954107"/>
          </a:xfrm>
          <a:prstGeom prst="rect">
            <a:avLst/>
          </a:prstGeom>
          <a:noFill/>
        </p:spPr>
        <p:txBody>
          <a:bodyPr wrap="none" rtlCol="0">
            <a:spAutoFit/>
          </a:bodyPr>
          <a:lstStyle/>
          <a:p>
            <a:pPr algn="ctr"/>
            <a:r>
              <a:rPr lang="pl-PL" sz="2800" b="1" dirty="0" smtClean="0">
                <a:latin typeface="Book Antiqua" pitchFamily="18" charset="0"/>
              </a:rPr>
              <a:t>Fizyka w prostych doświadczeniach</a:t>
            </a:r>
          </a:p>
          <a:p>
            <a:pPr algn="ctr"/>
            <a:r>
              <a:rPr lang="pl-PL" sz="2800" b="1" dirty="0" smtClean="0">
                <a:latin typeface="Book Antiqua" pitchFamily="18" charset="0"/>
              </a:rPr>
              <a:t>Autorzy: dr inż. Florian Brom, dr Beata Zimnicka</a:t>
            </a:r>
            <a:endParaRPr lang="pl-PL" sz="2800" b="1" dirty="0">
              <a:latin typeface="Book Antiqua" pitchFamily="18" charset="0"/>
            </a:endParaRPr>
          </a:p>
        </p:txBody>
      </p:sp>
      <p:sp>
        <p:nvSpPr>
          <p:cNvPr id="11" name="Objaśnienie ze strzałką w dół 10"/>
          <p:cNvSpPr/>
          <p:nvPr/>
        </p:nvSpPr>
        <p:spPr>
          <a:xfrm>
            <a:off x="1214414" y="1214422"/>
            <a:ext cx="6429420" cy="1785950"/>
          </a:xfrm>
          <a:prstGeom prst="downArrowCallout">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2" name="Objaśnienie ze strzałką w dół 11"/>
          <p:cNvSpPr/>
          <p:nvPr/>
        </p:nvSpPr>
        <p:spPr>
          <a:xfrm rot="10800000">
            <a:off x="1142976" y="4071942"/>
            <a:ext cx="6572296" cy="1714512"/>
          </a:xfrm>
          <a:prstGeom prst="downArrowCallout">
            <a:avLst/>
          </a:prstGeom>
          <a:blipFill>
            <a:blip r:embed="rId6"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7" name="pole tekstowe 6"/>
          <p:cNvSpPr txBox="1"/>
          <p:nvPr/>
        </p:nvSpPr>
        <p:spPr>
          <a:xfrm>
            <a:off x="428596" y="1785926"/>
            <a:ext cx="7600670" cy="2308324"/>
          </a:xfrm>
          <a:prstGeom prst="rect">
            <a:avLst/>
          </a:prstGeom>
          <a:noFill/>
        </p:spPr>
        <p:txBody>
          <a:bodyPr wrap="none" rtlCol="0">
            <a:spAutoFit/>
          </a:bodyPr>
          <a:lstStyle/>
          <a:p>
            <a:r>
              <a:rPr lang="pl-PL" dirty="0" smtClean="0"/>
              <a:t>Plan prezentacji</a:t>
            </a:r>
          </a:p>
          <a:p>
            <a:endParaRPr lang="pl-PL" dirty="0" smtClean="0"/>
          </a:p>
          <a:p>
            <a:endParaRPr lang="pl-PL" dirty="0" smtClean="0"/>
          </a:p>
          <a:p>
            <a:pPr marL="342900" indent="-342900">
              <a:buAutoNum type="arabicPeriod"/>
            </a:pPr>
            <a:r>
              <a:rPr lang="pl-PL" b="1" dirty="0" smtClean="0"/>
              <a:t>Ćwiczenia w opisywaniu doświadczeń, nazywaniu zjawisk fizycznych </a:t>
            </a:r>
          </a:p>
          <a:p>
            <a:pPr marL="342900" indent="-342900"/>
            <a:r>
              <a:rPr lang="pl-PL" b="1" dirty="0" smtClean="0"/>
              <a:t>oraz wynajdowaniu zastosowań obserwowanych prawidłowości</a:t>
            </a:r>
          </a:p>
          <a:p>
            <a:pPr marL="342900" indent="-342900"/>
            <a:r>
              <a:rPr lang="pl-PL" b="1" dirty="0" smtClean="0"/>
              <a:t>2. Zachęcenie młodzieży do wynajdowania fizyki i zawartej w niej matematyki</a:t>
            </a:r>
            <a:br>
              <a:rPr lang="pl-PL" b="1" dirty="0" smtClean="0"/>
            </a:br>
            <a:r>
              <a:rPr lang="pl-PL" b="1" dirty="0" smtClean="0"/>
              <a:t> w życiu codziennym</a:t>
            </a:r>
          </a:p>
          <a:p>
            <a:pPr marL="342900" indent="-342900"/>
            <a:r>
              <a:rPr lang="pl-PL" b="1" dirty="0" smtClean="0"/>
              <a:t>3. Samodzielne, proste eksperymentowanie</a:t>
            </a:r>
            <a:endParaRPr lang="pl-PL"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pic>
        <p:nvPicPr>
          <p:cNvPr id="7" name="Obraz 6" descr="DSC_0760.JPG"/>
          <p:cNvPicPr>
            <a:picLocks noChangeAspect="1"/>
          </p:cNvPicPr>
          <p:nvPr/>
        </p:nvPicPr>
        <p:blipFill>
          <a:blip r:embed="rId5" cstate="print"/>
          <a:stretch>
            <a:fillRect/>
          </a:stretch>
        </p:blipFill>
        <p:spPr>
          <a:xfrm>
            <a:off x="500034" y="1285860"/>
            <a:ext cx="3077976" cy="206046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Obraz 7" descr="DSC_0761.JPG"/>
          <p:cNvPicPr>
            <a:picLocks noChangeAspect="1"/>
          </p:cNvPicPr>
          <p:nvPr/>
        </p:nvPicPr>
        <p:blipFill>
          <a:blip r:embed="rId6" cstate="print"/>
          <a:stretch>
            <a:fillRect/>
          </a:stretch>
        </p:blipFill>
        <p:spPr>
          <a:xfrm>
            <a:off x="2714612" y="2500306"/>
            <a:ext cx="2928926" cy="196068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9" name="pole tekstowe 8"/>
          <p:cNvSpPr txBox="1"/>
          <p:nvPr/>
        </p:nvSpPr>
        <p:spPr>
          <a:xfrm>
            <a:off x="1071538" y="857232"/>
            <a:ext cx="2464649" cy="369332"/>
          </a:xfrm>
          <a:prstGeom prst="rect">
            <a:avLst/>
          </a:prstGeom>
          <a:noFill/>
        </p:spPr>
        <p:txBody>
          <a:bodyPr wrap="none" rtlCol="0">
            <a:spAutoFit/>
          </a:bodyPr>
          <a:lstStyle/>
          <a:p>
            <a:r>
              <a:rPr lang="pl-PL" dirty="0" smtClean="0"/>
              <a:t>Wiatraczek konwekcyjny</a:t>
            </a:r>
            <a:endParaRPr lang="pl-PL" dirty="0"/>
          </a:p>
        </p:txBody>
      </p:sp>
      <p:sp>
        <p:nvSpPr>
          <p:cNvPr id="10" name="pole tekstowe 9"/>
          <p:cNvSpPr txBox="1"/>
          <p:nvPr/>
        </p:nvSpPr>
        <p:spPr>
          <a:xfrm>
            <a:off x="285720" y="4572008"/>
            <a:ext cx="5929354" cy="1754326"/>
          </a:xfrm>
          <a:prstGeom prst="rect">
            <a:avLst/>
          </a:prstGeom>
          <a:noFill/>
        </p:spPr>
        <p:txBody>
          <a:bodyPr wrap="square" rtlCol="0">
            <a:spAutoFit/>
          </a:bodyPr>
          <a:lstStyle/>
          <a:p>
            <a:r>
              <a:rPr lang="pl-PL" dirty="0" smtClean="0"/>
              <a:t>Konwekcja-unoszenie ciepłych warstw powietrza w górę.</a:t>
            </a:r>
          </a:p>
          <a:p>
            <a:r>
              <a:rPr lang="pl-PL" dirty="0" smtClean="0"/>
              <a:t>Wnioski: Wiatraczek/spirala kręci się po zapaleniu świeczki, gdyż ciepłe powietrze  unosi się w górę.</a:t>
            </a:r>
          </a:p>
          <a:p>
            <a:r>
              <a:rPr lang="pl-PL" dirty="0" smtClean="0"/>
              <a:t>Zastosowanie: loty szybowcowe, kotły konwekcyjne, prądy konwekcyjne,  ptaki (niektóre)-szybowanie  bez ruchu skrzydeł</a:t>
            </a:r>
            <a:endParaRPr lang="pl-PL" dirty="0"/>
          </a:p>
        </p:txBody>
      </p:sp>
      <p:sp>
        <p:nvSpPr>
          <p:cNvPr id="11" name="Objaśnienie prostokątne zaokrąglone 10"/>
          <p:cNvSpPr/>
          <p:nvPr/>
        </p:nvSpPr>
        <p:spPr>
          <a:xfrm>
            <a:off x="6000760" y="1285860"/>
            <a:ext cx="2143140" cy="1500198"/>
          </a:xfrm>
          <a:prstGeom prst="wedgeRoundRectCallout">
            <a:avLst>
              <a:gd name="adj1" fmla="val -137736"/>
              <a:gd name="adj2" fmla="val -3086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solidFill>
                  <a:schemeClr val="tx1"/>
                </a:solidFill>
              </a:rPr>
              <a:t>Burza mózgów!</a:t>
            </a:r>
          </a:p>
          <a:p>
            <a:pPr algn="ctr"/>
            <a:r>
              <a:rPr lang="pl-PL" sz="1200" dirty="0" smtClean="0">
                <a:solidFill>
                  <a:schemeClr val="tx1"/>
                </a:solidFill>
              </a:rPr>
              <a:t>Dlaczego w lecie w  piwnicy jest zimniej niż na poddaszu?</a:t>
            </a:r>
          </a:p>
          <a:p>
            <a:pPr algn="ctr"/>
            <a:r>
              <a:rPr lang="pl-PL" sz="1200" dirty="0" smtClean="0">
                <a:solidFill>
                  <a:schemeClr val="tx1"/>
                </a:solidFill>
              </a:rPr>
              <a:t>Dlaczego gotując zupę podgrzewamy ją od dołu?</a:t>
            </a:r>
          </a:p>
          <a:p>
            <a:pPr algn="ctr"/>
            <a:r>
              <a:rPr lang="pl-PL" sz="1200" dirty="0" smtClean="0">
                <a:solidFill>
                  <a:schemeClr val="tx1"/>
                </a:solidFill>
              </a:rPr>
              <a:t>Gdzie montuje się kotły grzewcze?</a:t>
            </a:r>
            <a:endParaRPr lang="pl-PL" sz="1200" dirty="0">
              <a:solidFill>
                <a:schemeClr val="tx1"/>
              </a:solidFill>
            </a:endParaRPr>
          </a:p>
        </p:txBody>
      </p:sp>
      <p:sp>
        <p:nvSpPr>
          <p:cNvPr id="12" name="pole tekstowe 11"/>
          <p:cNvSpPr txBox="1"/>
          <p:nvPr/>
        </p:nvSpPr>
        <p:spPr>
          <a:xfrm>
            <a:off x="5786446" y="3000372"/>
            <a:ext cx="3214710" cy="923330"/>
          </a:xfrm>
          <a:prstGeom prst="rect">
            <a:avLst/>
          </a:prstGeom>
          <a:noFill/>
        </p:spPr>
        <p:txBody>
          <a:bodyPr wrap="square" rtlCol="0">
            <a:spAutoFit/>
          </a:bodyPr>
          <a:lstStyle/>
          <a:p>
            <a:r>
              <a:rPr lang="pl-PL" dirty="0" smtClean="0"/>
              <a:t>Wiatraczek można wykonać z papieru, koreczka, ołówka, plasteliny:</a:t>
            </a:r>
            <a:endParaRPr lang="pl-PL" dirty="0"/>
          </a:p>
        </p:txBody>
      </p:sp>
      <p:pic>
        <p:nvPicPr>
          <p:cNvPr id="13" name="Obraz 12" descr="DSC_0840.JPG"/>
          <p:cNvPicPr>
            <a:picLocks noChangeAspect="1"/>
          </p:cNvPicPr>
          <p:nvPr/>
        </p:nvPicPr>
        <p:blipFill>
          <a:blip r:embed="rId7" cstate="print"/>
          <a:stretch>
            <a:fillRect/>
          </a:stretch>
        </p:blipFill>
        <p:spPr>
          <a:xfrm rot="16200000">
            <a:off x="6523496" y="4120710"/>
            <a:ext cx="2456045" cy="1644129"/>
          </a:xfrm>
          <a:prstGeom prst="rect">
            <a:avLst/>
          </a:prstGeom>
        </p:spPr>
      </p:pic>
      <p:cxnSp>
        <p:nvCxnSpPr>
          <p:cNvPr id="15" name="Łącznik łamany 14"/>
          <p:cNvCxnSpPr/>
          <p:nvPr/>
        </p:nvCxnSpPr>
        <p:spPr>
          <a:xfrm rot="16200000" flipH="1">
            <a:off x="6322231" y="4250537"/>
            <a:ext cx="857256" cy="785818"/>
          </a:xfrm>
          <a:prstGeom prst="bentConnector3">
            <a:avLst>
              <a:gd name="adj1" fmla="val 50000"/>
            </a:avLst>
          </a:prstGeom>
          <a:ln w="4762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pic>
        <p:nvPicPr>
          <p:cNvPr id="7" name="Obraz 6" descr="DSC_0813.JPG"/>
          <p:cNvPicPr>
            <a:picLocks noChangeAspect="1"/>
          </p:cNvPicPr>
          <p:nvPr/>
        </p:nvPicPr>
        <p:blipFill>
          <a:blip r:embed="rId5" cstate="print"/>
          <a:stretch>
            <a:fillRect/>
          </a:stretch>
        </p:blipFill>
        <p:spPr>
          <a:xfrm>
            <a:off x="285720" y="1142984"/>
            <a:ext cx="3143272" cy="210417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8" name="Obraz 7" descr="DSC_0815.JPG"/>
          <p:cNvPicPr>
            <a:picLocks noChangeAspect="1"/>
          </p:cNvPicPr>
          <p:nvPr/>
        </p:nvPicPr>
        <p:blipFill>
          <a:blip r:embed="rId6" cstate="print"/>
          <a:stretch>
            <a:fillRect/>
          </a:stretch>
        </p:blipFill>
        <p:spPr>
          <a:xfrm>
            <a:off x="1785918" y="2571744"/>
            <a:ext cx="3184690" cy="21319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Obraz 8" descr="DSC_0817.JPG"/>
          <p:cNvPicPr>
            <a:picLocks noChangeAspect="1"/>
          </p:cNvPicPr>
          <p:nvPr/>
        </p:nvPicPr>
        <p:blipFill>
          <a:blip r:embed="rId7" cstate="print"/>
          <a:stretch>
            <a:fillRect/>
          </a:stretch>
        </p:blipFill>
        <p:spPr>
          <a:xfrm>
            <a:off x="4429124" y="1071546"/>
            <a:ext cx="3071834" cy="205635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pole tekstowe 9"/>
          <p:cNvSpPr txBox="1"/>
          <p:nvPr/>
        </p:nvSpPr>
        <p:spPr>
          <a:xfrm>
            <a:off x="5500694" y="3429000"/>
            <a:ext cx="1791324" cy="369332"/>
          </a:xfrm>
          <a:prstGeom prst="rect">
            <a:avLst/>
          </a:prstGeom>
          <a:noFill/>
        </p:spPr>
        <p:txBody>
          <a:bodyPr wrap="none" rtlCol="0">
            <a:spAutoFit/>
          </a:bodyPr>
          <a:lstStyle/>
          <a:p>
            <a:r>
              <a:rPr lang="pl-PL" b="1" dirty="0" smtClean="0"/>
              <a:t>Zderzenia monet</a:t>
            </a:r>
            <a:endParaRPr lang="pl-PL" b="1" dirty="0"/>
          </a:p>
        </p:txBody>
      </p:sp>
      <p:sp>
        <p:nvSpPr>
          <p:cNvPr id="11" name="pole tekstowe 10"/>
          <p:cNvSpPr txBox="1"/>
          <p:nvPr/>
        </p:nvSpPr>
        <p:spPr>
          <a:xfrm>
            <a:off x="0" y="4786322"/>
            <a:ext cx="9011506" cy="1477328"/>
          </a:xfrm>
          <a:prstGeom prst="rect">
            <a:avLst/>
          </a:prstGeom>
          <a:noFill/>
        </p:spPr>
        <p:txBody>
          <a:bodyPr wrap="none" rtlCol="0">
            <a:spAutoFit/>
          </a:bodyPr>
          <a:lstStyle/>
          <a:p>
            <a:r>
              <a:rPr lang="pl-PL" b="1" dirty="0" smtClean="0"/>
              <a:t>Wnioski: </a:t>
            </a:r>
            <a:r>
              <a:rPr lang="pl-PL" dirty="0" smtClean="0"/>
              <a:t>Po uderzeniu jednej monety w dwie, takie same, odskakuje jedna. </a:t>
            </a:r>
          </a:p>
          <a:p>
            <a:r>
              <a:rPr lang="pl-PL" dirty="0" smtClean="0"/>
              <a:t>Gdy uderzymy dwoma monetami w dwie, odskoczą dwie.</a:t>
            </a:r>
          </a:p>
          <a:p>
            <a:r>
              <a:rPr lang="pl-PL" dirty="0" smtClean="0"/>
              <a:t>Gdy uderzymy jedną w trzy monety, oskoczy znowu jedna.</a:t>
            </a:r>
          </a:p>
          <a:p>
            <a:r>
              <a:rPr lang="pl-PL" dirty="0" smtClean="0"/>
              <a:t>Doświadczenie demontruje zasadę zachowania pędu i energii. Podobnie, jak kołyska Newtona.</a:t>
            </a:r>
          </a:p>
          <a:p>
            <a:endParaRPr lang="pl-PL" dirty="0"/>
          </a:p>
        </p:txBody>
      </p:sp>
      <p:cxnSp>
        <p:nvCxnSpPr>
          <p:cNvPr id="13" name="Łącznik prosty ze strzałką 12"/>
          <p:cNvCxnSpPr/>
          <p:nvPr/>
        </p:nvCxnSpPr>
        <p:spPr>
          <a:xfrm rot="10800000">
            <a:off x="2285984" y="2143116"/>
            <a:ext cx="428628"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Łącznik prosty ze strzałką 13"/>
          <p:cNvCxnSpPr/>
          <p:nvPr/>
        </p:nvCxnSpPr>
        <p:spPr>
          <a:xfrm rot="10800000">
            <a:off x="3786182" y="3571876"/>
            <a:ext cx="428628"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Łącznik prosty ze strzałką 14"/>
          <p:cNvCxnSpPr/>
          <p:nvPr/>
        </p:nvCxnSpPr>
        <p:spPr>
          <a:xfrm rot="10800000">
            <a:off x="5786446" y="2214554"/>
            <a:ext cx="428628"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pic>
        <p:nvPicPr>
          <p:cNvPr id="7" name="Obraz 6" descr="DSC_0843.JPG"/>
          <p:cNvPicPr>
            <a:picLocks noChangeAspect="1"/>
          </p:cNvPicPr>
          <p:nvPr/>
        </p:nvPicPr>
        <p:blipFill>
          <a:blip r:embed="rId5" cstate="print"/>
          <a:stretch>
            <a:fillRect/>
          </a:stretch>
        </p:blipFill>
        <p:spPr>
          <a:xfrm rot="16200000">
            <a:off x="5225935" y="2489313"/>
            <a:ext cx="4255492" cy="2848718"/>
          </a:xfrm>
          <a:prstGeom prst="rect">
            <a:avLst/>
          </a:prstGeom>
        </p:spPr>
      </p:pic>
      <p:sp>
        <p:nvSpPr>
          <p:cNvPr id="8" name="pole tekstowe 7"/>
          <p:cNvSpPr txBox="1"/>
          <p:nvPr/>
        </p:nvSpPr>
        <p:spPr>
          <a:xfrm>
            <a:off x="285720" y="1214422"/>
            <a:ext cx="2217658" cy="369332"/>
          </a:xfrm>
          <a:prstGeom prst="rect">
            <a:avLst/>
          </a:prstGeom>
          <a:noFill/>
        </p:spPr>
        <p:txBody>
          <a:bodyPr wrap="none" rtlCol="0">
            <a:spAutoFit/>
          </a:bodyPr>
          <a:lstStyle/>
          <a:p>
            <a:r>
              <a:rPr lang="pl-PL" dirty="0" smtClean="0"/>
              <a:t>Rezonas mechaniczny</a:t>
            </a:r>
            <a:endParaRPr lang="pl-PL" dirty="0"/>
          </a:p>
        </p:txBody>
      </p:sp>
      <p:sp>
        <p:nvSpPr>
          <p:cNvPr id="2053" name="Oval 5"/>
          <p:cNvSpPr>
            <a:spLocks noChangeArrowheads="1"/>
          </p:cNvSpPr>
          <p:nvPr/>
        </p:nvSpPr>
        <p:spPr bwMode="auto">
          <a:xfrm>
            <a:off x="368300" y="93663"/>
            <a:ext cx="163513" cy="15557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
        <p:nvSpPr>
          <p:cNvPr id="2050" name="Oval 2"/>
          <p:cNvSpPr>
            <a:spLocks noChangeArrowheads="1"/>
          </p:cNvSpPr>
          <p:nvPr/>
        </p:nvSpPr>
        <p:spPr bwMode="auto">
          <a:xfrm>
            <a:off x="790575" y="249238"/>
            <a:ext cx="163513" cy="15557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52" name="Oval 4"/>
          <p:cNvSpPr>
            <a:spLocks noChangeArrowheads="1"/>
          </p:cNvSpPr>
          <p:nvPr/>
        </p:nvSpPr>
        <p:spPr bwMode="auto">
          <a:xfrm>
            <a:off x="1177925" y="249238"/>
            <a:ext cx="163513" cy="15557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51" name="Oval 3"/>
          <p:cNvSpPr>
            <a:spLocks noChangeArrowheads="1"/>
          </p:cNvSpPr>
          <p:nvPr/>
        </p:nvSpPr>
        <p:spPr bwMode="auto">
          <a:xfrm>
            <a:off x="1592263" y="92075"/>
            <a:ext cx="163512" cy="15557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49" name="Text Box 1"/>
          <p:cNvSpPr txBox="1">
            <a:spLocks noChangeArrowheads="1"/>
          </p:cNvSpPr>
          <p:nvPr/>
        </p:nvSpPr>
        <p:spPr bwMode="auto">
          <a:xfrm>
            <a:off x="50800" y="101600"/>
            <a:ext cx="2114550" cy="25082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pl-PL"/>
          </a:p>
        </p:txBody>
      </p:sp>
      <p:pic>
        <p:nvPicPr>
          <p:cNvPr id="2055" name="Picture 7"/>
          <p:cNvPicPr>
            <a:picLocks noChangeAspect="1" noChangeArrowheads="1"/>
          </p:cNvPicPr>
          <p:nvPr/>
        </p:nvPicPr>
        <p:blipFill>
          <a:blip r:embed="rId6"/>
          <a:srcRect/>
          <a:stretch>
            <a:fillRect/>
          </a:stretch>
        </p:blipFill>
        <p:spPr bwMode="auto">
          <a:xfrm>
            <a:off x="142844" y="1571612"/>
            <a:ext cx="3501312" cy="1643074"/>
          </a:xfrm>
          <a:prstGeom prst="rect">
            <a:avLst/>
          </a:prstGeom>
          <a:noFill/>
          <a:ln w="9525">
            <a:noFill/>
            <a:miter lim="800000"/>
            <a:headEnd/>
            <a:tailEnd/>
          </a:ln>
          <a:effectLst/>
        </p:spPr>
      </p:pic>
      <p:sp>
        <p:nvSpPr>
          <p:cNvPr id="17" name="pole tekstowe 16"/>
          <p:cNvSpPr txBox="1"/>
          <p:nvPr/>
        </p:nvSpPr>
        <p:spPr>
          <a:xfrm>
            <a:off x="142844" y="3571876"/>
            <a:ext cx="5760167" cy="923330"/>
          </a:xfrm>
          <a:prstGeom prst="rect">
            <a:avLst/>
          </a:prstGeom>
          <a:noFill/>
        </p:spPr>
        <p:txBody>
          <a:bodyPr wrap="none" rtlCol="0">
            <a:spAutoFit/>
          </a:bodyPr>
          <a:lstStyle/>
          <a:p>
            <a:r>
              <a:rPr lang="pl-PL" dirty="0" smtClean="0"/>
              <a:t>Przykład przepływu energii pomiedzy układami drgającymi, </a:t>
            </a:r>
          </a:p>
          <a:p>
            <a:r>
              <a:rPr lang="pl-PL" dirty="0" smtClean="0"/>
              <a:t>drgania przenoszone są pomiędzy ciałami, </a:t>
            </a:r>
          </a:p>
          <a:p>
            <a:r>
              <a:rPr lang="pl-PL" dirty="0" smtClean="0"/>
              <a:t>które mają taką samą częstotliwość dragań własnych. </a:t>
            </a:r>
            <a:endParaRPr lang="pl-PL" dirty="0"/>
          </a:p>
        </p:txBody>
      </p:sp>
      <p:sp>
        <p:nvSpPr>
          <p:cNvPr id="18" name="pole tekstowe 17"/>
          <p:cNvSpPr txBox="1"/>
          <p:nvPr/>
        </p:nvSpPr>
        <p:spPr>
          <a:xfrm>
            <a:off x="142844" y="5143512"/>
            <a:ext cx="5799088" cy="923330"/>
          </a:xfrm>
          <a:prstGeom prst="rect">
            <a:avLst/>
          </a:prstGeom>
          <a:noFill/>
        </p:spPr>
        <p:txBody>
          <a:bodyPr wrap="none" rtlCol="0">
            <a:spAutoFit/>
          </a:bodyPr>
          <a:lstStyle/>
          <a:p>
            <a:r>
              <a:rPr lang="pl-PL" dirty="0" smtClean="0"/>
              <a:t>Wystepowanie/zastosowanie:</a:t>
            </a:r>
          </a:p>
          <a:p>
            <a:r>
              <a:rPr lang="pl-PL" dirty="0" smtClean="0"/>
              <a:t>Drgania szyb autobusu przy odpowiednich drganiach silnika,</a:t>
            </a:r>
          </a:p>
          <a:p>
            <a:r>
              <a:rPr lang="pl-PL" dirty="0" smtClean="0"/>
              <a:t> masażery, huśtawka</a:t>
            </a:r>
            <a:endParaRPr lang="pl-P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pic>
        <p:nvPicPr>
          <p:cNvPr id="8" name="Obraz 7" descr="DSC_0846.JPG"/>
          <p:cNvPicPr>
            <a:picLocks noChangeAspect="1"/>
          </p:cNvPicPr>
          <p:nvPr/>
        </p:nvPicPr>
        <p:blipFill>
          <a:blip r:embed="rId5" cstate="print"/>
          <a:stretch>
            <a:fillRect/>
          </a:stretch>
        </p:blipFill>
        <p:spPr>
          <a:xfrm>
            <a:off x="142844" y="928670"/>
            <a:ext cx="2428892" cy="1625953"/>
          </a:xfrm>
          <a:prstGeom prst="rect">
            <a:avLst/>
          </a:prstGeom>
        </p:spPr>
      </p:pic>
      <p:pic>
        <p:nvPicPr>
          <p:cNvPr id="9" name="Obraz 8" descr="DSC_0848.JPG"/>
          <p:cNvPicPr>
            <a:picLocks noChangeAspect="1"/>
          </p:cNvPicPr>
          <p:nvPr/>
        </p:nvPicPr>
        <p:blipFill>
          <a:blip r:embed="rId6" cstate="print"/>
          <a:stretch>
            <a:fillRect/>
          </a:stretch>
        </p:blipFill>
        <p:spPr>
          <a:xfrm>
            <a:off x="6000760" y="4572008"/>
            <a:ext cx="2428892" cy="1625953"/>
          </a:xfrm>
          <a:prstGeom prst="rect">
            <a:avLst/>
          </a:prstGeom>
        </p:spPr>
      </p:pic>
      <p:pic>
        <p:nvPicPr>
          <p:cNvPr id="10" name="Obraz 9" descr="DSC_0855.JPG"/>
          <p:cNvPicPr>
            <a:picLocks noChangeAspect="1"/>
          </p:cNvPicPr>
          <p:nvPr/>
        </p:nvPicPr>
        <p:blipFill>
          <a:blip r:embed="rId7" cstate="print"/>
          <a:stretch>
            <a:fillRect/>
          </a:stretch>
        </p:blipFill>
        <p:spPr>
          <a:xfrm>
            <a:off x="3143240" y="4572008"/>
            <a:ext cx="2454469" cy="1643074"/>
          </a:xfrm>
          <a:prstGeom prst="rect">
            <a:avLst/>
          </a:prstGeom>
        </p:spPr>
      </p:pic>
      <p:pic>
        <p:nvPicPr>
          <p:cNvPr id="12" name="Obraz 11" descr="DSC_0847.JPG"/>
          <p:cNvPicPr>
            <a:picLocks noChangeAspect="1"/>
          </p:cNvPicPr>
          <p:nvPr/>
        </p:nvPicPr>
        <p:blipFill>
          <a:blip r:embed="rId8" cstate="print"/>
          <a:stretch>
            <a:fillRect/>
          </a:stretch>
        </p:blipFill>
        <p:spPr>
          <a:xfrm>
            <a:off x="142844" y="2500306"/>
            <a:ext cx="2454468" cy="1643074"/>
          </a:xfrm>
          <a:prstGeom prst="rect">
            <a:avLst/>
          </a:prstGeom>
        </p:spPr>
      </p:pic>
      <p:sp>
        <p:nvSpPr>
          <p:cNvPr id="13" name="pole tekstowe 12"/>
          <p:cNvSpPr txBox="1"/>
          <p:nvPr/>
        </p:nvSpPr>
        <p:spPr>
          <a:xfrm rot="16200000">
            <a:off x="1511993" y="2289918"/>
            <a:ext cx="3051840" cy="369332"/>
          </a:xfrm>
          <a:prstGeom prst="rect">
            <a:avLst/>
          </a:prstGeom>
          <a:noFill/>
        </p:spPr>
        <p:txBody>
          <a:bodyPr wrap="square" rtlCol="0">
            <a:spAutoFit/>
          </a:bodyPr>
          <a:lstStyle/>
          <a:p>
            <a:r>
              <a:rPr lang="pl-PL" dirty="0" smtClean="0"/>
              <a:t>Wiryjący świat czyli bączki</a:t>
            </a:r>
            <a:endParaRPr lang="pl-PL" dirty="0"/>
          </a:p>
        </p:txBody>
      </p:sp>
      <p:pic>
        <p:nvPicPr>
          <p:cNvPr id="14" name="Obraz 13" descr="DSC_0870.JPG"/>
          <p:cNvPicPr>
            <a:picLocks noChangeAspect="1"/>
          </p:cNvPicPr>
          <p:nvPr/>
        </p:nvPicPr>
        <p:blipFill>
          <a:blip r:embed="rId9" cstate="print"/>
          <a:stretch>
            <a:fillRect/>
          </a:stretch>
        </p:blipFill>
        <p:spPr>
          <a:xfrm>
            <a:off x="285720" y="4572008"/>
            <a:ext cx="2428892" cy="1625952"/>
          </a:xfrm>
          <a:prstGeom prst="rect">
            <a:avLst/>
          </a:prstGeom>
        </p:spPr>
      </p:pic>
      <p:pic>
        <p:nvPicPr>
          <p:cNvPr id="15" name="Obraz 14" descr="DSC_0863.JPG"/>
          <p:cNvPicPr>
            <a:picLocks noChangeAspect="1"/>
          </p:cNvPicPr>
          <p:nvPr/>
        </p:nvPicPr>
        <p:blipFill>
          <a:blip r:embed="rId10" cstate="print"/>
          <a:stretch>
            <a:fillRect/>
          </a:stretch>
        </p:blipFill>
        <p:spPr>
          <a:xfrm>
            <a:off x="5929322" y="1000108"/>
            <a:ext cx="2643174" cy="1769398"/>
          </a:xfrm>
          <a:prstGeom prst="rect">
            <a:avLst/>
          </a:prstGeom>
        </p:spPr>
      </p:pic>
      <p:pic>
        <p:nvPicPr>
          <p:cNvPr id="16" name="Obraz 15" descr="DSC_0865.JPG"/>
          <p:cNvPicPr>
            <a:picLocks noChangeAspect="1"/>
          </p:cNvPicPr>
          <p:nvPr/>
        </p:nvPicPr>
        <p:blipFill>
          <a:blip r:embed="rId11" cstate="print"/>
          <a:stretch>
            <a:fillRect/>
          </a:stretch>
        </p:blipFill>
        <p:spPr>
          <a:xfrm>
            <a:off x="3643306" y="2000240"/>
            <a:ext cx="2794868" cy="1870945"/>
          </a:xfrm>
          <a:prstGeom prst="rect">
            <a:avLst/>
          </a:prstGeom>
        </p:spPr>
      </p:pic>
      <p:sp>
        <p:nvSpPr>
          <p:cNvPr id="17" name="pole tekstowe 16"/>
          <p:cNvSpPr txBox="1"/>
          <p:nvPr/>
        </p:nvSpPr>
        <p:spPr>
          <a:xfrm>
            <a:off x="4071934" y="1214422"/>
            <a:ext cx="1697516" cy="646331"/>
          </a:xfrm>
          <a:prstGeom prst="rect">
            <a:avLst/>
          </a:prstGeom>
          <a:noFill/>
        </p:spPr>
        <p:txBody>
          <a:bodyPr wrap="none" rtlCol="0">
            <a:spAutoFit/>
          </a:bodyPr>
          <a:lstStyle/>
          <a:p>
            <a:r>
              <a:rPr lang="pl-PL" dirty="0" smtClean="0"/>
              <a:t>Pinezka, papier, </a:t>
            </a:r>
          </a:p>
          <a:p>
            <a:r>
              <a:rPr lang="pl-PL" dirty="0" smtClean="0"/>
              <a:t>mazak, nożyczki</a:t>
            </a:r>
            <a:endParaRPr lang="pl-PL" dirty="0"/>
          </a:p>
        </p:txBody>
      </p:sp>
      <p:sp>
        <p:nvSpPr>
          <p:cNvPr id="18" name="pole tekstowe 17"/>
          <p:cNvSpPr txBox="1"/>
          <p:nvPr/>
        </p:nvSpPr>
        <p:spPr>
          <a:xfrm>
            <a:off x="5715008" y="2786058"/>
            <a:ext cx="3428992" cy="923330"/>
          </a:xfrm>
          <a:prstGeom prst="rect">
            <a:avLst/>
          </a:prstGeom>
          <a:solidFill>
            <a:schemeClr val="accent5">
              <a:lumMod val="20000"/>
              <a:lumOff val="80000"/>
            </a:schemeClr>
          </a:solidFill>
        </p:spPr>
        <p:txBody>
          <a:bodyPr wrap="square" rtlCol="0">
            <a:spAutoFit/>
          </a:bodyPr>
          <a:lstStyle/>
          <a:p>
            <a:r>
              <a:rPr lang="pl-PL" dirty="0" smtClean="0"/>
              <a:t>Obserwujemy kręcacy się krążek,  </a:t>
            </a:r>
          </a:p>
          <a:p>
            <a:r>
              <a:rPr lang="pl-PL" dirty="0" smtClean="0"/>
              <a:t>który jest prawie gładki, </a:t>
            </a:r>
          </a:p>
          <a:p>
            <a:r>
              <a:rPr lang="pl-PL" dirty="0" smtClean="0"/>
              <a:t>nie widać wzorków</a:t>
            </a:r>
            <a:endParaRPr lang="pl-PL" dirty="0"/>
          </a:p>
        </p:txBody>
      </p:sp>
      <p:sp>
        <p:nvSpPr>
          <p:cNvPr id="19" name="Nawias klamrowy zamykający 18"/>
          <p:cNvSpPr/>
          <p:nvPr/>
        </p:nvSpPr>
        <p:spPr>
          <a:xfrm rot="16200000">
            <a:off x="3964777" y="1178703"/>
            <a:ext cx="714380" cy="7215238"/>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20" name="pole tekstowe 19"/>
          <p:cNvSpPr txBox="1"/>
          <p:nvPr/>
        </p:nvSpPr>
        <p:spPr>
          <a:xfrm>
            <a:off x="285720" y="4071942"/>
            <a:ext cx="9144000" cy="584775"/>
          </a:xfrm>
          <a:prstGeom prst="rect">
            <a:avLst/>
          </a:prstGeom>
          <a:noFill/>
        </p:spPr>
        <p:txBody>
          <a:bodyPr wrap="square" rtlCol="0">
            <a:spAutoFit/>
          </a:bodyPr>
          <a:lstStyle/>
          <a:p>
            <a:r>
              <a:rPr lang="pl-PL" sz="1600" dirty="0" smtClean="0"/>
              <a:t>Bączek wiruje na kulce a następnie obraca się na nóżce  (można go wykonać z drewnianego bolca, </a:t>
            </a:r>
          </a:p>
          <a:p>
            <a:r>
              <a:rPr lang="pl-PL" sz="1600" dirty="0" smtClean="0"/>
              <a:t>piłeczki ping-pongowej i plasteliny)</a:t>
            </a:r>
            <a:endParaRPr lang="pl-PL" sz="1600" dirty="0"/>
          </a:p>
        </p:txBody>
      </p:sp>
      <p:sp>
        <p:nvSpPr>
          <p:cNvPr id="21" name="Strzałka zakrzywiona w dół 20"/>
          <p:cNvSpPr/>
          <p:nvPr/>
        </p:nvSpPr>
        <p:spPr>
          <a:xfrm>
            <a:off x="5715008" y="1214422"/>
            <a:ext cx="928694" cy="35719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8" name="pole tekstowe 7"/>
          <p:cNvSpPr txBox="1"/>
          <p:nvPr/>
        </p:nvSpPr>
        <p:spPr>
          <a:xfrm>
            <a:off x="2643174" y="1071546"/>
            <a:ext cx="3051840" cy="369332"/>
          </a:xfrm>
          <a:prstGeom prst="rect">
            <a:avLst/>
          </a:prstGeom>
          <a:noFill/>
        </p:spPr>
        <p:txBody>
          <a:bodyPr wrap="square" rtlCol="0">
            <a:spAutoFit/>
          </a:bodyPr>
          <a:lstStyle/>
          <a:p>
            <a:r>
              <a:rPr lang="pl-PL" dirty="0" smtClean="0"/>
              <a:t>Wiryjący świat czyli bączki</a:t>
            </a:r>
            <a:endParaRPr lang="pl-PL" dirty="0"/>
          </a:p>
        </p:txBody>
      </p:sp>
      <p:sp>
        <p:nvSpPr>
          <p:cNvPr id="9" name="pole tekstowe 8"/>
          <p:cNvSpPr txBox="1"/>
          <p:nvPr/>
        </p:nvSpPr>
        <p:spPr>
          <a:xfrm>
            <a:off x="141920" y="1357298"/>
            <a:ext cx="9002080" cy="5355312"/>
          </a:xfrm>
          <a:prstGeom prst="rect">
            <a:avLst/>
          </a:prstGeom>
          <a:noFill/>
        </p:spPr>
        <p:txBody>
          <a:bodyPr wrap="none" rtlCol="0">
            <a:spAutoFit/>
          </a:bodyPr>
          <a:lstStyle/>
          <a:p>
            <a:endParaRPr lang="pl-PL" dirty="0" smtClean="0"/>
          </a:p>
          <a:p>
            <a:r>
              <a:rPr lang="pl-PL" dirty="0" smtClean="0"/>
              <a:t>Wnioski:</a:t>
            </a:r>
          </a:p>
          <a:p>
            <a:r>
              <a:rPr lang="pl-PL" dirty="0" smtClean="0"/>
              <a:t>Bąk, to bryła obracająca się wokół osi.</a:t>
            </a:r>
          </a:p>
          <a:p>
            <a:endParaRPr lang="pl-PL" dirty="0" smtClean="0"/>
          </a:p>
          <a:p>
            <a:r>
              <a:rPr lang="pl-PL" dirty="0" smtClean="0"/>
              <a:t>Wstający bączek dąży do zmiejszenia powierzchni tarcia (dlatego obraca się na kołeczku)</a:t>
            </a:r>
          </a:p>
          <a:p>
            <a:r>
              <a:rPr lang="pl-PL" dirty="0" smtClean="0"/>
              <a:t> nawet, jeśli odbywa się to kosztem energii ruchu obrotowego, </a:t>
            </a:r>
          </a:p>
          <a:p>
            <a:r>
              <a:rPr lang="pl-PL" dirty="0" smtClean="0"/>
              <a:t>dzięki której zwiększa się energia potencjalna.</a:t>
            </a:r>
          </a:p>
          <a:p>
            <a:endParaRPr lang="pl-PL" dirty="0" smtClean="0"/>
          </a:p>
          <a:p>
            <a:r>
              <a:rPr lang="pl-PL" dirty="0" smtClean="0"/>
              <a:t>Oko ludzkie nie nadąża rejestrować pojedynczych obrazów, są one widziane jako jednoczesne. </a:t>
            </a:r>
          </a:p>
          <a:p>
            <a:r>
              <a:rPr lang="pl-PL" dirty="0" smtClean="0"/>
              <a:t>Zwiazane jest to z „bezwładnością”</a:t>
            </a:r>
          </a:p>
          <a:p>
            <a:r>
              <a:rPr lang="pl-PL" dirty="0" smtClean="0"/>
              <a:t> siatkówki oka, czyli ograniczoną rozdzielczością.</a:t>
            </a:r>
          </a:p>
          <a:p>
            <a:r>
              <a:rPr lang="pl-PL" dirty="0" smtClean="0"/>
              <a:t>Gdy </a:t>
            </a:r>
            <a:r>
              <a:rPr lang="pl-PL" smtClean="0"/>
              <a:t>zakręcimy krążkiem </a:t>
            </a:r>
            <a:r>
              <a:rPr lang="pl-PL" dirty="0" smtClean="0"/>
              <a:t>barw widzimy go prawie jako</a:t>
            </a:r>
          </a:p>
          <a:p>
            <a:r>
              <a:rPr lang="pl-PL" dirty="0" smtClean="0"/>
              <a:t>biały</a:t>
            </a:r>
          </a:p>
          <a:p>
            <a:endParaRPr lang="pl-PL" dirty="0" smtClean="0"/>
          </a:p>
          <a:p>
            <a:endParaRPr lang="pl-PL" dirty="0" smtClean="0"/>
          </a:p>
          <a:p>
            <a:r>
              <a:rPr lang="pl-PL" dirty="0" smtClean="0"/>
              <a:t>Zastosowanie/Przykłady</a:t>
            </a:r>
          </a:p>
          <a:p>
            <a:r>
              <a:rPr lang="pl-PL" dirty="0" smtClean="0"/>
              <a:t>Żyroskopy-samoloty, śmigłowce, statki, swobodnie obracająca się Ziemia</a:t>
            </a:r>
          </a:p>
          <a:p>
            <a:endParaRPr lang="pl-PL" dirty="0" smtClean="0"/>
          </a:p>
          <a:p>
            <a:endParaRPr lang="pl-PL" dirty="0"/>
          </a:p>
        </p:txBody>
      </p:sp>
      <p:pic>
        <p:nvPicPr>
          <p:cNvPr id="10" name="Obraz 9" descr="DSC_0820.JPG"/>
          <p:cNvPicPr>
            <a:picLocks noChangeAspect="1"/>
          </p:cNvPicPr>
          <p:nvPr/>
        </p:nvPicPr>
        <p:blipFill>
          <a:blip r:embed="rId5" cstate="print"/>
          <a:stretch>
            <a:fillRect/>
          </a:stretch>
        </p:blipFill>
        <p:spPr>
          <a:xfrm>
            <a:off x="5500694" y="3929066"/>
            <a:ext cx="2500298" cy="1673754"/>
          </a:xfrm>
          <a:prstGeom prst="rect">
            <a:avLst/>
          </a:prstGeom>
        </p:spPr>
      </p:pic>
      <p:sp>
        <p:nvSpPr>
          <p:cNvPr id="11" name="Strzałka w prawo 10"/>
          <p:cNvSpPr/>
          <p:nvPr/>
        </p:nvSpPr>
        <p:spPr>
          <a:xfrm>
            <a:off x="1643042" y="5072074"/>
            <a:ext cx="3571900" cy="5000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7" name="pole tekstowe 6"/>
          <p:cNvSpPr txBox="1"/>
          <p:nvPr/>
        </p:nvSpPr>
        <p:spPr>
          <a:xfrm>
            <a:off x="2428860" y="2428868"/>
            <a:ext cx="4217886" cy="1754326"/>
          </a:xfrm>
          <a:prstGeom prst="rect">
            <a:avLst/>
          </a:prstGeom>
          <a:noFill/>
        </p:spPr>
        <p:txBody>
          <a:bodyPr wrap="none" rtlCol="0">
            <a:spAutoFit/>
          </a:bodyPr>
          <a:lstStyle/>
          <a:p>
            <a:pPr algn="ctr"/>
            <a:r>
              <a:rPr lang="pl-PL" dirty="0" smtClean="0"/>
              <a:t>Fizyka baniek mydlanych, </a:t>
            </a:r>
          </a:p>
          <a:p>
            <a:pPr algn="ctr"/>
            <a:r>
              <a:rPr lang="pl-PL" dirty="0" smtClean="0"/>
              <a:t>czyli robimy bańki czym się da</a:t>
            </a:r>
            <a:r>
              <a:rPr lang="pl-PL" dirty="0" smtClean="0">
                <a:sym typeface="Wingdings" pitchFamily="2" charset="2"/>
              </a:rPr>
              <a:t></a:t>
            </a:r>
            <a:endParaRPr lang="pl-PL" dirty="0" smtClean="0"/>
          </a:p>
          <a:p>
            <a:pPr algn="ctr"/>
            <a:r>
              <a:rPr lang="pl-PL" dirty="0" smtClean="0"/>
              <a:t>Eksperymenty wykonywane są z:</a:t>
            </a:r>
          </a:p>
          <a:p>
            <a:pPr algn="ctr"/>
            <a:r>
              <a:rPr lang="pl-PL" dirty="0" smtClean="0"/>
              <a:t> korkiem, rurką, nitką, szkieletem sześcianu</a:t>
            </a:r>
          </a:p>
          <a:p>
            <a:pPr algn="ctr"/>
            <a:r>
              <a:rPr lang="pl-PL" dirty="0" smtClean="0"/>
              <a:t>opakowaniem po śmietanie czy </a:t>
            </a:r>
          </a:p>
          <a:p>
            <a:pPr algn="ctr"/>
            <a:r>
              <a:rPr lang="pl-PL" dirty="0" smtClean="0"/>
              <a:t>otwieraczem do butelek</a:t>
            </a:r>
            <a:endParaRPr lang="pl-PL" dirty="0"/>
          </a:p>
        </p:txBody>
      </p:sp>
      <p:pic>
        <p:nvPicPr>
          <p:cNvPr id="8" name="Obraz 7" descr="DSC_0873.JPG"/>
          <p:cNvPicPr>
            <a:picLocks noChangeAspect="1"/>
          </p:cNvPicPr>
          <p:nvPr/>
        </p:nvPicPr>
        <p:blipFill>
          <a:blip r:embed="rId5" cstate="print"/>
          <a:stretch>
            <a:fillRect/>
          </a:stretch>
        </p:blipFill>
        <p:spPr>
          <a:xfrm>
            <a:off x="642910" y="1071546"/>
            <a:ext cx="1814172" cy="1214446"/>
          </a:xfrm>
          <a:prstGeom prst="rect">
            <a:avLst/>
          </a:prstGeom>
        </p:spPr>
      </p:pic>
      <p:pic>
        <p:nvPicPr>
          <p:cNvPr id="9" name="Obraz 8" descr="DSC_0888.JPG"/>
          <p:cNvPicPr>
            <a:picLocks noChangeAspect="1"/>
          </p:cNvPicPr>
          <p:nvPr/>
        </p:nvPicPr>
        <p:blipFill>
          <a:blip r:embed="rId6" cstate="print"/>
          <a:stretch>
            <a:fillRect/>
          </a:stretch>
        </p:blipFill>
        <p:spPr>
          <a:xfrm>
            <a:off x="2500298" y="1071546"/>
            <a:ext cx="1884728" cy="1261678"/>
          </a:xfrm>
          <a:prstGeom prst="rect">
            <a:avLst/>
          </a:prstGeom>
        </p:spPr>
      </p:pic>
      <p:pic>
        <p:nvPicPr>
          <p:cNvPr id="10" name="Obraz 9" descr="DSC_0876.JPG"/>
          <p:cNvPicPr>
            <a:picLocks noChangeAspect="1"/>
          </p:cNvPicPr>
          <p:nvPr/>
        </p:nvPicPr>
        <p:blipFill>
          <a:blip r:embed="rId7" cstate="print"/>
          <a:stretch>
            <a:fillRect/>
          </a:stretch>
        </p:blipFill>
        <p:spPr>
          <a:xfrm>
            <a:off x="4500562" y="1071546"/>
            <a:ext cx="1920888" cy="1285884"/>
          </a:xfrm>
          <a:prstGeom prst="rect">
            <a:avLst/>
          </a:prstGeom>
        </p:spPr>
      </p:pic>
      <p:pic>
        <p:nvPicPr>
          <p:cNvPr id="11" name="Obraz 10" descr="DSC_0891.JPG"/>
          <p:cNvPicPr>
            <a:picLocks noChangeAspect="1"/>
          </p:cNvPicPr>
          <p:nvPr/>
        </p:nvPicPr>
        <p:blipFill>
          <a:blip r:embed="rId8" cstate="print"/>
          <a:stretch>
            <a:fillRect/>
          </a:stretch>
        </p:blipFill>
        <p:spPr>
          <a:xfrm>
            <a:off x="642910" y="2428868"/>
            <a:ext cx="1797381" cy="1203206"/>
          </a:xfrm>
          <a:prstGeom prst="rect">
            <a:avLst/>
          </a:prstGeom>
        </p:spPr>
      </p:pic>
      <p:pic>
        <p:nvPicPr>
          <p:cNvPr id="12" name="Obraz 11" descr="DSC_0894.JPG"/>
          <p:cNvPicPr>
            <a:picLocks noChangeAspect="1"/>
          </p:cNvPicPr>
          <p:nvPr/>
        </p:nvPicPr>
        <p:blipFill>
          <a:blip r:embed="rId9" cstate="print"/>
          <a:stretch>
            <a:fillRect/>
          </a:stretch>
        </p:blipFill>
        <p:spPr>
          <a:xfrm rot="16200000">
            <a:off x="6158380" y="1485430"/>
            <a:ext cx="2503997" cy="1676229"/>
          </a:xfrm>
          <a:prstGeom prst="rect">
            <a:avLst/>
          </a:prstGeom>
        </p:spPr>
      </p:pic>
      <p:pic>
        <p:nvPicPr>
          <p:cNvPr id="13" name="Obraz 12" descr="DSC_0897.JPG"/>
          <p:cNvPicPr>
            <a:picLocks noChangeAspect="1"/>
          </p:cNvPicPr>
          <p:nvPr/>
        </p:nvPicPr>
        <p:blipFill>
          <a:blip r:embed="rId10" cstate="print"/>
          <a:stretch>
            <a:fillRect/>
          </a:stretch>
        </p:blipFill>
        <p:spPr>
          <a:xfrm>
            <a:off x="642910" y="3786190"/>
            <a:ext cx="1797382" cy="1203206"/>
          </a:xfrm>
          <a:prstGeom prst="rect">
            <a:avLst/>
          </a:prstGeom>
        </p:spPr>
      </p:pic>
      <p:pic>
        <p:nvPicPr>
          <p:cNvPr id="15" name="Obraz 14" descr="DSC_0920.JPG"/>
          <p:cNvPicPr>
            <a:picLocks noChangeAspect="1"/>
          </p:cNvPicPr>
          <p:nvPr/>
        </p:nvPicPr>
        <p:blipFill>
          <a:blip r:embed="rId11" cstate="print"/>
          <a:stretch>
            <a:fillRect/>
          </a:stretch>
        </p:blipFill>
        <p:spPr>
          <a:xfrm>
            <a:off x="1500166" y="5000636"/>
            <a:ext cx="1797381" cy="1203206"/>
          </a:xfrm>
          <a:prstGeom prst="rect">
            <a:avLst/>
          </a:prstGeom>
        </p:spPr>
      </p:pic>
      <p:pic>
        <p:nvPicPr>
          <p:cNvPr id="16" name="Obraz 15" descr="DSC_0935.JPG"/>
          <p:cNvPicPr>
            <a:picLocks noChangeAspect="1"/>
          </p:cNvPicPr>
          <p:nvPr/>
        </p:nvPicPr>
        <p:blipFill>
          <a:blip r:embed="rId12" cstate="print"/>
          <a:stretch>
            <a:fillRect/>
          </a:stretch>
        </p:blipFill>
        <p:spPr>
          <a:xfrm>
            <a:off x="3428992" y="5000636"/>
            <a:ext cx="1814172" cy="1214446"/>
          </a:xfrm>
          <a:prstGeom prst="rect">
            <a:avLst/>
          </a:prstGeom>
        </p:spPr>
      </p:pic>
      <p:pic>
        <p:nvPicPr>
          <p:cNvPr id="17" name="Obraz 16" descr="banka.jpg"/>
          <p:cNvPicPr>
            <a:picLocks noChangeAspect="1"/>
          </p:cNvPicPr>
          <p:nvPr/>
        </p:nvPicPr>
        <p:blipFill>
          <a:blip r:embed="rId13" cstate="print"/>
          <a:stretch>
            <a:fillRect/>
          </a:stretch>
        </p:blipFill>
        <p:spPr>
          <a:xfrm>
            <a:off x="6572264" y="3643314"/>
            <a:ext cx="1883845" cy="1261087"/>
          </a:xfrm>
          <a:prstGeom prst="rect">
            <a:avLst/>
          </a:prstGeom>
        </p:spPr>
      </p:pic>
      <p:pic>
        <p:nvPicPr>
          <p:cNvPr id="18" name="Obraz 17" descr="DSC_0921.JPG"/>
          <p:cNvPicPr>
            <a:picLocks noChangeAspect="1"/>
          </p:cNvPicPr>
          <p:nvPr/>
        </p:nvPicPr>
        <p:blipFill>
          <a:blip r:embed="rId14" cstate="print"/>
          <a:stretch>
            <a:fillRect/>
          </a:stretch>
        </p:blipFill>
        <p:spPr>
          <a:xfrm>
            <a:off x="5357818" y="5072074"/>
            <a:ext cx="1724179" cy="115420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9" name="pole tekstowe 8"/>
          <p:cNvSpPr txBox="1"/>
          <p:nvPr/>
        </p:nvSpPr>
        <p:spPr>
          <a:xfrm>
            <a:off x="285688" y="2000240"/>
            <a:ext cx="8644030" cy="2308324"/>
          </a:xfrm>
          <a:prstGeom prst="rect">
            <a:avLst/>
          </a:prstGeom>
          <a:noFill/>
        </p:spPr>
        <p:txBody>
          <a:bodyPr wrap="square" rtlCol="0">
            <a:spAutoFit/>
          </a:bodyPr>
          <a:lstStyle/>
          <a:p>
            <a:pPr algn="just"/>
            <a:r>
              <a:rPr lang="pl-PL" dirty="0" smtClean="0"/>
              <a:t>Bańki mydlane stanowią od lat obiekt zainteresowania wielu naukowców, każda z baniek ma unikalny zestaw kolorów, jest również przykładem na to, jak uzyskać maksymalną objętość przy wykorzystaniu, jak najmniejszej ilości materiału.  Matematycy analizują sam kształt sfery, czy też zajmują się tym dlaczego rozpięta na  ramce bańka dążą do przybrania takiego kształtu, który zminimalizuje powierzchnię. Bańki są inspiracją dla fizyków, którzy </a:t>
            </a:r>
            <a:br>
              <a:rPr lang="pl-PL" dirty="0" smtClean="0"/>
            </a:br>
            <a:r>
              <a:rPr lang="pl-PL" dirty="0" smtClean="0"/>
              <a:t>z ich użyciem badają np. zjawiska interferencji czy napięcie powierzchniowe. Architekci niejednokrotkie budują obiekty lub kopuły na wzór przylegających do siebie baniek mydlanych.  A dla wielu bańki, to po rostu świetna zabawa!</a:t>
            </a:r>
            <a:endParaRPr lang="pl-P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7" name="pole tekstowe 6"/>
          <p:cNvSpPr txBox="1"/>
          <p:nvPr/>
        </p:nvSpPr>
        <p:spPr>
          <a:xfrm>
            <a:off x="1000100" y="1643050"/>
            <a:ext cx="6375399" cy="4247317"/>
          </a:xfrm>
          <a:prstGeom prst="rect">
            <a:avLst/>
          </a:prstGeom>
          <a:noFill/>
        </p:spPr>
        <p:txBody>
          <a:bodyPr wrap="none" rtlCol="0">
            <a:spAutoFit/>
          </a:bodyPr>
          <a:lstStyle/>
          <a:p>
            <a:pPr algn="ctr"/>
            <a:r>
              <a:rPr lang="pl-PL" b="1" dirty="0" smtClean="0"/>
              <a:t>Fizyka baniek</a:t>
            </a:r>
          </a:p>
          <a:p>
            <a:pPr algn="ctr"/>
            <a:endParaRPr lang="pl-PL" dirty="0" smtClean="0"/>
          </a:p>
          <a:p>
            <a:pPr algn="ctr"/>
            <a:r>
              <a:rPr lang="pl-PL" dirty="0" smtClean="0"/>
              <a:t>Bańka, to zazwyczaj sferyczna błona, która powstaje z wody, </a:t>
            </a:r>
          </a:p>
          <a:p>
            <a:pPr algn="ctr"/>
            <a:r>
              <a:rPr lang="pl-PL" dirty="0" smtClean="0"/>
              <a:t>detergentu i aby przedłużyć jej żywotność można dodać gliceryny, </a:t>
            </a:r>
          </a:p>
          <a:p>
            <a:pPr algn="ctr"/>
            <a:r>
              <a:rPr lang="pl-PL" dirty="0" smtClean="0"/>
              <a:t>która utrudni parowanie wody.</a:t>
            </a:r>
          </a:p>
          <a:p>
            <a:pPr algn="ctr"/>
            <a:endParaRPr lang="pl-PL" dirty="0" smtClean="0"/>
          </a:p>
          <a:p>
            <a:pPr algn="ctr"/>
            <a:endParaRPr lang="pl-PL" dirty="0" smtClean="0"/>
          </a:p>
          <a:p>
            <a:pPr algn="ctr"/>
            <a:endParaRPr lang="pl-PL" dirty="0" smtClean="0"/>
          </a:p>
          <a:p>
            <a:pPr algn="ctr"/>
            <a:endParaRPr lang="pl-PL" dirty="0" smtClean="0"/>
          </a:p>
          <a:p>
            <a:pPr algn="ctr"/>
            <a:endParaRPr lang="pl-PL" dirty="0" smtClean="0"/>
          </a:p>
          <a:p>
            <a:pPr algn="ctr"/>
            <a:endParaRPr lang="pl-PL" dirty="0" smtClean="0"/>
          </a:p>
          <a:p>
            <a:pPr algn="ctr"/>
            <a:r>
              <a:rPr lang="pl-PL" dirty="0" smtClean="0"/>
              <a:t>Detergent zmniejsza napięcie powierzchniowe wody</a:t>
            </a:r>
            <a:br>
              <a:rPr lang="pl-PL" dirty="0" smtClean="0"/>
            </a:br>
            <a:r>
              <a:rPr lang="pl-PL" dirty="0" smtClean="0"/>
              <a:t> i tworzy na jej powierzchni (z obu stron) mikrometrową warstwę.</a:t>
            </a:r>
          </a:p>
          <a:p>
            <a:pPr algn="ctr"/>
            <a:endParaRPr lang="pl-PL" dirty="0" smtClean="0"/>
          </a:p>
          <a:p>
            <a:pPr algn="ctr"/>
            <a:r>
              <a:rPr lang="pl-PL" dirty="0" smtClean="0"/>
              <a:t>Zastosowanie baniek, to głównie zabawa!!!</a:t>
            </a:r>
            <a:endParaRPr lang="pl-PL" dirty="0"/>
          </a:p>
        </p:txBody>
      </p:sp>
      <p:sp>
        <p:nvSpPr>
          <p:cNvPr id="8" name="pole tekstowe 7"/>
          <p:cNvSpPr txBox="1"/>
          <p:nvPr/>
        </p:nvSpPr>
        <p:spPr>
          <a:xfrm>
            <a:off x="3214678" y="3214686"/>
            <a:ext cx="1928826" cy="1231106"/>
          </a:xfrm>
          <a:prstGeom prst="rect">
            <a:avLst/>
          </a:prstGeom>
          <a:solidFill>
            <a:schemeClr val="accent1">
              <a:lumMod val="20000"/>
              <a:lumOff val="80000"/>
            </a:schemeClr>
          </a:solidFill>
        </p:spPr>
        <p:txBody>
          <a:bodyPr wrap="square" rtlCol="0">
            <a:spAutoFit/>
          </a:bodyPr>
          <a:lstStyle/>
          <a:p>
            <a:r>
              <a:rPr lang="pl-PL" dirty="0" smtClean="0"/>
              <a:t>Sfera to intuicyjnie powierzchnia kuli</a:t>
            </a:r>
          </a:p>
          <a:p>
            <a:r>
              <a:rPr lang="pl-PL" dirty="0" smtClean="0"/>
              <a:t>Pole </a:t>
            </a:r>
            <a:r>
              <a:rPr lang="pl-PL" smtClean="0"/>
              <a:t>powierzchni sfery </a:t>
            </a:r>
            <a:r>
              <a:rPr lang="pl-PL" dirty="0" smtClean="0"/>
              <a:t>to: S=4</a:t>
            </a:r>
            <a:r>
              <a:rPr lang="el-GR" dirty="0" smtClean="0"/>
              <a:t>π</a:t>
            </a:r>
            <a:r>
              <a:rPr lang="pl-PL" dirty="0" smtClean="0"/>
              <a:t>r</a:t>
            </a:r>
            <a:r>
              <a:rPr lang="pl-PL" baseline="30000" dirty="0" smtClean="0"/>
              <a:t>2</a:t>
            </a:r>
            <a:endParaRPr lang="pl-PL" baseline="30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7" name="pole tekstowe 6"/>
          <p:cNvSpPr txBox="1"/>
          <p:nvPr/>
        </p:nvSpPr>
        <p:spPr>
          <a:xfrm>
            <a:off x="285720" y="1643050"/>
            <a:ext cx="8044382" cy="2862322"/>
          </a:xfrm>
          <a:prstGeom prst="rect">
            <a:avLst/>
          </a:prstGeom>
          <a:noFill/>
        </p:spPr>
        <p:txBody>
          <a:bodyPr wrap="none" rtlCol="0">
            <a:spAutoFit/>
          </a:bodyPr>
          <a:lstStyle/>
          <a:p>
            <a:pPr algn="ctr"/>
            <a:r>
              <a:rPr lang="pl-PL" b="1" dirty="0" smtClean="0"/>
              <a:t>Podsumowanie</a:t>
            </a:r>
          </a:p>
          <a:p>
            <a:pPr algn="ctr"/>
            <a:endParaRPr lang="pl-PL" dirty="0" smtClean="0"/>
          </a:p>
          <a:p>
            <a:pPr algn="ctr"/>
            <a:r>
              <a:rPr lang="pl-PL" dirty="0" smtClean="0">
                <a:solidFill>
                  <a:srgbClr val="FF0000"/>
                </a:solidFill>
              </a:rPr>
              <a:t>Fizyka </a:t>
            </a:r>
            <a:r>
              <a:rPr lang="pl-PL" dirty="0" smtClean="0"/>
              <a:t>otacza nas wszędzie!</a:t>
            </a:r>
          </a:p>
          <a:p>
            <a:pPr algn="ctr"/>
            <a:r>
              <a:rPr lang="pl-PL" dirty="0" smtClean="0"/>
              <a:t>Warto przygladać się przyrządom, zjawiskom, zabawkom, każde z nich kryje w sobie </a:t>
            </a:r>
          </a:p>
          <a:p>
            <a:pPr algn="ctr"/>
            <a:r>
              <a:rPr lang="pl-PL" dirty="0" smtClean="0"/>
              <a:t>tajniki praw, które może znacie</a:t>
            </a:r>
            <a:r>
              <a:rPr lang="pl-PL" dirty="0" smtClean="0">
                <a:sym typeface="Wingdings" pitchFamily="2" charset="2"/>
              </a:rPr>
              <a:t></a:t>
            </a:r>
          </a:p>
          <a:p>
            <a:pPr algn="ctr"/>
            <a:endParaRPr lang="pl-PL" dirty="0" smtClean="0">
              <a:sym typeface="Wingdings" pitchFamily="2" charset="2"/>
            </a:endParaRPr>
          </a:p>
          <a:p>
            <a:pPr algn="ctr"/>
            <a:endParaRPr lang="pl-PL" dirty="0" smtClean="0">
              <a:sym typeface="Wingdings" pitchFamily="2" charset="2"/>
            </a:endParaRPr>
          </a:p>
          <a:p>
            <a:pPr algn="ctr"/>
            <a:endParaRPr lang="pl-PL" dirty="0" smtClean="0">
              <a:sym typeface="Wingdings" pitchFamily="2" charset="2"/>
            </a:endParaRPr>
          </a:p>
          <a:p>
            <a:pPr algn="ctr"/>
            <a:r>
              <a:rPr lang="pl-PL" dirty="0" smtClean="0">
                <a:solidFill>
                  <a:srgbClr val="FF0000"/>
                </a:solidFill>
                <a:sym typeface="Wingdings" pitchFamily="2" charset="2"/>
              </a:rPr>
              <a:t>Matematyka</a:t>
            </a:r>
            <a:r>
              <a:rPr lang="pl-PL" dirty="0" smtClean="0">
                <a:sym typeface="Wingdings" pitchFamily="2" charset="2"/>
              </a:rPr>
              <a:t> natomiast, umożliwia nam przeliczenie, opisanie i dokładne zbadanie </a:t>
            </a:r>
          </a:p>
          <a:p>
            <a:pPr algn="ctr"/>
            <a:r>
              <a:rPr lang="pl-PL" dirty="0" smtClean="0">
                <a:sym typeface="Wingdings" pitchFamily="2" charset="2"/>
              </a:rPr>
              <a:t>otaczającego nas świata eksperymentów.</a:t>
            </a:r>
            <a:endParaRPr lang="pl-PL" dirty="0"/>
          </a:p>
        </p:txBody>
      </p:sp>
      <p:sp>
        <p:nvSpPr>
          <p:cNvPr id="8" name="Gwiazda 5-ramienna 7"/>
          <p:cNvSpPr/>
          <p:nvPr/>
        </p:nvSpPr>
        <p:spPr>
          <a:xfrm>
            <a:off x="1500166" y="1571612"/>
            <a:ext cx="642942" cy="64294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9" name="Gwiazda 5-ramienna 8"/>
          <p:cNvSpPr/>
          <p:nvPr/>
        </p:nvSpPr>
        <p:spPr>
          <a:xfrm>
            <a:off x="7215206" y="4786322"/>
            <a:ext cx="642942" cy="64294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0" name="Gwiazda 5-ramienna 9"/>
          <p:cNvSpPr/>
          <p:nvPr/>
        </p:nvSpPr>
        <p:spPr>
          <a:xfrm>
            <a:off x="7000892" y="1643050"/>
            <a:ext cx="642942" cy="64294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1" name="Gwiazda 5-ramienna 10"/>
          <p:cNvSpPr/>
          <p:nvPr/>
        </p:nvSpPr>
        <p:spPr>
          <a:xfrm>
            <a:off x="1428728" y="4786322"/>
            <a:ext cx="642942" cy="64294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2" name="Gwiazda 5-ramienna 11"/>
          <p:cNvSpPr/>
          <p:nvPr/>
        </p:nvSpPr>
        <p:spPr>
          <a:xfrm>
            <a:off x="4071934" y="4929198"/>
            <a:ext cx="642942" cy="64294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Obraz 9" descr="C:\Users\gom\Desktop\PO_KL_KOLOR\PNG\KAPITAL_LUDZKI.png"/>
          <p:cNvPicPr>
            <a:picLocks noChangeAspect="1" noChangeArrowheads="1"/>
          </p:cNvPicPr>
          <p:nvPr/>
        </p:nvPicPr>
        <p:blipFill>
          <a:blip r:embed="rId2"/>
          <a:srcRect/>
          <a:stretch>
            <a:fillRect/>
          </a:stretch>
        </p:blipFill>
        <p:spPr bwMode="auto">
          <a:xfrm>
            <a:off x="0" y="0"/>
            <a:ext cx="2295525" cy="1112838"/>
          </a:xfrm>
          <a:prstGeom prst="rect">
            <a:avLst/>
          </a:prstGeom>
          <a:noFill/>
          <a:ln w="9525">
            <a:noFill/>
            <a:miter lim="800000"/>
            <a:headEnd/>
            <a:tailEnd/>
          </a:ln>
        </p:spPr>
      </p:pic>
      <p:pic>
        <p:nvPicPr>
          <p:cNvPr id="17411" name="il_fi" descr="http://www.53zjazdptchem.polsl.pl/images/herb_Gliwic.jpg"/>
          <p:cNvPicPr>
            <a:picLocks noChangeAspect="1" noChangeArrowheads="1"/>
          </p:cNvPicPr>
          <p:nvPr/>
        </p:nvPicPr>
        <p:blipFill>
          <a:blip r:embed="rId3"/>
          <a:srcRect/>
          <a:stretch>
            <a:fillRect/>
          </a:stretch>
        </p:blipFill>
        <p:spPr bwMode="auto">
          <a:xfrm>
            <a:off x="3924300" y="260350"/>
            <a:ext cx="595313" cy="698500"/>
          </a:xfrm>
          <a:prstGeom prst="rect">
            <a:avLst/>
          </a:prstGeom>
          <a:noFill/>
          <a:ln w="9525">
            <a:noFill/>
            <a:miter lim="800000"/>
            <a:headEnd/>
            <a:tailEnd/>
          </a:ln>
        </p:spPr>
      </p:pic>
      <p:pic>
        <p:nvPicPr>
          <p:cNvPr id="17412" name="Picture 4"/>
          <p:cNvPicPr>
            <a:picLocks noChangeAspect="1" noChangeArrowheads="1"/>
          </p:cNvPicPr>
          <p:nvPr/>
        </p:nvPicPr>
        <p:blipFill>
          <a:blip r:embed="rId4"/>
          <a:srcRect/>
          <a:stretch>
            <a:fillRect/>
          </a:stretch>
        </p:blipFill>
        <p:spPr bwMode="auto">
          <a:xfrm>
            <a:off x="6916738" y="0"/>
            <a:ext cx="2227262" cy="822325"/>
          </a:xfrm>
          <a:prstGeom prst="rect">
            <a:avLst/>
          </a:prstGeom>
          <a:noFill/>
          <a:ln w="9525">
            <a:noFill/>
            <a:miter lim="800000"/>
            <a:headEnd/>
            <a:tailEnd/>
          </a:ln>
        </p:spPr>
      </p:pic>
      <p:sp>
        <p:nvSpPr>
          <p:cNvPr id="17413" name="Rectangle 5"/>
          <p:cNvSpPr>
            <a:spLocks noChangeArrowheads="1"/>
          </p:cNvSpPr>
          <p:nvPr/>
        </p:nvSpPr>
        <p:spPr bwMode="auto">
          <a:xfrm>
            <a:off x="2705100" y="6308725"/>
            <a:ext cx="4254500" cy="457200"/>
          </a:xfrm>
          <a:prstGeom prst="rect">
            <a:avLst/>
          </a:prstGeom>
          <a:noFill/>
          <a:ln w="9525">
            <a:noFill/>
            <a:miter lim="800000"/>
            <a:headEnd/>
            <a:tailEnd/>
          </a:ln>
        </p:spPr>
        <p:txBody>
          <a:bodyPr wrap="none" anchor="ctr">
            <a:spAutoFit/>
          </a:bodyPr>
          <a:lstStyle/>
          <a:p>
            <a:pPr algn="ctr"/>
            <a:r>
              <a:rPr lang="pl-PL" sz="1200" b="1"/>
              <a:t>Projekt współfinansowany ze środków Unii Europejskiej</a:t>
            </a:r>
            <a:endParaRPr lang="pl-PL" sz="1200"/>
          </a:p>
          <a:p>
            <a:pPr algn="ctr"/>
            <a:r>
              <a:rPr lang="pl-PL" sz="1200" b="1"/>
              <a:t>w ramach Europejskiego Funduszu Społecznego</a:t>
            </a:r>
          </a:p>
        </p:txBody>
      </p:sp>
      <p:sp>
        <p:nvSpPr>
          <p:cNvPr id="17414" name="Line 6"/>
          <p:cNvSpPr>
            <a:spLocks noChangeShapeType="1"/>
          </p:cNvSpPr>
          <p:nvPr/>
        </p:nvSpPr>
        <p:spPr bwMode="auto">
          <a:xfrm flipV="1">
            <a:off x="0" y="6237288"/>
            <a:ext cx="9144000" cy="71437"/>
          </a:xfrm>
          <a:prstGeom prst="line">
            <a:avLst/>
          </a:prstGeom>
          <a:noFill/>
          <a:ln w="9525">
            <a:solidFill>
              <a:schemeClr val="tx1"/>
            </a:solidFill>
            <a:round/>
            <a:headEnd type="triangle" w="med" len="med"/>
            <a:tailEnd type="triangle" w="med" len="med"/>
          </a:ln>
        </p:spPr>
        <p:txBody>
          <a:bodyPr/>
          <a:lstStyle/>
          <a:p>
            <a:endParaRPr lang="pl-PL"/>
          </a:p>
        </p:txBody>
      </p:sp>
      <p:sp>
        <p:nvSpPr>
          <p:cNvPr id="7" name="pole tekstowe 6"/>
          <p:cNvSpPr txBox="1"/>
          <p:nvPr/>
        </p:nvSpPr>
        <p:spPr>
          <a:xfrm>
            <a:off x="285720" y="2428868"/>
            <a:ext cx="8023735" cy="584775"/>
          </a:xfrm>
          <a:prstGeom prst="rect">
            <a:avLst/>
          </a:prstGeom>
          <a:noFill/>
        </p:spPr>
        <p:txBody>
          <a:bodyPr wrap="none" rtlCol="0">
            <a:spAutoFit/>
          </a:bodyPr>
          <a:lstStyle/>
          <a:p>
            <a:r>
              <a:rPr lang="pl-PL" sz="3200" dirty="0" smtClean="0"/>
              <a:t>Miłych, udanych i bezpiecznych doświadczeń!!!</a:t>
            </a:r>
            <a:endParaRPr lang="pl-PL" sz="3200" dirty="0"/>
          </a:p>
        </p:txBody>
      </p:sp>
      <p:sp>
        <p:nvSpPr>
          <p:cNvPr id="8" name="Strzałka zakrzywiona w górę 7"/>
          <p:cNvSpPr/>
          <p:nvPr/>
        </p:nvSpPr>
        <p:spPr>
          <a:xfrm>
            <a:off x="1214414" y="3071810"/>
            <a:ext cx="6143668" cy="221457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676</TotalTime>
  <Words>691</Words>
  <Application>Microsoft Office PowerPoint</Application>
  <PresentationFormat>Pokaz na ekranie (4:3)</PresentationFormat>
  <Paragraphs>114</Paragraphs>
  <Slides>12</Slides>
  <Notes>0</Notes>
  <HiddenSlides>0</HiddenSlides>
  <MMClips>0</MMClips>
  <ScaleCrop>false</ScaleCrop>
  <HeadingPairs>
    <vt:vector size="4" baseType="variant">
      <vt:variant>
        <vt:lpstr>Motyw</vt:lpstr>
      </vt:variant>
      <vt:variant>
        <vt:i4>1</vt:i4>
      </vt:variant>
      <vt:variant>
        <vt:lpstr>Tytuły slajdów</vt:lpstr>
      </vt:variant>
      <vt:variant>
        <vt:i4>12</vt:i4>
      </vt:variant>
    </vt:vector>
  </HeadingPairs>
  <TitlesOfParts>
    <vt:vector size="13" baseType="lpstr">
      <vt:lpstr>Motyw pakietu Office</vt:lpstr>
      <vt:lpstr>Slajd 1</vt:lpstr>
      <vt:lpstr>Slajd 2</vt:lpstr>
      <vt:lpstr>Slajd 3</vt:lpstr>
      <vt:lpstr>Slajd 4</vt:lpstr>
      <vt:lpstr>Slajd 5</vt:lpstr>
      <vt:lpstr>Slajd 6</vt:lpstr>
      <vt:lpstr>Slajd 7</vt:lpstr>
      <vt:lpstr>Slajd 8</vt:lpstr>
      <vt:lpstr>Slajd 9</vt:lpstr>
      <vt:lpstr>Slajd 10</vt:lpstr>
      <vt:lpstr>Slajd 11</vt:lpstr>
      <vt:lpstr>Slajd 12</vt:lpstr>
    </vt:vector>
  </TitlesOfParts>
  <Company>DOM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BZ</dc:creator>
  <cp:lastModifiedBy>BZ</cp:lastModifiedBy>
  <cp:revision>63</cp:revision>
  <dcterms:created xsi:type="dcterms:W3CDTF">2013-07-24T10:56:27Z</dcterms:created>
  <dcterms:modified xsi:type="dcterms:W3CDTF">2013-07-29T09:39:59Z</dcterms:modified>
</cp:coreProperties>
</file>