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4" r:id="rId3"/>
    <p:sldId id="263" r:id="rId4"/>
    <p:sldId id="262" r:id="rId5"/>
    <p:sldId id="261" r:id="rId6"/>
    <p:sldId id="259" r:id="rId7"/>
    <p:sldId id="260" r:id="rId8"/>
    <p:sldId id="258" r:id="rId9"/>
    <p:sldId id="268" r:id="rId10"/>
    <p:sldId id="257" r:id="rId11"/>
    <p:sldId id="266" r:id="rId12"/>
    <p:sldId id="269" r:id="rId13"/>
    <p:sldId id="267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0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jpe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CF4AB-8D68-4B4B-865B-7A3B88DCEAE2}" type="datetimeFigureOut">
              <a:rPr lang="pl-PL" smtClean="0"/>
              <a:pPr/>
              <a:t>2013-07-30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75BA1-4B17-497D-BA01-9D3EC8E70AA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.png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jpe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23.jpeg"/><Relationship Id="rId4" Type="http://schemas.openxmlformats.org/officeDocument/2006/relationships/image" Target="../media/image3.png"/><Relationship Id="rId9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928662" y="1500174"/>
            <a:ext cx="7853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rgbClr val="FF0000"/>
                </a:solidFill>
              </a:rPr>
              <a:t>Soczewki, konstrukcja obrazów w soczewkach.</a:t>
            </a:r>
            <a:endParaRPr lang="pl-PL" sz="32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1857356" y="2285992"/>
            <a:ext cx="53399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latin typeface="Book Antiqua" pitchFamily="18" charset="0"/>
              </a:rPr>
              <a:t>Autorzy: dr inż. Florian Brom, dr Beata Zimnicka</a:t>
            </a:r>
          </a:p>
          <a:p>
            <a:endParaRPr lang="pl-PL" dirty="0"/>
          </a:p>
        </p:txBody>
      </p:sp>
      <p:sp>
        <p:nvSpPr>
          <p:cNvPr id="9" name="Skos 8"/>
          <p:cNvSpPr/>
          <p:nvPr/>
        </p:nvSpPr>
        <p:spPr>
          <a:xfrm rot="16200000">
            <a:off x="3143240" y="3714752"/>
            <a:ext cx="3286148" cy="1571636"/>
          </a:xfrm>
          <a:prstGeom prst="bevel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Objaśnienie ze strzałką w prawo 12"/>
          <p:cNvSpPr/>
          <p:nvPr/>
        </p:nvSpPr>
        <p:spPr>
          <a:xfrm>
            <a:off x="357158" y="3643314"/>
            <a:ext cx="3929058" cy="2286016"/>
          </a:xfrm>
          <a:prstGeom prst="rightArrowCallou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Objaśnienie ze strzałką w lewo 13"/>
          <p:cNvSpPr/>
          <p:nvPr/>
        </p:nvSpPr>
        <p:spPr>
          <a:xfrm>
            <a:off x="5357818" y="3571876"/>
            <a:ext cx="3357586" cy="2428892"/>
          </a:xfrm>
          <a:prstGeom prst="leftArrowCallou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285720" y="2928934"/>
            <a:ext cx="871180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pl-PL" dirty="0" smtClean="0"/>
              <a:t>Opisywanie biegów promieni przechodzących przez soczewkę rozpraszającą i skupiającą</a:t>
            </a:r>
          </a:p>
          <a:p>
            <a:pPr marL="342900" indent="-342900">
              <a:buAutoNum type="arabicPeriod"/>
            </a:pPr>
            <a:r>
              <a:rPr lang="pl-PL" dirty="0" smtClean="0"/>
              <a:t>Wyjaśnienie pojęcia ogniska i ogniskowej</a:t>
            </a:r>
          </a:p>
          <a:p>
            <a:pPr marL="342900" indent="-342900">
              <a:buAutoNum type="arabicPeriod"/>
            </a:pPr>
            <a:r>
              <a:rPr lang="pl-PL" dirty="0" smtClean="0"/>
              <a:t>Konstrukcje obrazów</a:t>
            </a:r>
          </a:p>
          <a:p>
            <a:pPr marL="342900" indent="-342900">
              <a:buAutoNum type="arabicPeriod"/>
            </a:pPr>
            <a:r>
              <a:rPr lang="pl-PL" dirty="0" smtClean="0"/>
              <a:t>Cechy obrazów</a:t>
            </a:r>
          </a:p>
          <a:p>
            <a:pPr marL="342900" indent="-342900">
              <a:buAutoNum type="arabicPeriod"/>
            </a:pP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000100" y="1714488"/>
            <a:ext cx="2843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Czego nauczysz się na lekcji?</a:t>
            </a:r>
            <a:endParaRPr lang="pl-PL" dirty="0"/>
          </a:p>
        </p:txBody>
      </p:sp>
      <p:pic>
        <p:nvPicPr>
          <p:cNvPr id="9" name="Obraz 8" descr="DSC_06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3504" y="3620288"/>
            <a:ext cx="3325802" cy="22263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Objaśnienie liniowe 1 (obramowanie i kreska) 10"/>
          <p:cNvSpPr/>
          <p:nvPr/>
        </p:nvSpPr>
        <p:spPr>
          <a:xfrm rot="10800000">
            <a:off x="1071538" y="4714884"/>
            <a:ext cx="3000396" cy="928694"/>
          </a:xfrm>
          <a:prstGeom prst="accentBorderCallout1">
            <a:avLst>
              <a:gd name="adj1" fmla="val 18750"/>
              <a:gd name="adj2" fmla="val -8333"/>
              <a:gd name="adj3" fmla="val 126400"/>
              <a:gd name="adj4" fmla="val -83509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ole tekstowe 11"/>
          <p:cNvSpPr txBox="1"/>
          <p:nvPr/>
        </p:nvSpPr>
        <p:spPr>
          <a:xfrm>
            <a:off x="1071538" y="4857760"/>
            <a:ext cx="29451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/>
              <a:t>Bieg promieni równoległych</a:t>
            </a:r>
          </a:p>
          <a:p>
            <a:r>
              <a:rPr lang="pl-PL" sz="1400" dirty="0" smtClean="0"/>
              <a:t> w powietrzy,  przejście promieni </a:t>
            </a:r>
          </a:p>
          <a:p>
            <a:r>
              <a:rPr lang="pl-PL" sz="1400" dirty="0" smtClean="0"/>
              <a:t>przez soczewkę</a:t>
            </a:r>
            <a:endParaRPr lang="pl-PL" sz="1400" dirty="0"/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7818" y="1571611"/>
            <a:ext cx="1000132" cy="1216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00496" y="1571612"/>
            <a:ext cx="10255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Objaśnienie w chmurce 14"/>
          <p:cNvSpPr/>
          <p:nvPr/>
        </p:nvSpPr>
        <p:spPr>
          <a:xfrm>
            <a:off x="4929190" y="785794"/>
            <a:ext cx="3500462" cy="785818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</a:rPr>
              <a:t>Razem damy radę!</a:t>
            </a:r>
            <a:endParaRPr lang="pl-P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Zwój pionowy 6"/>
          <p:cNvSpPr/>
          <p:nvPr/>
        </p:nvSpPr>
        <p:spPr>
          <a:xfrm>
            <a:off x="857224" y="928670"/>
            <a:ext cx="3286148" cy="1285884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</a:rPr>
              <a:t>Soczewka, to przyrząd, który skupia lub rozprasza światło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8" name="Strzałka w dół 7"/>
          <p:cNvSpPr/>
          <p:nvPr/>
        </p:nvSpPr>
        <p:spPr>
          <a:xfrm>
            <a:off x="2357422" y="2214554"/>
            <a:ext cx="214314" cy="428628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Zwój pionowy 8"/>
          <p:cNvSpPr/>
          <p:nvPr/>
        </p:nvSpPr>
        <p:spPr>
          <a:xfrm>
            <a:off x="714348" y="2714620"/>
            <a:ext cx="3286148" cy="1357322"/>
          </a:xfrm>
          <a:prstGeom prst="verticalScrol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Rodzaje soczewek: skupiające i rozpraszające</a:t>
            </a:r>
            <a:endParaRPr lang="pl-PL" dirty="0"/>
          </a:p>
        </p:txBody>
      </p:sp>
      <p:sp>
        <p:nvSpPr>
          <p:cNvPr id="10" name="Zwój pionowy 9"/>
          <p:cNvSpPr/>
          <p:nvPr/>
        </p:nvSpPr>
        <p:spPr>
          <a:xfrm>
            <a:off x="642910" y="4572008"/>
            <a:ext cx="3286148" cy="1428760"/>
          </a:xfrm>
          <a:prstGeom prst="vertic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Soczewka skupiająca</a:t>
            </a:r>
          </a:p>
          <a:p>
            <a:pPr algn="ctr"/>
            <a:endParaRPr lang="pl-PL" dirty="0" smtClean="0"/>
          </a:p>
          <a:p>
            <a:pPr algn="ctr"/>
            <a:endParaRPr lang="pl-PL" dirty="0"/>
          </a:p>
        </p:txBody>
      </p:sp>
      <p:sp>
        <p:nvSpPr>
          <p:cNvPr id="11" name="Strzałka w dół 10"/>
          <p:cNvSpPr/>
          <p:nvPr/>
        </p:nvSpPr>
        <p:spPr>
          <a:xfrm>
            <a:off x="2285984" y="4143380"/>
            <a:ext cx="214314" cy="428628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12"/>
          <p:cNvSpPr/>
          <p:nvPr/>
        </p:nvSpPr>
        <p:spPr>
          <a:xfrm>
            <a:off x="1857356" y="5214950"/>
            <a:ext cx="285752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5" name="Łącznik prosty ze strzałką 14"/>
          <p:cNvCxnSpPr/>
          <p:nvPr/>
        </p:nvCxnSpPr>
        <p:spPr>
          <a:xfrm rot="5400000">
            <a:off x="2286778" y="5571346"/>
            <a:ext cx="713586" cy="794"/>
          </a:xfrm>
          <a:prstGeom prst="straightConnector1">
            <a:avLst/>
          </a:prstGeom>
          <a:ln w="6032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wój pionowy 15"/>
          <p:cNvSpPr/>
          <p:nvPr/>
        </p:nvSpPr>
        <p:spPr>
          <a:xfrm>
            <a:off x="5072066" y="785794"/>
            <a:ext cx="3286148" cy="1428760"/>
          </a:xfrm>
          <a:prstGeom prst="verticalScrol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Soczewka rozpraszająca</a:t>
            </a:r>
          </a:p>
          <a:p>
            <a:pPr algn="ctr"/>
            <a:endParaRPr lang="pl-PL" dirty="0" smtClean="0"/>
          </a:p>
          <a:p>
            <a:pPr algn="ctr"/>
            <a:endParaRPr lang="pl-PL" dirty="0" smtClean="0"/>
          </a:p>
          <a:p>
            <a:pPr algn="ctr"/>
            <a:endParaRPr lang="pl-PL" dirty="0"/>
          </a:p>
        </p:txBody>
      </p:sp>
      <p:sp>
        <p:nvSpPr>
          <p:cNvPr id="18" name="Dowolny kształt 17"/>
          <p:cNvSpPr/>
          <p:nvPr/>
        </p:nvSpPr>
        <p:spPr>
          <a:xfrm>
            <a:off x="5929322" y="1357298"/>
            <a:ext cx="430306" cy="787652"/>
          </a:xfrm>
          <a:custGeom>
            <a:avLst/>
            <a:gdLst>
              <a:gd name="connsiteX0" fmla="*/ 64546 w 430306"/>
              <a:gd name="connsiteY0" fmla="*/ 0 h 591670"/>
              <a:gd name="connsiteX1" fmla="*/ 419548 w 430306"/>
              <a:gd name="connsiteY1" fmla="*/ 0 h 591670"/>
              <a:gd name="connsiteX2" fmla="*/ 290456 w 430306"/>
              <a:gd name="connsiteY2" fmla="*/ 182880 h 591670"/>
              <a:gd name="connsiteX3" fmla="*/ 258183 w 430306"/>
              <a:gd name="connsiteY3" fmla="*/ 333487 h 591670"/>
              <a:gd name="connsiteX4" fmla="*/ 301214 w 430306"/>
              <a:gd name="connsiteY4" fmla="*/ 419548 h 591670"/>
              <a:gd name="connsiteX5" fmla="*/ 365760 w 430306"/>
              <a:gd name="connsiteY5" fmla="*/ 527124 h 591670"/>
              <a:gd name="connsiteX6" fmla="*/ 430306 w 430306"/>
              <a:gd name="connsiteY6" fmla="*/ 591670 h 591670"/>
              <a:gd name="connsiteX7" fmla="*/ 86061 w 430306"/>
              <a:gd name="connsiteY7" fmla="*/ 580912 h 591670"/>
              <a:gd name="connsiteX8" fmla="*/ 0 w 430306"/>
              <a:gd name="connsiteY8" fmla="*/ 570155 h 591670"/>
              <a:gd name="connsiteX9" fmla="*/ 139849 w 430306"/>
              <a:gd name="connsiteY9" fmla="*/ 365760 h 591670"/>
              <a:gd name="connsiteX10" fmla="*/ 161364 w 430306"/>
              <a:gd name="connsiteY10" fmla="*/ 150607 h 591670"/>
              <a:gd name="connsiteX11" fmla="*/ 64546 w 430306"/>
              <a:gd name="connsiteY11" fmla="*/ 0 h 59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0306" h="591670">
                <a:moveTo>
                  <a:pt x="64546" y="0"/>
                </a:moveTo>
                <a:lnTo>
                  <a:pt x="419548" y="0"/>
                </a:lnTo>
                <a:lnTo>
                  <a:pt x="290456" y="182880"/>
                </a:lnTo>
                <a:lnTo>
                  <a:pt x="258183" y="333487"/>
                </a:lnTo>
                <a:lnTo>
                  <a:pt x="301214" y="419548"/>
                </a:lnTo>
                <a:lnTo>
                  <a:pt x="365760" y="527124"/>
                </a:lnTo>
                <a:lnTo>
                  <a:pt x="430306" y="591670"/>
                </a:lnTo>
                <a:lnTo>
                  <a:pt x="86061" y="580912"/>
                </a:lnTo>
                <a:lnTo>
                  <a:pt x="0" y="570155"/>
                </a:lnTo>
                <a:lnTo>
                  <a:pt x="139849" y="365760"/>
                </a:lnTo>
                <a:lnTo>
                  <a:pt x="161364" y="150607"/>
                </a:lnTo>
                <a:lnTo>
                  <a:pt x="64546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3" name="Łącznik prosty 22"/>
          <p:cNvCxnSpPr/>
          <p:nvPr/>
        </p:nvCxnSpPr>
        <p:spPr>
          <a:xfrm rot="5400000">
            <a:off x="6858810" y="1713694"/>
            <a:ext cx="571504" cy="1588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rójkąt równoramienny 23"/>
          <p:cNvSpPr/>
          <p:nvPr/>
        </p:nvSpPr>
        <p:spPr>
          <a:xfrm flipV="1">
            <a:off x="7000892" y="1357298"/>
            <a:ext cx="285752" cy="14287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Trójkąt równoramienny 24"/>
          <p:cNvSpPr/>
          <p:nvPr/>
        </p:nvSpPr>
        <p:spPr>
          <a:xfrm rot="10800000" flipV="1">
            <a:off x="7000892" y="1928802"/>
            <a:ext cx="285752" cy="14287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9" name="Zwój pionowy 28"/>
          <p:cNvSpPr/>
          <p:nvPr/>
        </p:nvSpPr>
        <p:spPr>
          <a:xfrm>
            <a:off x="5000628" y="2357430"/>
            <a:ext cx="3286148" cy="1428760"/>
          </a:xfrm>
          <a:prstGeom prst="vertic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 smtClean="0"/>
          </a:p>
          <a:p>
            <a:pPr algn="ctr"/>
            <a:endParaRPr lang="pl-PL" dirty="0"/>
          </a:p>
          <a:p>
            <a:pPr algn="ctr"/>
            <a:r>
              <a:rPr lang="pl-PL" dirty="0" smtClean="0"/>
              <a:t>Ze względu na dobranie powierzchni tworzącej soczewkę dzielimy je na:</a:t>
            </a:r>
          </a:p>
          <a:p>
            <a:pPr algn="ctr"/>
            <a:endParaRPr lang="pl-PL" dirty="0" smtClean="0"/>
          </a:p>
          <a:p>
            <a:pPr algn="ctr"/>
            <a:endParaRPr lang="pl-PL" dirty="0" smtClean="0"/>
          </a:p>
          <a:p>
            <a:pPr algn="ctr"/>
            <a:endParaRPr lang="pl-PL" dirty="0"/>
          </a:p>
        </p:txBody>
      </p:sp>
      <p:sp>
        <p:nvSpPr>
          <p:cNvPr id="30" name="Strzałka w dół 29"/>
          <p:cNvSpPr/>
          <p:nvPr/>
        </p:nvSpPr>
        <p:spPr>
          <a:xfrm flipH="1">
            <a:off x="4000496" y="3857628"/>
            <a:ext cx="2577924" cy="662208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</a:rPr>
              <a:t>wypukłe</a:t>
            </a:r>
            <a:endParaRPr lang="pl-PL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</a:endParaRPr>
          </a:p>
        </p:txBody>
      </p:sp>
      <p:sp>
        <p:nvSpPr>
          <p:cNvPr id="33" name="Strzałka w dół 32"/>
          <p:cNvSpPr/>
          <p:nvPr/>
        </p:nvSpPr>
        <p:spPr>
          <a:xfrm flipH="1">
            <a:off x="6780824" y="3857628"/>
            <a:ext cx="2363176" cy="746597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</a:rPr>
              <a:t>wklęsłe</a:t>
            </a:r>
            <a:endParaRPr lang="pl-PL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4214810" y="4786322"/>
            <a:ext cx="285752" cy="7143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Schemat blokowy: opóźnienie 35"/>
          <p:cNvSpPr/>
          <p:nvPr/>
        </p:nvSpPr>
        <p:spPr>
          <a:xfrm>
            <a:off x="5072066" y="4786322"/>
            <a:ext cx="214314" cy="714380"/>
          </a:xfrm>
          <a:prstGeom prst="flowChartDe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Księżyc 36"/>
          <p:cNvSpPr/>
          <p:nvPr/>
        </p:nvSpPr>
        <p:spPr>
          <a:xfrm rot="10800000">
            <a:off x="5786446" y="4857760"/>
            <a:ext cx="285752" cy="642942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Dowolny kształt 37"/>
          <p:cNvSpPr/>
          <p:nvPr/>
        </p:nvSpPr>
        <p:spPr>
          <a:xfrm>
            <a:off x="7143768" y="4857760"/>
            <a:ext cx="214314" cy="787652"/>
          </a:xfrm>
          <a:custGeom>
            <a:avLst/>
            <a:gdLst>
              <a:gd name="connsiteX0" fmla="*/ 64546 w 430306"/>
              <a:gd name="connsiteY0" fmla="*/ 0 h 591670"/>
              <a:gd name="connsiteX1" fmla="*/ 419548 w 430306"/>
              <a:gd name="connsiteY1" fmla="*/ 0 h 591670"/>
              <a:gd name="connsiteX2" fmla="*/ 290456 w 430306"/>
              <a:gd name="connsiteY2" fmla="*/ 182880 h 591670"/>
              <a:gd name="connsiteX3" fmla="*/ 258183 w 430306"/>
              <a:gd name="connsiteY3" fmla="*/ 333487 h 591670"/>
              <a:gd name="connsiteX4" fmla="*/ 301214 w 430306"/>
              <a:gd name="connsiteY4" fmla="*/ 419548 h 591670"/>
              <a:gd name="connsiteX5" fmla="*/ 365760 w 430306"/>
              <a:gd name="connsiteY5" fmla="*/ 527124 h 591670"/>
              <a:gd name="connsiteX6" fmla="*/ 430306 w 430306"/>
              <a:gd name="connsiteY6" fmla="*/ 591670 h 591670"/>
              <a:gd name="connsiteX7" fmla="*/ 86061 w 430306"/>
              <a:gd name="connsiteY7" fmla="*/ 580912 h 591670"/>
              <a:gd name="connsiteX8" fmla="*/ 0 w 430306"/>
              <a:gd name="connsiteY8" fmla="*/ 570155 h 591670"/>
              <a:gd name="connsiteX9" fmla="*/ 139849 w 430306"/>
              <a:gd name="connsiteY9" fmla="*/ 365760 h 591670"/>
              <a:gd name="connsiteX10" fmla="*/ 161364 w 430306"/>
              <a:gd name="connsiteY10" fmla="*/ 150607 h 591670"/>
              <a:gd name="connsiteX11" fmla="*/ 64546 w 430306"/>
              <a:gd name="connsiteY11" fmla="*/ 0 h 59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0306" h="591670">
                <a:moveTo>
                  <a:pt x="64546" y="0"/>
                </a:moveTo>
                <a:lnTo>
                  <a:pt x="419548" y="0"/>
                </a:lnTo>
                <a:lnTo>
                  <a:pt x="290456" y="182880"/>
                </a:lnTo>
                <a:lnTo>
                  <a:pt x="258183" y="333487"/>
                </a:lnTo>
                <a:lnTo>
                  <a:pt x="301214" y="419548"/>
                </a:lnTo>
                <a:lnTo>
                  <a:pt x="365760" y="527124"/>
                </a:lnTo>
                <a:lnTo>
                  <a:pt x="430306" y="591670"/>
                </a:lnTo>
                <a:lnTo>
                  <a:pt x="86061" y="580912"/>
                </a:lnTo>
                <a:lnTo>
                  <a:pt x="0" y="570155"/>
                </a:lnTo>
                <a:lnTo>
                  <a:pt x="139849" y="365760"/>
                </a:lnTo>
                <a:lnTo>
                  <a:pt x="161364" y="150607"/>
                </a:lnTo>
                <a:lnTo>
                  <a:pt x="64546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4" name="Dowolny kształt 53"/>
          <p:cNvSpPr/>
          <p:nvPr/>
        </p:nvSpPr>
        <p:spPr>
          <a:xfrm>
            <a:off x="8643966" y="4786323"/>
            <a:ext cx="234398" cy="785818"/>
          </a:xfrm>
          <a:custGeom>
            <a:avLst/>
            <a:gdLst>
              <a:gd name="connsiteX0" fmla="*/ 28687 w 541468"/>
              <a:gd name="connsiteY0" fmla="*/ 120127 h 867783"/>
              <a:gd name="connsiteX1" fmla="*/ 286870 w 541468"/>
              <a:gd name="connsiteY1" fmla="*/ 216946 h 867783"/>
              <a:gd name="connsiteX2" fmla="*/ 319143 w 541468"/>
              <a:gd name="connsiteY2" fmla="*/ 442856 h 867783"/>
              <a:gd name="connsiteX3" fmla="*/ 329901 w 541468"/>
              <a:gd name="connsiteY3" fmla="*/ 679525 h 867783"/>
              <a:gd name="connsiteX4" fmla="*/ 28687 w 541468"/>
              <a:gd name="connsiteY4" fmla="*/ 787101 h 867783"/>
              <a:gd name="connsiteX5" fmla="*/ 469750 w 541468"/>
              <a:gd name="connsiteY5" fmla="*/ 754828 h 867783"/>
              <a:gd name="connsiteX6" fmla="*/ 458993 w 541468"/>
              <a:gd name="connsiteY6" fmla="*/ 109369 h 867783"/>
              <a:gd name="connsiteX7" fmla="*/ 28687 w 541468"/>
              <a:gd name="connsiteY7" fmla="*/ 120127 h 86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1468" h="867783">
                <a:moveTo>
                  <a:pt x="28687" y="120127"/>
                </a:moveTo>
                <a:cubicBezTo>
                  <a:pt x="0" y="138057"/>
                  <a:pt x="238461" y="163158"/>
                  <a:pt x="286870" y="216946"/>
                </a:cubicBezTo>
                <a:cubicBezTo>
                  <a:pt x="335279" y="270734"/>
                  <a:pt x="311971" y="365759"/>
                  <a:pt x="319143" y="442856"/>
                </a:cubicBezTo>
                <a:cubicBezTo>
                  <a:pt x="326315" y="519953"/>
                  <a:pt x="378310" y="622151"/>
                  <a:pt x="329901" y="679525"/>
                </a:cubicBezTo>
                <a:cubicBezTo>
                  <a:pt x="281492" y="736899"/>
                  <a:pt x="5379" y="774551"/>
                  <a:pt x="28687" y="787101"/>
                </a:cubicBezTo>
                <a:cubicBezTo>
                  <a:pt x="51995" y="799652"/>
                  <a:pt x="398032" y="867783"/>
                  <a:pt x="469750" y="754828"/>
                </a:cubicBezTo>
                <a:cubicBezTo>
                  <a:pt x="541468" y="641873"/>
                  <a:pt x="525332" y="218738"/>
                  <a:pt x="458993" y="109369"/>
                </a:cubicBezTo>
                <a:cubicBezTo>
                  <a:pt x="392654" y="0"/>
                  <a:pt x="57374" y="102197"/>
                  <a:pt x="28687" y="120127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7" name="Dowolny kształt 56"/>
          <p:cNvSpPr/>
          <p:nvPr/>
        </p:nvSpPr>
        <p:spPr>
          <a:xfrm>
            <a:off x="7786710" y="4857760"/>
            <a:ext cx="357190" cy="689048"/>
          </a:xfrm>
          <a:custGeom>
            <a:avLst/>
            <a:gdLst>
              <a:gd name="connsiteX0" fmla="*/ 78890 w 530711"/>
              <a:gd name="connsiteY0" fmla="*/ 46616 h 831924"/>
              <a:gd name="connsiteX1" fmla="*/ 337073 w 530711"/>
              <a:gd name="connsiteY1" fmla="*/ 46616 h 831924"/>
              <a:gd name="connsiteX2" fmla="*/ 498438 w 530711"/>
              <a:gd name="connsiteY2" fmla="*/ 326315 h 831924"/>
              <a:gd name="connsiteX3" fmla="*/ 509196 w 530711"/>
              <a:gd name="connsiteY3" fmla="*/ 638287 h 831924"/>
              <a:gd name="connsiteX4" fmla="*/ 369346 w 530711"/>
              <a:gd name="connsiteY4" fmla="*/ 799652 h 831924"/>
              <a:gd name="connsiteX5" fmla="*/ 25101 w 530711"/>
              <a:gd name="connsiteY5" fmla="*/ 810409 h 831924"/>
              <a:gd name="connsiteX6" fmla="*/ 218739 w 530711"/>
              <a:gd name="connsiteY6" fmla="*/ 670560 h 831924"/>
              <a:gd name="connsiteX7" fmla="*/ 251012 w 530711"/>
              <a:gd name="connsiteY7" fmla="*/ 304800 h 831924"/>
              <a:gd name="connsiteX8" fmla="*/ 78890 w 530711"/>
              <a:gd name="connsiteY8" fmla="*/ 46616 h 831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0711" h="831924">
                <a:moveTo>
                  <a:pt x="78890" y="46616"/>
                </a:moveTo>
                <a:cubicBezTo>
                  <a:pt x="93233" y="3585"/>
                  <a:pt x="267148" y="0"/>
                  <a:pt x="337073" y="46616"/>
                </a:cubicBezTo>
                <a:cubicBezTo>
                  <a:pt x="406998" y="93232"/>
                  <a:pt x="469751" y="227703"/>
                  <a:pt x="498438" y="326315"/>
                </a:cubicBezTo>
                <a:cubicBezTo>
                  <a:pt x="527125" y="424927"/>
                  <a:pt x="530711" y="559398"/>
                  <a:pt x="509196" y="638287"/>
                </a:cubicBezTo>
                <a:cubicBezTo>
                  <a:pt x="487681" y="717177"/>
                  <a:pt x="450028" y="770965"/>
                  <a:pt x="369346" y="799652"/>
                </a:cubicBezTo>
                <a:cubicBezTo>
                  <a:pt x="288664" y="828339"/>
                  <a:pt x="50202" y="831924"/>
                  <a:pt x="25101" y="810409"/>
                </a:cubicBezTo>
                <a:cubicBezTo>
                  <a:pt x="0" y="788894"/>
                  <a:pt x="181087" y="754828"/>
                  <a:pt x="218739" y="670560"/>
                </a:cubicBezTo>
                <a:cubicBezTo>
                  <a:pt x="256391" y="586292"/>
                  <a:pt x="281492" y="408790"/>
                  <a:pt x="251012" y="304800"/>
                </a:cubicBezTo>
                <a:cubicBezTo>
                  <a:pt x="220532" y="200810"/>
                  <a:pt x="64547" y="89647"/>
                  <a:pt x="78890" y="46616"/>
                </a:cubicBez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8" name="pole tekstowe 57"/>
          <p:cNvSpPr txBox="1"/>
          <p:nvPr/>
        </p:nvSpPr>
        <p:spPr>
          <a:xfrm>
            <a:off x="3857620" y="4572008"/>
            <a:ext cx="1115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/>
              <a:t>dwuwypukła</a:t>
            </a:r>
            <a:endParaRPr lang="pl-PL" sz="1400" dirty="0"/>
          </a:p>
        </p:txBody>
      </p:sp>
      <p:sp>
        <p:nvSpPr>
          <p:cNvPr id="59" name="pole tekstowe 58"/>
          <p:cNvSpPr txBox="1"/>
          <p:nvPr/>
        </p:nvSpPr>
        <p:spPr>
          <a:xfrm>
            <a:off x="4572000" y="5500702"/>
            <a:ext cx="1264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/>
              <a:t>płaskowypukła</a:t>
            </a:r>
            <a:endParaRPr lang="pl-PL" sz="1400" dirty="0"/>
          </a:p>
        </p:txBody>
      </p:sp>
      <p:sp>
        <p:nvSpPr>
          <p:cNvPr id="60" name="pole tekstowe 59"/>
          <p:cNvSpPr txBox="1"/>
          <p:nvPr/>
        </p:nvSpPr>
        <p:spPr>
          <a:xfrm>
            <a:off x="5357818" y="4500570"/>
            <a:ext cx="1348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/>
              <a:t>wklęsłowypukła</a:t>
            </a:r>
            <a:endParaRPr lang="pl-PL" sz="1400" dirty="0"/>
          </a:p>
        </p:txBody>
      </p:sp>
      <p:sp>
        <p:nvSpPr>
          <p:cNvPr id="61" name="pole tekstowe 60"/>
          <p:cNvSpPr txBox="1"/>
          <p:nvPr/>
        </p:nvSpPr>
        <p:spPr>
          <a:xfrm>
            <a:off x="6643702" y="4572008"/>
            <a:ext cx="10454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/>
              <a:t>dwuwklęsła</a:t>
            </a:r>
            <a:endParaRPr lang="pl-PL" sz="1400" dirty="0"/>
          </a:p>
        </p:txBody>
      </p:sp>
      <p:sp>
        <p:nvSpPr>
          <p:cNvPr id="62" name="pole tekstowe 61"/>
          <p:cNvSpPr txBox="1"/>
          <p:nvPr/>
        </p:nvSpPr>
        <p:spPr>
          <a:xfrm>
            <a:off x="7286644" y="5572140"/>
            <a:ext cx="134876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/>
              <a:t>wypukłowklęsłą</a:t>
            </a:r>
            <a:endParaRPr lang="pl-PL" sz="1400" dirty="0"/>
          </a:p>
        </p:txBody>
      </p:sp>
      <p:sp>
        <p:nvSpPr>
          <p:cNvPr id="63" name="pole tekstowe 62"/>
          <p:cNvSpPr txBox="1"/>
          <p:nvPr/>
        </p:nvSpPr>
        <p:spPr>
          <a:xfrm>
            <a:off x="8143900" y="4572008"/>
            <a:ext cx="11942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dirty="0" smtClean="0"/>
              <a:t>płaskowklęsła</a:t>
            </a:r>
            <a:endParaRPr lang="pl-PL" sz="1400" dirty="0"/>
          </a:p>
        </p:txBody>
      </p:sp>
      <p:sp>
        <p:nvSpPr>
          <p:cNvPr id="40" name="Uśmiechnięta buźka 39"/>
          <p:cNvSpPr/>
          <p:nvPr/>
        </p:nvSpPr>
        <p:spPr>
          <a:xfrm>
            <a:off x="4000496" y="2000240"/>
            <a:ext cx="1071570" cy="1071570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571472" y="1500174"/>
            <a:ext cx="849886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Ogniskowa</a:t>
            </a:r>
            <a:r>
              <a:rPr lang="pl-PL" dirty="0" smtClean="0"/>
              <a:t> (f) to odległość od środka soczewki do ogniska, wyrażana jest w SI w metrach.</a:t>
            </a:r>
          </a:p>
          <a:p>
            <a:endParaRPr lang="pl-PL" dirty="0" smtClean="0"/>
          </a:p>
          <a:p>
            <a:r>
              <a:rPr lang="pl-PL" b="1" dirty="0" smtClean="0"/>
              <a:t>Ognisko</a:t>
            </a:r>
            <a:r>
              <a:rPr lang="pl-PL" dirty="0" smtClean="0"/>
              <a:t> (F), to miejsce przecięcia się promieni z główną osią optyczną.</a:t>
            </a:r>
          </a:p>
          <a:p>
            <a:endParaRPr lang="pl-PL" dirty="0" smtClean="0"/>
          </a:p>
          <a:p>
            <a:r>
              <a:rPr lang="pl-PL" b="1" dirty="0" smtClean="0"/>
              <a:t>Główna oś optyczna</a:t>
            </a:r>
            <a:r>
              <a:rPr lang="pl-PL" dirty="0" smtClean="0"/>
              <a:t>, to prosta przechodząca przez środek krzywizny soczewki.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785786" y="3643314"/>
            <a:ext cx="61080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Doświadczenie. Powstawanie ogniska w soczewce skupiajacej.</a:t>
            </a:r>
          </a:p>
          <a:p>
            <a:endParaRPr lang="pl-PL" dirty="0"/>
          </a:p>
        </p:txBody>
      </p:sp>
      <p:pic>
        <p:nvPicPr>
          <p:cNvPr id="9" name="Obraz 8" descr="DSC_06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24" y="4286256"/>
            <a:ext cx="2437678" cy="16318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pole tekstowe 9"/>
          <p:cNvSpPr txBox="1"/>
          <p:nvPr/>
        </p:nvSpPr>
        <p:spPr>
          <a:xfrm>
            <a:off x="3571868" y="4357694"/>
            <a:ext cx="487421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Obserwacje: Promienie biegną równolegle </a:t>
            </a:r>
          </a:p>
          <a:p>
            <a:r>
              <a:rPr lang="pl-PL" dirty="0" smtClean="0"/>
              <a:t>przed wejściem do soczewki. </a:t>
            </a:r>
          </a:p>
          <a:p>
            <a:r>
              <a:rPr lang="pl-PL" dirty="0" smtClean="0"/>
              <a:t>W soczewce zostają załamane i skupione </a:t>
            </a:r>
          </a:p>
          <a:p>
            <a:r>
              <a:rPr lang="pl-PL" dirty="0" smtClean="0"/>
              <a:t>w punkcie nazywanym ogniskiem. </a:t>
            </a:r>
          </a:p>
          <a:p>
            <a:r>
              <a:rPr lang="pl-PL" dirty="0" smtClean="0"/>
              <a:t>W praktyce ognisko jest obszarem, a nie punktem.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214546" y="507207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857224" y="1071547"/>
            <a:ext cx="4500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Konstrukcja ogniska w soczewce skupiającej</a:t>
            </a:r>
          </a:p>
          <a:p>
            <a:endParaRPr lang="pl-PL" dirty="0"/>
          </a:p>
        </p:txBody>
      </p:sp>
      <p:cxnSp>
        <p:nvCxnSpPr>
          <p:cNvPr id="9" name="Łącznik prosty 8"/>
          <p:cNvCxnSpPr/>
          <p:nvPr/>
        </p:nvCxnSpPr>
        <p:spPr>
          <a:xfrm>
            <a:off x="571472" y="3429000"/>
            <a:ext cx="800105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6643702" y="3357562"/>
            <a:ext cx="2066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Główna oś optyczna</a:t>
            </a:r>
            <a:endParaRPr lang="pl-PL" dirty="0"/>
          </a:p>
        </p:txBody>
      </p:sp>
      <p:cxnSp>
        <p:nvCxnSpPr>
          <p:cNvPr id="12" name="Łącznik prosty ze strzałką 11"/>
          <p:cNvCxnSpPr/>
          <p:nvPr/>
        </p:nvCxnSpPr>
        <p:spPr>
          <a:xfrm rot="5400000">
            <a:off x="2679687" y="3392487"/>
            <a:ext cx="2643206" cy="1588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>
            <a:off x="2143108" y="2857496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>
            <a:off x="2143108" y="3071810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15"/>
          <p:cNvCxnSpPr/>
          <p:nvPr/>
        </p:nvCxnSpPr>
        <p:spPr>
          <a:xfrm>
            <a:off x="2143108" y="3286124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2143108" y="4000504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17"/>
          <p:cNvCxnSpPr/>
          <p:nvPr/>
        </p:nvCxnSpPr>
        <p:spPr>
          <a:xfrm>
            <a:off x="2143108" y="3786190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18"/>
          <p:cNvCxnSpPr/>
          <p:nvPr/>
        </p:nvCxnSpPr>
        <p:spPr>
          <a:xfrm>
            <a:off x="2143108" y="3571876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rójkąt równoramienny 19"/>
          <p:cNvSpPr/>
          <p:nvPr/>
        </p:nvSpPr>
        <p:spPr>
          <a:xfrm rot="5400000">
            <a:off x="2750331" y="2750339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rójkąt równoramienny 20"/>
          <p:cNvSpPr/>
          <p:nvPr/>
        </p:nvSpPr>
        <p:spPr>
          <a:xfrm rot="5400000">
            <a:off x="2750331" y="2964653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Trójkąt równoramienny 21"/>
          <p:cNvSpPr/>
          <p:nvPr/>
        </p:nvSpPr>
        <p:spPr>
          <a:xfrm rot="5400000">
            <a:off x="2750331" y="3178967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Trójkąt równoramienny 22"/>
          <p:cNvSpPr/>
          <p:nvPr/>
        </p:nvSpPr>
        <p:spPr>
          <a:xfrm rot="5400000">
            <a:off x="2750331" y="3464719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Trójkąt równoramienny 23"/>
          <p:cNvSpPr/>
          <p:nvPr/>
        </p:nvSpPr>
        <p:spPr>
          <a:xfrm rot="5400000">
            <a:off x="2750331" y="3679033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5" name="Trójkąt równoramienny 24"/>
          <p:cNvSpPr/>
          <p:nvPr/>
        </p:nvSpPr>
        <p:spPr>
          <a:xfrm rot="5400000">
            <a:off x="2750331" y="3893347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Trójkąt równoramienny 25"/>
          <p:cNvSpPr/>
          <p:nvPr/>
        </p:nvSpPr>
        <p:spPr>
          <a:xfrm rot="6763746">
            <a:off x="4351970" y="2924373"/>
            <a:ext cx="152356" cy="24387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7" name="Łącznik prosty 26"/>
          <p:cNvCxnSpPr/>
          <p:nvPr/>
        </p:nvCxnSpPr>
        <p:spPr>
          <a:xfrm>
            <a:off x="4000496" y="2857496"/>
            <a:ext cx="2000264" cy="9286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/>
          <p:cNvCxnSpPr/>
          <p:nvPr/>
        </p:nvCxnSpPr>
        <p:spPr>
          <a:xfrm>
            <a:off x="3929058" y="3071810"/>
            <a:ext cx="2357454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Łącznik prosty 30"/>
          <p:cNvCxnSpPr/>
          <p:nvPr/>
        </p:nvCxnSpPr>
        <p:spPr>
          <a:xfrm>
            <a:off x="4000496" y="3286124"/>
            <a:ext cx="2143140" cy="28575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Łącznik prosty 32"/>
          <p:cNvCxnSpPr/>
          <p:nvPr/>
        </p:nvCxnSpPr>
        <p:spPr>
          <a:xfrm flipV="1">
            <a:off x="4000496" y="3357562"/>
            <a:ext cx="2214578" cy="21431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Łącznik prosty 35"/>
          <p:cNvCxnSpPr/>
          <p:nvPr/>
        </p:nvCxnSpPr>
        <p:spPr>
          <a:xfrm flipV="1">
            <a:off x="4000496" y="3214686"/>
            <a:ext cx="2071702" cy="5715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Łącznik prosty 38"/>
          <p:cNvCxnSpPr/>
          <p:nvPr/>
        </p:nvCxnSpPr>
        <p:spPr>
          <a:xfrm flipV="1">
            <a:off x="4000496" y="3071810"/>
            <a:ext cx="2071702" cy="9286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rójkąt równoramienny 41"/>
          <p:cNvSpPr/>
          <p:nvPr/>
        </p:nvSpPr>
        <p:spPr>
          <a:xfrm rot="6763746">
            <a:off x="4280533" y="3067249"/>
            <a:ext cx="152356" cy="24387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Trójkąt równoramienny 42"/>
          <p:cNvSpPr/>
          <p:nvPr/>
        </p:nvSpPr>
        <p:spPr>
          <a:xfrm rot="5649818" flipH="1">
            <a:off x="4295500" y="3210321"/>
            <a:ext cx="132252" cy="28478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Trójkąt równoramienny 43"/>
          <p:cNvSpPr/>
          <p:nvPr/>
        </p:nvSpPr>
        <p:spPr>
          <a:xfrm rot="4892814" flipH="1">
            <a:off x="4271685" y="3401237"/>
            <a:ext cx="167911" cy="2598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Trójkąt równoramienny 44"/>
          <p:cNvSpPr/>
          <p:nvPr/>
        </p:nvSpPr>
        <p:spPr>
          <a:xfrm rot="4264338" flipH="1">
            <a:off x="4285018" y="3559916"/>
            <a:ext cx="164812" cy="266157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Trójkąt równoramienny 45"/>
          <p:cNvSpPr/>
          <p:nvPr/>
        </p:nvSpPr>
        <p:spPr>
          <a:xfrm rot="3955908" flipH="1">
            <a:off x="4329660" y="3739213"/>
            <a:ext cx="198927" cy="22410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48" name="Łącznik prosty 47"/>
          <p:cNvCxnSpPr/>
          <p:nvPr/>
        </p:nvCxnSpPr>
        <p:spPr>
          <a:xfrm rot="5400000">
            <a:off x="4750595" y="4036223"/>
            <a:ext cx="1071570" cy="1588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Łącznik prosty 49"/>
          <p:cNvCxnSpPr/>
          <p:nvPr/>
        </p:nvCxnSpPr>
        <p:spPr>
          <a:xfrm>
            <a:off x="4000496" y="4429132"/>
            <a:ext cx="1285884" cy="1588"/>
          </a:xfrm>
          <a:prstGeom prst="line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pole tekstowe 50"/>
          <p:cNvSpPr txBox="1"/>
          <p:nvPr/>
        </p:nvSpPr>
        <p:spPr>
          <a:xfrm>
            <a:off x="4500562" y="4572008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  <p:sp>
        <p:nvSpPr>
          <p:cNvPr id="52" name="pole tekstowe 51"/>
          <p:cNvSpPr txBox="1"/>
          <p:nvPr/>
        </p:nvSpPr>
        <p:spPr>
          <a:xfrm>
            <a:off x="5214942" y="364331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428596" y="1214422"/>
            <a:ext cx="63893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Doświadczenie. Powstawanie ogniska w soczewce rozpraszającej.</a:t>
            </a:r>
          </a:p>
          <a:p>
            <a:endParaRPr lang="pl-PL" dirty="0"/>
          </a:p>
        </p:txBody>
      </p:sp>
      <p:pic>
        <p:nvPicPr>
          <p:cNvPr id="8" name="Obraz 7" descr="DSC_063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5720" y="2143116"/>
            <a:ext cx="4145134" cy="277484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pole tekstowe 8"/>
          <p:cNvSpPr txBox="1"/>
          <p:nvPr/>
        </p:nvSpPr>
        <p:spPr>
          <a:xfrm>
            <a:off x="4572000" y="2000240"/>
            <a:ext cx="457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Obserwacje: Promienie biegną równolegle </a:t>
            </a:r>
          </a:p>
          <a:p>
            <a:r>
              <a:rPr lang="pl-PL" dirty="0" smtClean="0"/>
              <a:t>przed wejściem do soczewki. </a:t>
            </a:r>
          </a:p>
          <a:p>
            <a:r>
              <a:rPr lang="pl-PL" dirty="0" smtClean="0"/>
              <a:t>W soczewce zostają załamane i rozproszone . </a:t>
            </a:r>
          </a:p>
          <a:p>
            <a:r>
              <a:rPr lang="pl-PL" dirty="0" smtClean="0"/>
              <a:t>Tworzy się tu ognisko pozorne. </a:t>
            </a:r>
          </a:p>
          <a:p>
            <a:r>
              <a:rPr lang="pl-PL" dirty="0" smtClean="0"/>
              <a:t>W praktyce ognisko jest obszarem, a nie punktem.</a:t>
            </a:r>
            <a:endParaRPr lang="pl-PL" dirty="0"/>
          </a:p>
        </p:txBody>
      </p:sp>
      <p:sp>
        <p:nvSpPr>
          <p:cNvPr id="10" name="Prążkowana strzałka w prawo 9"/>
          <p:cNvSpPr/>
          <p:nvPr/>
        </p:nvSpPr>
        <p:spPr>
          <a:xfrm>
            <a:off x="1142976" y="5000636"/>
            <a:ext cx="7358114" cy="1357322"/>
          </a:xfrm>
          <a:prstGeom prst="stripedRigh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 flipH="1">
            <a:off x="1785916" y="5429264"/>
            <a:ext cx="6286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Ognisko pozorne powstaje z przedłużenia promieni załamanych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500166" y="414338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  <p:sp>
        <p:nvSpPr>
          <p:cNvPr id="13" name="Gwiazda 7-ramienna 12"/>
          <p:cNvSpPr/>
          <p:nvPr/>
        </p:nvSpPr>
        <p:spPr>
          <a:xfrm>
            <a:off x="5786446" y="3429000"/>
            <a:ext cx="2357454" cy="1771656"/>
          </a:xfrm>
          <a:prstGeom prst="star7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 smtClean="0">
              <a:solidFill>
                <a:srgbClr val="FF0000"/>
              </a:solidFill>
            </a:endParaRPr>
          </a:p>
          <a:p>
            <a:pPr algn="ctr"/>
            <a:endParaRPr lang="pl-PL" sz="1200" dirty="0" smtClean="0">
              <a:solidFill>
                <a:srgbClr val="FF0000"/>
              </a:solidFill>
            </a:endParaRPr>
          </a:p>
          <a:p>
            <a:pPr algn="ctr"/>
            <a:r>
              <a:rPr lang="pl-PL" sz="1200" dirty="0" smtClean="0">
                <a:solidFill>
                  <a:srgbClr val="FF0000"/>
                </a:solidFill>
              </a:rPr>
              <a:t>Ogniskowa, która jest odległością od soczewki do ogniska pozornego ma wartość ujemną</a:t>
            </a:r>
            <a:endParaRPr lang="pl-PL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857224" y="1071547"/>
            <a:ext cx="67866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Konstrukcja ogniska w soczewce rozpraszającej</a:t>
            </a:r>
          </a:p>
          <a:p>
            <a:endParaRPr lang="pl-PL" dirty="0"/>
          </a:p>
        </p:txBody>
      </p:sp>
      <p:cxnSp>
        <p:nvCxnSpPr>
          <p:cNvPr id="8" name="Łącznik prosty 7"/>
          <p:cNvCxnSpPr/>
          <p:nvPr/>
        </p:nvCxnSpPr>
        <p:spPr>
          <a:xfrm>
            <a:off x="571472" y="3429000"/>
            <a:ext cx="800105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2643174" y="2928934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6572264" y="3429000"/>
            <a:ext cx="2066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Główna oś optyczna</a:t>
            </a:r>
            <a:endParaRPr lang="pl-PL" dirty="0"/>
          </a:p>
        </p:txBody>
      </p:sp>
      <p:cxnSp>
        <p:nvCxnSpPr>
          <p:cNvPr id="12" name="Łącznik prosty 11"/>
          <p:cNvCxnSpPr/>
          <p:nvPr/>
        </p:nvCxnSpPr>
        <p:spPr>
          <a:xfrm rot="5400000">
            <a:off x="3178959" y="3607595"/>
            <a:ext cx="264320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rójkąt równoramienny 12"/>
          <p:cNvSpPr/>
          <p:nvPr/>
        </p:nvSpPr>
        <p:spPr>
          <a:xfrm rot="10800000">
            <a:off x="4286248" y="2143116"/>
            <a:ext cx="428628" cy="285752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Trójkąt równoramienny 13"/>
          <p:cNvSpPr/>
          <p:nvPr/>
        </p:nvSpPr>
        <p:spPr>
          <a:xfrm>
            <a:off x="4286248" y="4857760"/>
            <a:ext cx="428628" cy="285752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Trójkąt równoramienny 14"/>
          <p:cNvSpPr/>
          <p:nvPr/>
        </p:nvSpPr>
        <p:spPr>
          <a:xfrm rot="5400000">
            <a:off x="3464711" y="2821777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6" name="Łącznik prosty 15"/>
          <p:cNvCxnSpPr/>
          <p:nvPr/>
        </p:nvCxnSpPr>
        <p:spPr>
          <a:xfrm>
            <a:off x="2643174" y="3714752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>
            <a:off x="2786050" y="3429000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Łącznik prosty 17"/>
          <p:cNvCxnSpPr/>
          <p:nvPr/>
        </p:nvCxnSpPr>
        <p:spPr>
          <a:xfrm>
            <a:off x="2643174" y="3929066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Łącznik prosty 18"/>
          <p:cNvCxnSpPr/>
          <p:nvPr/>
        </p:nvCxnSpPr>
        <p:spPr>
          <a:xfrm>
            <a:off x="2643174" y="3214686"/>
            <a:ext cx="1857388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rójkąt równoramienny 19"/>
          <p:cNvSpPr/>
          <p:nvPr/>
        </p:nvSpPr>
        <p:spPr>
          <a:xfrm rot="5400000">
            <a:off x="3464711" y="3107529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Trójkąt równoramienny 20"/>
          <p:cNvSpPr/>
          <p:nvPr/>
        </p:nvSpPr>
        <p:spPr>
          <a:xfrm rot="5400000">
            <a:off x="3464711" y="3607595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Trójkąt równoramienny 21"/>
          <p:cNvSpPr/>
          <p:nvPr/>
        </p:nvSpPr>
        <p:spPr>
          <a:xfrm rot="5400000" flipH="1">
            <a:off x="3474235" y="3312319"/>
            <a:ext cx="133352" cy="22383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Trójkąt równoramienny 22"/>
          <p:cNvSpPr/>
          <p:nvPr/>
        </p:nvSpPr>
        <p:spPr>
          <a:xfrm rot="5400000">
            <a:off x="3464711" y="3821909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24" name="Łącznik prosty 23"/>
          <p:cNvCxnSpPr/>
          <p:nvPr/>
        </p:nvCxnSpPr>
        <p:spPr>
          <a:xfrm flipV="1">
            <a:off x="4429124" y="2285992"/>
            <a:ext cx="1643074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25"/>
          <p:cNvCxnSpPr/>
          <p:nvPr/>
        </p:nvCxnSpPr>
        <p:spPr>
          <a:xfrm flipV="1">
            <a:off x="4500562" y="2714620"/>
            <a:ext cx="1785950" cy="50006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y 27"/>
          <p:cNvCxnSpPr/>
          <p:nvPr/>
        </p:nvCxnSpPr>
        <p:spPr>
          <a:xfrm>
            <a:off x="4500562" y="3714752"/>
            <a:ext cx="1714512" cy="35719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y 29"/>
          <p:cNvCxnSpPr/>
          <p:nvPr/>
        </p:nvCxnSpPr>
        <p:spPr>
          <a:xfrm>
            <a:off x="4500562" y="3929066"/>
            <a:ext cx="1714512" cy="71438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ójkąt równoramienny 33"/>
          <p:cNvSpPr/>
          <p:nvPr/>
        </p:nvSpPr>
        <p:spPr>
          <a:xfrm rot="5400000">
            <a:off x="5179223" y="3321843"/>
            <a:ext cx="142876" cy="214314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Trójkąt równoramienny 34"/>
          <p:cNvSpPr/>
          <p:nvPr/>
        </p:nvSpPr>
        <p:spPr>
          <a:xfrm rot="4524306">
            <a:off x="5144373" y="2906826"/>
            <a:ext cx="141138" cy="25853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Trójkąt równoramienny 35"/>
          <p:cNvSpPr/>
          <p:nvPr/>
        </p:nvSpPr>
        <p:spPr>
          <a:xfrm rot="4524306">
            <a:off x="5001496" y="2543343"/>
            <a:ext cx="141138" cy="25853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Trójkąt równoramienny 36"/>
          <p:cNvSpPr/>
          <p:nvPr/>
        </p:nvSpPr>
        <p:spPr>
          <a:xfrm rot="6671333">
            <a:off x="5260917" y="3754703"/>
            <a:ext cx="122362" cy="277286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Trójkąt równoramienny 37"/>
          <p:cNvSpPr/>
          <p:nvPr/>
        </p:nvSpPr>
        <p:spPr>
          <a:xfrm rot="6832411">
            <a:off x="5316288" y="4145856"/>
            <a:ext cx="188210" cy="28079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39" name="Łącznik prosty 38"/>
          <p:cNvCxnSpPr/>
          <p:nvPr/>
        </p:nvCxnSpPr>
        <p:spPr>
          <a:xfrm flipV="1">
            <a:off x="2786050" y="2928934"/>
            <a:ext cx="1643074" cy="642942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Łącznik prosty 39"/>
          <p:cNvCxnSpPr/>
          <p:nvPr/>
        </p:nvCxnSpPr>
        <p:spPr>
          <a:xfrm flipV="1">
            <a:off x="2714612" y="3214686"/>
            <a:ext cx="1785950" cy="285752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Łącznik prosty 41"/>
          <p:cNvCxnSpPr/>
          <p:nvPr/>
        </p:nvCxnSpPr>
        <p:spPr>
          <a:xfrm>
            <a:off x="2714612" y="3357562"/>
            <a:ext cx="1785950" cy="35719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Łącznik prosty 43"/>
          <p:cNvCxnSpPr/>
          <p:nvPr/>
        </p:nvCxnSpPr>
        <p:spPr>
          <a:xfrm>
            <a:off x="2643174" y="3214686"/>
            <a:ext cx="1857388" cy="71438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Łącznik prosty 48"/>
          <p:cNvCxnSpPr/>
          <p:nvPr/>
        </p:nvCxnSpPr>
        <p:spPr>
          <a:xfrm rot="5400000">
            <a:off x="2608249" y="4035429"/>
            <a:ext cx="1071570" cy="1588"/>
          </a:xfrm>
          <a:prstGeom prst="line">
            <a:avLst/>
          </a:prstGeom>
          <a:ln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Łącznik prosty 49"/>
          <p:cNvCxnSpPr/>
          <p:nvPr/>
        </p:nvCxnSpPr>
        <p:spPr>
          <a:xfrm>
            <a:off x="3143240" y="4286256"/>
            <a:ext cx="1428760" cy="1588"/>
          </a:xfrm>
          <a:prstGeom prst="line">
            <a:avLst/>
          </a:prstGeom>
          <a:ln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pole tekstowe 51"/>
          <p:cNvSpPr txBox="1"/>
          <p:nvPr/>
        </p:nvSpPr>
        <p:spPr>
          <a:xfrm>
            <a:off x="3643306" y="4357694"/>
            <a:ext cx="255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  <p:sp>
        <p:nvSpPr>
          <p:cNvPr id="53" name="pole tekstowe 52"/>
          <p:cNvSpPr txBox="1"/>
          <p:nvPr/>
        </p:nvSpPr>
        <p:spPr>
          <a:xfrm>
            <a:off x="3071802" y="3500438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928662" y="1142984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Zdolność skupiająca:</a:t>
            </a:r>
          </a:p>
          <a:p>
            <a:endParaRPr lang="pl-PL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1285852" y="1500174"/>
          <a:ext cx="2365183" cy="2357454"/>
        </p:xfrm>
        <a:graphic>
          <a:graphicData uri="http://schemas.openxmlformats.org/presentationml/2006/ole">
            <p:oleObj spid="_x0000_s2049" name="Równanie" r:id="rId6" imgW="863225" imgH="837836" progId="Equation.3">
              <p:embed/>
            </p:oleObj>
          </a:graphicData>
        </a:graphic>
      </p:graphicFrame>
      <p:sp>
        <p:nvSpPr>
          <p:cNvPr id="10" name="pole tekstowe 9"/>
          <p:cNvSpPr txBox="1"/>
          <p:nvPr/>
        </p:nvSpPr>
        <p:spPr>
          <a:xfrm>
            <a:off x="2857488" y="3500438"/>
            <a:ext cx="922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dioptria</a:t>
            </a:r>
            <a:endParaRPr lang="pl-PL" dirty="0"/>
          </a:p>
        </p:txBody>
      </p:sp>
      <p:cxnSp>
        <p:nvCxnSpPr>
          <p:cNvPr id="12" name="Łącznik prosty 11"/>
          <p:cNvCxnSpPr/>
          <p:nvPr/>
        </p:nvCxnSpPr>
        <p:spPr>
          <a:xfrm rot="5400000">
            <a:off x="1928794" y="3714752"/>
            <a:ext cx="4929222" cy="714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az 12" descr="DSC_067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14414" y="4429132"/>
            <a:ext cx="2214578" cy="1482486"/>
          </a:xfrm>
          <a:prstGeom prst="rect">
            <a:avLst/>
          </a:prstGeom>
        </p:spPr>
      </p:pic>
      <p:pic>
        <p:nvPicPr>
          <p:cNvPr id="15" name="Obraz 14" descr="DSC_066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4286256"/>
            <a:ext cx="2380384" cy="1593481"/>
          </a:xfrm>
          <a:prstGeom prst="rect">
            <a:avLst/>
          </a:prstGeom>
        </p:spPr>
      </p:pic>
      <p:sp>
        <p:nvSpPr>
          <p:cNvPr id="14" name="pole tekstowe 13"/>
          <p:cNvSpPr txBox="1"/>
          <p:nvPr/>
        </p:nvSpPr>
        <p:spPr>
          <a:xfrm>
            <a:off x="6072198" y="1000108"/>
            <a:ext cx="1466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Powiększenie</a:t>
            </a:r>
            <a:endParaRPr lang="pl-PL" b="1" dirty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" name="Object 2"/>
          <p:cNvGraphicFramePr>
            <a:graphicFrameLocks noChangeAspect="1"/>
          </p:cNvGraphicFramePr>
          <p:nvPr/>
        </p:nvGraphicFramePr>
        <p:xfrm>
          <a:off x="5572132" y="1428736"/>
          <a:ext cx="2286016" cy="1373198"/>
        </p:xfrm>
        <a:graphic>
          <a:graphicData uri="http://schemas.openxmlformats.org/presentationml/2006/ole">
            <p:oleObj spid="_x0000_s2050" name="Równanie" r:id="rId9" imgW="762000" imgH="457200" progId="Equation.3">
              <p:embed/>
            </p:oleObj>
          </a:graphicData>
        </a:graphic>
      </p:graphicFrame>
      <p:sp>
        <p:nvSpPr>
          <p:cNvPr id="17" name="pole tekstowe 16"/>
          <p:cNvSpPr txBox="1"/>
          <p:nvPr/>
        </p:nvSpPr>
        <p:spPr>
          <a:xfrm>
            <a:off x="4786314" y="2786058"/>
            <a:ext cx="40719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y- odległość obrazu od soczewki [m]</a:t>
            </a:r>
          </a:p>
          <a:p>
            <a:r>
              <a:rPr lang="pl-PL" dirty="0" smtClean="0"/>
              <a:t>x- odległość przedmiotu od soczewki [m]</a:t>
            </a:r>
          </a:p>
          <a:p>
            <a:r>
              <a:rPr lang="pl-PL" dirty="0" smtClean="0"/>
              <a:t>h</a:t>
            </a:r>
            <a:r>
              <a:rPr lang="pl-PL" baseline="-25000" dirty="0" smtClean="0"/>
              <a:t>o</a:t>
            </a:r>
            <a:r>
              <a:rPr lang="pl-PL" dirty="0" smtClean="0"/>
              <a:t>-wysokość obrazu [m]</a:t>
            </a:r>
          </a:p>
          <a:p>
            <a:r>
              <a:rPr lang="pl-PL" dirty="0" smtClean="0"/>
              <a:t>h</a:t>
            </a:r>
            <a:r>
              <a:rPr lang="pl-PL" baseline="-25000" dirty="0" smtClean="0"/>
              <a:t>p</a:t>
            </a:r>
            <a:r>
              <a:rPr lang="pl-PL" dirty="0" smtClean="0"/>
              <a:t>-wysokość </a:t>
            </a:r>
            <a:r>
              <a:rPr lang="pl-PL" dirty="0" smtClean="0"/>
              <a:t>obrazu [m]</a:t>
            </a:r>
          </a:p>
          <a:p>
            <a:endParaRPr lang="pl-PL" dirty="0" smtClean="0"/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2571736" y="207167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rgbClr val="FF0000"/>
                </a:solidFill>
              </a:rPr>
              <a:t>Równanie soczewki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23553" name="Object 1"/>
          <p:cNvGraphicFramePr>
            <a:graphicFrameLocks noChangeAspect="1"/>
          </p:cNvGraphicFramePr>
          <p:nvPr/>
        </p:nvGraphicFramePr>
        <p:xfrm>
          <a:off x="2714612" y="2928934"/>
          <a:ext cx="3286148" cy="1971689"/>
        </p:xfrm>
        <a:graphic>
          <a:graphicData uri="http://schemas.openxmlformats.org/presentationml/2006/ole">
            <p:oleObj spid="_x0000_s23553" name="Równanie" r:id="rId6" imgW="710891" imgH="431613" progId="Equation.3">
              <p:embed/>
            </p:oleObj>
          </a:graphicData>
        </a:graphic>
      </p:graphicFrame>
      <p:cxnSp>
        <p:nvCxnSpPr>
          <p:cNvPr id="13" name="Łącznik prosty ze strzałką 12"/>
          <p:cNvCxnSpPr/>
          <p:nvPr/>
        </p:nvCxnSpPr>
        <p:spPr>
          <a:xfrm rot="5400000" flipH="1" flipV="1">
            <a:off x="3894133" y="5465777"/>
            <a:ext cx="92710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ole tekstowe 17"/>
          <p:cNvSpPr txBox="1"/>
          <p:nvPr/>
        </p:nvSpPr>
        <p:spPr>
          <a:xfrm>
            <a:off x="2928926" y="5857892"/>
            <a:ext cx="3452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Odległość soczewka-przedmiot [m]</a:t>
            </a:r>
            <a:endParaRPr lang="pl-PL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5143504" y="5214950"/>
            <a:ext cx="30117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Odległość soczewka-obraz [m]</a:t>
            </a:r>
            <a:endParaRPr lang="pl-PL" dirty="0"/>
          </a:p>
        </p:txBody>
      </p:sp>
      <p:cxnSp>
        <p:nvCxnSpPr>
          <p:cNvPr id="21" name="Łącznik łamany 20"/>
          <p:cNvCxnSpPr/>
          <p:nvPr/>
        </p:nvCxnSpPr>
        <p:spPr>
          <a:xfrm rot="16200000" flipH="1">
            <a:off x="6000760" y="3786190"/>
            <a:ext cx="1428760" cy="142876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łamany 22"/>
          <p:cNvCxnSpPr/>
          <p:nvPr/>
        </p:nvCxnSpPr>
        <p:spPr>
          <a:xfrm rot="10800000" flipV="1">
            <a:off x="1214414" y="4429132"/>
            <a:ext cx="1643074" cy="785818"/>
          </a:xfrm>
          <a:prstGeom prst="bentConnector3">
            <a:avLst>
              <a:gd name="adj1" fmla="val 94521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ole tekstowe 33"/>
          <p:cNvSpPr txBox="1"/>
          <p:nvPr/>
        </p:nvSpPr>
        <p:spPr>
          <a:xfrm>
            <a:off x="785786" y="5286388"/>
            <a:ext cx="1579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Ogniskowa [m]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500166" y="1428736"/>
            <a:ext cx="3565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Konstrukcja obrazów w soczewkach:</a:t>
            </a:r>
            <a:endParaRPr lang="pl-PL" dirty="0"/>
          </a:p>
        </p:txBody>
      </p:sp>
      <p:cxnSp>
        <p:nvCxnSpPr>
          <p:cNvPr id="9" name="Łącznik prosty 8"/>
          <p:cNvCxnSpPr/>
          <p:nvPr/>
        </p:nvCxnSpPr>
        <p:spPr>
          <a:xfrm>
            <a:off x="1285852" y="3571876"/>
            <a:ext cx="757242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5400000">
            <a:off x="3251191" y="3678239"/>
            <a:ext cx="2643206" cy="1588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Elipsa 11"/>
          <p:cNvSpPr/>
          <p:nvPr/>
        </p:nvSpPr>
        <p:spPr>
          <a:xfrm>
            <a:off x="2786050" y="3571876"/>
            <a:ext cx="7143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12"/>
          <p:cNvSpPr/>
          <p:nvPr/>
        </p:nvSpPr>
        <p:spPr>
          <a:xfrm>
            <a:off x="6286512" y="3571876"/>
            <a:ext cx="7143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Strzałka w górę 13"/>
          <p:cNvSpPr/>
          <p:nvPr/>
        </p:nvSpPr>
        <p:spPr>
          <a:xfrm>
            <a:off x="1714480" y="3000372"/>
            <a:ext cx="71438" cy="57150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ole tekstowe 14"/>
          <p:cNvSpPr txBox="1"/>
          <p:nvPr/>
        </p:nvSpPr>
        <p:spPr>
          <a:xfrm>
            <a:off x="1571604" y="3643314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A</a:t>
            </a:r>
            <a:endParaRPr lang="pl-PL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1571604" y="2571744"/>
            <a:ext cx="285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</a:t>
            </a:r>
            <a:endParaRPr lang="pl-PL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2714612" y="3714752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6215074" y="3714752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  <p:cxnSp>
        <p:nvCxnSpPr>
          <p:cNvPr id="20" name="Łącznik prosty 19"/>
          <p:cNvCxnSpPr>
            <a:stCxn id="14" idx="0"/>
          </p:cNvCxnSpPr>
          <p:nvPr/>
        </p:nvCxnSpPr>
        <p:spPr>
          <a:xfrm rot="5400000" flipH="1" flipV="1">
            <a:off x="3161100" y="1588679"/>
            <a:ext cx="792" cy="28225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21"/>
          <p:cNvCxnSpPr/>
          <p:nvPr/>
        </p:nvCxnSpPr>
        <p:spPr>
          <a:xfrm>
            <a:off x="4572000" y="3000372"/>
            <a:ext cx="4572000" cy="15716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25"/>
          <p:cNvCxnSpPr>
            <a:stCxn id="14" idx="0"/>
          </p:cNvCxnSpPr>
          <p:nvPr/>
        </p:nvCxnSpPr>
        <p:spPr>
          <a:xfrm rot="16200000" flipH="1">
            <a:off x="4697000" y="53571"/>
            <a:ext cx="1500200" cy="739380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rójkąt równoramienny 28"/>
          <p:cNvSpPr/>
          <p:nvPr/>
        </p:nvSpPr>
        <p:spPr>
          <a:xfrm rot="6242891">
            <a:off x="3392630" y="3241188"/>
            <a:ext cx="144161" cy="18484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Trójkąt równoramienny 29"/>
          <p:cNvSpPr/>
          <p:nvPr/>
        </p:nvSpPr>
        <p:spPr>
          <a:xfrm rot="6242891">
            <a:off x="5750085" y="3714688"/>
            <a:ext cx="144161" cy="184849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Trójkąt równoramienny 30"/>
          <p:cNvSpPr/>
          <p:nvPr/>
        </p:nvSpPr>
        <p:spPr>
          <a:xfrm rot="5400000">
            <a:off x="3143240" y="2928934"/>
            <a:ext cx="142876" cy="14287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Trójkąt równoramienny 32"/>
          <p:cNvSpPr/>
          <p:nvPr/>
        </p:nvSpPr>
        <p:spPr>
          <a:xfrm rot="7173461">
            <a:off x="5431370" y="3204343"/>
            <a:ext cx="113107" cy="23499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Strzałka w górę 33"/>
          <p:cNvSpPr/>
          <p:nvPr/>
        </p:nvSpPr>
        <p:spPr>
          <a:xfrm rot="10800000">
            <a:off x="8501090" y="3571876"/>
            <a:ext cx="142876" cy="8572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pole tekstowe 36"/>
          <p:cNvSpPr txBox="1"/>
          <p:nvPr/>
        </p:nvSpPr>
        <p:spPr>
          <a:xfrm>
            <a:off x="642910" y="5572140"/>
            <a:ext cx="71739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Promień niebieski</a:t>
            </a:r>
            <a:r>
              <a:rPr lang="pl-PL" dirty="0" smtClean="0"/>
              <a:t>-równoległy do osi optycznej, przechodzi przez ognisko</a:t>
            </a:r>
          </a:p>
          <a:p>
            <a:r>
              <a:rPr lang="pl-PL" dirty="0" smtClean="0">
                <a:solidFill>
                  <a:srgbClr val="FF0000"/>
                </a:solidFill>
              </a:rPr>
              <a:t>Promień czerwony </a:t>
            </a:r>
            <a:r>
              <a:rPr lang="pl-PL" dirty="0" smtClean="0"/>
              <a:t>–przechodzi przez środek soczewki bez zmiany kierunku</a:t>
            </a:r>
            <a:endParaRPr lang="pl-PL" dirty="0"/>
          </a:p>
        </p:txBody>
      </p:sp>
      <p:sp>
        <p:nvSpPr>
          <p:cNvPr id="38" name="pole tekstowe 37"/>
          <p:cNvSpPr txBox="1"/>
          <p:nvPr/>
        </p:nvSpPr>
        <p:spPr>
          <a:xfrm>
            <a:off x="8358214" y="3214686"/>
            <a:ext cx="642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A</a:t>
            </a:r>
            <a:r>
              <a:rPr lang="pl-PL" baseline="30000" dirty="0" smtClean="0"/>
              <a:t>,</a:t>
            </a:r>
            <a:endParaRPr lang="pl-PL" baseline="30000" dirty="0"/>
          </a:p>
        </p:txBody>
      </p:sp>
      <p:sp>
        <p:nvSpPr>
          <p:cNvPr id="39" name="pole tekstowe 38"/>
          <p:cNvSpPr txBox="1"/>
          <p:nvPr/>
        </p:nvSpPr>
        <p:spPr>
          <a:xfrm>
            <a:off x="8286776" y="4357694"/>
            <a:ext cx="642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B</a:t>
            </a:r>
            <a:r>
              <a:rPr lang="pl-PL" baseline="30000" dirty="0" smtClean="0"/>
              <a:t>,</a:t>
            </a:r>
            <a:endParaRPr lang="pl-PL" baseline="30000" dirty="0"/>
          </a:p>
        </p:txBody>
      </p:sp>
      <p:cxnSp>
        <p:nvCxnSpPr>
          <p:cNvPr id="41" name="Łącznik prosty ze strzałką 40"/>
          <p:cNvCxnSpPr/>
          <p:nvPr/>
        </p:nvCxnSpPr>
        <p:spPr>
          <a:xfrm>
            <a:off x="1714480" y="2570156"/>
            <a:ext cx="285752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Łącznik prosty 45"/>
          <p:cNvCxnSpPr>
            <a:stCxn id="16" idx="0"/>
            <a:endCxn id="16" idx="2"/>
          </p:cNvCxnSpPr>
          <p:nvPr/>
        </p:nvCxnSpPr>
        <p:spPr>
          <a:xfrm rot="16200000" flipH="1">
            <a:off x="1529814" y="2756410"/>
            <a:ext cx="369332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pole tekstowe 46"/>
          <p:cNvSpPr txBox="1"/>
          <p:nvPr/>
        </p:nvSpPr>
        <p:spPr>
          <a:xfrm>
            <a:off x="2857488" y="2500306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x</a:t>
            </a:r>
            <a:endParaRPr lang="pl-PL" dirty="0"/>
          </a:p>
        </p:txBody>
      </p:sp>
      <p:cxnSp>
        <p:nvCxnSpPr>
          <p:cNvPr id="48" name="Łącznik prosty ze strzałką 47"/>
          <p:cNvCxnSpPr>
            <a:endCxn id="39" idx="2"/>
          </p:cNvCxnSpPr>
          <p:nvPr/>
        </p:nvCxnSpPr>
        <p:spPr>
          <a:xfrm flipV="1">
            <a:off x="4572000" y="4727026"/>
            <a:ext cx="4036231" cy="5929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Łącznik prosty 49"/>
          <p:cNvCxnSpPr/>
          <p:nvPr/>
        </p:nvCxnSpPr>
        <p:spPr>
          <a:xfrm rot="16200000" flipH="1">
            <a:off x="8388656" y="4613004"/>
            <a:ext cx="369332" cy="158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pole tekstowe 50"/>
          <p:cNvSpPr txBox="1"/>
          <p:nvPr/>
        </p:nvSpPr>
        <p:spPr>
          <a:xfrm>
            <a:off x="6429388" y="471488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y</a:t>
            </a:r>
            <a:endParaRPr lang="pl-PL" dirty="0"/>
          </a:p>
        </p:txBody>
      </p:sp>
      <p:sp>
        <p:nvSpPr>
          <p:cNvPr id="54" name="Strzałka zakrzywiona w dół 53"/>
          <p:cNvSpPr/>
          <p:nvPr/>
        </p:nvSpPr>
        <p:spPr>
          <a:xfrm>
            <a:off x="2214546" y="2143116"/>
            <a:ext cx="785818" cy="28575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5" name="pole tekstowe 54"/>
          <p:cNvSpPr txBox="1"/>
          <p:nvPr/>
        </p:nvSpPr>
        <p:spPr>
          <a:xfrm>
            <a:off x="3000364" y="2071678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odległość soczewka-przedmiot </a:t>
            </a:r>
            <a:endParaRPr lang="pl-PL" dirty="0"/>
          </a:p>
        </p:txBody>
      </p:sp>
      <p:sp>
        <p:nvSpPr>
          <p:cNvPr id="56" name="pole tekstowe 55"/>
          <p:cNvSpPr txBox="1"/>
          <p:nvPr/>
        </p:nvSpPr>
        <p:spPr>
          <a:xfrm>
            <a:off x="5714976" y="5214950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odległość soczewka-przedmiot </a:t>
            </a:r>
            <a:endParaRPr lang="pl-PL" dirty="0"/>
          </a:p>
        </p:txBody>
      </p:sp>
      <p:sp>
        <p:nvSpPr>
          <p:cNvPr id="57" name="Strzałka zakrzywiona w dół 56"/>
          <p:cNvSpPr/>
          <p:nvPr/>
        </p:nvSpPr>
        <p:spPr>
          <a:xfrm rot="10800000">
            <a:off x="6786578" y="5000636"/>
            <a:ext cx="928694" cy="28575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58" name="pole tekstowe 57"/>
          <p:cNvSpPr txBox="1"/>
          <p:nvPr/>
        </p:nvSpPr>
        <p:spPr>
          <a:xfrm>
            <a:off x="1142976" y="4143380"/>
            <a:ext cx="1553054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l-PL" dirty="0" smtClean="0"/>
              <a:t>Cechy obrazu: </a:t>
            </a:r>
          </a:p>
          <a:p>
            <a:r>
              <a:rPr lang="pl-PL" dirty="0" smtClean="0"/>
              <a:t>powiększony, </a:t>
            </a:r>
          </a:p>
          <a:p>
            <a:r>
              <a:rPr lang="pl-PL" dirty="0" smtClean="0"/>
              <a:t>rzeczywisty, </a:t>
            </a:r>
          </a:p>
          <a:p>
            <a:r>
              <a:rPr lang="pl-PL" dirty="0" smtClean="0"/>
              <a:t>odwrócony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cxnSp>
        <p:nvCxnSpPr>
          <p:cNvPr id="7" name="Łącznik prosty 6"/>
          <p:cNvCxnSpPr/>
          <p:nvPr/>
        </p:nvCxnSpPr>
        <p:spPr>
          <a:xfrm>
            <a:off x="500034" y="3571876"/>
            <a:ext cx="835824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 rot="5400000">
            <a:off x="3178959" y="3607595"/>
            <a:ext cx="2643206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rójkąt równoramienny 9"/>
          <p:cNvSpPr/>
          <p:nvPr/>
        </p:nvSpPr>
        <p:spPr>
          <a:xfrm rot="10800000">
            <a:off x="4286248" y="2143116"/>
            <a:ext cx="428628" cy="285752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Trójkąt równoramienny 10"/>
          <p:cNvSpPr/>
          <p:nvPr/>
        </p:nvSpPr>
        <p:spPr>
          <a:xfrm>
            <a:off x="4286248" y="4714884"/>
            <a:ext cx="428628" cy="285752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Gwiazda 7-ramienna 11"/>
          <p:cNvSpPr/>
          <p:nvPr/>
        </p:nvSpPr>
        <p:spPr>
          <a:xfrm>
            <a:off x="7358082" y="2714620"/>
            <a:ext cx="285752" cy="28575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14" name="Łącznik prosty 13"/>
          <p:cNvCxnSpPr/>
          <p:nvPr/>
        </p:nvCxnSpPr>
        <p:spPr>
          <a:xfrm rot="16200000" flipH="1">
            <a:off x="7183416" y="3317917"/>
            <a:ext cx="642939" cy="7851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ipsa 15"/>
          <p:cNvSpPr/>
          <p:nvPr/>
        </p:nvSpPr>
        <p:spPr>
          <a:xfrm>
            <a:off x="2786050" y="3571876"/>
            <a:ext cx="7143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Elipsa 16"/>
          <p:cNvSpPr/>
          <p:nvPr/>
        </p:nvSpPr>
        <p:spPr>
          <a:xfrm flipH="1" flipV="1">
            <a:off x="6143636" y="3571876"/>
            <a:ext cx="71438" cy="45719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ole tekstowe 17"/>
          <p:cNvSpPr txBox="1"/>
          <p:nvPr/>
        </p:nvSpPr>
        <p:spPr>
          <a:xfrm>
            <a:off x="2714612" y="371475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6072198" y="3714752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F</a:t>
            </a:r>
            <a:endParaRPr lang="pl-PL" dirty="0"/>
          </a:p>
        </p:txBody>
      </p:sp>
      <p:cxnSp>
        <p:nvCxnSpPr>
          <p:cNvPr id="21" name="Łącznik prosty 20"/>
          <p:cNvCxnSpPr>
            <a:stCxn id="12" idx="6"/>
          </p:cNvCxnSpPr>
          <p:nvPr/>
        </p:nvCxnSpPr>
        <p:spPr>
          <a:xfrm rot="16200000" flipV="1">
            <a:off x="6000760" y="1214422"/>
            <a:ext cx="1588" cy="30003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y 22"/>
          <p:cNvCxnSpPr/>
          <p:nvPr/>
        </p:nvCxnSpPr>
        <p:spPr>
          <a:xfrm rot="10800000">
            <a:off x="3428992" y="2143116"/>
            <a:ext cx="1071570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24"/>
          <p:cNvCxnSpPr/>
          <p:nvPr/>
        </p:nvCxnSpPr>
        <p:spPr>
          <a:xfrm>
            <a:off x="4500562" y="2714620"/>
            <a:ext cx="2857520" cy="1500198"/>
          </a:xfrm>
          <a:prstGeom prst="line">
            <a:avLst/>
          </a:prstGeom>
          <a:ln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/>
          <p:cNvCxnSpPr/>
          <p:nvPr/>
        </p:nvCxnSpPr>
        <p:spPr>
          <a:xfrm rot="10800000" flipV="1">
            <a:off x="3714744" y="3143247"/>
            <a:ext cx="2428892" cy="642941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Gwiazda 7-ramienna 29"/>
          <p:cNvSpPr/>
          <p:nvPr/>
        </p:nvSpPr>
        <p:spPr>
          <a:xfrm flipH="1">
            <a:off x="5500694" y="3286124"/>
            <a:ext cx="142876" cy="14287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31" name="Łącznik prosty 30"/>
          <p:cNvCxnSpPr/>
          <p:nvPr/>
        </p:nvCxnSpPr>
        <p:spPr>
          <a:xfrm rot="5400000">
            <a:off x="5500694" y="3500438"/>
            <a:ext cx="142876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Łącznik prosty ze strzałką 33"/>
          <p:cNvCxnSpPr/>
          <p:nvPr/>
        </p:nvCxnSpPr>
        <p:spPr>
          <a:xfrm rot="10800000">
            <a:off x="6429388" y="2714620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Łącznik prosty ze strzałką 40"/>
          <p:cNvCxnSpPr/>
          <p:nvPr/>
        </p:nvCxnSpPr>
        <p:spPr>
          <a:xfrm rot="10800000">
            <a:off x="3714744" y="2285992"/>
            <a:ext cx="642942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Łącznik prosty ze strzałką 44"/>
          <p:cNvCxnSpPr>
            <a:stCxn id="12" idx="5"/>
          </p:cNvCxnSpPr>
          <p:nvPr/>
        </p:nvCxnSpPr>
        <p:spPr>
          <a:xfrm rot="10800000" flipV="1">
            <a:off x="6072198" y="2771216"/>
            <a:ext cx="1314182" cy="372031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Łącznik prosty ze strzałką 45"/>
          <p:cNvCxnSpPr/>
          <p:nvPr/>
        </p:nvCxnSpPr>
        <p:spPr>
          <a:xfrm rot="10800000" flipV="1">
            <a:off x="2428860" y="3786190"/>
            <a:ext cx="1285884" cy="372031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Łącznik prosty ze strzałką 50"/>
          <p:cNvCxnSpPr/>
          <p:nvPr/>
        </p:nvCxnSpPr>
        <p:spPr>
          <a:xfrm>
            <a:off x="4500562" y="4500570"/>
            <a:ext cx="3000396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Łącznik prosty 52"/>
          <p:cNvCxnSpPr/>
          <p:nvPr/>
        </p:nvCxnSpPr>
        <p:spPr>
          <a:xfrm rot="5400000">
            <a:off x="7108049" y="4036223"/>
            <a:ext cx="785818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pole tekstowe 53"/>
          <p:cNvSpPr txBox="1"/>
          <p:nvPr/>
        </p:nvSpPr>
        <p:spPr>
          <a:xfrm>
            <a:off x="5857884" y="4572008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x</a:t>
            </a:r>
            <a:endParaRPr lang="pl-PL" dirty="0"/>
          </a:p>
        </p:txBody>
      </p:sp>
      <p:sp>
        <p:nvSpPr>
          <p:cNvPr id="55" name="pole tekstowe 54"/>
          <p:cNvSpPr txBox="1"/>
          <p:nvPr/>
        </p:nvSpPr>
        <p:spPr>
          <a:xfrm>
            <a:off x="5000628" y="3643314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y</a:t>
            </a:r>
            <a:endParaRPr lang="pl-PL" dirty="0"/>
          </a:p>
        </p:txBody>
      </p:sp>
      <p:cxnSp>
        <p:nvCxnSpPr>
          <p:cNvPr id="56" name="Łącznik prosty 55"/>
          <p:cNvCxnSpPr/>
          <p:nvPr/>
        </p:nvCxnSpPr>
        <p:spPr>
          <a:xfrm rot="5400000">
            <a:off x="5358612" y="3785396"/>
            <a:ext cx="428628" cy="1588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Łącznik prosty ze strzałką 57"/>
          <p:cNvCxnSpPr/>
          <p:nvPr/>
        </p:nvCxnSpPr>
        <p:spPr>
          <a:xfrm>
            <a:off x="4500562" y="4071942"/>
            <a:ext cx="107157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pole tekstowe 61"/>
          <p:cNvSpPr txBox="1"/>
          <p:nvPr/>
        </p:nvSpPr>
        <p:spPr>
          <a:xfrm>
            <a:off x="0" y="5857892"/>
            <a:ext cx="9144000" cy="3385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l-PL" sz="1600" dirty="0" smtClean="0"/>
              <a:t>Cechy obrazu: pomniejszony, pozorny (postaje po tej samej stronie soczewki co przedmiot), prosty</a:t>
            </a:r>
            <a:endParaRPr lang="pl-PL" sz="1600" dirty="0"/>
          </a:p>
        </p:txBody>
      </p:sp>
      <p:sp>
        <p:nvSpPr>
          <p:cNvPr id="63" name="pole tekstowe 62"/>
          <p:cNvSpPr txBox="1"/>
          <p:nvPr/>
        </p:nvSpPr>
        <p:spPr>
          <a:xfrm>
            <a:off x="0" y="4857760"/>
            <a:ext cx="85778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Promień niebieski</a:t>
            </a:r>
            <a:r>
              <a:rPr lang="pl-PL" dirty="0" smtClean="0"/>
              <a:t>- równoległy do osi optycznej, po przejściu przez soczewkę rozproszony, </a:t>
            </a:r>
          </a:p>
          <a:p>
            <a:r>
              <a:rPr lang="pl-PL" dirty="0" smtClean="0"/>
              <a:t>jego przedłużenie przechodzi przez ognisko.</a:t>
            </a:r>
          </a:p>
          <a:p>
            <a:r>
              <a:rPr lang="pl-PL" b="1" dirty="0" smtClean="0">
                <a:solidFill>
                  <a:srgbClr val="7030A0"/>
                </a:solidFill>
              </a:rPr>
              <a:t>Promień fioletowy</a:t>
            </a:r>
            <a:r>
              <a:rPr lang="pl-PL" dirty="0" smtClean="0"/>
              <a:t>-przechodzi przez środek soczewki bez zminy kierunku</a:t>
            </a:r>
            <a:endParaRPr lang="pl-PL" dirty="0"/>
          </a:p>
        </p:txBody>
      </p:sp>
      <p:pic>
        <p:nvPicPr>
          <p:cNvPr id="64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1928802"/>
            <a:ext cx="10255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2000240"/>
            <a:ext cx="939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" name="Objaśnienie w chmurce 65"/>
          <p:cNvSpPr/>
          <p:nvPr/>
        </p:nvSpPr>
        <p:spPr>
          <a:xfrm>
            <a:off x="0" y="1000108"/>
            <a:ext cx="2571768" cy="1000132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</a:rPr>
              <a:t>Ratuj z kątami!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7" name="Objaśnienie w chmurce 66"/>
          <p:cNvSpPr/>
          <p:nvPr/>
        </p:nvSpPr>
        <p:spPr>
          <a:xfrm>
            <a:off x="2643174" y="1071546"/>
            <a:ext cx="2643206" cy="857256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</a:rPr>
              <a:t>Spokojnie, to proste!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68" name="pole tekstowe 67"/>
          <p:cNvSpPr txBox="1"/>
          <p:nvPr/>
        </p:nvSpPr>
        <p:spPr>
          <a:xfrm>
            <a:off x="5286380" y="1500174"/>
            <a:ext cx="3565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Konstrukcja obrazów w soczewkach: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42844" y="928670"/>
            <a:ext cx="646016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Ciekawe:</a:t>
            </a:r>
          </a:p>
          <a:p>
            <a:endParaRPr lang="pl-PL" dirty="0" smtClean="0"/>
          </a:p>
          <a:p>
            <a:r>
              <a:rPr lang="pl-PL" b="1" dirty="0" smtClean="0"/>
              <a:t>Model oka owada</a:t>
            </a:r>
            <a:r>
              <a:rPr lang="pl-PL" dirty="0" smtClean="0"/>
              <a:t>, przypomina soczewkę płaskowypukłą,</a:t>
            </a:r>
          </a:p>
          <a:p>
            <a:r>
              <a:rPr lang="pl-PL" dirty="0" smtClean="0"/>
              <a:t> ale tak do końca nią nie jest, bo składa się z maleńkich pryzmatów:</a:t>
            </a:r>
          </a:p>
          <a:p>
            <a:endParaRPr lang="pl-PL" dirty="0"/>
          </a:p>
        </p:txBody>
      </p:sp>
      <p:pic>
        <p:nvPicPr>
          <p:cNvPr id="9" name="Obraz 8" descr="DSC_06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2214554"/>
            <a:ext cx="2714644" cy="1817241"/>
          </a:xfrm>
          <a:prstGeom prst="rect">
            <a:avLst/>
          </a:prstGeom>
        </p:spPr>
      </p:pic>
      <p:pic>
        <p:nvPicPr>
          <p:cNvPr id="10" name="Obraz 9" descr="DSC_066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57422" y="2214554"/>
            <a:ext cx="2714644" cy="1817242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5143504" y="3000372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Widzimy zwielokrotniony obraz</a:t>
            </a:r>
            <a:endParaRPr lang="pl-PL" dirty="0"/>
          </a:p>
        </p:txBody>
      </p:sp>
      <p:pic>
        <p:nvPicPr>
          <p:cNvPr id="12" name="Obraz 11" descr="DSC_072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7562948" y="4652894"/>
            <a:ext cx="1785950" cy="1195553"/>
          </a:xfrm>
          <a:prstGeom prst="rect">
            <a:avLst/>
          </a:prstGeom>
        </p:spPr>
      </p:pic>
      <p:pic>
        <p:nvPicPr>
          <p:cNvPr id="14" name="Obraz 13" descr="DSC_071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5720" y="4357694"/>
            <a:ext cx="2786082" cy="1865064"/>
          </a:xfrm>
          <a:prstGeom prst="rect">
            <a:avLst/>
          </a:prstGeom>
        </p:spPr>
      </p:pic>
      <p:pic>
        <p:nvPicPr>
          <p:cNvPr id="15" name="Obraz 14" descr="DSC_071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71736" y="4357694"/>
            <a:ext cx="2643206" cy="1840857"/>
          </a:xfrm>
          <a:prstGeom prst="rect">
            <a:avLst/>
          </a:prstGeom>
        </p:spPr>
      </p:pic>
      <p:pic>
        <p:nvPicPr>
          <p:cNvPr id="16" name="Obraz 15" descr="DSC_071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143504" y="4357694"/>
            <a:ext cx="2714644" cy="1817241"/>
          </a:xfrm>
          <a:prstGeom prst="rect">
            <a:avLst/>
          </a:prstGeom>
        </p:spPr>
      </p:pic>
      <p:sp>
        <p:nvSpPr>
          <p:cNvPr id="17" name="Strzałka zakrzywiona w dół 16"/>
          <p:cNvSpPr/>
          <p:nvPr/>
        </p:nvSpPr>
        <p:spPr>
          <a:xfrm>
            <a:off x="4786314" y="4500570"/>
            <a:ext cx="1643074" cy="64294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18" name="Strzałka zakrzywiona w dół 17"/>
          <p:cNvSpPr/>
          <p:nvPr/>
        </p:nvSpPr>
        <p:spPr>
          <a:xfrm>
            <a:off x="2143108" y="4572008"/>
            <a:ext cx="1643074" cy="64294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3643306" y="4000504"/>
            <a:ext cx="4425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dirty="0" smtClean="0"/>
              <a:t>Kalejdoskop ze szklaną kulką</a:t>
            </a:r>
            <a:r>
              <a:rPr lang="pl-PL" dirty="0" smtClean="0"/>
              <a:t> i obraz kwiatów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9" descr="C:\Users\gom\Desktop\PO_KL_KOLOR\PNG\KAPITAL_LUDZ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5525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l_fi" descr="http://www.53zjazdptchem.polsl.pl/images/herb_Gliw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260350"/>
            <a:ext cx="595313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16738" y="0"/>
            <a:ext cx="2227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705100" y="6308725"/>
            <a:ext cx="4254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l-PL" sz="1200" b="1"/>
              <a:t>Projekt współfinansowany ze środków Unii Europejskiej</a:t>
            </a:r>
            <a:endParaRPr lang="pl-PL" sz="1200"/>
          </a:p>
          <a:p>
            <a:pPr algn="ctr"/>
            <a:r>
              <a:rPr lang="pl-PL" sz="1200" b="1"/>
              <a:t>w ramach Europejskiego Funduszu Społecznego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0" y="6237288"/>
            <a:ext cx="914400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1054</TotalTime>
  <Words>597</Words>
  <Application>Microsoft Office PowerPoint</Application>
  <PresentationFormat>Pokaz na ekranie (4:3)</PresentationFormat>
  <Paragraphs>130</Paragraphs>
  <Slides>13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2</vt:i4>
      </vt:variant>
      <vt:variant>
        <vt:lpstr>Tytuły slajdów</vt:lpstr>
      </vt:variant>
      <vt:variant>
        <vt:i4>13</vt:i4>
      </vt:variant>
    </vt:vector>
  </HeadingPairs>
  <TitlesOfParts>
    <vt:vector size="16" baseType="lpstr">
      <vt:lpstr>Motyw pakietu Office</vt:lpstr>
      <vt:lpstr>Równanie</vt:lpstr>
      <vt:lpstr>Microsoft Equation 3.0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Company>DOM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BZ</dc:creator>
  <cp:lastModifiedBy>BZ</cp:lastModifiedBy>
  <cp:revision>151</cp:revision>
  <dcterms:created xsi:type="dcterms:W3CDTF">2013-07-29T06:48:59Z</dcterms:created>
  <dcterms:modified xsi:type="dcterms:W3CDTF">2013-07-30T14:37:36Z</dcterms:modified>
</cp:coreProperties>
</file>