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39"/>
  </p:notesMasterIdLst>
  <p:sldIdLst>
    <p:sldId id="269" r:id="rId2"/>
    <p:sldId id="288" r:id="rId3"/>
    <p:sldId id="259" r:id="rId4"/>
    <p:sldId id="260" r:id="rId5"/>
    <p:sldId id="261" r:id="rId6"/>
    <p:sldId id="264" r:id="rId7"/>
    <p:sldId id="265" r:id="rId8"/>
    <p:sldId id="266" r:id="rId9"/>
    <p:sldId id="271" r:id="rId10"/>
    <p:sldId id="270" r:id="rId11"/>
    <p:sldId id="272" r:id="rId12"/>
    <p:sldId id="274" r:id="rId13"/>
    <p:sldId id="273" r:id="rId14"/>
    <p:sldId id="275" r:id="rId15"/>
    <p:sldId id="277" r:id="rId16"/>
    <p:sldId id="276" r:id="rId17"/>
    <p:sldId id="279" r:id="rId18"/>
    <p:sldId id="280" r:id="rId19"/>
    <p:sldId id="278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9" r:id="rId28"/>
    <p:sldId id="290" r:id="rId29"/>
    <p:sldId id="299" r:id="rId30"/>
    <p:sldId id="291" r:id="rId31"/>
    <p:sldId id="292" r:id="rId32"/>
    <p:sldId id="293" r:id="rId33"/>
    <p:sldId id="294" r:id="rId34"/>
    <p:sldId id="295" r:id="rId35"/>
    <p:sldId id="296" r:id="rId36"/>
    <p:sldId id="297" r:id="rId37"/>
    <p:sldId id="298" r:id="rId3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6EDF73-0774-4BA2-B8CD-340454372861}" type="datetimeFigureOut">
              <a:rPr lang="pl-PL" smtClean="0"/>
              <a:t>2012-02-21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82BF9B-7D60-4CD7-8A95-4B18D866D363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l-PL" dirty="0" smtClean="0"/>
          </a:p>
        </p:txBody>
      </p:sp>
      <p:sp>
        <p:nvSpPr>
          <p:cNvPr id="4096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BD71C27-7DAC-489C-BEED-CF19329D0ADA}" type="slidenum">
              <a:rPr lang="pl-PL" smtClean="0"/>
              <a:pPr/>
              <a:t>1</a:t>
            </a:fld>
            <a:endParaRPr 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601F1-9512-4D9A-80DF-21A318830391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F6B2D-4717-4CA9-A88C-1C79E0002A05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7A62A4-D09E-4431-8BBE-2F0B02BF9FDD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28048F-412B-4D0F-B0DD-C53E8D957349}" type="datetime1">
              <a:rPr lang="pl-PL" smtClean="0"/>
              <a:t>2012-02-21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89BC5-EA8F-4103-A6E8-F20EEB473D91}" type="datetime1">
              <a:rPr lang="pl-PL" smtClean="0"/>
              <a:t>2012-02-21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9CC90F-E17C-4B26-9AD4-363638DA182A}" type="datetime1">
              <a:rPr lang="pl-PL" smtClean="0"/>
              <a:t>2012-02-21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A59013-846E-43DB-BA47-38F99B52C304}" type="datetime1">
              <a:rPr lang="pl-PL" smtClean="0"/>
              <a:t>2012-02-21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709BC8-7CB1-4919-B6D4-E70E5B02D792}" type="datetime1">
              <a:rPr lang="pl-PL" smtClean="0"/>
              <a:t>2012-02-21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5B85D-5311-4A22-8AB2-9286672539E7}" type="datetime1">
              <a:rPr lang="pl-PL" smtClean="0"/>
              <a:t>2012-02-21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4DA36D-0979-4839-9C2B-2668ADB13B68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B61C56-285F-4AF0-8AA0-0B40234FE8BB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C381F-0DFA-4844-BCBF-EE9E7C4487B8}" type="datetime1">
              <a:rPr lang="pl-PL" smtClean="0"/>
              <a:t>2012-02-21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A681AA-E1A9-41C3-8C2C-846F5D3D181C}" type="slidenum">
              <a:rPr lang="pl-PL" smtClean="0"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13" Type="http://schemas.openxmlformats.org/officeDocument/2006/relationships/oleObject" Target="../embeddings/oleObject10.bin"/><Relationship Id="rId3" Type="http://schemas.openxmlformats.org/officeDocument/2006/relationships/image" Target="../media/image2.jpeg"/><Relationship Id="rId7" Type="http://schemas.openxmlformats.org/officeDocument/2006/relationships/oleObject" Target="../embeddings/oleObject4.bin"/><Relationship Id="rId12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2.bin"/><Relationship Id="rId10" Type="http://schemas.openxmlformats.org/officeDocument/2006/relationships/oleObject" Target="../embeddings/oleObject7.bin"/><Relationship Id="rId4" Type="http://schemas.openxmlformats.org/officeDocument/2006/relationships/oleObject" Target="../embeddings/oleObject1.bin"/><Relationship Id="rId9" Type="http://schemas.openxmlformats.org/officeDocument/2006/relationships/oleObject" Target="../embeddings/oleObject6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pl-PL" smtClean="0"/>
          </a:p>
        </p:txBody>
      </p:sp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Dynamics_Logo_1_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57356" y="714356"/>
            <a:ext cx="6875462" cy="100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Prostokąt 3"/>
          <p:cNvSpPr/>
          <p:nvPr/>
        </p:nvSpPr>
        <p:spPr>
          <a:xfrm>
            <a:off x="2428860" y="2214554"/>
            <a:ext cx="635796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dirty="0" smtClean="0"/>
              <a:t>„</a:t>
            </a:r>
            <a:r>
              <a:rPr lang="pl-PL" sz="2400" b="1" dirty="0" smtClean="0"/>
              <a:t>Systemy ERP AX w przedsiębiorstwach – rachunkowość, rozbudowa i administracja</a:t>
            </a:r>
            <a:r>
              <a:rPr lang="pl-PL" sz="2400" dirty="0" smtClean="0"/>
              <a:t>”</a:t>
            </a:r>
            <a:r>
              <a:rPr lang="pl-PL" sz="2400" b="1" dirty="0" smtClean="0">
                <a:latin typeface="Verdana" pitchFamily="34" charset="0"/>
              </a:rPr>
              <a:t/>
            </a:r>
            <a:br>
              <a:rPr lang="pl-PL" sz="2400" b="1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/>
            </a:r>
            <a:br>
              <a:rPr lang="pl-PL" sz="2400" b="1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> </a:t>
            </a:r>
            <a:r>
              <a:rPr lang="pl-PL" sz="2400" dirty="0" smtClean="0">
                <a:latin typeface="Verdana" pitchFamily="34" charset="0"/>
              </a:rPr>
              <a:t>Rozwiązanie wspierające zarządzanie firmą </a:t>
            </a:r>
          </a:p>
          <a:p>
            <a:pPr algn="ctr"/>
            <a:r>
              <a:rPr lang="pl-PL" sz="2400" dirty="0" smtClean="0">
                <a:latin typeface="Verdana" pitchFamily="34" charset="0"/>
              </a:rPr>
              <a:t/>
            </a:r>
            <a:br>
              <a:rPr lang="pl-PL" sz="2400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/>
            </a:r>
            <a:br>
              <a:rPr lang="pl-PL" sz="2400" b="1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/>
            </a:r>
            <a:br>
              <a:rPr lang="pl-PL" sz="2400" b="1" dirty="0" smtClean="0">
                <a:latin typeface="Verdana" pitchFamily="34" charset="0"/>
              </a:rPr>
            </a:br>
            <a:endParaRPr lang="pl-PL" sz="2400" dirty="0"/>
          </a:p>
        </p:txBody>
      </p:sp>
      <p:sp>
        <p:nvSpPr>
          <p:cNvPr id="5" name="Prostokąt 4"/>
          <p:cNvSpPr/>
          <p:nvPr/>
        </p:nvSpPr>
        <p:spPr>
          <a:xfrm>
            <a:off x="2285984" y="5072074"/>
            <a:ext cx="65008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 algn="ctr" eaLnBrk="1" hangingPunct="1">
              <a:buFontTx/>
              <a:buNone/>
            </a:pPr>
            <a:r>
              <a:rPr lang="pl-PL" sz="2000" dirty="0" smtClean="0">
                <a:latin typeface="Verdana" pitchFamily="34" charset="0"/>
              </a:rPr>
              <a:t>opracowała: Hanna Borzęcka</a:t>
            </a:r>
            <a:br>
              <a:rPr lang="pl-PL" sz="2000" dirty="0" smtClean="0">
                <a:latin typeface="Verdana" pitchFamily="34" charset="0"/>
              </a:rPr>
            </a:br>
            <a:r>
              <a:rPr lang="pl-PL" sz="2000" dirty="0" smtClean="0">
                <a:latin typeface="Verdana" pitchFamily="34" charset="0"/>
              </a:rPr>
              <a:t>                           Microsoft </a:t>
            </a:r>
            <a:r>
              <a:rPr lang="pl-PL" sz="2000" dirty="0" err="1" smtClean="0">
                <a:latin typeface="Verdana" pitchFamily="34" charset="0"/>
              </a:rPr>
              <a:t>Certified</a:t>
            </a:r>
            <a:r>
              <a:rPr lang="pl-PL" sz="2000" dirty="0" smtClean="0">
                <a:latin typeface="Verdana" pitchFamily="34" charset="0"/>
              </a:rPr>
              <a:t> </a:t>
            </a:r>
            <a:r>
              <a:rPr lang="pl-PL" sz="2000" dirty="0" err="1" smtClean="0">
                <a:latin typeface="Verdana" pitchFamily="34" charset="0"/>
              </a:rPr>
              <a:t>Consultant</a:t>
            </a:r>
            <a:r>
              <a:rPr lang="pl-PL" sz="2000" dirty="0" smtClean="0">
                <a:latin typeface="Verdana" pitchFamily="34" charset="0"/>
              </a:rPr>
              <a:t> </a:t>
            </a:r>
            <a:endParaRPr lang="pl-PL" sz="2000" dirty="0" smtClean="0">
              <a:latin typeface="Verdana" pitchFamily="34" charset="0"/>
            </a:endParaRPr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A681AA-E1A9-41C3-8C2C-846F5D3D181C}" type="slidenum">
              <a:rPr lang="pl-PL" smtClean="0"/>
              <a:t>2</a:t>
            </a:fld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857488" y="571480"/>
            <a:ext cx="4572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b="1" dirty="0" smtClean="0">
                <a:latin typeface="Verdana" pitchFamily="34" charset="0"/>
              </a:rPr>
              <a:t/>
            </a:r>
            <a:br>
              <a:rPr lang="pl-PL" b="1" dirty="0" smtClean="0">
                <a:latin typeface="Verdana" pitchFamily="34" charset="0"/>
              </a:rPr>
            </a:br>
            <a:endParaRPr lang="pl-PL" dirty="0"/>
          </a:p>
        </p:txBody>
      </p:sp>
      <p:sp>
        <p:nvSpPr>
          <p:cNvPr id="6" name="Prostokąt 5"/>
          <p:cNvSpPr/>
          <p:nvPr/>
        </p:nvSpPr>
        <p:spPr>
          <a:xfrm>
            <a:off x="2071670" y="1500174"/>
            <a:ext cx="628654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Dynamics AX </a:t>
            </a:r>
            <a:r>
              <a:rPr lang="pl-PL" sz="2400" dirty="0" smtClean="0">
                <a:latin typeface="Verdana" pitchFamily="34" charset="0"/>
              </a:rPr>
              <a:t>(wcześniej MBS Axapta)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2000232" y="2500307"/>
            <a:ext cx="6715172" cy="41088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Niekwestionowana</a:t>
            </a:r>
            <a:r>
              <a:rPr lang="pl-PL" dirty="0">
                <a:latin typeface="Verdana" pitchFamily="34" charset="0"/>
              </a:rPr>
              <a:t>, najpopularniejsza na świecie marka Microsoft</a:t>
            </a:r>
            <a:r>
              <a:rPr lang="pl-PL" dirty="0" smtClean="0">
                <a:latin typeface="Verdana" pitchFamily="34" charset="0"/>
              </a:rPr>
              <a:t>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Microsoft Business </a:t>
            </a:r>
            <a:r>
              <a:rPr lang="pl-PL" dirty="0" err="1">
                <a:latin typeface="Verdana" pitchFamily="34" charset="0"/>
              </a:rPr>
              <a:t>Solutions</a:t>
            </a:r>
            <a:r>
              <a:rPr lang="pl-PL" dirty="0">
                <a:latin typeface="Verdana" pitchFamily="34" charset="0"/>
              </a:rPr>
              <a:t> prowadzi prace nad super produktem nowej generacji, który przyszłości zastąpi wszystkie oferowane obecnie przez Microsoft systemy ERP</a:t>
            </a:r>
            <a:r>
              <a:rPr lang="pl-PL" dirty="0" smtClean="0">
                <a:latin typeface="Verdana" pitchFamily="34" charset="0"/>
              </a:rPr>
              <a:t>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Nowy produkt będzie oparty na najnowszej technologii .NET (Microsoft Business Framework) oraz będzie wykorzystywał najlepsze doświadczenia  z produktów Axapta, </a:t>
            </a:r>
            <a:r>
              <a:rPr lang="pl-PL" dirty="0" err="1">
                <a:latin typeface="Verdana" pitchFamily="34" charset="0"/>
              </a:rPr>
              <a:t>GreatPlains</a:t>
            </a:r>
            <a:r>
              <a:rPr lang="pl-PL" dirty="0">
                <a:latin typeface="Verdana" pitchFamily="34" charset="0"/>
              </a:rPr>
              <a:t> i Navision</a:t>
            </a:r>
            <a:r>
              <a:rPr lang="pl-PL" dirty="0" smtClean="0">
                <a:latin typeface="Verdana" pitchFamily="34" charset="0"/>
              </a:rPr>
              <a:t>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Odpowie na najbardziej wyrafinowane potrzeby ponad </a:t>
            </a:r>
            <a:r>
              <a:rPr lang="pl-PL" dirty="0" smtClean="0">
                <a:latin typeface="Verdana" pitchFamily="34" charset="0"/>
              </a:rPr>
              <a:t>200 </a:t>
            </a:r>
            <a:r>
              <a:rPr lang="pl-PL" dirty="0">
                <a:latin typeface="Verdana" pitchFamily="34" charset="0"/>
              </a:rPr>
              <a:t>000 aktualnych klientów MBS</a:t>
            </a:r>
          </a:p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endParaRPr lang="pl-PL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2071670" y="357166"/>
            <a:ext cx="492922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endParaRPr lang="pl-PL" sz="2400" b="1" dirty="0" smtClean="0">
              <a:latin typeface="Verdana" pitchFamily="34" charset="0"/>
            </a:endParaRPr>
          </a:p>
          <a:p>
            <a:endParaRPr lang="pl-PL" sz="2400" b="1" dirty="0" smtClean="0">
              <a:latin typeface="Verdana" pitchFamily="34" charset="0"/>
            </a:endParaRPr>
          </a:p>
          <a:p>
            <a:pPr algn="ctr"/>
            <a:r>
              <a:rPr lang="pl-PL" sz="2400" b="1" dirty="0" smtClean="0">
                <a:latin typeface="Verdana" pitchFamily="34" charset="0"/>
              </a:rPr>
              <a:t>Pozycja Dynamics AX</a:t>
            </a:r>
          </a:p>
          <a:p>
            <a:pPr algn="ctr"/>
            <a:endParaRPr lang="pl-PL" b="1" dirty="0" smtClean="0">
              <a:latin typeface="Verdana" pitchFamily="34" charset="0"/>
            </a:endParaRPr>
          </a:p>
          <a:p>
            <a:endParaRPr lang="pl-PL" dirty="0"/>
          </a:p>
        </p:txBody>
      </p:sp>
      <p:pic>
        <p:nvPicPr>
          <p:cNvPr id="7" name="Picture 2" descr="bostong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7356" y="1928802"/>
            <a:ext cx="6985000" cy="437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AutoShape 3"/>
          <p:cNvSpPr>
            <a:spLocks noChangeArrowheads="1"/>
          </p:cNvSpPr>
          <p:nvPr/>
        </p:nvSpPr>
        <p:spPr bwMode="auto">
          <a:xfrm>
            <a:off x="1928794" y="2143116"/>
            <a:ext cx="720725" cy="360362"/>
          </a:xfrm>
          <a:prstGeom prst="roundRect">
            <a:avLst>
              <a:gd name="adj" fmla="val 16667"/>
            </a:avLst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l-PL">
                <a:latin typeface="Tahoma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785918" y="357166"/>
            <a:ext cx="2630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1857356" y="1000108"/>
            <a:ext cx="6572296" cy="83068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Zintegrowane rozwiązanie ERP o rozbudowanej funkcjonalności, przeznaczonym dla firm średniej  i dużej wielkości.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Pakiet jest skalowalny, elastyczny i obejmuje wszystkie funkcjonalności od podwykonawców po dystrybucję.</a:t>
            </a:r>
          </a:p>
          <a:p>
            <a:pPr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sz="2000" dirty="0" smtClean="0">
                <a:latin typeface="Verdana" pitchFamily="34" charset="0"/>
              </a:rPr>
              <a:t>Struktura modułowa:</a:t>
            </a: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Księga </a:t>
            </a:r>
            <a:r>
              <a:rPr lang="pl-PL" dirty="0">
                <a:latin typeface="Verdana" pitchFamily="34" charset="0"/>
              </a:rPr>
              <a:t>Główna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Środki </a:t>
            </a:r>
            <a:r>
              <a:rPr lang="pl-PL" dirty="0">
                <a:latin typeface="Verdana" pitchFamily="34" charset="0"/>
              </a:rPr>
              <a:t>Trwałe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Sprzedaż </a:t>
            </a:r>
            <a:r>
              <a:rPr lang="pl-PL" dirty="0">
                <a:latin typeface="Verdana" pitchFamily="34" charset="0"/>
              </a:rPr>
              <a:t>i należności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Zakupy </a:t>
            </a:r>
            <a:r>
              <a:rPr lang="pl-PL" dirty="0">
                <a:latin typeface="Verdana" pitchFamily="34" charset="0"/>
              </a:rPr>
              <a:t>i zobowiązania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Magazyn</a:t>
            </a:r>
            <a:endParaRPr lang="pl-PL" dirty="0">
              <a:latin typeface="Verdana" pitchFamily="34" charset="0"/>
            </a:endParaRP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pl-PL" dirty="0" smtClean="0">
                <a:latin typeface="Verdana" pitchFamily="34" charset="0"/>
              </a:rPr>
              <a:t> Zarządzanie Magazynem </a:t>
            </a:r>
          </a:p>
          <a:p>
            <a:pPr lvl="1">
              <a:lnSpc>
                <a:spcPct val="80000"/>
              </a:lnSpc>
              <a:buFontTx/>
              <a:buChar char="-"/>
            </a:pPr>
            <a:r>
              <a:rPr lang="pl-PL" dirty="0" smtClean="0">
                <a:latin typeface="Verdana" pitchFamily="34" charset="0"/>
              </a:rPr>
              <a:t> CRM</a:t>
            </a:r>
            <a:endParaRPr lang="pl-PL" dirty="0">
              <a:latin typeface="Verdana" pitchFamily="34" charset="0"/>
            </a:endParaRP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Projekty</a:t>
            </a:r>
            <a:endParaRPr lang="pl-PL" dirty="0">
              <a:latin typeface="Verdana" pitchFamily="34" charset="0"/>
            </a:endParaRP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Zarządzanie </a:t>
            </a:r>
            <a:r>
              <a:rPr lang="pl-PL" dirty="0">
                <a:latin typeface="Verdana" pitchFamily="34" charset="0"/>
              </a:rPr>
              <a:t>Łańcuchem Dostaw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Kadry </a:t>
            </a:r>
            <a:r>
              <a:rPr lang="pl-PL" dirty="0">
                <a:latin typeface="Verdana" pitchFamily="34" charset="0"/>
              </a:rPr>
              <a:t>i Płace</a:t>
            </a: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Produkcja</a:t>
            </a:r>
            <a:endParaRPr lang="pl-PL" dirty="0">
              <a:latin typeface="Verdana" pitchFamily="34" charset="0"/>
            </a:endParaRPr>
          </a:p>
          <a:p>
            <a:pPr lvl="1">
              <a:lnSpc>
                <a:spcPct val="80000"/>
              </a:lnSpc>
            </a:pPr>
            <a:r>
              <a:rPr lang="pl-PL" dirty="0" smtClean="0">
                <a:latin typeface="Verdana" pitchFamily="34" charset="0"/>
              </a:rPr>
              <a:t>- E-biznes</a:t>
            </a:r>
            <a:endParaRPr lang="pl-PL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>
              <a:lnSpc>
                <a:spcPct val="80000"/>
              </a:lnSpc>
            </a:pP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28794" y="571480"/>
            <a:ext cx="2630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1428728" y="1142984"/>
            <a:ext cx="4572000" cy="5893921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System wyróżnia się łatwością wdrożenia, użytkowania, modyfikacji i niskimi kosztami obsługi.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Architektura oparta na jednej bazie danych umożliwia bezpośredni dostęp do każdego modułu.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Certyfikat Stowarzyszenia Księgowych Polskich.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Typ systemu:</a:t>
            </a:r>
          </a:p>
          <a:p>
            <a:pPr lvl="1">
              <a:lnSpc>
                <a:spcPct val="80000"/>
              </a:lnSpc>
            </a:pPr>
            <a:r>
              <a:rPr lang="pl-PL" sz="2000" dirty="0" smtClean="0">
                <a:latin typeface="Verdana" pitchFamily="34" charset="0"/>
              </a:rPr>
              <a:t>- Systemy ERPII/MRPII</a:t>
            </a:r>
          </a:p>
          <a:p>
            <a:pPr lvl="1">
              <a:lnSpc>
                <a:spcPct val="80000"/>
              </a:lnSpc>
            </a:pPr>
            <a:r>
              <a:rPr lang="pl-PL" sz="2000" dirty="0" smtClean="0">
                <a:latin typeface="Verdana" pitchFamily="34" charset="0"/>
              </a:rPr>
              <a:t>- Zaopatrzenie/SCM</a:t>
            </a:r>
          </a:p>
          <a:p>
            <a:pPr lvl="1">
              <a:lnSpc>
                <a:spcPct val="80000"/>
              </a:lnSpc>
            </a:pPr>
            <a:r>
              <a:rPr lang="pl-PL" sz="2000" dirty="0" smtClean="0">
                <a:latin typeface="Verdana" pitchFamily="34" charset="0"/>
              </a:rPr>
              <a:t>- Systemy CRM</a:t>
            </a:r>
          </a:p>
          <a:p>
            <a:pPr lvl="1">
              <a:lnSpc>
                <a:spcPct val="80000"/>
              </a:lnSpc>
            </a:pPr>
            <a:r>
              <a:rPr lang="pl-PL" sz="2000" dirty="0" smtClean="0">
                <a:latin typeface="Verdana" pitchFamily="34" charset="0"/>
              </a:rPr>
              <a:t>- </a:t>
            </a:r>
            <a:r>
              <a:rPr lang="pl-PL" sz="2000" dirty="0" err="1" smtClean="0">
                <a:latin typeface="Verdana" pitchFamily="34" charset="0"/>
              </a:rPr>
              <a:t>Content</a:t>
            </a:r>
            <a:r>
              <a:rPr lang="pl-PL" sz="2000" dirty="0" smtClean="0">
                <a:latin typeface="Verdana" pitchFamily="34" charset="0"/>
              </a:rPr>
              <a:t> Management</a:t>
            </a:r>
          </a:p>
          <a:p>
            <a:pPr>
              <a:lnSpc>
                <a:spcPct val="80000"/>
              </a:lnSpc>
            </a:pPr>
            <a:endParaRPr lang="pl-PL" sz="2400" dirty="0" smtClean="0">
              <a:latin typeface="Verdana" pitchFamily="34" charset="0"/>
            </a:endParaRPr>
          </a:p>
        </p:txBody>
      </p:sp>
      <p:pic>
        <p:nvPicPr>
          <p:cNvPr id="8" name="Picture 4" descr="certyfikat_axapt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00760" y="1000108"/>
            <a:ext cx="2952750" cy="43211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28794" y="428604"/>
            <a:ext cx="2630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1785918" y="1214422"/>
            <a:ext cx="650085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Dedykowane branże: dowolne.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Ilość pracowników korzystających z systemu: do 3500 osób.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Zrealizowane wdrożenia:  </a:t>
            </a:r>
            <a:r>
              <a:rPr lang="pl-PL" sz="1600" dirty="0" err="1" smtClean="0">
                <a:latin typeface="Verdana" pitchFamily="34" charset="0"/>
              </a:rPr>
              <a:t>ok</a:t>
            </a:r>
            <a:r>
              <a:rPr lang="pl-PL" sz="1600" dirty="0" smtClean="0">
                <a:latin typeface="Verdana" pitchFamily="34" charset="0"/>
              </a:rPr>
              <a:t>. 300000 na całym świecie, a około 400 w Polsce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Graficzny interfejs użytkownika.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Praktycznie nieograniczone możliwości w dostosowaniu do indywidualnych potrzeb użytkownika.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Elastyczność systemu gwarantuje możliwość realizacji każdego procesu gospodarczego.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Microsoft Dynamics AX może być integrowany z innymi aplikacjami na wiele sposobów, dzięki czemu informacja która potrzebujemy jest dostępna również w obrębie innych aplikacji.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Microsoft Dynamics AX pozwala automatyzować kluczowe dziedziny gospodarcze większości firm.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System działa w oparciu o standardy międzynarodowe, dostępny jest w wielu krajach świata, można go zatem wykorzystać wszędzie tam, gdzie prowadzi swoją działalność.</a:t>
            </a:r>
            <a:endParaRPr lang="pl-PL" sz="16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28794" y="571480"/>
            <a:ext cx="263084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2867035" y="1571612"/>
            <a:ext cx="41248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Dedykowane branże …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857356" y="2214554"/>
            <a:ext cx="4572000" cy="30507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handel i dystrybucja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przemysł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finanse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IT/telekomunikacja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administracja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usługi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transport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użyteczność publiczna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media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edukacja</a:t>
            </a:r>
            <a:endParaRPr lang="pl-PL" sz="2400" dirty="0"/>
          </a:p>
        </p:txBody>
      </p:sp>
      <p:pic>
        <p:nvPicPr>
          <p:cNvPr id="8" name="Picture 4" descr="j02853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325" y="2852738"/>
            <a:ext cx="2393950" cy="2951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5" name="Picture 3" descr="Dynamics_Logo_1_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0298" y="1714488"/>
            <a:ext cx="5286379" cy="11367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Prostokąt 5"/>
          <p:cNvSpPr/>
          <p:nvPr/>
        </p:nvSpPr>
        <p:spPr>
          <a:xfrm>
            <a:off x="2571736" y="3214686"/>
            <a:ext cx="59041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3200" b="1" dirty="0" smtClean="0">
                <a:latin typeface="Verdana" pitchFamily="34" charset="0"/>
              </a:rPr>
              <a:t>Dynamics AX - szczegóły</a:t>
            </a:r>
            <a:endParaRPr lang="pl-PL" sz="3200" b="1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785918" y="428604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2857488" y="1500174"/>
            <a:ext cx="387958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Spójność i Integracja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071670" y="2714620"/>
            <a:ext cx="6572296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Moduły systemu </a:t>
            </a:r>
            <a:r>
              <a:rPr lang="pl-PL" dirty="0" err="1" smtClean="0">
                <a:latin typeface="Verdana" pitchFamily="34" charset="0"/>
              </a:rPr>
              <a:t>Dynamics™AX</a:t>
            </a:r>
            <a:r>
              <a:rPr lang="pl-PL" dirty="0" smtClean="0">
                <a:latin typeface="Verdana" pitchFamily="34" charset="0"/>
              </a:rPr>
              <a:t> są w pełni zintegrowane co oznacza, że wprowadzanie, przechowywanie i zmiany odbywają się w jednym miejscu.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Praca w czasie rzeczywistym – obowiązuje główna zasada: jeden dokument – jedno księgowanie – jedna baza danych.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Po wprowadzeniu do systemu dane dostępne są natychmiast.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endParaRPr lang="pl-PL" dirty="0" smtClean="0">
              <a:latin typeface="Verdana" pitchFamily="34" charset="0"/>
            </a:endParaRPr>
          </a:p>
          <a:p>
            <a:pPr marL="342900" indent="-342900" algn="ctr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r>
              <a:rPr lang="pl-PL" dirty="0" smtClean="0">
                <a:latin typeface="Verdana" pitchFamily="34" charset="0"/>
              </a:rPr>
              <a:t>	DOSTĘPNY JEST PEŁNY KOD ŹRÓDŁOWY ORAZ KOMPLET NARZĘDZI W JAKICH ZOSTAŁ ZAPROJEKTOWANY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endParaRPr lang="pl-PL" dirty="0">
              <a:latin typeface="Verdana" pitchFamily="34" charset="0"/>
            </a:endParaRP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</a:pPr>
            <a:endParaRPr lang="pl-PL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000232" y="500042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174505" y="1928802"/>
            <a:ext cx="50610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Elastyczność i Skalowalność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000232" y="3071810"/>
            <a:ext cx="65722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Możliwości technologiczne pozwalają na jednoczesną pracę w systemie wielu użytkownikom rozmieszczonym w licznych oddziałach, rozproszonych na terenie kraju lub całym świecie.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Otwarte środowisko programowania i dostęp do całego kodu źródłowego pozwala na dopasowanie systemu do najbardziej specyficznego profilu firmy.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214546" y="428604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000232" y="1571612"/>
            <a:ext cx="67151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C/S IDE (</a:t>
            </a:r>
            <a:r>
              <a:rPr lang="pl-PL" sz="2400" b="1" dirty="0" err="1" smtClean="0">
                <a:latin typeface="Verdana" pitchFamily="34" charset="0"/>
              </a:rPr>
              <a:t>Client</a:t>
            </a:r>
            <a:r>
              <a:rPr lang="pl-PL" sz="2400" b="1" dirty="0" smtClean="0">
                <a:latin typeface="Verdana" pitchFamily="34" charset="0"/>
              </a:rPr>
              <a:t>/Server </a:t>
            </a:r>
            <a:r>
              <a:rPr lang="pl-PL" sz="2400" b="1" dirty="0" err="1" smtClean="0">
                <a:latin typeface="Verdana" pitchFamily="34" charset="0"/>
              </a:rPr>
              <a:t>Integrated</a:t>
            </a:r>
            <a:r>
              <a:rPr lang="pl-PL" sz="2400" b="1" dirty="0" smtClean="0">
                <a:latin typeface="Verdana" pitchFamily="34" charset="0"/>
              </a:rPr>
              <a:t/>
            </a:r>
            <a:br>
              <a:rPr lang="pl-PL" sz="2400" b="1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>Development </a:t>
            </a:r>
            <a:r>
              <a:rPr lang="pl-PL" sz="2400" b="1" dirty="0" err="1" smtClean="0">
                <a:latin typeface="Verdana" pitchFamily="34" charset="0"/>
              </a:rPr>
              <a:t>Enviroment</a:t>
            </a:r>
            <a:r>
              <a:rPr lang="pl-PL" sz="2400" b="1" dirty="0" smtClean="0">
                <a:latin typeface="Verdana" pitchFamily="34" charset="0"/>
              </a:rPr>
              <a:t>)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214546" y="2643182"/>
            <a:ext cx="6429404" cy="328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Praca w zintegrowanym środowisku </a:t>
            </a:r>
            <a:r>
              <a:rPr lang="pl-PL" dirty="0" smtClean="0">
                <a:latin typeface="Verdana" pitchFamily="34" charset="0"/>
              </a:rPr>
              <a:t>programowania.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Integracja wielu różnych funkcji: projektowania, edytowania, kompilacji i </a:t>
            </a:r>
            <a:r>
              <a:rPr lang="pl-PL" dirty="0" err="1" smtClean="0">
                <a:latin typeface="Verdana" pitchFamily="34" charset="0"/>
              </a:rPr>
              <a:t>debugging</a:t>
            </a:r>
            <a:r>
              <a:rPr lang="pl-PL" dirty="0" smtClean="0">
                <a:latin typeface="Verdana" pitchFamily="34" charset="0"/>
              </a:rPr>
              <a:t> w obrębie jednego wspólnego środowiska.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Koncepcja </a:t>
            </a:r>
            <a:r>
              <a:rPr lang="pl-PL" dirty="0">
                <a:latin typeface="Verdana" pitchFamily="34" charset="0"/>
              </a:rPr>
              <a:t>dziedziczenia jest centralna w całym systemie tzn. to co jest definiowane na niższym poziomie jest dziedziczone przez wyższe poziomy.</a:t>
            </a:r>
          </a:p>
          <a:p>
            <a:pPr>
              <a:lnSpc>
                <a:spcPct val="80000"/>
              </a:lnSpc>
            </a:pPr>
            <a:endParaRPr lang="pl-PL" sz="2000" dirty="0" smtClean="0">
              <a:latin typeface="Verdana" pitchFamily="34" charset="0"/>
            </a:endParaRPr>
          </a:p>
          <a:p>
            <a:pPr lvl="1">
              <a:lnSpc>
                <a:spcPct val="80000"/>
              </a:lnSpc>
            </a:pPr>
            <a:r>
              <a:rPr lang="pl-PL" sz="1600" dirty="0" smtClean="0">
                <a:latin typeface="Verdana" pitchFamily="34" charset="0"/>
              </a:rPr>
              <a:t>AOT (</a:t>
            </a:r>
            <a:r>
              <a:rPr lang="pl-PL" sz="1600" dirty="0" err="1" smtClean="0">
                <a:latin typeface="Verdana" pitchFamily="34" charset="0"/>
              </a:rPr>
              <a:t>Application</a:t>
            </a:r>
            <a:r>
              <a:rPr lang="pl-PL" sz="1600" dirty="0" smtClean="0">
                <a:latin typeface="Verdana" pitchFamily="34" charset="0"/>
              </a:rPr>
              <a:t> </a:t>
            </a:r>
            <a:r>
              <a:rPr lang="pl-PL" sz="1600" dirty="0" err="1" smtClean="0">
                <a:latin typeface="Verdana" pitchFamily="34" charset="0"/>
              </a:rPr>
              <a:t>Object</a:t>
            </a:r>
            <a:r>
              <a:rPr lang="pl-PL" sz="1600" dirty="0" smtClean="0">
                <a:latin typeface="Verdana" pitchFamily="34" charset="0"/>
              </a:rPr>
              <a:t> </a:t>
            </a:r>
            <a:r>
              <a:rPr lang="pl-PL" sz="1600" dirty="0" err="1" smtClean="0">
                <a:latin typeface="Verdana" pitchFamily="34" charset="0"/>
              </a:rPr>
              <a:t>Tree</a:t>
            </a:r>
            <a:r>
              <a:rPr lang="pl-PL" sz="1600" dirty="0" smtClean="0">
                <a:latin typeface="Verdana" pitchFamily="34" charset="0"/>
              </a:rPr>
              <a:t>)</a:t>
            </a:r>
          </a:p>
          <a:p>
            <a:pPr lvl="1">
              <a:lnSpc>
                <a:spcPct val="80000"/>
              </a:lnSpc>
            </a:pPr>
            <a:r>
              <a:rPr lang="pl-PL" sz="1600" dirty="0" smtClean="0">
                <a:latin typeface="Verdana" pitchFamily="34" charset="0"/>
              </a:rPr>
              <a:t>– Programista może tworzyć nowe obiekty poprzez drag-and drop (ustawienia przypisywane automatycznie).</a:t>
            </a:r>
            <a:endParaRPr lang="pl-PL" sz="16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2071670" y="642918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643174" y="1643050"/>
            <a:ext cx="52864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 – środowisko deweloperskie </a:t>
            </a:r>
            <a:r>
              <a:rPr lang="pl-PL" sz="2400" b="1" dirty="0" err="1" smtClean="0">
                <a:latin typeface="Verdana" pitchFamily="34" charset="0"/>
              </a:rPr>
              <a:t>MorphX</a:t>
            </a:r>
            <a:endParaRPr lang="pl-PL" sz="2400" dirty="0"/>
          </a:p>
        </p:txBody>
      </p:sp>
      <p:sp>
        <p:nvSpPr>
          <p:cNvPr id="8" name="Prostokąt 7"/>
          <p:cNvSpPr/>
          <p:nvPr/>
        </p:nvSpPr>
        <p:spPr>
          <a:xfrm>
            <a:off x="2143108" y="2857496"/>
            <a:ext cx="6786610" cy="35886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X++  - język w którym napisano </a:t>
            </a:r>
            <a:r>
              <a:rPr lang="pl-PL" dirty="0" err="1">
                <a:latin typeface="Verdana" pitchFamily="34" charset="0"/>
              </a:rPr>
              <a:t>Dynamics™AX</a:t>
            </a:r>
            <a:r>
              <a:rPr lang="pl-PL" dirty="0">
                <a:latin typeface="Verdana" pitchFamily="34" charset="0"/>
              </a:rPr>
              <a:t> (syntaktycznie podobny do Javy).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X++ - zorientowany obiektowo (</a:t>
            </a:r>
            <a:r>
              <a:rPr lang="pl-PL" dirty="0" err="1">
                <a:latin typeface="Verdana" pitchFamily="34" charset="0"/>
              </a:rPr>
              <a:t>enkapsulacja</a:t>
            </a:r>
            <a:r>
              <a:rPr lang="pl-PL" dirty="0">
                <a:latin typeface="Verdana" pitchFamily="34" charset="0"/>
              </a:rPr>
              <a:t>, dziedziczenie, klasy, obiekty, metody i własności).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Programista może modyfikować funkcjonalność systemu poprzez pisanie własnych metod.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Elastyczność i łatwość modyfikacji na każdym poziomie.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>
                <a:latin typeface="Verdana" pitchFamily="34" charset="0"/>
              </a:rPr>
              <a:t>Modyfikacja pojedynczego parametru jest dziedziczona przez cały system np. zmiana długości pola w bazie danych jest automatycznie odzwierciedlana we wszystkich formularzach które wyświetlają to pole.</a:t>
            </a:r>
            <a:endParaRPr lang="pl-PL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143108" y="428604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857356" y="1643050"/>
            <a:ext cx="664373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Otwarte środowisko programowania</a:t>
            </a:r>
            <a:br>
              <a:rPr lang="pl-PL" sz="2400" b="1" dirty="0" smtClean="0">
                <a:latin typeface="Verdana" pitchFamily="34" charset="0"/>
              </a:rPr>
            </a:b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1928794" y="2786058"/>
            <a:ext cx="671517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Dostęp do całego kodu źródłowego pozwala na dopasowanie systemu do najbardziej specyficznego profilu firmy.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System jest skalowalny.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X++ został zaprojektowany wyłącznie dla potrzeb systemu.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Technologia warstwowa – daje możliwość odizolowania zmian wykonywanych przez konsultantów.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3428992" y="500042"/>
            <a:ext cx="334636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4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Architektura</a:t>
            </a:r>
            <a:endParaRPr lang="pl-PL" sz="4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000232" y="1643050"/>
            <a:ext cx="671517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lnSpc>
                <a:spcPct val="90000"/>
              </a:lnSpc>
              <a:buFont typeface="Wingdings" pitchFamily="2" charset="2"/>
              <a:buChar char="§"/>
            </a:pPr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Trójpoziomowa architektura zapewnia skalowalność, jednoczesną obsługę dużej liczby użytkowników i transakcji a także </a:t>
            </a:r>
            <a:r>
              <a:rPr lang="pl-PL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mozliwość</a:t>
            </a:r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obsługi podmiotów rozproszonych terytorialnie;</a:t>
            </a:r>
          </a:p>
          <a:p>
            <a:pPr marL="514350" indent="-514350">
              <a:lnSpc>
                <a:spcPct val="90000"/>
              </a:lnSpc>
              <a:buFont typeface="Wingdings" pitchFamily="2" charset="2"/>
              <a:buChar char="§"/>
            </a:pPr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Zapewnia wsparcie dla nowych technologii takich jak systemy mobilne oraz </a:t>
            </a:r>
            <a:r>
              <a:rPr lang="pl-PL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palmtopy</a:t>
            </a:r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.</a:t>
            </a:r>
            <a:endParaRPr lang="pl-PL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28794" y="500042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786050" y="1500174"/>
            <a:ext cx="427873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smtClean="0">
                <a:latin typeface="Verdana" pitchFamily="34" charset="0"/>
              </a:rPr>
              <a:t>AOS – AX </a:t>
            </a:r>
            <a:r>
              <a:rPr lang="pl-PL" sz="2400" b="1" dirty="0" err="1" smtClean="0">
                <a:latin typeface="Verdana" pitchFamily="34" charset="0"/>
              </a:rPr>
              <a:t>Object</a:t>
            </a:r>
            <a:r>
              <a:rPr lang="pl-PL" sz="2400" b="1" dirty="0" smtClean="0">
                <a:latin typeface="Verdana" pitchFamily="34" charset="0"/>
              </a:rPr>
              <a:t> Server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1857356" y="2428868"/>
            <a:ext cx="6500842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Nowoczesna trójwarstwowa technologia – trzecia warstwa niezależna od serwera i od aplikacji klienckiej.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Całość obliczeń przeniesiona na wydzielony serwer aplikacji co pozwala ograniczyć koszty rozwoju aplikacji.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Umożliwia łatwe przyłączenie nowych spółek.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Zapewnia skalowalność i jednoczesną obsługę dużej liczby użytkowników i transakcji.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Możliwość obsługi podmiotów rozproszonych.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Zapewnia wsparcie dla nowych technologii takich jak systemy mobilne oraz </a:t>
            </a:r>
            <a:r>
              <a:rPr lang="pl-PL" sz="2000" dirty="0" err="1" smtClean="0">
                <a:latin typeface="Verdana" pitchFamily="34" charset="0"/>
              </a:rPr>
              <a:t>palmtopy</a:t>
            </a:r>
            <a:r>
              <a:rPr lang="pl-PL" sz="2000" dirty="0" smtClean="0">
                <a:latin typeface="Verdana" pitchFamily="34" charset="0"/>
              </a:rPr>
              <a:t>.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928794" y="500042"/>
            <a:ext cx="47355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szczegóły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071670" y="1643050"/>
            <a:ext cx="5929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Innowacyjne rozwiązania do</a:t>
            </a:r>
            <a:br>
              <a:rPr lang="pl-PL" sz="2400" b="1" dirty="0" smtClean="0">
                <a:latin typeface="Verdana" pitchFamily="34" charset="0"/>
              </a:rPr>
            </a:br>
            <a:r>
              <a:rPr lang="pl-PL" sz="2400" b="1" dirty="0" smtClean="0">
                <a:latin typeface="Verdana" pitchFamily="34" charset="0"/>
              </a:rPr>
              <a:t>konfiguracji i rozwijania aplikacji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000232" y="2928934"/>
            <a:ext cx="6572280" cy="311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90000"/>
              </a:lnSpc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Unikatowy system kluczy tematycznych – każda funkcja w systemie ma przyporządkowany klucz tematyczny, który można włączyć lub wyłączyć.</a:t>
            </a:r>
          </a:p>
          <a:p>
            <a:pPr lvl="1">
              <a:lnSpc>
                <a:spcPct val="90000"/>
              </a:lnSpc>
              <a:buFont typeface="Verdana" pitchFamily="34" charset="0"/>
              <a:buChar char="−"/>
            </a:pPr>
            <a:r>
              <a:rPr lang="pl-PL" dirty="0">
                <a:latin typeface="Verdana" pitchFamily="34" charset="0"/>
              </a:rPr>
              <a:t> </a:t>
            </a:r>
            <a:r>
              <a:rPr lang="pl-PL" dirty="0" smtClean="0">
                <a:latin typeface="Verdana" pitchFamily="34" charset="0"/>
              </a:rPr>
              <a:t>nieaktywne </a:t>
            </a:r>
            <a:r>
              <a:rPr lang="pl-PL" dirty="0">
                <a:latin typeface="Verdana" pitchFamily="34" charset="0"/>
              </a:rPr>
              <a:t>właściwości są niewidoczne </a:t>
            </a:r>
            <a:r>
              <a:rPr lang="pl-PL" dirty="0" smtClean="0">
                <a:latin typeface="Verdana" pitchFamily="34" charset="0"/>
              </a:rPr>
              <a:t>dla    poszczególnych </a:t>
            </a:r>
            <a:r>
              <a:rPr lang="pl-PL" dirty="0">
                <a:latin typeface="Verdana" pitchFamily="34" charset="0"/>
              </a:rPr>
              <a:t>grup </a:t>
            </a:r>
            <a:r>
              <a:rPr lang="pl-PL" dirty="0" smtClean="0">
                <a:latin typeface="Verdana" pitchFamily="34" charset="0"/>
              </a:rPr>
              <a:t>użytkowników</a:t>
            </a:r>
            <a:r>
              <a:rPr lang="pl-PL" sz="2000" dirty="0" smtClean="0">
                <a:latin typeface="Verdana" pitchFamily="34" charset="0"/>
              </a:rPr>
              <a:t>.</a:t>
            </a:r>
          </a:p>
          <a:p>
            <a:pPr marL="457200" indent="-457200">
              <a:lnSpc>
                <a:spcPct val="90000"/>
              </a:lnSpc>
              <a:buFont typeface="Wingdings" pitchFamily="2" charset="2"/>
              <a:buChar char="§"/>
            </a:pPr>
            <a:r>
              <a:rPr lang="pl-PL" sz="2000" dirty="0" err="1" smtClean="0">
                <a:latin typeface="Verdana" pitchFamily="34" charset="0"/>
              </a:rPr>
              <a:t>IntelliMorph</a:t>
            </a:r>
            <a:r>
              <a:rPr lang="pl-PL" sz="2000" dirty="0" smtClean="0">
                <a:latin typeface="Verdana" pitchFamily="34" charset="0"/>
              </a:rPr>
              <a:t> – bogaty wybór obsługi różnych języków.</a:t>
            </a:r>
          </a:p>
          <a:p>
            <a:pPr marL="457200" indent="-457200">
              <a:lnSpc>
                <a:spcPct val="90000"/>
              </a:lnSpc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Technologia COM – pełna komunikacja systemu z innymi posiadanymi już aplikacjami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Picture 3" descr="Dynamics_Logo_1_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513" y="1773238"/>
            <a:ext cx="5805511" cy="124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2071670" y="3571876"/>
            <a:ext cx="62865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3200" b="1" dirty="0" smtClean="0">
                <a:latin typeface="Verdana" pitchFamily="34" charset="0"/>
              </a:rPr>
              <a:t>Funkcjonalność</a:t>
            </a:r>
            <a:br>
              <a:rPr lang="pl-PL" sz="3200" b="1" dirty="0" smtClean="0">
                <a:latin typeface="Verdana" pitchFamily="34" charset="0"/>
              </a:rPr>
            </a:br>
            <a:r>
              <a:rPr lang="pl-PL" sz="3200" b="1" dirty="0" smtClean="0">
                <a:latin typeface="Verdana" pitchFamily="34" charset="0"/>
              </a:rPr>
              <a:t>w obszarach biznesowych</a:t>
            </a:r>
            <a:endParaRPr lang="pl-PL" sz="3200" b="1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857356" y="642918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571736" y="1500174"/>
            <a:ext cx="4286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Wielowalutowość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071670" y="2428868"/>
            <a:ext cx="6786610" cy="420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Handel zagraniczny i obsługa walut obcych.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Dodatkowa waluta raportowania.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Narzędzie konwersji Euro.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Ustawianie zaokrągleń i automatyczne ich księgowanie w GL.</a:t>
            </a:r>
          </a:p>
          <a:p>
            <a:pPr marL="457200" indent="-4572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Salda kont w walutach.</a:t>
            </a:r>
            <a:endParaRPr lang="pl-PL" sz="2400" dirty="0" smtClean="0">
              <a:latin typeface="Verdana" pitchFamily="34" charset="0"/>
            </a:endParaRPr>
          </a:p>
          <a:p>
            <a:pPr lvl="2">
              <a:lnSpc>
                <a:spcPct val="80000"/>
              </a:lnSpc>
            </a:pPr>
            <a:r>
              <a:rPr lang="pl-PL" sz="1600" i="1" dirty="0" smtClean="0">
                <a:latin typeface="Verdana" pitchFamily="34" charset="0"/>
              </a:rPr>
              <a:t>„</a:t>
            </a:r>
            <a:r>
              <a:rPr lang="pl-PL" sz="1600" i="1" dirty="0" err="1" smtClean="0">
                <a:latin typeface="Verdana" pitchFamily="34" charset="0"/>
              </a:rPr>
              <a:t>The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fact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that</a:t>
            </a:r>
            <a:r>
              <a:rPr lang="pl-PL" sz="1600" i="1" dirty="0" smtClean="0">
                <a:latin typeface="Verdana" pitchFamily="34" charset="0"/>
              </a:rPr>
              <a:t> we </a:t>
            </a:r>
            <a:r>
              <a:rPr lang="pl-PL" sz="1600" i="1" dirty="0" err="1" smtClean="0">
                <a:latin typeface="Verdana" pitchFamily="34" charset="0"/>
              </a:rPr>
              <a:t>can</a:t>
            </a:r>
            <a:r>
              <a:rPr lang="pl-PL" sz="1600" i="1" dirty="0" smtClean="0">
                <a:latin typeface="Verdana" pitchFamily="34" charset="0"/>
              </a:rPr>
              <a:t> handle </a:t>
            </a:r>
            <a:r>
              <a:rPr lang="pl-PL" sz="1600" i="1" dirty="0" err="1" smtClean="0">
                <a:latin typeface="Verdana" pitchFamily="34" charset="0"/>
              </a:rPr>
              <a:t>multiple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currencies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gives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us</a:t>
            </a:r>
            <a:r>
              <a:rPr lang="pl-PL" sz="1600" i="1" dirty="0" smtClean="0">
                <a:latin typeface="Verdana" pitchFamily="34" charset="0"/>
              </a:rPr>
              <a:t> a </a:t>
            </a:r>
            <a:r>
              <a:rPr lang="pl-PL" sz="1600" i="1" dirty="0" err="1" smtClean="0">
                <a:latin typeface="Verdana" pitchFamily="34" charset="0"/>
              </a:rPr>
              <a:t>competitive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advantage</a:t>
            </a:r>
            <a:r>
              <a:rPr lang="pl-PL" sz="1600" i="1" dirty="0" smtClean="0">
                <a:latin typeface="Verdana" pitchFamily="34" charset="0"/>
              </a:rPr>
              <a:t>. </a:t>
            </a:r>
            <a:r>
              <a:rPr lang="pl-PL" sz="1600" i="1" dirty="0" err="1" smtClean="0">
                <a:latin typeface="Verdana" pitchFamily="34" charset="0"/>
              </a:rPr>
              <a:t>Whether</a:t>
            </a:r>
            <a:r>
              <a:rPr lang="pl-PL" sz="1600" i="1" dirty="0" smtClean="0">
                <a:latin typeface="Verdana" pitchFamily="34" charset="0"/>
              </a:rPr>
              <a:t> we do business </a:t>
            </a:r>
            <a:r>
              <a:rPr lang="pl-PL" sz="1600" i="1" dirty="0" err="1" smtClean="0">
                <a:latin typeface="Verdana" pitchFamily="34" charset="0"/>
              </a:rPr>
              <a:t>in</a:t>
            </a:r>
            <a:r>
              <a:rPr lang="pl-PL" sz="1600" i="1" dirty="0" smtClean="0">
                <a:latin typeface="Verdana" pitchFamily="34" charset="0"/>
              </a:rPr>
              <a:t> Euro </a:t>
            </a:r>
            <a:r>
              <a:rPr lang="pl-PL" sz="1600" i="1" dirty="0" err="1" smtClean="0">
                <a:latin typeface="Verdana" pitchFamily="34" charset="0"/>
              </a:rPr>
              <a:t>or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any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other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currency</a:t>
            </a:r>
            <a:r>
              <a:rPr lang="pl-PL" sz="1600" i="1" dirty="0" smtClean="0">
                <a:latin typeface="Verdana" pitchFamily="34" charset="0"/>
              </a:rPr>
              <a:t>, we </a:t>
            </a:r>
            <a:r>
              <a:rPr lang="pl-PL" sz="1600" i="1" dirty="0" err="1" smtClean="0">
                <a:latin typeface="Verdana" pitchFamily="34" charset="0"/>
              </a:rPr>
              <a:t>can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always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meet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our</a:t>
            </a:r>
            <a:r>
              <a:rPr lang="pl-PL" sz="1600" i="1" dirty="0" smtClean="0">
                <a:latin typeface="Verdana" pitchFamily="34" charset="0"/>
              </a:rPr>
              <a:t> </a:t>
            </a:r>
            <a:r>
              <a:rPr lang="pl-PL" sz="1600" i="1" dirty="0" err="1" smtClean="0">
                <a:latin typeface="Verdana" pitchFamily="34" charset="0"/>
              </a:rPr>
              <a:t>customers</a:t>
            </a:r>
            <a:r>
              <a:rPr lang="pl-PL" sz="1600" i="1" dirty="0" smtClean="0">
                <a:latin typeface="Verdana" pitchFamily="34" charset="0"/>
              </a:rPr>
              <a:t>’ and </a:t>
            </a:r>
            <a:r>
              <a:rPr lang="pl-PL" sz="1600" i="1" dirty="0" err="1" smtClean="0">
                <a:latin typeface="Verdana" pitchFamily="34" charset="0"/>
              </a:rPr>
              <a:t>vendors</a:t>
            </a:r>
            <a:r>
              <a:rPr lang="pl-PL" sz="1600" i="1" dirty="0" smtClean="0">
                <a:latin typeface="Verdana" pitchFamily="34" charset="0"/>
              </a:rPr>
              <a:t>’ </a:t>
            </a:r>
            <a:r>
              <a:rPr lang="pl-PL" sz="1600" i="1" dirty="0" err="1" smtClean="0">
                <a:latin typeface="Verdana" pitchFamily="34" charset="0"/>
              </a:rPr>
              <a:t>needs</a:t>
            </a:r>
            <a:r>
              <a:rPr lang="pl-PL" sz="1600" i="1" dirty="0" smtClean="0">
                <a:latin typeface="Verdana" pitchFamily="34" charset="0"/>
              </a:rPr>
              <a:t>.”</a:t>
            </a:r>
          </a:p>
          <a:p>
            <a:pPr lvl="2">
              <a:lnSpc>
                <a:spcPct val="80000"/>
              </a:lnSpc>
            </a:pPr>
            <a:r>
              <a:rPr lang="pl-PL" sz="1600" i="1" dirty="0" smtClean="0">
                <a:latin typeface="Verdana" pitchFamily="34" charset="0"/>
              </a:rPr>
              <a:t>„Fakt, że możemy radzić sobie z różnymi walutami daje nam przewagę konkurencyjną. Czy prowadzimy biznes w Euro, czy w dowolnej innej walucie, zawsze możemy poznawać potrzeby naszych klientów i dostawców.”</a:t>
            </a:r>
          </a:p>
          <a:p>
            <a:pPr lvl="3">
              <a:lnSpc>
                <a:spcPct val="80000"/>
              </a:lnSpc>
            </a:pPr>
            <a:r>
              <a:rPr lang="pl-PL" sz="1400" i="1" dirty="0" smtClean="0">
                <a:latin typeface="Verdana" pitchFamily="34" charset="0"/>
              </a:rPr>
              <a:t>	Rainer Muller, CEO, </a:t>
            </a:r>
            <a:r>
              <a:rPr lang="pl-PL" sz="1400" i="1" dirty="0" err="1" smtClean="0">
                <a:latin typeface="Verdana" pitchFamily="34" charset="0"/>
              </a:rPr>
              <a:t>Velleuer</a:t>
            </a:r>
            <a:r>
              <a:rPr lang="pl-PL" sz="1400" i="1" dirty="0" smtClean="0">
                <a:latin typeface="Verdana" pitchFamily="34" charset="0"/>
              </a:rPr>
              <a:t> </a:t>
            </a:r>
            <a:r>
              <a:rPr lang="pl-PL" sz="1400" i="1" dirty="0" err="1" smtClean="0">
                <a:latin typeface="Verdana" pitchFamily="34" charset="0"/>
              </a:rPr>
              <a:t>GmbH</a:t>
            </a:r>
            <a:r>
              <a:rPr lang="pl-PL" sz="1400" i="1" dirty="0" smtClean="0">
                <a:latin typeface="Verdana" pitchFamily="34" charset="0"/>
              </a:rPr>
              <a:t> &amp; Co. KG</a:t>
            </a:r>
            <a:endParaRPr lang="pl-PL" sz="1400" i="1" dirty="0" smtClean="0">
              <a:latin typeface="Verdana" pitchFamily="34" charset="0"/>
            </a:endParaRPr>
          </a:p>
        </p:txBody>
      </p:sp>
      <p:grpSp>
        <p:nvGrpSpPr>
          <p:cNvPr id="8" name="Grupa 7"/>
          <p:cNvGrpSpPr/>
          <p:nvPr/>
        </p:nvGrpSpPr>
        <p:grpSpPr>
          <a:xfrm>
            <a:off x="1214414" y="4071942"/>
            <a:ext cx="1292225" cy="2592387"/>
            <a:chOff x="323850" y="4005263"/>
            <a:chExt cx="1292225" cy="2592387"/>
          </a:xfrm>
        </p:grpSpPr>
        <p:pic>
          <p:nvPicPr>
            <p:cNvPr id="9" name="Picture 4" descr="j0222019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55650" y="5734050"/>
              <a:ext cx="860425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Picture 5" descr="j022201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55650" y="5157788"/>
              <a:ext cx="860425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6" descr="j0222015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468313" y="4581525"/>
              <a:ext cx="860425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7" descr="j022202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323850" y="4005263"/>
              <a:ext cx="860425" cy="863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85728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000232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3428992" y="1714488"/>
            <a:ext cx="30348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Wielojęzyczność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1928794" y="2714620"/>
            <a:ext cx="4286264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Dzięki wielojęzycznemu interfejsowi wybór języka komunikacji z dostawcami, klientami i partnerami firmy.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Pracownicy mogą pracować w swojej wersji językowej.</a:t>
            </a:r>
          </a:p>
          <a:p>
            <a:pPr marL="342900" indent="-3429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Klienci mogą otrzymywać faktury w swoim języku.</a:t>
            </a:r>
            <a:endParaRPr lang="pl-PL" sz="2000" dirty="0" smtClean="0">
              <a:latin typeface="Verdana" pitchFamily="34" charset="0"/>
            </a:endParaRPr>
          </a:p>
        </p:txBody>
      </p:sp>
      <p:pic>
        <p:nvPicPr>
          <p:cNvPr id="8" name="Picture 4" descr="j02870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6337300" y="2420938"/>
            <a:ext cx="1974850" cy="339566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143108" y="500042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214546" y="1285860"/>
            <a:ext cx="59490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800" b="1" dirty="0" err="1" smtClean="0">
                <a:latin typeface="Verdana" pitchFamily="34" charset="0"/>
              </a:rPr>
              <a:t>Dynamics™AX</a:t>
            </a:r>
            <a:r>
              <a:rPr lang="pl-PL" sz="2800" b="1" dirty="0" smtClean="0">
                <a:latin typeface="Verdana" pitchFamily="34" charset="0"/>
              </a:rPr>
              <a:t> – Portal firmy</a:t>
            </a:r>
            <a:endParaRPr lang="pl-PL" sz="2800" dirty="0"/>
          </a:p>
        </p:txBody>
      </p:sp>
      <p:sp>
        <p:nvSpPr>
          <p:cNvPr id="7" name="Prostokąt 6"/>
          <p:cNvSpPr/>
          <p:nvPr/>
        </p:nvSpPr>
        <p:spPr>
          <a:xfrm>
            <a:off x="2143108" y="2071678"/>
            <a:ext cx="6215090" cy="44750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Wysoki poziom funkcjonalnej integracji </a:t>
            </a:r>
            <a:r>
              <a:rPr lang="pl-PL" sz="2000" dirty="0" err="1" smtClean="0">
                <a:latin typeface="Verdana" pitchFamily="34" charset="0"/>
              </a:rPr>
              <a:t>Dynamics™AX</a:t>
            </a:r>
            <a:r>
              <a:rPr lang="pl-PL" sz="2000" dirty="0" smtClean="0">
                <a:latin typeface="Verdana" pitchFamily="34" charset="0"/>
              </a:rPr>
              <a:t> z rozwiązaniami e-business ułatwia obsługę współpracy z klientami i dostawcami przez całkowitą automatyzację zakupów i sprzedaży za pośrednictwem portalu </a:t>
            </a:r>
            <a:r>
              <a:rPr lang="pl-PL" sz="2000" dirty="0" err="1" smtClean="0">
                <a:latin typeface="Verdana" pitchFamily="34" charset="0"/>
              </a:rPr>
              <a:t>www</a:t>
            </a:r>
            <a:r>
              <a:rPr lang="pl-PL" sz="2000" dirty="0" smtClean="0">
                <a:latin typeface="Verdana" pitchFamily="34" charset="0"/>
              </a:rPr>
              <a:t>.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Zarządzanie sprzedażą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Zarządzanie zakupami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Zarządzanie powiadamianiem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Zarządzanie zawartością witryny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Role i zarządzanie uprawnieniami</a:t>
            </a:r>
          </a:p>
          <a:p>
            <a:pPr marL="1257300" lvl="2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Funkcje Microsoft Commerce Server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Jest rozwiązaniem </a:t>
            </a:r>
            <a:r>
              <a:rPr lang="pl-PL" sz="2000" dirty="0" err="1" smtClean="0">
                <a:latin typeface="Verdana" pitchFamily="34" charset="0"/>
              </a:rPr>
              <a:t>www</a:t>
            </a:r>
            <a:r>
              <a:rPr lang="pl-PL" sz="2000" dirty="0" smtClean="0">
                <a:latin typeface="Verdana" pitchFamily="34" charset="0"/>
              </a:rPr>
              <a:t>, które umożliwia klientom, dostawcom i własnym pracownikom bezpośredni dostęp do systemu ERP przy pomocy personalizowanych stron </a:t>
            </a:r>
            <a:r>
              <a:rPr lang="pl-PL" sz="2000" dirty="0" err="1" smtClean="0">
                <a:latin typeface="Verdana" pitchFamily="34" charset="0"/>
              </a:rPr>
              <a:t>www</a:t>
            </a:r>
            <a:r>
              <a:rPr lang="pl-PL" sz="2000" dirty="0" smtClean="0">
                <a:latin typeface="Verdana" pitchFamily="34" charset="0"/>
              </a:rPr>
              <a:t>.</a:t>
            </a: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Połączenie całego otoczenia biznesowego w nowy innowacyjny sposób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000232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143108" y="1785926"/>
            <a:ext cx="6051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Portal firmy … </a:t>
            </a:r>
            <a:r>
              <a:rPr lang="pl-PL" sz="2400" b="1" dirty="0" err="1" smtClean="0">
                <a:latin typeface="Verdana" pitchFamily="34" charset="0"/>
              </a:rPr>
              <a:t>cd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143108" y="2786058"/>
            <a:ext cx="607221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Narzędzie do współpracy z klientami, partnerami handlowymi oraz dostawcami za pośrednictwem </a:t>
            </a:r>
            <a:r>
              <a:rPr lang="pl-PL" sz="2000" dirty="0" err="1" smtClean="0">
                <a:latin typeface="Verdana" pitchFamily="34" charset="0"/>
              </a:rPr>
              <a:t>internetu</a:t>
            </a:r>
            <a:r>
              <a:rPr lang="pl-PL" sz="2000" dirty="0" smtClean="0">
                <a:latin typeface="Verdana" pitchFamily="34" charset="0"/>
              </a:rPr>
              <a:t>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Umożliwia zarządzanie zawartością witryny, uprawnieniami użytkowników oraz na samoobsługową realizację sprzedaży i zakupu.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Może pełnić funkcje B2B, B2C a nawet B2E.</a:t>
            </a:r>
          </a:p>
          <a:p>
            <a:pPr marL="457200" indent="-457200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Możliwość definiowania różnych uprawnień i ról dla użytkowników.</a:t>
            </a:r>
            <a:endParaRPr lang="pl-PL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Prostokąt 5"/>
          <p:cNvSpPr/>
          <p:nvPr/>
        </p:nvSpPr>
        <p:spPr>
          <a:xfrm>
            <a:off x="2071670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928794" y="1428736"/>
            <a:ext cx="621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Współpraca z kontrahentami przez Internet – Logowanie bezpośrednie przez </a:t>
            </a:r>
            <a:r>
              <a:rPr lang="pl-PL" sz="2400" b="1" dirty="0" err="1" smtClean="0">
                <a:latin typeface="Verdana" pitchFamily="34" charset="0"/>
              </a:rPr>
              <a:t>Web-server</a:t>
            </a:r>
            <a:endParaRPr lang="pl-PL" sz="2400" dirty="0"/>
          </a:p>
        </p:txBody>
      </p:sp>
      <p:graphicFrame>
        <p:nvGraphicFramePr>
          <p:cNvPr id="13" name="Object 4"/>
          <p:cNvGraphicFramePr>
            <a:graphicFrameLocks noChangeAspect="1"/>
          </p:cNvGraphicFramePr>
          <p:nvPr/>
        </p:nvGraphicFramePr>
        <p:xfrm>
          <a:off x="3428992" y="4071942"/>
          <a:ext cx="1374174" cy="636613"/>
        </p:xfrm>
        <a:graphic>
          <a:graphicData uri="http://schemas.openxmlformats.org/presentationml/2006/ole">
            <p:oleObj spid="_x0000_s1027" r:id="rId4" imgW="5367600" imgH="2362320" progId="">
              <p:embed/>
            </p:oleObj>
          </a:graphicData>
        </a:graphic>
      </p:graphicFrame>
      <p:graphicFrame>
        <p:nvGraphicFramePr>
          <p:cNvPr id="14" name="Object 5"/>
          <p:cNvGraphicFramePr>
            <a:graphicFrameLocks noChangeAspect="1"/>
          </p:cNvGraphicFramePr>
          <p:nvPr/>
        </p:nvGraphicFramePr>
        <p:xfrm>
          <a:off x="2071670" y="3214686"/>
          <a:ext cx="632177" cy="512634"/>
        </p:xfrm>
        <a:graphic>
          <a:graphicData uri="http://schemas.openxmlformats.org/presentationml/2006/ole">
            <p:oleObj spid="_x0000_s1028" r:id="rId5" imgW="4182480" imgH="3215880" progId="">
              <p:embed/>
            </p:oleObj>
          </a:graphicData>
        </a:graphic>
      </p:graphicFrame>
      <p:graphicFrame>
        <p:nvGraphicFramePr>
          <p:cNvPr id="15" name="Object 6"/>
          <p:cNvGraphicFramePr>
            <a:graphicFrameLocks noChangeAspect="1"/>
          </p:cNvGraphicFramePr>
          <p:nvPr/>
        </p:nvGraphicFramePr>
        <p:xfrm>
          <a:off x="7387108" y="3183252"/>
          <a:ext cx="787053" cy="1043376"/>
        </p:xfrm>
        <a:graphic>
          <a:graphicData uri="http://schemas.openxmlformats.org/presentationml/2006/ole">
            <p:oleObj spid="_x0000_s1029" r:id="rId6" imgW="3207960" imgH="4054320" progId="">
              <p:embed/>
            </p:oleObj>
          </a:graphicData>
        </a:graphic>
      </p:graphicFrame>
      <p:graphicFrame>
        <p:nvGraphicFramePr>
          <p:cNvPr id="16" name="Object 7"/>
          <p:cNvGraphicFramePr>
            <a:graphicFrameLocks noChangeAspect="1"/>
          </p:cNvGraphicFramePr>
          <p:nvPr/>
        </p:nvGraphicFramePr>
        <p:xfrm>
          <a:off x="5379349" y="3959167"/>
          <a:ext cx="832108" cy="1221684"/>
        </p:xfrm>
        <a:graphic>
          <a:graphicData uri="http://schemas.openxmlformats.org/presentationml/2006/ole">
            <p:oleObj spid="_x0000_s1030" r:id="rId7" imgW="2734920" imgH="3825360" progId="">
              <p:embed/>
            </p:oleObj>
          </a:graphicData>
        </a:graphic>
      </p:graphicFrame>
      <p:graphicFrame>
        <p:nvGraphicFramePr>
          <p:cNvPr id="17" name="Object 8"/>
          <p:cNvGraphicFramePr>
            <a:graphicFrameLocks noChangeAspect="1"/>
          </p:cNvGraphicFramePr>
          <p:nvPr/>
        </p:nvGraphicFramePr>
        <p:xfrm>
          <a:off x="2000232" y="4071942"/>
          <a:ext cx="632177" cy="512634"/>
        </p:xfrm>
        <a:graphic>
          <a:graphicData uri="http://schemas.openxmlformats.org/presentationml/2006/ole">
            <p:oleObj spid="_x0000_s1031" r:id="rId8" imgW="4182480" imgH="3215880" progId="">
              <p:embed/>
            </p:oleObj>
          </a:graphicData>
        </a:graphic>
      </p:graphicFrame>
      <p:graphicFrame>
        <p:nvGraphicFramePr>
          <p:cNvPr id="18" name="Object 9"/>
          <p:cNvGraphicFramePr>
            <a:graphicFrameLocks noChangeAspect="1"/>
          </p:cNvGraphicFramePr>
          <p:nvPr/>
        </p:nvGraphicFramePr>
        <p:xfrm>
          <a:off x="2000232" y="5072074"/>
          <a:ext cx="632177" cy="511240"/>
        </p:xfrm>
        <a:graphic>
          <a:graphicData uri="http://schemas.openxmlformats.org/presentationml/2006/ole">
            <p:oleObj spid="_x0000_s1032" r:id="rId9" imgW="4182480" imgH="3215880" progId="">
              <p:embed/>
            </p:oleObj>
          </a:graphicData>
        </a:graphic>
      </p:graphicFrame>
      <p:graphicFrame>
        <p:nvGraphicFramePr>
          <p:cNvPr id="19" name="Object 10"/>
          <p:cNvGraphicFramePr>
            <a:graphicFrameLocks noChangeAspect="1"/>
          </p:cNvGraphicFramePr>
          <p:nvPr/>
        </p:nvGraphicFramePr>
        <p:xfrm>
          <a:off x="7387108" y="5069409"/>
          <a:ext cx="787053" cy="1043376"/>
        </p:xfrm>
        <a:graphic>
          <a:graphicData uri="http://schemas.openxmlformats.org/presentationml/2006/ole">
            <p:oleObj spid="_x0000_s1033" r:id="rId10" imgW="3207960" imgH="4054320" progId="">
              <p:embed/>
            </p:oleObj>
          </a:graphicData>
        </a:graphic>
      </p:graphicFrame>
      <p:graphicFrame>
        <p:nvGraphicFramePr>
          <p:cNvPr id="20" name="Object 11"/>
          <p:cNvGraphicFramePr>
            <a:graphicFrameLocks noChangeAspect="1"/>
          </p:cNvGraphicFramePr>
          <p:nvPr/>
        </p:nvGraphicFramePr>
        <p:xfrm>
          <a:off x="7494114" y="4403543"/>
          <a:ext cx="633585" cy="511240"/>
        </p:xfrm>
        <a:graphic>
          <a:graphicData uri="http://schemas.openxmlformats.org/presentationml/2006/ole">
            <p:oleObj spid="_x0000_s1034" r:id="rId11" imgW="4182480" imgH="3215880" progId="">
              <p:embed/>
            </p:oleObj>
          </a:graphicData>
        </a:graphic>
      </p:graphicFrame>
      <p:graphicFrame>
        <p:nvGraphicFramePr>
          <p:cNvPr id="21" name="Object 12"/>
          <p:cNvGraphicFramePr>
            <a:graphicFrameLocks noChangeAspect="1"/>
          </p:cNvGraphicFramePr>
          <p:nvPr/>
        </p:nvGraphicFramePr>
        <p:xfrm>
          <a:off x="6438139" y="3071810"/>
          <a:ext cx="632177" cy="512634"/>
        </p:xfrm>
        <a:graphic>
          <a:graphicData uri="http://schemas.openxmlformats.org/presentationml/2006/ole">
            <p:oleObj spid="_x0000_s1035" r:id="rId12" imgW="4182480" imgH="3215880" progId="">
              <p:embed/>
            </p:oleObj>
          </a:graphicData>
        </a:graphic>
      </p:graphicFrame>
      <p:graphicFrame>
        <p:nvGraphicFramePr>
          <p:cNvPr id="22" name="Object 13"/>
          <p:cNvGraphicFramePr>
            <a:graphicFrameLocks noChangeAspect="1"/>
          </p:cNvGraphicFramePr>
          <p:nvPr/>
        </p:nvGraphicFramePr>
        <p:xfrm>
          <a:off x="6438139" y="5845324"/>
          <a:ext cx="632177" cy="512634"/>
        </p:xfrm>
        <a:graphic>
          <a:graphicData uri="http://schemas.openxmlformats.org/presentationml/2006/ole">
            <p:oleObj spid="_x0000_s1036" r:id="rId13" imgW="4182480" imgH="3215880" progId="">
              <p:embed/>
            </p:oleObj>
          </a:graphicData>
        </a:graphic>
      </p:graphicFrame>
      <p:sp>
        <p:nvSpPr>
          <p:cNvPr id="34" name="Prostokąt 33"/>
          <p:cNvSpPr/>
          <p:nvPr/>
        </p:nvSpPr>
        <p:spPr>
          <a:xfrm>
            <a:off x="1857356" y="3714752"/>
            <a:ext cx="1071570" cy="285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200" dirty="0" smtClean="0">
                <a:latin typeface="Verdana" pitchFamily="34" charset="0"/>
              </a:rPr>
              <a:t>Kontrahent</a:t>
            </a:r>
            <a:endParaRPr lang="pl-PL" sz="1200" dirty="0"/>
          </a:p>
        </p:txBody>
      </p:sp>
      <p:sp>
        <p:nvSpPr>
          <p:cNvPr id="35" name="Prostokąt 34"/>
          <p:cNvSpPr/>
          <p:nvPr/>
        </p:nvSpPr>
        <p:spPr>
          <a:xfrm>
            <a:off x="1857356" y="4714884"/>
            <a:ext cx="10423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dirty="0" smtClean="0">
                <a:latin typeface="Verdana" pitchFamily="34" charset="0"/>
              </a:rPr>
              <a:t>Kontrahent</a:t>
            </a:r>
            <a:endParaRPr lang="pl-PL" sz="1200" dirty="0"/>
          </a:p>
        </p:txBody>
      </p:sp>
      <p:sp>
        <p:nvSpPr>
          <p:cNvPr id="36" name="Prostokąt 35"/>
          <p:cNvSpPr/>
          <p:nvPr/>
        </p:nvSpPr>
        <p:spPr>
          <a:xfrm>
            <a:off x="1857356" y="5715016"/>
            <a:ext cx="104233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200" dirty="0" smtClean="0">
                <a:latin typeface="Verdana" pitchFamily="34" charset="0"/>
              </a:rPr>
              <a:t>Kontrahent</a:t>
            </a:r>
            <a:endParaRPr lang="pl-PL" sz="1200" dirty="0"/>
          </a:p>
        </p:txBody>
      </p:sp>
      <p:sp>
        <p:nvSpPr>
          <p:cNvPr id="37" name="Prostokąt 36"/>
          <p:cNvSpPr/>
          <p:nvPr/>
        </p:nvSpPr>
        <p:spPr>
          <a:xfrm>
            <a:off x="3515450" y="5000636"/>
            <a:ext cx="8146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latin typeface="Verdana" pitchFamily="34" charset="0"/>
              </a:rPr>
              <a:t>Internet</a:t>
            </a:r>
            <a:endParaRPr lang="pl-PL" sz="1200" dirty="0">
              <a:latin typeface="Verdana" pitchFamily="34" charset="0"/>
            </a:endParaRPr>
          </a:p>
        </p:txBody>
      </p:sp>
      <p:sp>
        <p:nvSpPr>
          <p:cNvPr id="38" name="Prostokąt 37"/>
          <p:cNvSpPr/>
          <p:nvPr/>
        </p:nvSpPr>
        <p:spPr>
          <a:xfrm>
            <a:off x="4572000" y="5357826"/>
            <a:ext cx="157163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200" dirty="0" err="1" smtClean="0">
                <a:latin typeface="Verdana" pitchFamily="34" charset="0"/>
              </a:rPr>
              <a:t>Web-server</a:t>
            </a:r>
            <a:r>
              <a:rPr lang="pl-PL" sz="1200" dirty="0" smtClean="0">
                <a:latin typeface="Verdana" pitchFamily="34" charset="0"/>
              </a:rPr>
              <a:t> + Serwer aplikacji</a:t>
            </a:r>
            <a:endParaRPr lang="pl-PL" sz="1200" dirty="0">
              <a:latin typeface="Verdana" pitchFamily="34" charset="0"/>
            </a:endParaRPr>
          </a:p>
        </p:txBody>
      </p:sp>
      <p:sp>
        <p:nvSpPr>
          <p:cNvPr id="39" name="Prostokąt 38"/>
          <p:cNvSpPr/>
          <p:nvPr/>
        </p:nvSpPr>
        <p:spPr>
          <a:xfrm>
            <a:off x="6286512" y="4071942"/>
            <a:ext cx="150765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1200" dirty="0" smtClean="0">
                <a:latin typeface="Verdana" pitchFamily="34" charset="0"/>
              </a:rPr>
              <a:t>Sieć Wewnętrzna</a:t>
            </a:r>
            <a:endParaRPr lang="pl-PL" sz="1200" dirty="0">
              <a:latin typeface="Verdana" pitchFamily="34" charset="0"/>
            </a:endParaRPr>
          </a:p>
        </p:txBody>
      </p:sp>
      <p:sp>
        <p:nvSpPr>
          <p:cNvPr id="40" name="Line 20"/>
          <p:cNvSpPr>
            <a:spLocks noChangeShapeType="1"/>
          </p:cNvSpPr>
          <p:nvPr/>
        </p:nvSpPr>
        <p:spPr bwMode="auto">
          <a:xfrm>
            <a:off x="2714612" y="3429000"/>
            <a:ext cx="642942" cy="57150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2" name="Line 21"/>
          <p:cNvSpPr>
            <a:spLocks noChangeShapeType="1"/>
          </p:cNvSpPr>
          <p:nvPr/>
        </p:nvSpPr>
        <p:spPr bwMode="auto">
          <a:xfrm>
            <a:off x="2643174" y="4429132"/>
            <a:ext cx="714380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3" name="Line 22"/>
          <p:cNvSpPr>
            <a:spLocks noChangeShapeType="1"/>
          </p:cNvSpPr>
          <p:nvPr/>
        </p:nvSpPr>
        <p:spPr bwMode="auto">
          <a:xfrm flipV="1">
            <a:off x="2714612" y="4786322"/>
            <a:ext cx="633585" cy="555817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4" name="Line 23"/>
          <p:cNvSpPr>
            <a:spLocks noChangeShapeType="1"/>
          </p:cNvSpPr>
          <p:nvPr/>
        </p:nvSpPr>
        <p:spPr bwMode="auto">
          <a:xfrm>
            <a:off x="4857752" y="4429132"/>
            <a:ext cx="527987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5" name="Line 24"/>
          <p:cNvSpPr>
            <a:spLocks noChangeShapeType="1"/>
          </p:cNvSpPr>
          <p:nvPr/>
        </p:nvSpPr>
        <p:spPr bwMode="auto">
          <a:xfrm flipH="1">
            <a:off x="6072198" y="3571876"/>
            <a:ext cx="422390" cy="33154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6" name="Line 25"/>
          <p:cNvSpPr>
            <a:spLocks noChangeShapeType="1"/>
          </p:cNvSpPr>
          <p:nvPr/>
        </p:nvSpPr>
        <p:spPr bwMode="auto">
          <a:xfrm flipV="1">
            <a:off x="6286512" y="3643313"/>
            <a:ext cx="1071570" cy="444374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7" name="Line 26"/>
          <p:cNvSpPr>
            <a:spLocks noChangeShapeType="1"/>
          </p:cNvSpPr>
          <p:nvPr/>
        </p:nvSpPr>
        <p:spPr bwMode="auto">
          <a:xfrm flipV="1">
            <a:off x="6357950" y="4572006"/>
            <a:ext cx="1214446" cy="1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8" name="Line 27"/>
          <p:cNvSpPr>
            <a:spLocks noChangeShapeType="1"/>
          </p:cNvSpPr>
          <p:nvPr/>
        </p:nvSpPr>
        <p:spPr bwMode="auto">
          <a:xfrm>
            <a:off x="6357950" y="4929198"/>
            <a:ext cx="1055974" cy="33293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  <p:sp>
        <p:nvSpPr>
          <p:cNvPr id="49" name="Line 28"/>
          <p:cNvSpPr>
            <a:spLocks noChangeShapeType="1"/>
          </p:cNvSpPr>
          <p:nvPr/>
        </p:nvSpPr>
        <p:spPr bwMode="auto">
          <a:xfrm>
            <a:off x="6215074" y="5286388"/>
            <a:ext cx="422390" cy="442982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pl-P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2214546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857356" y="1571612"/>
            <a:ext cx="64818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Role użytkowników – Portal firmy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285984" y="2357430"/>
            <a:ext cx="6286528" cy="386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400" u="sng" dirty="0" smtClean="0">
                <a:latin typeface="Verdana" pitchFamily="34" charset="0"/>
              </a:rPr>
              <a:t>Rola przedstawiciela handlowego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tworzenie oferty i zamówienia sprzedaży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zapytania cenowo-rabatowe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pl-PL" sz="1200" dirty="0" smtClean="0">
                <a:latin typeface="Verdana" pitchFamily="34" charset="0"/>
              </a:rPr>
              <a:t>przeglądanie informacji i statystyk dot. klientów, towarów i handlowców</a:t>
            </a:r>
          </a:p>
          <a:p>
            <a:pPr marL="342900" indent="-3429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400" u="sng" dirty="0" smtClean="0">
                <a:latin typeface="Verdana" pitchFamily="34" charset="0"/>
              </a:rPr>
              <a:t>Rola pracownika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dostęp do struktury organizacyjnej firmy, opisu stanowisk i listy telefonów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aktualizacja informacji personalnych oraz rejestracja obecności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pl-PL" sz="1200" dirty="0" smtClean="0">
                <a:latin typeface="Verdana" pitchFamily="34" charset="0"/>
              </a:rPr>
              <a:t>wypełnianie ankiet i rejestracja na szkoleniach wewnętrznych</a:t>
            </a:r>
          </a:p>
          <a:p>
            <a:pPr marL="342900" indent="-3429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400" u="sng" dirty="0" smtClean="0">
                <a:latin typeface="Verdana" pitchFamily="34" charset="0"/>
              </a:rPr>
              <a:t>Rola konsultanta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rejestracja czasu pracy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pl-PL" sz="1200" dirty="0" smtClean="0">
                <a:latin typeface="Verdana" pitchFamily="34" charset="0"/>
              </a:rPr>
              <a:t>dostęp do informacji o kosztach i godzinach zarejestrowanych na projekt</a:t>
            </a:r>
          </a:p>
          <a:p>
            <a:pPr marL="342900" indent="-3429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400" u="sng" dirty="0" smtClean="0">
                <a:latin typeface="Verdana" pitchFamily="34" charset="0"/>
              </a:rPr>
              <a:t>Rola klienta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przeglądanie i wyszukiwanie w katalogu produktów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składanie zamówienia na zasadzie koszyka zakupów</a:t>
            </a:r>
          </a:p>
          <a:p>
            <a:pPr lvl="1">
              <a:lnSpc>
                <a:spcPct val="80000"/>
              </a:lnSpc>
              <a:spcAft>
                <a:spcPts val="600"/>
              </a:spcAft>
            </a:pPr>
            <a:r>
              <a:rPr lang="pl-PL" sz="1200" dirty="0" smtClean="0">
                <a:latin typeface="Verdana" pitchFamily="34" charset="0"/>
              </a:rPr>
              <a:t>wgląd w historię zakupu oraz śledzenie postępu aktywnych zamówień</a:t>
            </a:r>
          </a:p>
          <a:p>
            <a:pPr marL="342900" indent="-3429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400" u="sng" dirty="0" smtClean="0">
                <a:latin typeface="Verdana" pitchFamily="34" charset="0"/>
              </a:rPr>
              <a:t>Rola dostawcy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aktualizacja danych teleadresowych oraz wgląd w historię zamówień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aktualizacja cennika dla oferowanych towarów</a:t>
            </a:r>
          </a:p>
          <a:p>
            <a:pPr lvl="1">
              <a:lnSpc>
                <a:spcPct val="80000"/>
              </a:lnSpc>
            </a:pPr>
            <a:r>
              <a:rPr lang="pl-PL" sz="1200" dirty="0" smtClean="0">
                <a:latin typeface="Verdana" pitchFamily="34" charset="0"/>
              </a:rPr>
              <a:t>przeglądanie statystyk dot. terminowości dostaw, zwrotów itp.</a:t>
            </a:r>
            <a:endParaRPr lang="pl-PL" sz="12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500166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2214546" y="1571612"/>
            <a:ext cx="60516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Portal firmy … </a:t>
            </a:r>
            <a:r>
              <a:rPr lang="pl-PL" sz="2400" b="1" dirty="0" err="1" smtClean="0">
                <a:latin typeface="Verdana" pitchFamily="34" charset="0"/>
              </a:rPr>
              <a:t>cd</a:t>
            </a:r>
            <a:endParaRPr lang="pl-PL" sz="2400" dirty="0"/>
          </a:p>
        </p:txBody>
      </p:sp>
      <p:sp>
        <p:nvSpPr>
          <p:cNvPr id="7" name="Prostokąt 6"/>
          <p:cNvSpPr/>
          <p:nvPr/>
        </p:nvSpPr>
        <p:spPr>
          <a:xfrm>
            <a:off x="2071670" y="2285992"/>
            <a:ext cx="6286528" cy="43211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Dostęp do danych z dowolnego miejsca w dowolnym momencie – firma nigdy nie jest zamknięta i pracuje 24 godziny na dobę przez 7 dni w tygodniu;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Usprawnienie komunikacji oraz współpracy w społeczności biznesowej;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Jedno miejsce udostępniające wszystkie niezbędne funkcje;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Intuicyjna obsługa dzięki standardowemu układowi stron </a:t>
            </a:r>
            <a:r>
              <a:rPr lang="pl-PL" dirty="0" err="1" smtClean="0">
                <a:latin typeface="Verdana" pitchFamily="34" charset="0"/>
              </a:rPr>
              <a:t>www</a:t>
            </a:r>
            <a:r>
              <a:rPr lang="pl-PL" dirty="0" smtClean="0">
                <a:latin typeface="Verdana" pitchFamily="34" charset="0"/>
              </a:rPr>
              <a:t>;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Szybki zwrot z inwestycji – bezproblemowe wdrożenie w środowisku intranet, ekstranet oraz </a:t>
            </a:r>
            <a:r>
              <a:rPr lang="pl-PL" dirty="0" err="1" smtClean="0">
                <a:latin typeface="Verdana" pitchFamily="34" charset="0"/>
              </a:rPr>
              <a:t>www</a:t>
            </a:r>
            <a:r>
              <a:rPr lang="pl-PL" dirty="0" smtClean="0">
                <a:latin typeface="Verdana" pitchFamily="34" charset="0"/>
              </a:rPr>
              <a:t>;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Redukcja kosztów dystrybucji oraz udostępniania informacji</a:t>
            </a:r>
          </a:p>
          <a:p>
            <a:pPr marL="457200" indent="-457200">
              <a:lnSpc>
                <a:spcPct val="80000"/>
              </a:lnSpc>
              <a:spcAft>
                <a:spcPts val="600"/>
              </a:spcAft>
              <a:buFont typeface="Wingdings" pitchFamily="2" charset="2"/>
              <a:buChar char="§"/>
            </a:pPr>
            <a:r>
              <a:rPr lang="pl-PL" dirty="0" smtClean="0">
                <a:latin typeface="Verdana" pitchFamily="34" charset="0"/>
              </a:rPr>
              <a:t>Możliwość indywidualnego wyboru języka aplikacji i waluty dla każdego użytkownika.</a:t>
            </a:r>
            <a:endParaRPr lang="pl-PL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1714480" y="642918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6" name="Prostokąt 5"/>
          <p:cNvSpPr/>
          <p:nvPr/>
        </p:nvSpPr>
        <p:spPr>
          <a:xfrm>
            <a:off x="1785918" y="1571612"/>
            <a:ext cx="67866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dirty="0" smtClean="0">
                <a:latin typeface="Verdana" pitchFamily="34" charset="0"/>
              </a:rPr>
              <a:t>Połączenia ze wszystkimi partnerami</a:t>
            </a:r>
            <a:endParaRPr lang="pl-PL" sz="2400" dirty="0"/>
          </a:p>
        </p:txBody>
      </p:sp>
      <p:pic>
        <p:nvPicPr>
          <p:cNvPr id="7" name="Picture 3" descr="cityBuildingUp_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28860" y="2357430"/>
            <a:ext cx="6480175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Line 28"/>
          <p:cNvSpPr>
            <a:spLocks noChangeShapeType="1"/>
          </p:cNvSpPr>
          <p:nvPr/>
        </p:nvSpPr>
        <p:spPr bwMode="auto">
          <a:xfrm>
            <a:off x="2428860" y="2214554"/>
            <a:ext cx="2357454" cy="92869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0" name="Line 28"/>
          <p:cNvSpPr>
            <a:spLocks noChangeShapeType="1"/>
          </p:cNvSpPr>
          <p:nvPr/>
        </p:nvSpPr>
        <p:spPr bwMode="auto">
          <a:xfrm>
            <a:off x="2143108" y="2714620"/>
            <a:ext cx="2714644" cy="785818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1" name="Line 26"/>
          <p:cNvSpPr>
            <a:spLocks noChangeShapeType="1"/>
          </p:cNvSpPr>
          <p:nvPr/>
        </p:nvSpPr>
        <p:spPr bwMode="auto">
          <a:xfrm>
            <a:off x="2857488" y="3357562"/>
            <a:ext cx="1139090" cy="290514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2" name="Line 12"/>
          <p:cNvSpPr>
            <a:spLocks noChangeShapeType="1"/>
          </p:cNvSpPr>
          <p:nvPr/>
        </p:nvSpPr>
        <p:spPr bwMode="auto">
          <a:xfrm flipV="1">
            <a:off x="2725729" y="3724346"/>
            <a:ext cx="511359" cy="7180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928926" y="4071942"/>
            <a:ext cx="876055" cy="142876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4" name="Line 10"/>
          <p:cNvSpPr>
            <a:spLocks noChangeShapeType="1"/>
          </p:cNvSpPr>
          <p:nvPr/>
        </p:nvSpPr>
        <p:spPr bwMode="auto">
          <a:xfrm flipV="1">
            <a:off x="2526757" y="4555476"/>
            <a:ext cx="1566907" cy="45376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5" name="Line 9"/>
          <p:cNvSpPr>
            <a:spLocks noChangeShapeType="1"/>
          </p:cNvSpPr>
          <p:nvPr/>
        </p:nvSpPr>
        <p:spPr bwMode="auto">
          <a:xfrm flipV="1">
            <a:off x="2462091" y="4833537"/>
            <a:ext cx="2038472" cy="756267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6" name="Line 21"/>
          <p:cNvSpPr>
            <a:spLocks noChangeShapeType="1"/>
          </p:cNvSpPr>
          <p:nvPr/>
        </p:nvSpPr>
        <p:spPr bwMode="auto">
          <a:xfrm>
            <a:off x="5148263" y="3038475"/>
            <a:ext cx="2162175" cy="889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7" name="Line 20"/>
          <p:cNvSpPr>
            <a:spLocks noChangeShapeType="1"/>
          </p:cNvSpPr>
          <p:nvPr/>
        </p:nvSpPr>
        <p:spPr bwMode="auto">
          <a:xfrm>
            <a:off x="5594351" y="3371850"/>
            <a:ext cx="1625600" cy="41910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8" name="Line 19"/>
          <p:cNvSpPr>
            <a:spLocks noChangeShapeType="1"/>
          </p:cNvSpPr>
          <p:nvPr/>
        </p:nvSpPr>
        <p:spPr bwMode="auto">
          <a:xfrm>
            <a:off x="6084888" y="3884613"/>
            <a:ext cx="1247775" cy="5143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>
            <a:off x="5751513" y="4324350"/>
            <a:ext cx="1468438" cy="690562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</p:spPr>
        <p:txBody>
          <a:bodyPr lIns="36000" tIns="36000" rIns="36000" bIns="36000" anchor="ctr"/>
          <a:lstStyle/>
          <a:p>
            <a:endParaRPr lang="pl-PL"/>
          </a:p>
        </p:txBody>
      </p:sp>
      <p:sp>
        <p:nvSpPr>
          <p:cNvPr id="20" name="Rectangle 25"/>
          <p:cNvSpPr>
            <a:spLocks noChangeArrowheads="1"/>
          </p:cNvSpPr>
          <p:nvPr/>
        </p:nvSpPr>
        <p:spPr bwMode="auto">
          <a:xfrm>
            <a:off x="1714480" y="2071678"/>
            <a:ext cx="695439" cy="2857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Urzędy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1500166" y="2571744"/>
            <a:ext cx="6848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400" dirty="0" smtClean="0">
                <a:latin typeface="Verdana" pitchFamily="34" charset="0"/>
              </a:rPr>
              <a:t>Bank</a:t>
            </a:r>
            <a:r>
              <a:rPr lang="pl-PL" sz="1400" dirty="0" smtClean="0">
                <a:latin typeface="Verdana" pitchFamily="34" charset="0"/>
              </a:rPr>
              <a:t>i</a:t>
            </a:r>
            <a:endParaRPr lang="pl-PL" sz="1400" dirty="0"/>
          </a:p>
        </p:txBody>
      </p:sp>
      <p:sp>
        <p:nvSpPr>
          <p:cNvPr id="22" name="Prostokąt 21"/>
          <p:cNvSpPr/>
          <p:nvPr/>
        </p:nvSpPr>
        <p:spPr>
          <a:xfrm>
            <a:off x="1428728" y="3214686"/>
            <a:ext cx="143398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1400" dirty="0" smtClean="0">
                <a:latin typeface="Verdana" pitchFamily="34" charset="0"/>
              </a:rPr>
              <a:t>Akcjonariusze</a:t>
            </a:r>
            <a:endParaRPr lang="pl-PL" sz="1400" dirty="0"/>
          </a:p>
        </p:txBody>
      </p:sp>
      <p:sp>
        <p:nvSpPr>
          <p:cNvPr id="23" name="Rectangle 8"/>
          <p:cNvSpPr>
            <a:spLocks noChangeArrowheads="1"/>
          </p:cNvSpPr>
          <p:nvPr/>
        </p:nvSpPr>
        <p:spPr bwMode="auto">
          <a:xfrm>
            <a:off x="1500166" y="3643314"/>
            <a:ext cx="1230644" cy="285701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Poddostawcy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1428728" y="4143380"/>
            <a:ext cx="1571636" cy="288147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 lIns="36000" tIns="36000" rIns="36000" bIns="36000">
            <a:spAutoFit/>
          </a:bodyPr>
          <a:lstStyle/>
          <a:p>
            <a:pPr algn="ctr" eaLnBrk="0" hangingPunct="0"/>
            <a:r>
              <a:rPr lang="pl-PL" sz="1400" dirty="0" smtClean="0">
                <a:latin typeface="Verdana" pitchFamily="34" charset="0"/>
              </a:rPr>
              <a:t>Zakłady/Fabryki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5" name="Rectangle 6"/>
          <p:cNvSpPr>
            <a:spLocks noChangeArrowheads="1"/>
          </p:cNvSpPr>
          <p:nvPr/>
        </p:nvSpPr>
        <p:spPr bwMode="auto">
          <a:xfrm>
            <a:off x="1500166" y="4857760"/>
            <a:ext cx="929201" cy="285701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Dostawcy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6" name="Rectangle 5"/>
          <p:cNvSpPr>
            <a:spLocks noChangeArrowheads="1"/>
          </p:cNvSpPr>
          <p:nvPr/>
        </p:nvSpPr>
        <p:spPr bwMode="auto">
          <a:xfrm>
            <a:off x="2000232" y="5429264"/>
            <a:ext cx="428785" cy="285701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Filie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7" name="Rectangle 14"/>
          <p:cNvSpPr>
            <a:spLocks noChangeArrowheads="1"/>
          </p:cNvSpPr>
          <p:nvPr/>
        </p:nvSpPr>
        <p:spPr bwMode="auto">
          <a:xfrm>
            <a:off x="7356476" y="2992438"/>
            <a:ext cx="1077913" cy="2857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Hurtownicy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7208838" y="3625850"/>
            <a:ext cx="1333500" cy="2857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Dystrybutorzy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30" name="Rectangle 16"/>
          <p:cNvSpPr>
            <a:spLocks noChangeArrowheads="1"/>
          </p:cNvSpPr>
          <p:nvPr/>
        </p:nvSpPr>
        <p:spPr bwMode="auto">
          <a:xfrm>
            <a:off x="7332663" y="4260850"/>
            <a:ext cx="823913" cy="2857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Detaliści</a:t>
            </a:r>
            <a:endParaRPr lang="en-GB" sz="1400" dirty="0">
              <a:latin typeface="Verdana" pitchFamily="34" charset="0"/>
            </a:endParaRPr>
          </a:p>
        </p:txBody>
      </p:sp>
      <p:sp>
        <p:nvSpPr>
          <p:cNvPr id="31" name="Rectangle 17"/>
          <p:cNvSpPr>
            <a:spLocks noChangeArrowheads="1"/>
          </p:cNvSpPr>
          <p:nvPr/>
        </p:nvSpPr>
        <p:spPr bwMode="auto">
          <a:xfrm>
            <a:off x="7280276" y="4895850"/>
            <a:ext cx="1155700" cy="28575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none" lIns="36000" tIns="36000" rIns="36000" bIns="36000">
            <a:spAutoFit/>
          </a:bodyPr>
          <a:lstStyle/>
          <a:p>
            <a:pPr algn="ctr" eaLnBrk="0" hangingPunct="0"/>
            <a:r>
              <a:rPr lang="pl-PL" sz="1400" dirty="0">
                <a:latin typeface="Verdana" pitchFamily="34" charset="0"/>
              </a:rPr>
              <a:t>Konsumenci</a:t>
            </a:r>
            <a:endParaRPr lang="en-GB" sz="1400" dirty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20" name="Prostokąt 19"/>
          <p:cNvSpPr/>
          <p:nvPr/>
        </p:nvSpPr>
        <p:spPr>
          <a:xfrm>
            <a:off x="1785918" y="500042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21" name="Prostokąt 20"/>
          <p:cNvSpPr/>
          <p:nvPr/>
        </p:nvSpPr>
        <p:spPr>
          <a:xfrm>
            <a:off x="4071934" y="1142984"/>
            <a:ext cx="21210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err="1" smtClean="0">
                <a:latin typeface="Verdana" pitchFamily="34" charset="0"/>
              </a:rPr>
              <a:t>User</a:t>
            </a:r>
            <a:r>
              <a:rPr lang="pl-PL" sz="2400" b="1" dirty="0" smtClean="0">
                <a:latin typeface="Verdana" pitchFamily="34" charset="0"/>
              </a:rPr>
              <a:t> Portal</a:t>
            </a:r>
            <a:endParaRPr lang="pl-PL" sz="2400" dirty="0"/>
          </a:p>
        </p:txBody>
      </p:sp>
      <p:sp>
        <p:nvSpPr>
          <p:cNvPr id="22" name="Prostokąt 21"/>
          <p:cNvSpPr/>
          <p:nvPr/>
        </p:nvSpPr>
        <p:spPr>
          <a:xfrm>
            <a:off x="2285984" y="1714488"/>
            <a:ext cx="600077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Spersonalizowana witryna użytkownika .</a:t>
            </a:r>
          </a:p>
          <a:p>
            <a:pPr marL="457200" indent="-457200"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2000" dirty="0" smtClean="0">
                <a:latin typeface="Verdana" pitchFamily="34" charset="0"/>
              </a:rPr>
              <a:t>Umożliwia natychmiastowy dostęp do niezbędnych informacji niezależnie od miejsca pobytu pracownika w biurze czy w terenie.</a:t>
            </a:r>
            <a:endParaRPr lang="pl-PL" sz="2000" dirty="0" smtClean="0">
              <a:latin typeface="Verdana" pitchFamily="34" charset="0"/>
            </a:endParaRPr>
          </a:p>
        </p:txBody>
      </p:sp>
      <p:pic>
        <p:nvPicPr>
          <p:cNvPr id="23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429000"/>
            <a:ext cx="5184775" cy="320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928794" y="571480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500298" y="1571612"/>
            <a:ext cx="55515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Microsoft Business </a:t>
            </a:r>
            <a:r>
              <a:rPr lang="pl-PL" sz="2400" b="1" dirty="0" err="1" smtClean="0">
                <a:latin typeface="Verdana" pitchFamily="34" charset="0"/>
              </a:rPr>
              <a:t>Notification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2143108" y="2357430"/>
            <a:ext cx="6286528" cy="3856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Służy do generowania z poziomu systemu e-maili do klientów, dostawców, pracowników, partnerów itp.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Łatwa w użyciu funkcjonalność – nie tracimy czasu na kopiowanie danych i składowanie ich.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Możemy wysłać dowolne raporty z poziomu systemu.</a:t>
            </a:r>
          </a:p>
          <a:p>
            <a:pPr marL="342900" indent="-342900">
              <a:lnSpc>
                <a:spcPct val="80000"/>
              </a:lnSpc>
              <a:spcBef>
                <a:spcPts val="600"/>
              </a:spcBef>
              <a:spcAft>
                <a:spcPts val="600"/>
              </a:spcAft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Możliwość bezpośredniego i automatycznego powiadamiania użytkowników systemu i partnerów biznesowych o obszarach krytycznych biznesu np.:</a:t>
            </a:r>
          </a:p>
          <a:p>
            <a:pPr lvl="1">
              <a:lnSpc>
                <a:spcPct val="80000"/>
              </a:lnSpc>
              <a:buFont typeface="Verdana" pitchFamily="34" charset="0"/>
              <a:buChar char="−"/>
            </a:pPr>
            <a:r>
              <a:rPr lang="pl-PL" sz="1400" dirty="0" smtClean="0">
                <a:latin typeface="Verdana" pitchFamily="34" charset="0"/>
              </a:rPr>
              <a:t> wysyłanie potwierdzenia zamówienia zakupu dla dostawcy,</a:t>
            </a:r>
          </a:p>
          <a:p>
            <a:pPr lvl="1">
              <a:lnSpc>
                <a:spcPct val="80000"/>
              </a:lnSpc>
              <a:buFont typeface="Verdana" pitchFamily="34" charset="0"/>
              <a:buChar char="−"/>
            </a:pPr>
            <a:r>
              <a:rPr lang="pl-PL" sz="1400" dirty="0" smtClean="0">
                <a:latin typeface="Verdana" pitchFamily="34" charset="0"/>
              </a:rPr>
              <a:t> otrzymywanie informacji, że towary zostały wysłane,</a:t>
            </a:r>
          </a:p>
          <a:p>
            <a:pPr lvl="1">
              <a:lnSpc>
                <a:spcPct val="80000"/>
              </a:lnSpc>
            </a:pPr>
            <a:r>
              <a:rPr lang="pl-PL" sz="1400" dirty="0" smtClean="0">
                <a:latin typeface="Verdana" pitchFamily="34" charset="0"/>
              </a:rPr>
              <a:t>ostrzeżenie, że w Ta funkcjonalność integruje się z </a:t>
            </a:r>
            <a:r>
              <a:rPr lang="pl-PL" sz="1400" dirty="0" err="1" smtClean="0">
                <a:latin typeface="Verdana" pitchFamily="34" charset="0"/>
              </a:rPr>
              <a:t>Dynamics™AX</a:t>
            </a:r>
            <a:r>
              <a:rPr lang="pl-PL" sz="1400" dirty="0" smtClean="0">
                <a:latin typeface="Verdana" pitchFamily="34" charset="0"/>
              </a:rPr>
              <a:t> poprzez XML.</a:t>
            </a:r>
          </a:p>
          <a:p>
            <a:pPr lvl="1">
              <a:lnSpc>
                <a:spcPct val="80000"/>
              </a:lnSpc>
              <a:buFont typeface="Verdana" pitchFamily="34" charset="0"/>
              <a:buChar char="−"/>
            </a:pPr>
            <a:r>
              <a:rPr lang="pl-PL" sz="1400" dirty="0" smtClean="0">
                <a:latin typeface="Verdana" pitchFamily="34" charset="0"/>
              </a:rPr>
              <a:t> magazynie jest krytyczna wartość towaru.</a:t>
            </a:r>
          </a:p>
          <a:p>
            <a:pPr>
              <a:lnSpc>
                <a:spcPct val="80000"/>
              </a:lnSpc>
            </a:pPr>
            <a:endParaRPr lang="pl-PL" sz="1600" dirty="0" smtClean="0">
              <a:latin typeface="Verdana" pitchFamily="34" charset="0"/>
            </a:endParaRPr>
          </a:p>
          <a:p>
            <a:pPr marL="342900" indent="-3429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1600" dirty="0" smtClean="0">
                <a:latin typeface="Verdana" pitchFamily="34" charset="0"/>
              </a:rPr>
              <a:t>Business </a:t>
            </a:r>
            <a:r>
              <a:rPr lang="pl-PL" sz="1600" dirty="0" err="1" smtClean="0">
                <a:latin typeface="Verdana" pitchFamily="34" charset="0"/>
              </a:rPr>
              <a:t>Notification</a:t>
            </a:r>
            <a:r>
              <a:rPr lang="pl-PL" sz="1600" dirty="0" smtClean="0">
                <a:latin typeface="Verdana" pitchFamily="34" charset="0"/>
              </a:rPr>
              <a:t> Manager – do zarządzania powiadomieniami.</a:t>
            </a:r>
          </a:p>
          <a:p>
            <a:pPr>
              <a:lnSpc>
                <a:spcPct val="80000"/>
              </a:lnSpc>
            </a:pPr>
            <a:endParaRPr lang="pl-PL" sz="16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785918" y="714356"/>
            <a:ext cx="57855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b="1" dirty="0" err="1" smtClean="0">
                <a:latin typeface="Verdana" pitchFamily="34" charset="0"/>
              </a:rPr>
              <a:t>Dynamics™AX</a:t>
            </a:r>
            <a:r>
              <a:rPr lang="pl-PL" sz="2400" b="1" dirty="0" smtClean="0">
                <a:latin typeface="Verdana" pitchFamily="34" charset="0"/>
              </a:rPr>
              <a:t> – funkcjonalności</a:t>
            </a:r>
            <a:endParaRPr lang="pl-PL" sz="2400" b="1" dirty="0">
              <a:latin typeface="Verdana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500166" y="1714488"/>
            <a:ext cx="7429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latin typeface="Verdana" pitchFamily="34" charset="0"/>
              </a:rPr>
              <a:t>Microsoft Business </a:t>
            </a:r>
            <a:r>
              <a:rPr lang="pl-PL" sz="2400" b="1" dirty="0" err="1" smtClean="0">
                <a:latin typeface="Verdana" pitchFamily="34" charset="0"/>
              </a:rPr>
              <a:t>Notification</a:t>
            </a:r>
            <a:r>
              <a:rPr lang="pl-PL" sz="2400" b="1" dirty="0" smtClean="0">
                <a:latin typeface="Verdana" pitchFamily="34" charset="0"/>
              </a:rPr>
              <a:t> - Korzyści</a:t>
            </a:r>
            <a:endParaRPr lang="pl-PL" sz="2400" dirty="0"/>
          </a:p>
        </p:txBody>
      </p:sp>
      <p:sp>
        <p:nvSpPr>
          <p:cNvPr id="6" name="Prostokąt 5"/>
          <p:cNvSpPr/>
          <p:nvPr/>
        </p:nvSpPr>
        <p:spPr>
          <a:xfrm>
            <a:off x="2143108" y="2571744"/>
            <a:ext cx="6215090" cy="3637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Łatwy dostęp do wszystkich danych w </a:t>
            </a:r>
            <a:r>
              <a:rPr lang="pl-PL" sz="2400" dirty="0" err="1" smtClean="0">
                <a:latin typeface="Verdana" pitchFamily="34" charset="0"/>
              </a:rPr>
              <a:t>Dynamics™AX</a:t>
            </a:r>
            <a:r>
              <a:rPr lang="pl-PL" sz="2400" dirty="0" smtClean="0">
                <a:latin typeface="Verdana" pitchFamily="34" charset="0"/>
              </a:rPr>
              <a:t> (otrzymywanie alertów o krytycznych wartościach i wydarzeniach).</a:t>
            </a:r>
          </a:p>
          <a:p>
            <a:pPr>
              <a:lnSpc>
                <a:spcPct val="80000"/>
              </a:lnSpc>
            </a:pPr>
            <a:endParaRPr lang="pl-PL" sz="2400" dirty="0" smtClean="0">
              <a:latin typeface="Verdana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Otrzymywanie powiadomień drogą e-mailową bez znaczenia jaki system e-mailowy jest używany.</a:t>
            </a:r>
          </a:p>
          <a:p>
            <a:pPr>
              <a:lnSpc>
                <a:spcPct val="80000"/>
              </a:lnSpc>
            </a:pPr>
            <a:endParaRPr lang="pl-PL" sz="2400" dirty="0" smtClean="0">
              <a:latin typeface="Verdana" pitchFamily="34" charset="0"/>
            </a:endParaRPr>
          </a:p>
          <a:p>
            <a:pPr marL="457200" indent="-457200">
              <a:lnSpc>
                <a:spcPct val="80000"/>
              </a:lnSpc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</a:rPr>
              <a:t>Otrzymywanie alertów i powiadomień bezpośrednio do skrzynki e-mail.</a:t>
            </a:r>
            <a:endParaRPr lang="pl-PL" sz="2400" dirty="0" smtClean="0">
              <a:latin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3" name="Picture 3" descr="Dynamics_Logo_1_c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71670" y="428604"/>
            <a:ext cx="6377015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Prostokąt 4"/>
          <p:cNvSpPr/>
          <p:nvPr/>
        </p:nvSpPr>
        <p:spPr>
          <a:xfrm>
            <a:off x="2285984" y="2000240"/>
            <a:ext cx="6072214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>
                <a:latin typeface="Verdana" pitchFamily="34" charset="0"/>
              </a:rPr>
              <a:t>NOWOCZESNE NARZĘDZIA ANALIZY BIZNESOWEJ</a:t>
            </a:r>
          </a:p>
          <a:p>
            <a:pPr algn="ctr"/>
            <a:endParaRPr lang="pl-PL" b="1" dirty="0">
              <a:latin typeface="Verdan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pl-PL" b="1" dirty="0" err="1">
                <a:latin typeface="Verdana" pitchFamily="34" charset="0"/>
              </a:rPr>
              <a:t>Analysis</a:t>
            </a:r>
            <a:r>
              <a:rPr lang="pl-PL" b="1" dirty="0">
                <a:latin typeface="Verdana" pitchFamily="34" charset="0"/>
              </a:rPr>
              <a:t> Services, </a:t>
            </a:r>
            <a:r>
              <a:rPr lang="pl-PL" b="1" dirty="0" err="1">
                <a:latin typeface="Verdana" pitchFamily="34" charset="0"/>
              </a:rPr>
              <a:t>Reporting</a:t>
            </a:r>
            <a:r>
              <a:rPr lang="pl-PL" b="1" dirty="0">
                <a:latin typeface="Verdana" pitchFamily="34" charset="0"/>
              </a:rPr>
              <a:t> Services – nowoczesne narzędzia analizy </a:t>
            </a:r>
            <a:r>
              <a:rPr lang="pl-PL" b="1" dirty="0" err="1">
                <a:latin typeface="Verdana" pitchFamily="34" charset="0"/>
              </a:rPr>
              <a:t>bisnesowe</a:t>
            </a:r>
            <a:r>
              <a:rPr lang="pl-PL" b="1" dirty="0">
                <a:latin typeface="Verdana" pitchFamily="34" charset="0"/>
              </a:rPr>
              <a:t> w silniku bazy danych   MS SQL Server 2000/2005/2008</a:t>
            </a:r>
          </a:p>
          <a:p>
            <a:pPr>
              <a:buFont typeface="Wingdings" pitchFamily="2" charset="2"/>
              <a:buChar char="§"/>
            </a:pPr>
            <a:endParaRPr lang="pl-PL" b="1" dirty="0">
              <a:latin typeface="Verdan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pl-PL" b="1" dirty="0">
                <a:latin typeface="Verdana" pitchFamily="34" charset="0"/>
              </a:rPr>
              <a:t>KOSTKI OLAP - wielowymiarowy, zagregowany model działalności gospodarczej </a:t>
            </a:r>
          </a:p>
          <a:p>
            <a:pPr>
              <a:buFont typeface="Wingdings" pitchFamily="2" charset="2"/>
              <a:buChar char="§"/>
            </a:pPr>
            <a:endParaRPr lang="pl-PL" b="1" dirty="0">
              <a:latin typeface="Verdana" pitchFamily="34" charset="0"/>
            </a:endParaRPr>
          </a:p>
          <a:p>
            <a:pPr>
              <a:buFont typeface="Wingdings" pitchFamily="2" charset="2"/>
              <a:buChar char="§"/>
            </a:pPr>
            <a:r>
              <a:rPr lang="pl-PL" b="1" dirty="0">
                <a:latin typeface="Verdana" pitchFamily="34" charset="0"/>
              </a:rPr>
              <a:t>Inteligentne raportowanie z drążeniem danych</a:t>
            </a:r>
          </a:p>
          <a:p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3" name="Picture 4" descr="0000002"/>
          <p:cNvPicPr>
            <a:picLocks noChangeAspect="1" noChangeArrowheads="1"/>
          </p:cNvPicPr>
          <p:nvPr/>
        </p:nvPicPr>
        <p:blipFill>
          <a:blip r:embed="rId3" cstate="print"/>
          <a:srcRect t="3967" b="2515"/>
          <a:stretch>
            <a:fillRect/>
          </a:stretch>
        </p:blipFill>
        <p:spPr bwMode="auto">
          <a:xfrm>
            <a:off x="1571604" y="357166"/>
            <a:ext cx="7072362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3" name="Picture 4" descr="0000004"/>
          <p:cNvPicPr>
            <a:picLocks noChangeAspect="1" noChangeArrowheads="1"/>
          </p:cNvPicPr>
          <p:nvPr/>
        </p:nvPicPr>
        <p:blipFill>
          <a:blip r:embed="rId3" cstate="print"/>
          <a:srcRect l="3097" t="3125" b="3125"/>
          <a:stretch>
            <a:fillRect/>
          </a:stretch>
        </p:blipFill>
        <p:spPr bwMode="auto">
          <a:xfrm>
            <a:off x="1643042" y="214290"/>
            <a:ext cx="7286676" cy="642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357290" y="785794"/>
            <a:ext cx="77867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Kostka Sprzedaż – </a:t>
            </a:r>
            <a:r>
              <a:rPr lang="pl-PL" sz="28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drill</a:t>
            </a:r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down wymiaru Klient</a:t>
            </a:r>
            <a:endParaRPr lang="pl-PL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571604" y="1928802"/>
            <a:ext cx="7127875" cy="4525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1857356" y="428604"/>
            <a:ext cx="62150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dirty="0" smtClean="0"/>
              <a:t>kostka Sprzedaż –wielkość sprzedaży w roku 2004 dla oddziału </a:t>
            </a:r>
            <a:r>
              <a:rPr lang="pl-PL" sz="2800" dirty="0" err="1" smtClean="0"/>
              <a:t>dap</a:t>
            </a:r>
            <a:r>
              <a:rPr lang="pl-PL" sz="2800" dirty="0" smtClean="0"/>
              <a:t> dla poszczególnych kategorii wymiaru klient</a:t>
            </a:r>
            <a:endParaRPr lang="pl-PL" sz="2800" dirty="0"/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785918" y="1928802"/>
            <a:ext cx="6851650" cy="45259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3571868" y="642918"/>
            <a:ext cx="34683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Analiza kosztów</a:t>
            </a:r>
            <a:endParaRPr lang="pl-PL" sz="32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000232" y="2274838"/>
            <a:ext cx="628654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Miara faktów – wartość kosztów w PLN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Wymiary:</a:t>
            </a: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czas:         rok – kwartał – miesiąc</a:t>
            </a: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konto:       </a:t>
            </a:r>
            <a:r>
              <a:rPr lang="pl-PL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nr_konta</a:t>
            </a:r>
            <a:endParaRPr lang="pl-PL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MPK:         </a:t>
            </a:r>
            <a:r>
              <a:rPr lang="pl-PL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id_MPK</a:t>
            </a:r>
            <a:endParaRPr lang="pl-PL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projekt:     </a:t>
            </a:r>
            <a:r>
              <a:rPr lang="pl-PL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id_projektu</a:t>
            </a:r>
            <a:endParaRPr lang="pl-PL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pracownik: id-pracownika</a:t>
            </a:r>
          </a:p>
          <a:p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oddział:     </a:t>
            </a:r>
            <a:r>
              <a:rPr lang="pl-PL" sz="2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id_oddziału</a:t>
            </a:r>
            <a:endParaRPr lang="pl-PL" sz="2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2143108" y="642918"/>
            <a:ext cx="592933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Analiza kosztów – koszty bezpośrednie w podziale rodzajowym </a:t>
            </a:r>
            <a:endParaRPr lang="pl-PL" sz="2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857364"/>
            <a:ext cx="677862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Obraz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3" name="Prostokąt 2"/>
          <p:cNvSpPr/>
          <p:nvPr/>
        </p:nvSpPr>
        <p:spPr>
          <a:xfrm>
            <a:off x="4714876" y="642918"/>
            <a:ext cx="100771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l-PL" sz="20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koniec</a:t>
            </a:r>
            <a:endParaRPr lang="pl-PL" sz="20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071670" y="2071678"/>
            <a:ext cx="607221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Dziękuję  Państwu za uwagę.</a:t>
            </a:r>
          </a:p>
          <a:p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   </a:t>
            </a:r>
          </a:p>
          <a:p>
            <a:endParaRPr lang="pl-PL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pl-PL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                    Hanna Borzęcka</a:t>
            </a:r>
            <a:endParaRPr lang="pl-PL" sz="28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6" name="Picture 5" descr="usmiech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4005263"/>
            <a:ext cx="2881313" cy="285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</TotalTime>
  <Words>1711</Words>
  <Application>Microsoft Office PowerPoint</Application>
  <PresentationFormat>Pokaz na ekranie (4:3)</PresentationFormat>
  <Paragraphs>255</Paragraphs>
  <Slides>37</Slides>
  <Notes>1</Notes>
  <HiddenSlides>0</HiddenSlides>
  <MMClips>0</MMClips>
  <ScaleCrop>false</ScaleCrop>
  <HeadingPairs>
    <vt:vector size="6" baseType="variant">
      <vt:variant>
        <vt:lpstr>Motyw</vt:lpstr>
      </vt:variant>
      <vt:variant>
        <vt:i4>1</vt:i4>
      </vt:variant>
      <vt:variant>
        <vt:lpstr>Osadzone serwery OLE</vt:lpstr>
      </vt:variant>
      <vt:variant>
        <vt:i4>0</vt:i4>
      </vt:variant>
      <vt:variant>
        <vt:lpstr>Tytuły slajdów</vt:lpstr>
      </vt:variant>
      <vt:variant>
        <vt:i4>37</vt:i4>
      </vt:variant>
    </vt:vector>
  </HeadingPairs>
  <TitlesOfParts>
    <vt:vector size="38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Slajd 30</vt:lpstr>
      <vt:lpstr>Slajd 31</vt:lpstr>
      <vt:lpstr>Slajd 32</vt:lpstr>
      <vt:lpstr>Slajd 33</vt:lpstr>
      <vt:lpstr>Slajd 34</vt:lpstr>
      <vt:lpstr>Slajd 35</vt:lpstr>
      <vt:lpstr>Slajd 36</vt:lpstr>
      <vt:lpstr>Slajd 37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eliza.wiacek</dc:creator>
  <cp:lastModifiedBy>eliza.wiacek</cp:lastModifiedBy>
  <cp:revision>15</cp:revision>
  <dcterms:created xsi:type="dcterms:W3CDTF">2012-02-21T08:51:53Z</dcterms:created>
  <dcterms:modified xsi:type="dcterms:W3CDTF">2012-02-21T11:20:25Z</dcterms:modified>
</cp:coreProperties>
</file>