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</p:sldIdLst>
  <p:sldSz cx="9144000" cy="6858000" type="screen4x3"/>
  <p:notesSz cx="6858000" cy="9144000"/>
  <p:custDataLst>
    <p:tags r:id="rId24"/>
  </p:custData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71" autoAdjust="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28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48EA73-B6B9-49E4-8659-7019EB6B4A4F}" type="doc">
      <dgm:prSet loTypeId="urn:microsoft.com/office/officeart/2005/8/layout/pyramid2" loCatId="pyramid" qsTypeId="urn:microsoft.com/office/officeart/2005/8/quickstyle/3d8" qsCatId="3D" csTypeId="urn:microsoft.com/office/officeart/2005/8/colors/accent1_2" csCatId="accent1" phldr="1"/>
      <dgm:spPr/>
    </dgm:pt>
    <dgm:pt modelId="{68B41630-40CD-4029-BC8B-CDF2AC490FB1}">
      <dgm:prSet phldrT="[Tekst]"/>
      <dgm:spPr/>
      <dgm:t>
        <a:bodyPr/>
        <a:lstStyle/>
        <a:p>
          <a:pPr algn="ctr"/>
          <a:r>
            <a:rPr lang="pl-PL"/>
            <a:t>Budżet [$]</a:t>
          </a:r>
        </a:p>
      </dgm:t>
    </dgm:pt>
    <dgm:pt modelId="{8469EE39-E57D-418A-81B8-5C62DCAEF04C}" type="parTrans" cxnId="{BBFF2C73-AA3B-4799-B2BB-96B5B57E0B10}">
      <dgm:prSet/>
      <dgm:spPr/>
      <dgm:t>
        <a:bodyPr/>
        <a:lstStyle/>
        <a:p>
          <a:pPr algn="ctr"/>
          <a:endParaRPr lang="pl-PL"/>
        </a:p>
      </dgm:t>
    </dgm:pt>
    <dgm:pt modelId="{91485035-2113-4C29-BDFA-D9C41D533939}" type="sibTrans" cxnId="{BBFF2C73-AA3B-4799-B2BB-96B5B57E0B10}">
      <dgm:prSet/>
      <dgm:spPr/>
      <dgm:t>
        <a:bodyPr/>
        <a:lstStyle/>
        <a:p>
          <a:pPr algn="ctr"/>
          <a:endParaRPr lang="pl-PL"/>
        </a:p>
      </dgm:t>
    </dgm:pt>
    <dgm:pt modelId="{7FE5B97D-92E5-4DCF-98DE-DB04792F753A}">
      <dgm:prSet phldrT="[Tekst]"/>
      <dgm:spPr/>
      <dgm:t>
        <a:bodyPr/>
        <a:lstStyle/>
        <a:p>
          <a:pPr algn="ctr"/>
          <a:r>
            <a:rPr lang="pl-PL"/>
            <a:t>Jakość i zakres [Q]</a:t>
          </a:r>
        </a:p>
      </dgm:t>
    </dgm:pt>
    <dgm:pt modelId="{AEF0D574-5C0E-4872-A803-7C36B78393E7}" type="parTrans" cxnId="{34C220DF-B7A2-4CB4-BBDC-2AB7240F018B}">
      <dgm:prSet/>
      <dgm:spPr/>
      <dgm:t>
        <a:bodyPr/>
        <a:lstStyle/>
        <a:p>
          <a:pPr algn="ctr"/>
          <a:endParaRPr lang="pl-PL"/>
        </a:p>
      </dgm:t>
    </dgm:pt>
    <dgm:pt modelId="{1DAA8F0F-87EF-4100-81A3-0A02D5EB7DD0}" type="sibTrans" cxnId="{34C220DF-B7A2-4CB4-BBDC-2AB7240F018B}">
      <dgm:prSet/>
      <dgm:spPr/>
      <dgm:t>
        <a:bodyPr/>
        <a:lstStyle/>
        <a:p>
          <a:pPr algn="ctr"/>
          <a:endParaRPr lang="pl-PL"/>
        </a:p>
      </dgm:t>
    </dgm:pt>
    <dgm:pt modelId="{E6BBF317-8341-4AC9-8952-16061A0C648C}">
      <dgm:prSet phldrT="[Tekst]"/>
      <dgm:spPr/>
      <dgm:t>
        <a:bodyPr/>
        <a:lstStyle/>
        <a:p>
          <a:pPr algn="ctr"/>
          <a:r>
            <a:rPr lang="pl-PL"/>
            <a:t>Harmonogram [t]</a:t>
          </a:r>
        </a:p>
      </dgm:t>
    </dgm:pt>
    <dgm:pt modelId="{B5922D0D-58C3-4BFF-B5BA-43FD7061EC9F}" type="parTrans" cxnId="{3E8BAF4A-8AAF-4A70-8B26-65757529D358}">
      <dgm:prSet/>
      <dgm:spPr/>
      <dgm:t>
        <a:bodyPr/>
        <a:lstStyle/>
        <a:p>
          <a:pPr algn="ctr"/>
          <a:endParaRPr lang="pl-PL"/>
        </a:p>
      </dgm:t>
    </dgm:pt>
    <dgm:pt modelId="{D40A3329-310B-46F7-BB64-C188255CEC3D}" type="sibTrans" cxnId="{3E8BAF4A-8AAF-4A70-8B26-65757529D358}">
      <dgm:prSet/>
      <dgm:spPr/>
      <dgm:t>
        <a:bodyPr/>
        <a:lstStyle/>
        <a:p>
          <a:pPr algn="ctr"/>
          <a:endParaRPr lang="pl-PL"/>
        </a:p>
      </dgm:t>
    </dgm:pt>
    <dgm:pt modelId="{7F0E38A1-FAF9-4311-9D56-A6B52E859864}" type="pres">
      <dgm:prSet presAssocID="{5548EA73-B6B9-49E4-8659-7019EB6B4A4F}" presName="compositeShape" presStyleCnt="0">
        <dgm:presLayoutVars>
          <dgm:dir/>
          <dgm:resizeHandles/>
        </dgm:presLayoutVars>
      </dgm:prSet>
      <dgm:spPr/>
    </dgm:pt>
    <dgm:pt modelId="{F58C3C7C-ACE2-46DA-9631-4A87F2A32120}" type="pres">
      <dgm:prSet presAssocID="{5548EA73-B6B9-49E4-8659-7019EB6B4A4F}" presName="pyramid" presStyleLbl="node1" presStyleIdx="0" presStyleCnt="1" custScaleX="53921" custScaleY="51837" custLinFactNeighborX="16708" custLinFactNeighborY="-1165"/>
      <dgm:spPr>
        <a:solidFill>
          <a:srgbClr val="FFC000"/>
        </a:solidFill>
      </dgm:spPr>
    </dgm:pt>
    <dgm:pt modelId="{12262BD0-F10D-4956-A6B1-A8597C53E9A3}" type="pres">
      <dgm:prSet presAssocID="{5548EA73-B6B9-49E4-8659-7019EB6B4A4F}" presName="theList" presStyleCnt="0"/>
      <dgm:spPr/>
    </dgm:pt>
    <dgm:pt modelId="{059ED563-55EF-48C1-AB9E-3028C0682377}" type="pres">
      <dgm:prSet presAssocID="{68B41630-40CD-4029-BC8B-CDF2AC490FB1}" presName="aNode" presStyleLbl="fgAcc1" presStyleIdx="0" presStyleCnt="3" custScaleX="63900" custScaleY="39681" custLinFactY="-29971" custLinFactNeighborX="-23094" custLinFactNeighborY="-1000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709858A-2A31-4B8D-BAEE-9516150AEEC8}" type="pres">
      <dgm:prSet presAssocID="{68B41630-40CD-4029-BC8B-CDF2AC490FB1}" presName="aSpace" presStyleCnt="0"/>
      <dgm:spPr/>
    </dgm:pt>
    <dgm:pt modelId="{7E75EA6A-14CD-44E4-9086-6F1D96452D15}" type="pres">
      <dgm:prSet presAssocID="{7FE5B97D-92E5-4DCF-98DE-DB04792F753A}" presName="aNode" presStyleLbl="fgAcc1" presStyleIdx="1" presStyleCnt="3" custScaleX="90519" custScaleY="39215" custLinFactY="67147" custLinFactNeighborX="-84764" custLinFactNeighborY="1000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5B033DE-0B8F-4AE8-8FC5-C60C98ED702E}" type="pres">
      <dgm:prSet presAssocID="{7FE5B97D-92E5-4DCF-98DE-DB04792F753A}" presName="aSpace" presStyleCnt="0"/>
      <dgm:spPr/>
    </dgm:pt>
    <dgm:pt modelId="{76E3C38A-453F-4F5A-8FFE-6BFFCE621C8C}" type="pres">
      <dgm:prSet presAssocID="{E6BBF317-8341-4AC9-8952-16061A0C648C}" presName="aNode" presStyleLbl="fgAcc1" presStyleIdx="2" presStyleCnt="3" custScaleX="105763" custScaleY="39613" custLinFactY="15680" custLinFactNeighborX="36456" custLinFactNeighborY="1000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6A70DCA-2631-45F7-9453-E0A6DE31DFE4}" type="pres">
      <dgm:prSet presAssocID="{E6BBF317-8341-4AC9-8952-16061A0C648C}" presName="aSpace" presStyleCnt="0"/>
      <dgm:spPr/>
    </dgm:pt>
  </dgm:ptLst>
  <dgm:cxnLst>
    <dgm:cxn modelId="{BBFF2C73-AA3B-4799-B2BB-96B5B57E0B10}" srcId="{5548EA73-B6B9-49E4-8659-7019EB6B4A4F}" destId="{68B41630-40CD-4029-BC8B-CDF2AC490FB1}" srcOrd="0" destOrd="0" parTransId="{8469EE39-E57D-418A-81B8-5C62DCAEF04C}" sibTransId="{91485035-2113-4C29-BDFA-D9C41D533939}"/>
    <dgm:cxn modelId="{B94B8B7D-24FD-4280-8518-786DE140EC36}" type="presOf" srcId="{7FE5B97D-92E5-4DCF-98DE-DB04792F753A}" destId="{7E75EA6A-14CD-44E4-9086-6F1D96452D15}" srcOrd="0" destOrd="0" presId="urn:microsoft.com/office/officeart/2005/8/layout/pyramid2"/>
    <dgm:cxn modelId="{3E8BAF4A-8AAF-4A70-8B26-65757529D358}" srcId="{5548EA73-B6B9-49E4-8659-7019EB6B4A4F}" destId="{E6BBF317-8341-4AC9-8952-16061A0C648C}" srcOrd="2" destOrd="0" parTransId="{B5922D0D-58C3-4BFF-B5BA-43FD7061EC9F}" sibTransId="{D40A3329-310B-46F7-BB64-C188255CEC3D}"/>
    <dgm:cxn modelId="{5E907676-ECCB-4DF9-847A-466D3218019B}" type="presOf" srcId="{68B41630-40CD-4029-BC8B-CDF2AC490FB1}" destId="{059ED563-55EF-48C1-AB9E-3028C0682377}" srcOrd="0" destOrd="0" presId="urn:microsoft.com/office/officeart/2005/8/layout/pyramid2"/>
    <dgm:cxn modelId="{0917B2F2-29FD-48D7-A6E9-CBB324D0DA34}" type="presOf" srcId="{E6BBF317-8341-4AC9-8952-16061A0C648C}" destId="{76E3C38A-453F-4F5A-8FFE-6BFFCE621C8C}" srcOrd="0" destOrd="0" presId="urn:microsoft.com/office/officeart/2005/8/layout/pyramid2"/>
    <dgm:cxn modelId="{669F7E43-002F-4A00-B80A-200B2D3CC8B4}" type="presOf" srcId="{5548EA73-B6B9-49E4-8659-7019EB6B4A4F}" destId="{7F0E38A1-FAF9-4311-9D56-A6B52E859864}" srcOrd="0" destOrd="0" presId="urn:microsoft.com/office/officeart/2005/8/layout/pyramid2"/>
    <dgm:cxn modelId="{34C220DF-B7A2-4CB4-BBDC-2AB7240F018B}" srcId="{5548EA73-B6B9-49E4-8659-7019EB6B4A4F}" destId="{7FE5B97D-92E5-4DCF-98DE-DB04792F753A}" srcOrd="1" destOrd="0" parTransId="{AEF0D574-5C0E-4872-A803-7C36B78393E7}" sibTransId="{1DAA8F0F-87EF-4100-81A3-0A02D5EB7DD0}"/>
    <dgm:cxn modelId="{07FA906B-BC54-4930-99ED-48852865EC71}" type="presParOf" srcId="{7F0E38A1-FAF9-4311-9D56-A6B52E859864}" destId="{F58C3C7C-ACE2-46DA-9631-4A87F2A32120}" srcOrd="0" destOrd="0" presId="urn:microsoft.com/office/officeart/2005/8/layout/pyramid2"/>
    <dgm:cxn modelId="{6DA865D1-0EFC-4280-84C8-BDFD27D94B84}" type="presParOf" srcId="{7F0E38A1-FAF9-4311-9D56-A6B52E859864}" destId="{12262BD0-F10D-4956-A6B1-A8597C53E9A3}" srcOrd="1" destOrd="0" presId="urn:microsoft.com/office/officeart/2005/8/layout/pyramid2"/>
    <dgm:cxn modelId="{46AB33EE-4529-41A5-9D69-759B78720044}" type="presParOf" srcId="{12262BD0-F10D-4956-A6B1-A8597C53E9A3}" destId="{059ED563-55EF-48C1-AB9E-3028C0682377}" srcOrd="0" destOrd="0" presId="urn:microsoft.com/office/officeart/2005/8/layout/pyramid2"/>
    <dgm:cxn modelId="{1EA9A831-4546-4249-BBB0-966536A2FDC4}" type="presParOf" srcId="{12262BD0-F10D-4956-A6B1-A8597C53E9A3}" destId="{D709858A-2A31-4B8D-BAEE-9516150AEEC8}" srcOrd="1" destOrd="0" presId="urn:microsoft.com/office/officeart/2005/8/layout/pyramid2"/>
    <dgm:cxn modelId="{1A3DD8F6-5381-49E2-942C-D7D1C380AA4B}" type="presParOf" srcId="{12262BD0-F10D-4956-A6B1-A8597C53E9A3}" destId="{7E75EA6A-14CD-44E4-9086-6F1D96452D15}" srcOrd="2" destOrd="0" presId="urn:microsoft.com/office/officeart/2005/8/layout/pyramid2"/>
    <dgm:cxn modelId="{752CDC2F-9313-42F3-8B3B-C0A6D3F8B753}" type="presParOf" srcId="{12262BD0-F10D-4956-A6B1-A8597C53E9A3}" destId="{D5B033DE-0B8F-4AE8-8FC5-C60C98ED702E}" srcOrd="3" destOrd="0" presId="urn:microsoft.com/office/officeart/2005/8/layout/pyramid2"/>
    <dgm:cxn modelId="{381DB715-AAC1-4118-8EFA-F0D593338FBA}" type="presParOf" srcId="{12262BD0-F10D-4956-A6B1-A8597C53E9A3}" destId="{76E3C38A-453F-4F5A-8FFE-6BFFCE621C8C}" srcOrd="4" destOrd="0" presId="urn:microsoft.com/office/officeart/2005/8/layout/pyramid2"/>
    <dgm:cxn modelId="{EB7BD5BA-6440-46E8-BB2E-45652CC056A4}" type="presParOf" srcId="{12262BD0-F10D-4956-A6B1-A8597C53E9A3}" destId="{D6A70DCA-2631-45F7-9453-E0A6DE31DFE4}" srcOrd="5" destOrd="0" presId="urn:microsoft.com/office/officeart/2005/8/layout/pyramid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EFE90F-841E-440E-9743-E53927B5B470}" type="datetimeFigureOut">
              <a:rPr lang="pl-PL" smtClean="0"/>
              <a:t>2012-02-25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AA389-4181-46BA-9D02-B38AEDF5D48D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AA389-4181-46BA-9D02-B38AEDF5D48D}" type="slidenum">
              <a:rPr lang="pl-PL" smtClean="0"/>
              <a:t>9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5" y="0"/>
            <a:ext cx="912499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EE9E0-1D49-4025-B395-7B55144EC5DA}" type="datetimeFigureOut">
              <a:rPr lang="pl-PL" smtClean="0"/>
              <a:pPr/>
              <a:t>2012-02-25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5938B-6C16-4009-BC91-483A3A1CB7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715007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5" y="0"/>
            <a:ext cx="912499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03648" y="1600200"/>
            <a:ext cx="7283152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EE9E0-1D49-4025-B395-7B55144EC5DA}" type="datetimeFigureOut">
              <a:rPr lang="pl-PL" smtClean="0"/>
              <a:pPr/>
              <a:t>2012-02-25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5938B-6C16-4009-BC91-483A3A1CB7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4044547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5" y="0"/>
            <a:ext cx="912499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4406900"/>
            <a:ext cx="7091064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403648" y="2906713"/>
            <a:ext cx="7091064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EE9E0-1D49-4025-B395-7B55144EC5DA}" type="datetimeFigureOut">
              <a:rPr lang="pl-PL" smtClean="0"/>
              <a:pPr/>
              <a:t>2012-02-25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5938B-6C16-4009-BC91-483A3A1CB7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610570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EE9E0-1D49-4025-B395-7B55144EC5DA}" type="datetimeFigureOut">
              <a:rPr lang="pl-PL" smtClean="0"/>
              <a:pPr/>
              <a:t>2012-02-25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5938B-6C16-4009-BC91-483A3A1CB7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747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EE9E0-1D49-4025-B395-7B55144EC5DA}" type="datetimeFigureOut">
              <a:rPr lang="pl-PL" smtClean="0"/>
              <a:pPr/>
              <a:t>2012-02-25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5938B-6C16-4009-BC91-483A3A1CB7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030492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EE9E0-1D49-4025-B395-7B55144EC5DA}" type="datetimeFigureOut">
              <a:rPr lang="pl-PL" smtClean="0"/>
              <a:pPr/>
              <a:t>2012-02-25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5938B-6C16-4009-BC91-483A3A1CB7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174361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EE9E0-1D49-4025-B395-7B55144EC5DA}" type="datetimeFigureOut">
              <a:rPr lang="pl-PL" smtClean="0"/>
              <a:pPr/>
              <a:t>2012-02-25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5938B-6C16-4009-BC91-483A3A1CB7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3396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EE9E0-1D49-4025-B395-7B55144EC5DA}" type="datetimeFigureOut">
              <a:rPr lang="pl-PL" smtClean="0"/>
              <a:pPr/>
              <a:t>2012-02-25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5938B-6C16-4009-BC91-483A3A1CB7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375161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EE9E0-1D49-4025-B395-7B55144EC5DA}" type="datetimeFigureOut">
              <a:rPr lang="pl-PL" smtClean="0"/>
              <a:pPr/>
              <a:t>2012-02-25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5938B-6C16-4009-BC91-483A3A1CB7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698354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EE9E0-1D49-4025-B395-7B55144EC5DA}" type="datetimeFigureOut">
              <a:rPr lang="pl-PL" smtClean="0"/>
              <a:pPr/>
              <a:t>2012-02-25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5938B-6C16-4009-BC91-483A3A1CB7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312218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EE9E0-1D49-4025-B395-7B55144EC5DA}" type="datetimeFigureOut">
              <a:rPr lang="pl-PL" smtClean="0"/>
              <a:pPr/>
              <a:t>2012-02-25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5938B-6C16-4009-BC91-483A3A1CB7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175868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EE9E0-1D49-4025-B395-7B55144EC5DA}" type="datetimeFigureOut">
              <a:rPr lang="pl-PL" smtClean="0"/>
              <a:pPr/>
              <a:t>2012-02-25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5938B-6C16-4009-BC91-483A3A1CB7F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682933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93381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28728" y="2571744"/>
            <a:ext cx="7283152" cy="114300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latin typeface="Arial" pitchFamily="34" charset="0"/>
                <a:cs typeface="Arial" pitchFamily="34" charset="0"/>
              </a:rPr>
              <a:t>Aplikacja MS Project w branży budowlanej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4929190" y="4929198"/>
            <a:ext cx="38576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400" b="1" dirty="0" smtClean="0">
                <a:latin typeface="Arial" pitchFamily="34" charset="0"/>
                <a:cs typeface="Arial" pitchFamily="34" charset="0"/>
              </a:rPr>
              <a:t>Łukasz Jabłoński</a:t>
            </a:r>
          </a:p>
          <a:p>
            <a:pPr algn="r"/>
            <a:r>
              <a:rPr lang="pl-PL" dirty="0" smtClean="0">
                <a:latin typeface="Arial" pitchFamily="34" charset="0"/>
                <a:cs typeface="Arial" pitchFamily="34" charset="0"/>
              </a:rPr>
              <a:t>Katedra Konstrukcji Budowlanych Politechnika Lubelska</a:t>
            </a:r>
          </a:p>
        </p:txBody>
      </p:sp>
    </p:spTree>
    <p:extLst>
      <p:ext uri="{BB962C8B-B14F-4D97-AF65-F5344CB8AC3E}">
        <p14:creationId xmlns="" xmlns:p14="http://schemas.microsoft.com/office/powerpoint/2010/main" val="52877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368412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Planowanie oraz zarządzanie przedsięwzięciami 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budowlanymi 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jako dziedzina inżynierii procesów budowlach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03648" y="2143116"/>
            <a:ext cx="7283152" cy="39830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Najistotniejsze korzyści planowania przedsięwzięć:</a:t>
            </a: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zadowolenie 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klientów</a:t>
            </a: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osiągnięcie 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celów</a:t>
            </a: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terminowe zakończenie 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prac</a:t>
            </a: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elastyczność</a:t>
            </a: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lepsza płynność finansowa w trakcie realizacji 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projektu</a:t>
            </a: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pl-PL" sz="18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pl-PL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41578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654164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W każdym przypadku zarówno dla Inwestora 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jak</a:t>
            </a:r>
            <a:br>
              <a:rPr lang="pl-PL" sz="2400" dirty="0" smtClean="0">
                <a:latin typeface="Arial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dla zespołu realizującego przedsięwzięcie ważne będą trzy parametry 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zarządzania</a:t>
            </a:r>
            <a:endParaRPr lang="pl-PL" sz="2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03648" y="2000241"/>
            <a:ext cx="7283152" cy="3286148"/>
          </a:xfrm>
        </p:spPr>
        <p:txBody>
          <a:bodyPr/>
          <a:lstStyle/>
          <a:p>
            <a:pPr lvl="0">
              <a:buNone/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pl-PL" sz="2000" dirty="0" smtClean="0">
                <a:latin typeface="Arial" pitchFamily="34" charset="0"/>
                <a:cs typeface="Arial" pitchFamily="34" charset="0"/>
              </a:rPr>
              <a:t>co 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jest do zrobienia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lvl="0">
              <a:buNone/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pl-PL" sz="2000" dirty="0" smtClean="0">
                <a:latin typeface="Arial" pitchFamily="34" charset="0"/>
                <a:cs typeface="Arial" pitchFamily="34" charset="0"/>
              </a:rPr>
              <a:t>za ile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lvl="0">
              <a:buNone/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pl-PL" sz="2000" dirty="0" smtClean="0">
                <a:latin typeface="Arial" pitchFamily="34" charset="0"/>
                <a:cs typeface="Arial" pitchFamily="34" charset="0"/>
              </a:rPr>
              <a:t>w jakim czasie?</a:t>
            </a:r>
          </a:p>
          <a:p>
            <a:pPr>
              <a:buNone/>
            </a:pPr>
            <a:endParaRPr lang="pl-PL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3714744" y="1500174"/>
          <a:ext cx="5214974" cy="3357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pole tekstowe 5"/>
          <p:cNvSpPr txBox="1"/>
          <p:nvPr/>
        </p:nvSpPr>
        <p:spPr>
          <a:xfrm>
            <a:off x="4786314" y="4857760"/>
            <a:ext cx="3571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Arial" pitchFamily="34" charset="0"/>
                <a:cs typeface="Arial" pitchFamily="34" charset="0"/>
              </a:rPr>
              <a:t>Złoty Trójkąt Zarządzania Projektem </a:t>
            </a:r>
            <a:endParaRPr lang="pl-PL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500166" y="5286388"/>
            <a:ext cx="685804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Pomiędzy tymi parametrami: zakresem, kosztem i czasem realizacji istnieją wzajemne zależności: </a:t>
            </a:r>
            <a:endParaRPr kumimoji="0" lang="pl-PL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zwiększenie zakresu oznacza zwykle większy koszt i dłuższy czas realizacji, </a:t>
            </a:r>
            <a:endParaRPr kumimoji="0" lang="pl-PL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skrócenie czasu realizacji projektu może wymagać zwiększenia kosztu (konieczność   </a:t>
            </a:r>
            <a:br>
              <a:rPr kumimoji="0" lang="pl-P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pl-P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zwiększenia zasobów) lub zmniejszenia zakresu (jakości) projektu, </a:t>
            </a:r>
            <a:endParaRPr kumimoji="0" lang="pl-PL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zmniejszenie kosztów może oznaczać zmniejszenie zakresu i często wydłużenie czasu  </a:t>
            </a:r>
            <a:br>
              <a:rPr kumimoji="0" lang="pl-P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pl-PL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realizacji projektu.</a:t>
            </a:r>
            <a:endParaRPr kumimoji="0" lang="pl-PL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Fazy zarządzania projektami w większości istniejących metodologii 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Symbol zastępczy zawartości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14678" y="1500174"/>
            <a:ext cx="3390959" cy="4757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439850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MS 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Project</a:t>
            </a:r>
            <a:br>
              <a:rPr lang="pl-PL" sz="2400" dirty="0" smtClean="0">
                <a:latin typeface="Arial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cs typeface="Arial" pitchFamily="34" charset="0"/>
              </a:rPr>
              <a:t>jako narzędzie wspomagające sprawne zarządzanie projektami budowlanymi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500166" y="2000240"/>
            <a:ext cx="7283152" cy="419736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Za pomocą aplikacji MS Project  użytkownik może:</a:t>
            </a: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tworzyć elastyczny, łatwy do zarządzania harmonogram,</a:t>
            </a: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wspomóc organizowanie zespołu,</a:t>
            </a: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dokonać identyfikacji koniecznych zasobów,</a:t>
            </a: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powiązać zasoby z zadaniami,</a:t>
            </a: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śledzić wykonanie harmonogramu</a:t>
            </a: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zarządzać zmianami w projekcie</a:t>
            </a: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wykonywać raporty kosztów</a:t>
            </a: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28728" y="1571612"/>
            <a:ext cx="7283152" cy="37147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Praca z MS Project przebiega w 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kilku etapach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: </a:t>
            </a: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pl-PL" sz="2000" dirty="0" smtClean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planowanie projektu,</a:t>
            </a: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 dopracowanie projektu,</a:t>
            </a:r>
          </a:p>
          <a:p>
            <a:pPr lvl="0"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 rozpowszechnianie informacji o stanie projektu,</a:t>
            </a:r>
          </a:p>
          <a:p>
            <a:pPr>
              <a:lnSpc>
                <a:spcPct val="150000"/>
              </a:lnSpc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 analiza postępu prac oraz rozpowszechnianie informacji o stanie projektu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700" dirty="0" smtClean="0">
                <a:latin typeface="Arial" pitchFamily="34" charset="0"/>
                <a:cs typeface="Arial" pitchFamily="34" charset="0"/>
              </a:rPr>
              <a:t>Opracowanie harmonogramu w programie </a:t>
            </a:r>
            <a:r>
              <a:rPr lang="pl-PL" sz="27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pl-PL" sz="2700" dirty="0" smtClean="0">
                <a:latin typeface="Arial" pitchFamily="34" charset="0"/>
                <a:cs typeface="Arial" pitchFamily="34" charset="0"/>
              </a:rPr>
            </a:br>
            <a:r>
              <a:rPr lang="pl-PL" sz="2700" dirty="0" smtClean="0">
                <a:latin typeface="Arial" pitchFamily="34" charset="0"/>
                <a:cs typeface="Arial" pitchFamily="34" charset="0"/>
              </a:rPr>
              <a:t>MS Project</a:t>
            </a:r>
            <a:endParaRPr lang="pl-PL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b="3853"/>
          <a:stretch>
            <a:fillRect/>
          </a:stretch>
        </p:blipFill>
        <p:spPr bwMode="auto">
          <a:xfrm>
            <a:off x="3071802" y="1928802"/>
            <a:ext cx="5786478" cy="4172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Prostokąt 7"/>
          <p:cNvSpPr/>
          <p:nvPr/>
        </p:nvSpPr>
        <p:spPr>
          <a:xfrm>
            <a:off x="1500166" y="4714884"/>
            <a:ext cx="11347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 smtClean="0"/>
              <a:t>Arkusz zadań</a:t>
            </a:r>
            <a:endParaRPr lang="pl-PL" sz="1400" dirty="0"/>
          </a:p>
        </p:txBody>
      </p:sp>
      <p:cxnSp>
        <p:nvCxnSpPr>
          <p:cNvPr id="10" name="Łącznik prosty ze strzałką 9"/>
          <p:cNvCxnSpPr>
            <a:stCxn id="8" idx="3"/>
          </p:cNvCxnSpPr>
          <p:nvPr/>
        </p:nvCxnSpPr>
        <p:spPr>
          <a:xfrm flipV="1">
            <a:off x="2634964" y="4429132"/>
            <a:ext cx="3865862" cy="4396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rostokąt 11"/>
          <p:cNvSpPr/>
          <p:nvPr/>
        </p:nvSpPr>
        <p:spPr>
          <a:xfrm>
            <a:off x="5857884" y="6286520"/>
            <a:ext cx="12613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 smtClean="0"/>
              <a:t>Wykres Gantta</a:t>
            </a:r>
            <a:endParaRPr lang="pl-PL" sz="1400" dirty="0"/>
          </a:p>
        </p:txBody>
      </p:sp>
      <p:cxnSp>
        <p:nvCxnSpPr>
          <p:cNvPr id="14" name="Łącznik prosty ze strzałką 13"/>
          <p:cNvCxnSpPr>
            <a:stCxn id="12" idx="3"/>
          </p:cNvCxnSpPr>
          <p:nvPr/>
        </p:nvCxnSpPr>
        <p:spPr>
          <a:xfrm flipV="1">
            <a:off x="7119191" y="5072074"/>
            <a:ext cx="810395" cy="13683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rostokąt 15"/>
          <p:cNvSpPr/>
          <p:nvPr/>
        </p:nvSpPr>
        <p:spPr>
          <a:xfrm>
            <a:off x="4500562" y="1500174"/>
            <a:ext cx="250031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dirty="0" smtClean="0"/>
              <a:t>Pasek </a:t>
            </a:r>
            <a:r>
              <a:rPr lang="pl-PL" sz="1400" dirty="0" smtClean="0"/>
              <a:t>narzędzi „Standardowy</a:t>
            </a:r>
            <a:r>
              <a:rPr lang="pl-PL" sz="1400" dirty="0" smtClean="0"/>
              <a:t>”</a:t>
            </a:r>
            <a:endParaRPr lang="pl-PL" sz="1400" dirty="0"/>
          </a:p>
        </p:txBody>
      </p:sp>
      <p:cxnSp>
        <p:nvCxnSpPr>
          <p:cNvPr id="18" name="Łącznik prosty ze strzałką 17"/>
          <p:cNvCxnSpPr>
            <a:stCxn id="16" idx="3"/>
          </p:cNvCxnSpPr>
          <p:nvPr/>
        </p:nvCxnSpPr>
        <p:spPr>
          <a:xfrm>
            <a:off x="7000876" y="1654063"/>
            <a:ext cx="857272" cy="7033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rostokąt 18"/>
          <p:cNvSpPr/>
          <p:nvPr/>
        </p:nvSpPr>
        <p:spPr>
          <a:xfrm>
            <a:off x="1500166" y="1571612"/>
            <a:ext cx="10640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 smtClean="0"/>
              <a:t>Pasek menu</a:t>
            </a:r>
            <a:endParaRPr lang="pl-PL" sz="1400" dirty="0"/>
          </a:p>
        </p:txBody>
      </p:sp>
      <p:cxnSp>
        <p:nvCxnSpPr>
          <p:cNvPr id="21" name="Łącznik prosty ze strzałką 20"/>
          <p:cNvCxnSpPr>
            <a:stCxn id="19" idx="3"/>
          </p:cNvCxnSpPr>
          <p:nvPr/>
        </p:nvCxnSpPr>
        <p:spPr>
          <a:xfrm>
            <a:off x="2564240" y="1725501"/>
            <a:ext cx="507562" cy="4176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rostokąt 23"/>
          <p:cNvSpPr/>
          <p:nvPr/>
        </p:nvSpPr>
        <p:spPr>
          <a:xfrm>
            <a:off x="1428728" y="2143116"/>
            <a:ext cx="15001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dirty="0" smtClean="0"/>
              <a:t>Pasek narzędzi</a:t>
            </a:r>
          </a:p>
          <a:p>
            <a:r>
              <a:rPr lang="pl-PL" sz="1400" dirty="0" smtClean="0"/>
              <a:t>„Formatowanie”</a:t>
            </a:r>
            <a:endParaRPr lang="pl-PL" sz="1400" dirty="0"/>
          </a:p>
        </p:txBody>
      </p:sp>
      <p:cxnSp>
        <p:nvCxnSpPr>
          <p:cNvPr id="26" name="Łącznik prosty ze strzałką 25"/>
          <p:cNvCxnSpPr>
            <a:stCxn id="24" idx="3"/>
          </p:cNvCxnSpPr>
          <p:nvPr/>
        </p:nvCxnSpPr>
        <p:spPr>
          <a:xfrm>
            <a:off x="2928910" y="2404726"/>
            <a:ext cx="214330" cy="241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rostokąt 26"/>
          <p:cNvSpPr/>
          <p:nvPr/>
        </p:nvSpPr>
        <p:spPr>
          <a:xfrm>
            <a:off x="1500166" y="2928934"/>
            <a:ext cx="14287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dirty="0" smtClean="0"/>
              <a:t>Pasek narzędzi</a:t>
            </a:r>
          </a:p>
          <a:p>
            <a:r>
              <a:rPr lang="pl-PL" sz="1400" dirty="0" smtClean="0"/>
              <a:t>„Przewodnik po</a:t>
            </a:r>
          </a:p>
          <a:p>
            <a:r>
              <a:rPr lang="pl-PL" sz="1400" dirty="0" smtClean="0"/>
              <a:t>programie</a:t>
            </a:r>
          </a:p>
          <a:p>
            <a:r>
              <a:rPr lang="pl-PL" sz="1400" dirty="0" smtClean="0"/>
              <a:t>Project”</a:t>
            </a:r>
            <a:endParaRPr lang="pl-PL" sz="1400" dirty="0"/>
          </a:p>
        </p:txBody>
      </p:sp>
      <p:cxnSp>
        <p:nvCxnSpPr>
          <p:cNvPr id="29" name="Łącznik prosty ze strzałką 28"/>
          <p:cNvCxnSpPr>
            <a:stCxn id="27" idx="3"/>
          </p:cNvCxnSpPr>
          <p:nvPr/>
        </p:nvCxnSpPr>
        <p:spPr>
          <a:xfrm flipV="1">
            <a:off x="2928910" y="2643182"/>
            <a:ext cx="357206" cy="7628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Prostokąt 29"/>
          <p:cNvSpPr/>
          <p:nvPr/>
        </p:nvSpPr>
        <p:spPr>
          <a:xfrm>
            <a:off x="1500166" y="4071942"/>
            <a:ext cx="12993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 smtClean="0"/>
              <a:t>Pasek </a:t>
            </a:r>
            <a:r>
              <a:rPr lang="pl-PL" sz="1400" dirty="0" smtClean="0"/>
              <a:t>widoków</a:t>
            </a:r>
            <a:endParaRPr lang="pl-PL" sz="1400" dirty="0"/>
          </a:p>
        </p:txBody>
      </p:sp>
      <p:cxnSp>
        <p:nvCxnSpPr>
          <p:cNvPr id="33" name="Łącznik prosty ze strzałką 32"/>
          <p:cNvCxnSpPr>
            <a:stCxn id="30" idx="3"/>
          </p:cNvCxnSpPr>
          <p:nvPr/>
        </p:nvCxnSpPr>
        <p:spPr>
          <a:xfrm flipV="1">
            <a:off x="2799561" y="3857628"/>
            <a:ext cx="2129629" cy="3682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Prostokąt 34"/>
          <p:cNvSpPr/>
          <p:nvPr/>
        </p:nvSpPr>
        <p:spPr>
          <a:xfrm>
            <a:off x="1500166" y="5357826"/>
            <a:ext cx="12513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 smtClean="0"/>
              <a:t>Okienko zadań</a:t>
            </a:r>
            <a:endParaRPr lang="pl-PL" sz="1400" dirty="0"/>
          </a:p>
        </p:txBody>
      </p:sp>
      <p:cxnSp>
        <p:nvCxnSpPr>
          <p:cNvPr id="37" name="Łącznik prosty ze strzałką 36"/>
          <p:cNvCxnSpPr>
            <a:stCxn id="35" idx="3"/>
          </p:cNvCxnSpPr>
          <p:nvPr/>
        </p:nvCxnSpPr>
        <p:spPr>
          <a:xfrm flipV="1">
            <a:off x="2751471" y="5286388"/>
            <a:ext cx="677521" cy="2253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Najważniejsze 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możliwości 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systemu przy tworzeniu harmonogramów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03648" y="1357298"/>
            <a:ext cx="7283152" cy="5143536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pl-PL" sz="5600" dirty="0" smtClean="0">
                <a:latin typeface="Arial" pitchFamily="34" charset="0"/>
                <a:cs typeface="Arial" pitchFamily="34" charset="0"/>
              </a:rPr>
              <a:t>Plan tworzą zadania, dla których należy określić czas ich realizacji. Możliwe jest wprowadzenie „kamieni milowych”, „zadań sumarycznych”, „podprojektów”, zobrazowanie w jednym opracowaniu trzech harmonogramów (bazowego, planowanego i wykonanego). Wprowadzanie powiązań między zadaniami jest bardzo proste i może być realizowane przy pomocy myszki lub wprowadzania następników lub poprzedników z klawiatury komputera</a:t>
            </a:r>
            <a:r>
              <a:rPr lang="pl-PL" sz="5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0">
              <a:buNone/>
            </a:pPr>
            <a:endParaRPr lang="pl-PL" sz="56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pl-PL" sz="5600" dirty="0" smtClean="0">
                <a:latin typeface="Arial" pitchFamily="34" charset="0"/>
                <a:cs typeface="Arial" pitchFamily="34" charset="0"/>
              </a:rPr>
              <a:t>Program przyjmuje terminy dyrektywne rozpoczęcia/zakończenia realizacji zadań. Mogą one być na dowolnym etapie zmieniane przez użytkownika</a:t>
            </a:r>
            <a:r>
              <a:rPr lang="pl-PL" sz="5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0">
              <a:buNone/>
            </a:pPr>
            <a:endParaRPr lang="pl-PL" sz="56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pl-PL" sz="5600" dirty="0" smtClean="0">
                <a:latin typeface="Arial" pitchFamily="34" charset="0"/>
                <a:cs typeface="Arial" pitchFamily="34" charset="0"/>
              </a:rPr>
              <a:t>Plan ogólny można podzielić na kilka mniejszych podprojektów i połączyć je jednym nadrzędnym. Program umożliwia pracę z kilkoma projektami jednocześnie, także w sieci komputerowej</a:t>
            </a:r>
            <a:r>
              <a:rPr lang="pl-PL" sz="5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0">
              <a:buNone/>
            </a:pPr>
            <a:endParaRPr lang="pl-PL" sz="56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pl-PL" sz="5600" dirty="0" smtClean="0">
                <a:latin typeface="Arial" pitchFamily="34" charset="0"/>
                <a:cs typeface="Arial" pitchFamily="34" charset="0"/>
              </a:rPr>
              <a:t>Program umożliwia pełną analizę zasobów. Zasoby zapisane w jednym pliku mogą być wspólnie wykorzystywane przez kilka projektów. Każdy z zasobów jest dostępny w czasie, który jest określony w jego kalendarzu. W programie wyróżnia się zasoby typu </a:t>
            </a:r>
            <a:r>
              <a:rPr lang="pl-PL" sz="5600" i="1" dirty="0" smtClean="0">
                <a:latin typeface="Arial" pitchFamily="34" charset="0"/>
                <a:cs typeface="Arial" pitchFamily="34" charset="0"/>
              </a:rPr>
              <a:t>praca </a:t>
            </a:r>
            <a:r>
              <a:rPr lang="pl-PL" sz="5600" dirty="0" smtClean="0">
                <a:latin typeface="Arial" pitchFamily="34" charset="0"/>
                <a:cs typeface="Arial" pitchFamily="34" charset="0"/>
              </a:rPr>
              <a:t> i typu</a:t>
            </a:r>
            <a:r>
              <a:rPr lang="pl-PL" sz="5600" i="1" dirty="0" smtClean="0">
                <a:latin typeface="Arial" pitchFamily="34" charset="0"/>
                <a:cs typeface="Arial" pitchFamily="34" charset="0"/>
              </a:rPr>
              <a:t> materiał</a:t>
            </a:r>
            <a:r>
              <a:rPr lang="pl-PL" sz="5600" dirty="0" smtClean="0">
                <a:latin typeface="Arial" pitchFamily="34" charset="0"/>
                <a:cs typeface="Arial" pitchFamily="34" charset="0"/>
              </a:rPr>
              <a:t>, różniące się zakresem i sposobem opisu danych charakteryzujących zasób</a:t>
            </a:r>
            <a:r>
              <a:rPr lang="pl-PL" sz="5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0">
              <a:buNone/>
            </a:pPr>
            <a:endParaRPr lang="pl-PL" sz="56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pl-PL" sz="5600" dirty="0" smtClean="0">
                <a:latin typeface="Arial" pitchFamily="34" charset="0"/>
                <a:cs typeface="Arial" pitchFamily="34" charset="0"/>
              </a:rPr>
              <a:t>W jednym planie może być zdefiniowanych wiele kalendarzy, które przypisuje się zadaniom produkcyjnym, poszczególnym zasobom typu praca i projektowi. Umożliwia to deklarowanie innych dni wolnych dla podwykonawców, innego systemu pracy w poszczególnych etapach realizacji przedsięwzięcia</a:t>
            </a:r>
            <a:r>
              <a:rPr lang="pl-PL" sz="5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0"/>
            <a:endParaRPr lang="pl-PL" sz="56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pl-PL" sz="5600" dirty="0" smtClean="0">
                <a:latin typeface="Arial" pitchFamily="34" charset="0"/>
                <a:cs typeface="Arial" pitchFamily="34" charset="0"/>
              </a:rPr>
              <a:t>Program umożliwia automatyczną reorganizację planu, w przypadku, gdy do wykonania zadań brakuje zasobów. </a:t>
            </a: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654032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Import danych do MS Project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 descr="corel001"/>
          <p:cNvPicPr>
            <a:picLocks noChangeAspect="1" noChangeArrowheads="1"/>
          </p:cNvPicPr>
          <p:nvPr/>
        </p:nvPicPr>
        <p:blipFill>
          <a:blip r:embed="rId2"/>
          <a:srcRect b="52382"/>
          <a:stretch>
            <a:fillRect/>
          </a:stretch>
        </p:blipFill>
        <p:spPr bwMode="auto">
          <a:xfrm>
            <a:off x="1571604" y="2000240"/>
            <a:ext cx="7432287" cy="257176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1571604" y="4643446"/>
            <a:ext cx="7429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400" dirty="0" smtClean="0">
                <a:latin typeface="Arial" pitchFamily="34" charset="0"/>
                <a:cs typeface="Arial" pitchFamily="34" charset="0"/>
              </a:rPr>
              <a:t>Zadania projektu po zaimportowaniu danych z kosztorysu „Budowa obwałowania ziemnego i odcinka drogi” do programu MS Project</a:t>
            </a:r>
            <a:endParaRPr lang="pl-PL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1571604" y="1214422"/>
            <a:ext cx="73581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dirty="0" smtClean="0">
                <a:latin typeface="Arial" pitchFamily="34" charset="0"/>
                <a:cs typeface="Arial" pitchFamily="34" charset="0"/>
              </a:rPr>
              <a:t>Program MS Project  umożliwia wczytanie danych kosztorysowych, eksportowanych z kilku programów kosztorysujących (np.: Norma, </a:t>
            </a:r>
            <a:r>
              <a:rPr lang="pl-PL" sz="1400" dirty="0" err="1" smtClean="0">
                <a:latin typeface="Arial" pitchFamily="34" charset="0"/>
                <a:cs typeface="Arial" pitchFamily="34" charset="0"/>
              </a:rPr>
              <a:t>Strix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pl-PL" sz="1400" dirty="0" err="1" smtClean="0">
                <a:latin typeface="Arial" pitchFamily="34" charset="0"/>
                <a:cs typeface="Arial" pitchFamily="34" charset="0"/>
              </a:rPr>
              <a:t>WinBud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).</a:t>
            </a:r>
            <a:endParaRPr lang="pl-PL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643042" y="5357826"/>
            <a:ext cx="72866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400" b="1" dirty="0" smtClean="0">
                <a:latin typeface="Arial" pitchFamily="34" charset="0"/>
                <a:cs typeface="Arial" pitchFamily="34" charset="0"/>
              </a:rPr>
              <a:t>Kosztorys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 należy przygotować do przekształcenia w harmonogram w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programie </a:t>
            </a:r>
            <a:r>
              <a:rPr lang="pl-PL" sz="1400" dirty="0" err="1" smtClean="0">
                <a:latin typeface="Arial" pitchFamily="34" charset="0"/>
                <a:cs typeface="Arial" pitchFamily="34" charset="0"/>
              </a:rPr>
              <a:t>kosztory--sującym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. Polega to na połączeniu pozycji kosztorysowych w pozycje harmonogramowe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pl-PL" sz="1400" dirty="0" smtClean="0">
                <a:latin typeface="Arial" pitchFamily="34" charset="0"/>
                <a:cs typeface="Arial" pitchFamily="34" charset="0"/>
              </a:rPr>
            </a:br>
            <a:r>
              <a:rPr lang="pl-PL" sz="1400" dirty="0" smtClean="0">
                <a:latin typeface="Arial" pitchFamily="34" charset="0"/>
                <a:cs typeface="Arial" pitchFamily="34" charset="0"/>
              </a:rPr>
              <a:t>z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jednoczesnym zsumowaniem nakładów zasobów. Program MS Project  potraktuje pozycje kosztorysu jako zadania produkcyjne, natomiast działy kosztorysu – jako zadania sumaryczne </a:t>
            </a:r>
            <a:endParaRPr lang="pl-PL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orel001"/>
          <p:cNvPicPr>
            <a:picLocks noChangeAspect="1" noChangeArrowheads="1"/>
          </p:cNvPicPr>
          <p:nvPr/>
        </p:nvPicPr>
        <p:blipFill>
          <a:blip r:embed="rId2"/>
          <a:srcRect l="1826" t="57581" r="23778" b="28012"/>
          <a:stretch>
            <a:fillRect/>
          </a:stretch>
        </p:blipFill>
        <p:spPr bwMode="auto">
          <a:xfrm>
            <a:off x="1714480" y="5286388"/>
            <a:ext cx="7000924" cy="96136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0" name="Obraz 19" descr="corel002"/>
          <p:cNvPicPr/>
          <p:nvPr/>
        </p:nvPicPr>
        <p:blipFill>
          <a:blip r:embed="rId3"/>
          <a:srcRect t="16859" r="23778" b="42174"/>
          <a:stretch>
            <a:fillRect/>
          </a:stretch>
        </p:blipFill>
        <p:spPr bwMode="auto">
          <a:xfrm>
            <a:off x="1714480" y="1857364"/>
            <a:ext cx="7000924" cy="2357454"/>
          </a:xfrm>
          <a:prstGeom prst="rect">
            <a:avLst/>
          </a:prstGeom>
          <a:noFill/>
          <a:ln w="6350" cmpd="sng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939784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Harmonogramowanie zadań na podstawie nakładów rzeczowych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5715008" y="1071546"/>
            <a:ext cx="1928826" cy="71438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7200" tIns="21600" rIns="7200" bIns="720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Tabela z zadaniami i zdefiniowanym typem harmonogramowania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1714480" y="1214422"/>
            <a:ext cx="1870684" cy="55274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7200" tIns="21600" rIns="7200" bIns="720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Informacje </a:t>
            </a:r>
            <a:r>
              <a:rPr kumimoji="0" lang="pl-PL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o czasie 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trwania zadania</a:t>
            </a: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7072330" y="4286256"/>
            <a:ext cx="1714512" cy="50006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7200" tIns="21600" rIns="7200" bIns="720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Tabela do kalkulacji czasu trwania zadania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1571604" y="4572008"/>
            <a:ext cx="1643074" cy="42862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7200" tIns="21600" rIns="7200" bIns="720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Obliczony czas trwania zadania</a:t>
            </a:r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5500694" y="4786322"/>
            <a:ext cx="2879189" cy="519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00" tIns="21600" rIns="7200" bIns="720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Liczby zasobów skierowanych do realizacji zadania </a:t>
            </a:r>
          </a:p>
        </p:txBody>
      </p:sp>
      <p:sp>
        <p:nvSpPr>
          <p:cNvPr id="22" name="Prostokąt zaokrąglony 21"/>
          <p:cNvSpPr/>
          <p:nvPr/>
        </p:nvSpPr>
        <p:spPr>
          <a:xfrm>
            <a:off x="3857620" y="3214686"/>
            <a:ext cx="2428892" cy="114300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4" name="Łącznik prosty ze strzałką 23"/>
          <p:cNvCxnSpPr>
            <a:stCxn id="20488" idx="3"/>
          </p:cNvCxnSpPr>
          <p:nvPr/>
        </p:nvCxnSpPr>
        <p:spPr>
          <a:xfrm>
            <a:off x="3585164" y="1490792"/>
            <a:ext cx="1272588" cy="1938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Strzałka w dół 24"/>
          <p:cNvSpPr/>
          <p:nvPr/>
        </p:nvSpPr>
        <p:spPr>
          <a:xfrm>
            <a:off x="4786314" y="4429132"/>
            <a:ext cx="642942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7" name="Łącznik łamany 26"/>
          <p:cNvCxnSpPr>
            <a:stCxn id="20486" idx="3"/>
          </p:cNvCxnSpPr>
          <p:nvPr/>
        </p:nvCxnSpPr>
        <p:spPr>
          <a:xfrm>
            <a:off x="7643834" y="1428736"/>
            <a:ext cx="214314" cy="571504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Kształt 30"/>
          <p:cNvCxnSpPr>
            <a:stCxn id="20490" idx="1"/>
          </p:cNvCxnSpPr>
          <p:nvPr/>
        </p:nvCxnSpPr>
        <p:spPr>
          <a:xfrm rot="10800000">
            <a:off x="7000892" y="3857629"/>
            <a:ext cx="71438" cy="678661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Łącznik prosty ze strzałką 32"/>
          <p:cNvCxnSpPr>
            <a:stCxn id="20492" idx="3"/>
          </p:cNvCxnSpPr>
          <p:nvPr/>
        </p:nvCxnSpPr>
        <p:spPr>
          <a:xfrm>
            <a:off x="3214678" y="4786322"/>
            <a:ext cx="1071570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Łącznik prosty ze strzałką 34"/>
          <p:cNvCxnSpPr>
            <a:stCxn id="20494" idx="1"/>
          </p:cNvCxnSpPr>
          <p:nvPr/>
        </p:nvCxnSpPr>
        <p:spPr>
          <a:xfrm rot="10800000" flipV="1">
            <a:off x="5286380" y="5046068"/>
            <a:ext cx="214314" cy="7403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654032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Typ harmonogramowania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 descr="corel00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643050"/>
            <a:ext cx="428628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1500166" y="928670"/>
            <a:ext cx="76438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400" dirty="0" smtClean="0">
                <a:latin typeface="Arial" pitchFamily="34" charset="0"/>
                <a:cs typeface="Arial" pitchFamily="34" charset="0"/>
              </a:rPr>
              <a:t>Ustalenie powiązania czasu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trwania zadania z nakładami pracy i z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ilością przydzielonych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zasobów (typu praca) do realizacji zadania.</a:t>
            </a:r>
            <a:endParaRPr lang="pl-PL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6000760" y="2714620"/>
            <a:ext cx="3143240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dirty="0" smtClean="0">
                <a:latin typeface="Arial" pitchFamily="34" charset="0"/>
                <a:cs typeface="Arial" pitchFamily="34" charset="0"/>
              </a:rPr>
              <a:t>Pole </a:t>
            </a:r>
            <a:r>
              <a:rPr lang="pl-PL" sz="1400" b="1" dirty="0" smtClean="0">
                <a:latin typeface="Arial" pitchFamily="34" charset="0"/>
                <a:cs typeface="Arial" pitchFamily="34" charset="0"/>
              </a:rPr>
              <a:t>Typ zadania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umożliwia </a:t>
            </a:r>
            <a:br>
              <a:rPr lang="pl-PL" sz="1400" dirty="0" smtClean="0">
                <a:latin typeface="Arial" pitchFamily="34" charset="0"/>
                <a:cs typeface="Arial" pitchFamily="34" charset="0"/>
              </a:rPr>
            </a:br>
            <a:r>
              <a:rPr lang="pl-PL" sz="1400" dirty="0" smtClean="0">
                <a:latin typeface="Arial" pitchFamily="34" charset="0"/>
                <a:cs typeface="Arial" pitchFamily="34" charset="0"/>
              </a:rPr>
              <a:t>następujące opcje:</a:t>
            </a:r>
          </a:p>
          <a:p>
            <a:endParaRPr lang="pl-PL" sz="1400" dirty="0" smtClean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50000"/>
              </a:lnSpc>
              <a:buFont typeface="Arial" pitchFamily="34" charset="0"/>
              <a:buChar char="•"/>
            </a:pPr>
            <a:r>
              <a:rPr lang="pl-PL" sz="1400" dirty="0" smtClean="0">
                <a:latin typeface="Arial" pitchFamily="34" charset="0"/>
                <a:cs typeface="Arial" pitchFamily="34" charset="0"/>
              </a:rPr>
              <a:t>   Praca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stała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Stała liczba jednostek (domyślnie),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1400" dirty="0" smtClean="0">
                <a:latin typeface="Arial" pitchFamily="34" charset="0"/>
                <a:cs typeface="Arial" pitchFamily="34" charset="0"/>
              </a:rPr>
              <a:t>   Stały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czas trwania. </a:t>
            </a:r>
          </a:p>
          <a:p>
            <a:endParaRPr lang="pl-PL" sz="1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Kształt 18"/>
          <p:cNvCxnSpPr>
            <a:stCxn id="6" idx="0"/>
          </p:cNvCxnSpPr>
          <p:nvPr/>
        </p:nvCxnSpPr>
        <p:spPr>
          <a:xfrm rot="16200000" flipH="1" flipV="1">
            <a:off x="4893463" y="964397"/>
            <a:ext cx="928694" cy="4429140"/>
          </a:xfrm>
          <a:prstGeom prst="bentConnector4">
            <a:avLst>
              <a:gd name="adj1" fmla="val -24615"/>
              <a:gd name="adj2" fmla="val 96091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500166" y="5000636"/>
            <a:ext cx="750099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Jeżeli zadanie ma atrybut </a:t>
            </a:r>
            <a:r>
              <a:rPr kumimoji="0" lang="pl-PL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Praca stała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ilość pracy pozostaje stała, niezależnie od zmiany czasu trwania lub liczby zasobów przydzielonych do danego zadania. Jeżeli zadanie ma atrybut </a:t>
            </a:r>
            <a:r>
              <a:rPr kumimoji="0" lang="pl-PL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Stała liczba jednostek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liczba jednostek przydziału pozostaje stała, niezależnie od ilości pracy lub czasu trwania zadania. Jeżeli zadanie ma atrybut </a:t>
            </a:r>
            <a:r>
              <a:rPr kumimoji="0" lang="pl-PL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Stały czas trwania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to czas trwania zadania pozostaje stały, niezależnie od liczby przydzielonych zasobów  i ilości pracy.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796908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Czas trwania i pracochłonność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 zadania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corel001"/>
          <p:cNvPicPr>
            <a:picLocks noChangeAspect="1" noChangeArrowheads="1"/>
          </p:cNvPicPr>
          <p:nvPr/>
        </p:nvPicPr>
        <p:blipFill>
          <a:blip r:embed="rId2"/>
          <a:srcRect l="1826" t="57581" r="23778" b="28012"/>
          <a:stretch>
            <a:fillRect/>
          </a:stretch>
        </p:blipFill>
        <p:spPr bwMode="auto">
          <a:xfrm>
            <a:off x="1643042" y="2428868"/>
            <a:ext cx="7000924" cy="96136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500166" y="1214422"/>
            <a:ext cx="71438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Program MS Project oblicza czas trwania zadania, licząc ilość aktywnego czasu od rozpoczęcia do zakończenia zadania, nie licząc czasu między podziałami zadań i czasu wolnego.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3286116" y="1857364"/>
            <a:ext cx="121444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571604" y="3929066"/>
            <a:ext cx="71438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Pole </a:t>
            </a:r>
            <a:r>
              <a:rPr kumimoji="0" lang="pl-PL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Praca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(</a:t>
            </a:r>
            <a:r>
              <a:rPr kumimoji="0" lang="pl-PL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Pracochł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.) pokazuje sumaryczną ilość pracy według harmonogramu, jaka ma być wykonana w zadaniu przez wszystkie wyznaczone zasoby. Program oblicza całkowity czas pracy jako sumę pracy do wykonania w zadaniu, przez wszystkie wyznaczone zasoby. Obliczenia oparte są na rozpiętości przydziału (czas trwania zadania), liczbie wyznaczonych zasobów (kolumna ilość) dla wyznaczonych zasobów. Pole </a:t>
            </a:r>
            <a:r>
              <a:rPr kumimoji="0" lang="pl-PL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Praca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zawiera rzeczywistą pracę i pracę pozostałą oraz pracę w nadgodzinach.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Łącznik prosty ze strzałką 10"/>
          <p:cNvCxnSpPr/>
          <p:nvPr/>
        </p:nvCxnSpPr>
        <p:spPr>
          <a:xfrm flipV="1">
            <a:off x="2857488" y="2643182"/>
            <a:ext cx="2714644" cy="1143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011222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Informacje o zadaniu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 descr="corel00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285860"/>
            <a:ext cx="4500594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rostokąt 5"/>
          <p:cNvSpPr/>
          <p:nvPr/>
        </p:nvSpPr>
        <p:spPr>
          <a:xfrm>
            <a:off x="1571604" y="4929198"/>
            <a:ext cx="721523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400" dirty="0" smtClean="0">
                <a:latin typeface="Arial" pitchFamily="34" charset="0"/>
                <a:cs typeface="Arial" pitchFamily="34" charset="0"/>
              </a:rPr>
              <a:t>Program pozwala określić też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dla każdego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zadania najwcześniejszy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możliwy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lub najpóźniejszy dopuszczalny termin rozpoczęcia/zakończenia zadania lub też konkretny termin rozpoczęcia/zakończenia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zadania.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Pozwala to dostosować plan realizacji przedsięwzięcia budowlanego do wymagań terminowych podwykonawców, inwestora, pory roku, itp.</a:t>
            </a:r>
            <a:endParaRPr lang="pl-PL" sz="1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 flipV="1">
            <a:off x="2071670" y="3000372"/>
            <a:ext cx="1143008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796908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Zależności pomiędzy zadaniami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 descr="corel011"/>
          <p:cNvPicPr/>
          <p:nvPr/>
        </p:nvPicPr>
        <p:blipFill>
          <a:blip r:embed="rId2"/>
          <a:srcRect l="8803" t="18550" r="15012" b="54594"/>
          <a:stretch>
            <a:fillRect/>
          </a:stretch>
        </p:blipFill>
        <p:spPr bwMode="auto">
          <a:xfrm>
            <a:off x="1643042" y="4143380"/>
            <a:ext cx="7143800" cy="228601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1428728" y="928670"/>
            <a:ext cx="750099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63550" algn="l"/>
              </a:tabLst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Modelowanie sieciowe zależności między zadaniami może być zdefiniowane kilkoma</a:t>
            </a:r>
            <a:r>
              <a:rPr kumimoji="0" lang="pl-PL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relacjami: 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63550" algn="l"/>
              </a:tabLst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rozpoczęcie po zakończeniu (</a:t>
            </a:r>
            <a:r>
              <a:rPr kumimoji="0" lang="pl-PL" sz="1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Z-R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) (ang. </a:t>
            </a:r>
            <a:r>
              <a:rPr kumimoji="0" lang="pl-PL" sz="1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F-S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) - </a:t>
            </a:r>
            <a:r>
              <a:rPr kumimoji="0" lang="pl-PL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ozn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., że rozpoczęcie zadania B może </a:t>
            </a:r>
            <a:b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nastąpić po zakończeniu zadania A,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63550" algn="l"/>
              </a:tabLst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rozpoczęcie po rozpoczęciu (</a:t>
            </a:r>
            <a:r>
              <a:rPr kumimoji="0" lang="pl-PL" sz="1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R-R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) (ang. </a:t>
            </a:r>
            <a:r>
              <a:rPr kumimoji="0" lang="pl-PL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S-S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) - </a:t>
            </a:r>
            <a:r>
              <a:rPr kumimoji="0" lang="pl-PL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ozn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., że rozpoczęcie zadania C może  </a:t>
            </a:r>
            <a:b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nastąpić nie wcześniej niż rozpoczęcie zadania A,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63550" algn="l"/>
              </a:tabLst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zakończenie po zakończeniu (</a:t>
            </a:r>
            <a:r>
              <a:rPr kumimoji="0" lang="pl-PL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Z-Z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) (ang. </a:t>
            </a:r>
            <a:r>
              <a:rPr kumimoji="0" lang="pl-PL" sz="1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F-F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) - </a:t>
            </a:r>
            <a:r>
              <a:rPr kumimoji="0" lang="pl-PL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ozn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., że zadanie D może zakończyć się </a:t>
            </a:r>
            <a:b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nie wcześniej niż zakończenie zadania B,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63550" algn="l"/>
              </a:tabLst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zakończenie po rozpoczęciu (</a:t>
            </a:r>
            <a:r>
              <a:rPr kumimoji="0" lang="pl-PL" sz="1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R-Z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) (ang. </a:t>
            </a:r>
            <a:r>
              <a:rPr kumimoji="0" lang="pl-PL" sz="1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S-F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) - </a:t>
            </a:r>
            <a:r>
              <a:rPr kumimoji="0" lang="pl-PL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ozn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., że zakończenie zadania E może </a:t>
            </a:r>
            <a:b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nastąpić po rozpoczęciu zadania D.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7" name="Łącznik prosty ze strzałką 6"/>
          <p:cNvCxnSpPr/>
          <p:nvPr/>
        </p:nvCxnSpPr>
        <p:spPr>
          <a:xfrm rot="10800000" flipV="1">
            <a:off x="6858016" y="3857628"/>
            <a:ext cx="1500198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5572132" y="5429264"/>
            <a:ext cx="928694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796908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Podstawowe dane o zasobach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 descr="corel001"/>
          <p:cNvPicPr/>
          <p:nvPr/>
        </p:nvPicPr>
        <p:blipFill>
          <a:blip r:embed="rId2"/>
          <a:srcRect r="23778" b="51045"/>
          <a:stretch>
            <a:fillRect/>
          </a:stretch>
        </p:blipFill>
        <p:spPr bwMode="auto">
          <a:xfrm>
            <a:off x="1571604" y="1214422"/>
            <a:ext cx="7143800" cy="36433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1571604" y="5143512"/>
            <a:ext cx="7143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400" dirty="0" smtClean="0">
                <a:latin typeface="Arial" pitchFamily="34" charset="0"/>
                <a:cs typeface="Arial" pitchFamily="34" charset="0"/>
              </a:rPr>
              <a:t>Istotnym elementem planowania budowy jest śledzenie potrzeb zasobowych w czasie realizacji przedsięwzięcia. Dane o zasobach są importowane z kosztorysu, wprowadzone z klawiatury przez użytkownika programu lub są na danym etapie planowania nie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zdefiniowane.</a:t>
            </a:r>
            <a:endParaRPr lang="pl-PL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796908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Arkusz pracy zasobów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 descr="corel000"/>
          <p:cNvPicPr/>
          <p:nvPr/>
        </p:nvPicPr>
        <p:blipFill>
          <a:blip r:embed="rId2"/>
          <a:srcRect t="16600" b="28531"/>
          <a:stretch>
            <a:fillRect/>
          </a:stretch>
        </p:blipFill>
        <p:spPr bwMode="auto">
          <a:xfrm>
            <a:off x="1571604" y="1428736"/>
            <a:ext cx="7143800" cy="3429024"/>
          </a:xfrm>
          <a:prstGeom prst="rect">
            <a:avLst/>
          </a:prstGeom>
          <a:noFill/>
          <a:ln w="6350" cmpd="sng">
            <a:solidFill>
              <a:srgbClr val="000000"/>
            </a:solidFill>
            <a:miter lim="800000"/>
            <a:headEnd/>
            <a:tailEnd/>
          </a:ln>
          <a:effectLst/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571604" y="5286388"/>
            <a:ext cx="721523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Po ułożeniu zadań na skali czasu, identyfikuje się potrzeby zasobów. Rozkład w czasie potrzeb zasobowych można zobrazować w widoku „Arkusz pracy zasobów”, gdzie podane są nakłady zasobów i koszty zasobów z rozbiciem na poszczególne dni realizacji przedsięwzięcia i zadania.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868346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Harmonogram z wykresem zatrudnienia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 descr="corel006"/>
          <p:cNvPicPr/>
          <p:nvPr/>
        </p:nvPicPr>
        <p:blipFill>
          <a:blip r:embed="rId2"/>
          <a:srcRect l="2922" t="17638" r="3653" b="31125"/>
          <a:stretch>
            <a:fillRect/>
          </a:stretch>
        </p:blipFill>
        <p:spPr bwMode="auto">
          <a:xfrm>
            <a:off x="1571604" y="1571612"/>
            <a:ext cx="7143800" cy="335758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1500166" y="5214950"/>
            <a:ext cx="750099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400" dirty="0" smtClean="0">
                <a:latin typeface="Arial" pitchFamily="34" charset="0"/>
                <a:cs typeface="Arial" pitchFamily="34" charset="0"/>
              </a:rPr>
              <a:t>Można też wyświetlić sobie wykres zatrudnienia (zasobów czynnych) pod harmonogramem, co ułatwia dopasowanie harmonogramu do dostępności środków pracy (dla zasobów typu </a:t>
            </a:r>
            <a:r>
              <a:rPr lang="pl-PL" sz="1400" i="1" dirty="0" smtClean="0">
                <a:latin typeface="Arial" pitchFamily="34" charset="0"/>
                <a:cs typeface="Arial" pitchFamily="34" charset="0"/>
              </a:rPr>
              <a:t>praca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można zdefiniować w programie profil dostępności). </a:t>
            </a:r>
            <a:endParaRPr lang="pl-PL" sz="1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Łącznik prosty ze strzałką 6"/>
          <p:cNvCxnSpPr/>
          <p:nvPr/>
        </p:nvCxnSpPr>
        <p:spPr>
          <a:xfrm flipV="1">
            <a:off x="4214810" y="4429132"/>
            <a:ext cx="928694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725470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Naliczanie kosztów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az 3" descr="corel00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214422"/>
            <a:ext cx="428628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5857884" y="1643050"/>
            <a:ext cx="3143272" cy="1214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400" dirty="0" smtClean="0">
                <a:latin typeface="Arial" pitchFamily="34" charset="0"/>
                <a:cs typeface="Arial" pitchFamily="34" charset="0"/>
              </a:rPr>
              <a:t>Zasoby generują koszty. Zasób może być rozliczany w całości na </a:t>
            </a:r>
            <a:r>
              <a:rPr lang="pl-PL" sz="1400" dirty="0" err="1" smtClean="0">
                <a:latin typeface="Arial" pitchFamily="34" charset="0"/>
                <a:cs typeface="Arial" pitchFamily="34" charset="0"/>
              </a:rPr>
              <a:t>rozpo-częcie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l-PL" sz="1400" dirty="0" smtClean="0">
                <a:latin typeface="Arial" pitchFamily="34" charset="0"/>
                <a:cs typeface="Arial" pitchFamily="34" charset="0"/>
              </a:rPr>
              <a:t>lub zakończenie zadania oraz proporcjonalnie w czasie trwania zadania</a:t>
            </a:r>
            <a:endParaRPr lang="pl-PL" sz="1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Łącznik prosty ze strzałką 6"/>
          <p:cNvCxnSpPr>
            <a:stCxn id="5" idx="2"/>
          </p:cNvCxnSpPr>
          <p:nvPr/>
        </p:nvCxnSpPr>
        <p:spPr>
          <a:xfrm rot="5400000">
            <a:off x="4286248" y="571480"/>
            <a:ext cx="857256" cy="54292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500166" y="4643446"/>
            <a:ext cx="7286676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Pole naliczanie umożliwia wyświetlanie, filtrowanie lub edytowanie sposobu oraz czasu naliczania kosztów zasobu do kosztów zadania. Jeżeli wybrana zostanie opcja </a:t>
            </a:r>
            <a:r>
              <a:rPr kumimoji="0" lang="pl-PL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Rozpoczęcie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koszty będą naliczane w momencie rozpoczęcia zadania wskazanym przez datę w polu Rozpoczęcie rzeczywiste. Jeżeli wybrana zostanie opcja </a:t>
            </a:r>
            <a:r>
              <a:rPr kumimoji="0" lang="pl-PL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Koniec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koszty nie zostaną naliczone, dopóki praca pozostała nie będzie wynosiła zero. Jeżeli wybrana zostanie opcja </a:t>
            </a:r>
            <a:r>
              <a:rPr kumimoji="0" lang="pl-PL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Proporcjonalnie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naliczanie kosztów będzie zaplanowane do wykonania podczas raportowania pracy rzeczywistej i obliczana poprzez pomnożenie kosztu jednostkowego przez pracę (opcja domyślna). Niezależnie od ustawień w polu </a:t>
            </a:r>
            <a:r>
              <a:rPr kumimoji="0" lang="pl-PL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Naliczanie</a:t>
            </a:r>
            <a:r>
              <a:rPr kumimoji="0" lang="pl-PL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wszystkie koszty użycia zasobu są naliczane zawsze podczas rozpoczęcia zadania.</a:t>
            </a:r>
            <a:endParaRPr kumimoji="0" lang="pl-P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28728" y="500042"/>
            <a:ext cx="7283152" cy="714380"/>
          </a:xfrm>
        </p:spPr>
        <p:txBody>
          <a:bodyPr>
            <a:normAutofit/>
          </a:bodyPr>
          <a:lstStyle/>
          <a:p>
            <a:r>
              <a:rPr lang="pl-PL" sz="2400" dirty="0" smtClean="0">
                <a:latin typeface="Arial" pitchFamily="34" charset="0"/>
                <a:cs typeface="Arial" pitchFamily="34" charset="0"/>
              </a:rPr>
              <a:t>Dziewięć 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głównych zalet programu 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MS </a:t>
            </a:r>
            <a:r>
              <a:rPr lang="pl-PL" sz="2400" dirty="0" smtClean="0">
                <a:latin typeface="Arial" pitchFamily="34" charset="0"/>
                <a:cs typeface="Arial" pitchFamily="34" charset="0"/>
              </a:rPr>
              <a:t>Project</a:t>
            </a:r>
            <a:endParaRPr lang="pl-P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03648" y="1600200"/>
            <a:ext cx="7283152" cy="475775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pl-PL" sz="1900" dirty="0" smtClean="0">
                <a:latin typeface="Arial" pitchFamily="34" charset="0"/>
                <a:cs typeface="Arial" pitchFamily="34" charset="0"/>
              </a:rPr>
              <a:t>efektywne 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zarządzanie i lepsze rozumienie harmonogramów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pl-PL" sz="1900" dirty="0" smtClean="0">
                <a:latin typeface="Arial" pitchFamily="34" charset="0"/>
                <a:cs typeface="Arial" pitchFamily="34" charset="0"/>
              </a:rPr>
              <a:t>szybkie 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osiągnięcie wysokiej produktywności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pl-PL" sz="1900" dirty="0" smtClean="0">
                <a:latin typeface="Arial" pitchFamily="34" charset="0"/>
                <a:cs typeface="Arial" pitchFamily="34" charset="0"/>
              </a:rPr>
              <a:t>wykorzystanie 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istniejących danych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pl-PL" sz="1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tworzenie profesjonalnych wykresów i schematów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pl-PL" sz="1900" dirty="0" smtClean="0">
                <a:latin typeface="Arial" pitchFamily="34" charset="0"/>
                <a:cs typeface="Arial" pitchFamily="34" charset="0"/>
              </a:rPr>
              <a:t>odpowiednie 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przekazywanie informacji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pl-PL" sz="1900" dirty="0" smtClean="0">
                <a:latin typeface="Arial" pitchFamily="34" charset="0"/>
                <a:cs typeface="Arial" pitchFamily="34" charset="0"/>
              </a:rPr>
              <a:t>lepsza 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kontrola zasobów i finansów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pl-PL" sz="1900" dirty="0" smtClean="0">
                <a:latin typeface="Arial" pitchFamily="34" charset="0"/>
                <a:cs typeface="Arial" pitchFamily="34" charset="0"/>
              </a:rPr>
              <a:t>szybki 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dostęp do potrzebnych informacji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pl-PL" sz="1900" dirty="0" smtClean="0">
                <a:latin typeface="Arial" pitchFamily="34" charset="0"/>
                <a:cs typeface="Arial" pitchFamily="34" charset="0"/>
              </a:rPr>
              <a:t>śledzenie 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projektów zgodnie z własnymi potrzebami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pl-PL" sz="1900" dirty="0" smtClean="0">
                <a:latin typeface="Arial" pitchFamily="34" charset="0"/>
                <a:cs typeface="Arial" pitchFamily="34" charset="0"/>
              </a:rPr>
              <a:t>do 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stosowanie 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aplikacji do </a:t>
            </a:r>
            <a:r>
              <a:rPr lang="pl-PL" sz="1900" dirty="0" smtClean="0">
                <a:latin typeface="Arial" pitchFamily="34" charset="0"/>
                <a:cs typeface="Arial" pitchFamily="34" charset="0"/>
              </a:rPr>
              <a:t>konkretnych wymagań oraz dostępna pomoc.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786050" y="571480"/>
            <a:ext cx="4643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i="1" dirty="0" smtClean="0">
                <a:latin typeface="Arial" pitchFamily="34" charset="0"/>
                <a:cs typeface="Arial" pitchFamily="34" charset="0"/>
              </a:rPr>
              <a:t>DZIĘKUJĘ ZA UWAGĘ</a:t>
            </a:r>
            <a:endParaRPr lang="pl-PL" sz="32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381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d560bd989766fd3a7692ab5c96d16848c164e8d"/>
</p:tagLst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1057</TotalTime>
  <Words>1117</Words>
  <Application>Microsoft Office PowerPoint</Application>
  <PresentationFormat>Pokaz na ekranie (4:3)</PresentationFormat>
  <Paragraphs>116</Paragraphs>
  <Slides>21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2" baseType="lpstr">
      <vt:lpstr>Motyw pakietu Office</vt:lpstr>
      <vt:lpstr>Slajd 1</vt:lpstr>
      <vt:lpstr>Aplikacja MS Project w branży budowlanej</vt:lpstr>
      <vt:lpstr>Planowanie oraz zarządzanie przedsięwzięciami budowlanymi jako dziedzina inżynierii procesów budowlach</vt:lpstr>
      <vt:lpstr>W każdym przypadku zarówno dla Inwestora jak i dla zespołu realizującego przedsięwzięcie ważne będą trzy parametry zarządzania</vt:lpstr>
      <vt:lpstr>Fazy zarządzania projektami w większości istniejących metodologii </vt:lpstr>
      <vt:lpstr>MS Project jako narzędzie wspomagające sprawne zarządzanie projektami budowlanymi</vt:lpstr>
      <vt:lpstr>Slajd 7</vt:lpstr>
      <vt:lpstr>Opracowanie harmonogramu w programie  MS Project</vt:lpstr>
      <vt:lpstr>Najważniejsze możliwości systemu przy tworzeniu harmonogramów</vt:lpstr>
      <vt:lpstr>Import danych do MS Project</vt:lpstr>
      <vt:lpstr>Harmonogramowanie zadań na podstawie nakładów rzeczowych</vt:lpstr>
      <vt:lpstr>Typ harmonogramowania</vt:lpstr>
      <vt:lpstr>Czas trwania i pracochłonność zadania</vt:lpstr>
      <vt:lpstr>Informacje o zadaniu</vt:lpstr>
      <vt:lpstr>Zależności pomiędzy zadaniami</vt:lpstr>
      <vt:lpstr>Podstawowe dane o zasobach</vt:lpstr>
      <vt:lpstr>Arkusz pracy zasobów</vt:lpstr>
      <vt:lpstr>Harmonogram z wykresem zatrudnienia</vt:lpstr>
      <vt:lpstr>Naliczanie kosztów</vt:lpstr>
      <vt:lpstr>Dziewięć głównych zalet programu MS Project</vt:lpstr>
      <vt:lpstr>Slajd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Radoslaw Panas</dc:creator>
  <cp:lastModifiedBy>lukas</cp:lastModifiedBy>
  <cp:revision>50</cp:revision>
  <dcterms:created xsi:type="dcterms:W3CDTF">2012-02-23T08:08:02Z</dcterms:created>
  <dcterms:modified xsi:type="dcterms:W3CDTF">2012-02-25T14:27:29Z</dcterms:modified>
</cp:coreProperties>
</file>