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Default Extension="doc" ContentType="application/msword"/>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xls" ContentType="application/vnd.ms-exce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91"/>
  </p:notesMasterIdLst>
  <p:sldIdLst>
    <p:sldId id="386" r:id="rId2"/>
    <p:sldId id="257" r:id="rId3"/>
    <p:sldId id="260" r:id="rId4"/>
    <p:sldId id="301" r:id="rId5"/>
    <p:sldId id="264" r:id="rId6"/>
    <p:sldId id="298" r:id="rId7"/>
    <p:sldId id="294" r:id="rId8"/>
    <p:sldId id="295" r:id="rId9"/>
    <p:sldId id="299" r:id="rId10"/>
    <p:sldId id="300" r:id="rId11"/>
    <p:sldId id="265" r:id="rId12"/>
    <p:sldId id="266" r:id="rId13"/>
    <p:sldId id="308" r:id="rId14"/>
    <p:sldId id="309" r:id="rId15"/>
    <p:sldId id="310" r:id="rId16"/>
    <p:sldId id="312" r:id="rId17"/>
    <p:sldId id="315" r:id="rId18"/>
    <p:sldId id="313" r:id="rId19"/>
    <p:sldId id="314" r:id="rId20"/>
    <p:sldId id="316" r:id="rId21"/>
    <p:sldId id="317" r:id="rId22"/>
    <p:sldId id="320" r:id="rId23"/>
    <p:sldId id="324" r:id="rId24"/>
    <p:sldId id="319" r:id="rId25"/>
    <p:sldId id="318" r:id="rId26"/>
    <p:sldId id="339" r:id="rId27"/>
    <p:sldId id="321" r:id="rId28"/>
    <p:sldId id="322" r:id="rId29"/>
    <p:sldId id="323" r:id="rId30"/>
    <p:sldId id="325" r:id="rId31"/>
    <p:sldId id="326" r:id="rId32"/>
    <p:sldId id="352" r:id="rId33"/>
    <p:sldId id="353" r:id="rId34"/>
    <p:sldId id="354" r:id="rId35"/>
    <p:sldId id="329" r:id="rId36"/>
    <p:sldId id="330" r:id="rId37"/>
    <p:sldId id="331" r:id="rId38"/>
    <p:sldId id="332" r:id="rId39"/>
    <p:sldId id="333" r:id="rId40"/>
    <p:sldId id="334" r:id="rId41"/>
    <p:sldId id="335" r:id="rId42"/>
    <p:sldId id="355" r:id="rId43"/>
    <p:sldId id="356" r:id="rId44"/>
    <p:sldId id="336" r:id="rId45"/>
    <p:sldId id="340" r:id="rId46"/>
    <p:sldId id="337" r:id="rId47"/>
    <p:sldId id="338" r:id="rId48"/>
    <p:sldId id="357" r:id="rId49"/>
    <p:sldId id="341" r:id="rId50"/>
    <p:sldId id="342" r:id="rId51"/>
    <p:sldId id="343" r:id="rId52"/>
    <p:sldId id="344" r:id="rId53"/>
    <p:sldId id="348" r:id="rId54"/>
    <p:sldId id="345" r:id="rId55"/>
    <p:sldId id="347" r:id="rId56"/>
    <p:sldId id="359" r:id="rId57"/>
    <p:sldId id="360" r:id="rId58"/>
    <p:sldId id="346" r:id="rId59"/>
    <p:sldId id="358" r:id="rId60"/>
    <p:sldId id="361" r:id="rId61"/>
    <p:sldId id="362" r:id="rId62"/>
    <p:sldId id="327" r:id="rId63"/>
    <p:sldId id="328" r:id="rId64"/>
    <p:sldId id="349" r:id="rId65"/>
    <p:sldId id="350" r:id="rId66"/>
    <p:sldId id="351" r:id="rId67"/>
    <p:sldId id="364" r:id="rId68"/>
    <p:sldId id="365" r:id="rId69"/>
    <p:sldId id="366" r:id="rId70"/>
    <p:sldId id="363" r:id="rId71"/>
    <p:sldId id="367" r:id="rId72"/>
    <p:sldId id="368" r:id="rId73"/>
    <p:sldId id="369" r:id="rId74"/>
    <p:sldId id="370" r:id="rId75"/>
    <p:sldId id="371" r:id="rId76"/>
    <p:sldId id="372" r:id="rId77"/>
    <p:sldId id="374" r:id="rId78"/>
    <p:sldId id="375" r:id="rId79"/>
    <p:sldId id="376" r:id="rId80"/>
    <p:sldId id="377" r:id="rId81"/>
    <p:sldId id="378" r:id="rId82"/>
    <p:sldId id="379" r:id="rId83"/>
    <p:sldId id="380" r:id="rId84"/>
    <p:sldId id="381" r:id="rId85"/>
    <p:sldId id="382" r:id="rId86"/>
    <p:sldId id="383" r:id="rId87"/>
    <p:sldId id="384" r:id="rId88"/>
    <p:sldId id="385" r:id="rId89"/>
    <p:sldId id="373" r:id="rId90"/>
  </p:sldIdLst>
  <p:sldSz cx="9144000" cy="6858000" type="screen4x3"/>
  <p:notesSz cx="6858000" cy="9144000"/>
  <p:defaultTextStyle>
    <a:defPPr>
      <a:defRPr lang="pl-PL"/>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008000"/>
    <a:srgbClr val="0033CC"/>
    <a:srgbClr val="000000"/>
    <a:srgbClr val="CC9900"/>
    <a:srgbClr val="66FF99"/>
    <a:srgbClr val="33CC33"/>
    <a:srgbClr val="66CCFF"/>
  </p:clrMru>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666" y="-28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5.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image" Target="../media/image97.png"/><Relationship Id="rId4" Type="http://schemas.openxmlformats.org/officeDocument/2006/relationships/image" Target="../media/image100.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2.e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21.wmf"/><Relationship Id="rId1" Type="http://schemas.openxmlformats.org/officeDocument/2006/relationships/image" Target="../media/image120.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3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55.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66.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07.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213.wmf"/><Relationship Id="rId2" Type="http://schemas.openxmlformats.org/officeDocument/2006/relationships/image" Target="../media/image212.wmf"/><Relationship Id="rId1" Type="http://schemas.openxmlformats.org/officeDocument/2006/relationships/image" Target="../media/image211.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2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pl-PL" altLang="pl-PL"/>
          </a:p>
        </p:txBody>
      </p:sp>
      <p:sp>
        <p:nvSpPr>
          <p:cNvPr id="36867"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pl-PL" altLang="pl-PL"/>
          </a:p>
        </p:txBody>
      </p:sp>
      <p:sp>
        <p:nvSpPr>
          <p:cNvPr id="942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6869"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l-PL" altLang="pl-PL" noProof="0" smtClean="0"/>
              <a:t>Kliknij, aby edytować style wzorca tekstu</a:t>
            </a:r>
          </a:p>
          <a:p>
            <a:pPr lvl="1"/>
            <a:r>
              <a:rPr lang="pl-PL" altLang="pl-PL" noProof="0" smtClean="0"/>
              <a:t>Drugi poziom</a:t>
            </a:r>
          </a:p>
          <a:p>
            <a:pPr lvl="2"/>
            <a:r>
              <a:rPr lang="pl-PL" altLang="pl-PL" noProof="0" smtClean="0"/>
              <a:t>Trzeci poziom</a:t>
            </a:r>
          </a:p>
          <a:p>
            <a:pPr lvl="3"/>
            <a:r>
              <a:rPr lang="pl-PL" altLang="pl-PL" noProof="0" smtClean="0"/>
              <a:t>Czwarty poziom</a:t>
            </a:r>
          </a:p>
          <a:p>
            <a:pPr lvl="4"/>
            <a:r>
              <a:rPr lang="pl-PL" altLang="pl-PL" noProof="0" smtClean="0"/>
              <a:t>Piąty poziom</a:t>
            </a:r>
          </a:p>
        </p:txBody>
      </p:sp>
      <p:sp>
        <p:nvSpPr>
          <p:cNvPr id="36870"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pl-PL" altLang="pl-PL"/>
          </a:p>
        </p:txBody>
      </p:sp>
      <p:sp>
        <p:nvSpPr>
          <p:cNvPr id="36871"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EBD37FD1-2972-4058-A49E-01574187288F}" type="slidenum">
              <a:rPr lang="pl-PL" altLang="pl-PL"/>
              <a:pPr>
                <a:defRPr/>
              </a:pPr>
              <a:t>‹#›</a:t>
            </a:fld>
            <a:endParaRPr lang="pl-PL" altLang="pl-P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smtClean="0"/>
              <a:t>Kliknij, aby edytować styl wzorca podtytułu</a:t>
            </a:r>
            <a:endParaRPr lang="pl-PL"/>
          </a:p>
        </p:txBody>
      </p:sp>
      <p:sp>
        <p:nvSpPr>
          <p:cNvPr id="4"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6" name="Rectangle 6"/>
          <p:cNvSpPr>
            <a:spLocks noGrp="1" noChangeArrowheads="1"/>
          </p:cNvSpPr>
          <p:nvPr>
            <p:ph type="sldNum" sz="quarter" idx="12"/>
          </p:nvPr>
        </p:nvSpPr>
        <p:spPr>
          <a:ln/>
        </p:spPr>
        <p:txBody>
          <a:bodyPr/>
          <a:lstStyle>
            <a:lvl1pPr>
              <a:defRPr/>
            </a:lvl1pPr>
          </a:lstStyle>
          <a:p>
            <a:pPr>
              <a:defRPr/>
            </a:pPr>
            <a:fld id="{ACF59127-2547-4774-B175-B3E4446A4197}" type="slidenum">
              <a:rPr lang="pl-PL" altLang="pl-PL"/>
              <a:pPr>
                <a:defRPr/>
              </a:pPr>
              <a:t>‹#›</a:t>
            </a:fld>
            <a:endParaRPr lang="pl-PL" alt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6" name="Rectangle 6"/>
          <p:cNvSpPr>
            <a:spLocks noGrp="1" noChangeArrowheads="1"/>
          </p:cNvSpPr>
          <p:nvPr>
            <p:ph type="sldNum" sz="quarter" idx="12"/>
          </p:nvPr>
        </p:nvSpPr>
        <p:spPr>
          <a:ln/>
        </p:spPr>
        <p:txBody>
          <a:bodyPr/>
          <a:lstStyle>
            <a:lvl1pPr>
              <a:defRPr/>
            </a:lvl1pPr>
          </a:lstStyle>
          <a:p>
            <a:pPr>
              <a:defRPr/>
            </a:pPr>
            <a:fld id="{D922475D-78AE-4A1B-9CA6-AE11EB261A74}" type="slidenum">
              <a:rPr lang="pl-PL" altLang="pl-PL"/>
              <a:pPr>
                <a:defRPr/>
              </a:pPr>
              <a:t>‹#›</a:t>
            </a:fld>
            <a:endParaRPr lang="pl-PL" alt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smtClean="0"/>
              <a:t>Kliknij, aby edytować style wzorca tekstu</a:t>
            </a:r>
          </a:p>
        </p:txBody>
      </p:sp>
      <p:sp>
        <p:nvSpPr>
          <p:cNvPr id="4"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6" name="Rectangle 6"/>
          <p:cNvSpPr>
            <a:spLocks noGrp="1" noChangeArrowheads="1"/>
          </p:cNvSpPr>
          <p:nvPr>
            <p:ph type="sldNum" sz="quarter" idx="12"/>
          </p:nvPr>
        </p:nvSpPr>
        <p:spPr>
          <a:ln/>
        </p:spPr>
        <p:txBody>
          <a:bodyPr/>
          <a:lstStyle>
            <a:lvl1pPr>
              <a:defRPr/>
            </a:lvl1pPr>
          </a:lstStyle>
          <a:p>
            <a:pPr>
              <a:defRPr/>
            </a:pPr>
            <a:fld id="{45408FAB-1EA5-4E15-B2DE-B3AC0891DA53}" type="slidenum">
              <a:rPr lang="pl-PL" altLang="pl-PL"/>
              <a:pPr>
                <a:defRPr/>
              </a:pPr>
              <a:t>‹#›</a:t>
            </a:fld>
            <a:endParaRPr lang="pl-PL" alt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7" name="Rectangle 6"/>
          <p:cNvSpPr>
            <a:spLocks noGrp="1" noChangeArrowheads="1"/>
          </p:cNvSpPr>
          <p:nvPr>
            <p:ph type="sldNum" sz="quarter" idx="12"/>
          </p:nvPr>
        </p:nvSpPr>
        <p:spPr>
          <a:ln/>
        </p:spPr>
        <p:txBody>
          <a:bodyPr/>
          <a:lstStyle>
            <a:lvl1pPr>
              <a:defRPr/>
            </a:lvl1pPr>
          </a:lstStyle>
          <a:p>
            <a:pPr>
              <a:defRPr/>
            </a:pPr>
            <a:fld id="{BA5CA08B-69CB-4BBD-8735-78A78190F2A6}" type="slidenum">
              <a:rPr lang="pl-PL" altLang="pl-PL"/>
              <a:pPr>
                <a:defRPr/>
              </a:pPr>
              <a:t>‹#›</a:t>
            </a:fld>
            <a:endParaRPr lang="pl-PL" alt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8"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9" name="Rectangle 6"/>
          <p:cNvSpPr>
            <a:spLocks noGrp="1" noChangeArrowheads="1"/>
          </p:cNvSpPr>
          <p:nvPr>
            <p:ph type="sldNum" sz="quarter" idx="12"/>
          </p:nvPr>
        </p:nvSpPr>
        <p:spPr>
          <a:ln/>
        </p:spPr>
        <p:txBody>
          <a:bodyPr/>
          <a:lstStyle>
            <a:lvl1pPr>
              <a:defRPr/>
            </a:lvl1pPr>
          </a:lstStyle>
          <a:p>
            <a:pPr>
              <a:defRPr/>
            </a:pPr>
            <a:fld id="{DE57E1EF-D92C-4992-B2F3-8187118ED0E1}" type="slidenum">
              <a:rPr lang="pl-PL" altLang="pl-PL"/>
              <a:pPr>
                <a:defRPr/>
              </a:pPr>
              <a:t>‹#›</a:t>
            </a:fld>
            <a:endParaRPr lang="pl-PL" alt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4"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5" name="Rectangle 6"/>
          <p:cNvSpPr>
            <a:spLocks noGrp="1" noChangeArrowheads="1"/>
          </p:cNvSpPr>
          <p:nvPr>
            <p:ph type="sldNum" sz="quarter" idx="12"/>
          </p:nvPr>
        </p:nvSpPr>
        <p:spPr>
          <a:ln/>
        </p:spPr>
        <p:txBody>
          <a:bodyPr/>
          <a:lstStyle>
            <a:lvl1pPr>
              <a:defRPr/>
            </a:lvl1pPr>
          </a:lstStyle>
          <a:p>
            <a:pPr>
              <a:defRPr/>
            </a:pPr>
            <a:fld id="{EDEA25A3-513C-4B79-BC3E-38826BDD7758}" type="slidenum">
              <a:rPr lang="pl-PL" altLang="pl-PL"/>
              <a:pPr>
                <a:defRPr/>
              </a:pPr>
              <a:t>‹#›</a:t>
            </a:fld>
            <a:endParaRPr lang="pl-PL" alt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3"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4" name="Rectangle 6"/>
          <p:cNvSpPr>
            <a:spLocks noGrp="1" noChangeArrowheads="1"/>
          </p:cNvSpPr>
          <p:nvPr>
            <p:ph type="sldNum" sz="quarter" idx="12"/>
          </p:nvPr>
        </p:nvSpPr>
        <p:spPr>
          <a:ln/>
        </p:spPr>
        <p:txBody>
          <a:bodyPr/>
          <a:lstStyle>
            <a:lvl1pPr>
              <a:defRPr/>
            </a:lvl1pPr>
          </a:lstStyle>
          <a:p>
            <a:pPr>
              <a:defRPr/>
            </a:pPr>
            <a:fld id="{8AC7D936-34B5-4CC4-88CB-6EA14675BF0E}" type="slidenum">
              <a:rPr lang="pl-PL" altLang="pl-PL"/>
              <a:pPr>
                <a:defRPr/>
              </a:pPr>
              <a:t>‹#›</a:t>
            </a:fld>
            <a:endParaRPr lang="pl-PL" alt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7" name="Rectangle 6"/>
          <p:cNvSpPr>
            <a:spLocks noGrp="1" noChangeArrowheads="1"/>
          </p:cNvSpPr>
          <p:nvPr>
            <p:ph type="sldNum" sz="quarter" idx="12"/>
          </p:nvPr>
        </p:nvSpPr>
        <p:spPr>
          <a:ln/>
        </p:spPr>
        <p:txBody>
          <a:bodyPr/>
          <a:lstStyle>
            <a:lvl1pPr>
              <a:defRPr/>
            </a:lvl1pPr>
          </a:lstStyle>
          <a:p>
            <a:pPr>
              <a:defRPr/>
            </a:pPr>
            <a:fld id="{E1770F46-C12B-434C-BCC8-666BCC2A7683}" type="slidenum">
              <a:rPr lang="pl-PL" altLang="pl-PL"/>
              <a:pPr>
                <a:defRPr/>
              </a:pPr>
              <a:t>‹#›</a:t>
            </a:fld>
            <a:endParaRPr lang="pl-PL" alt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l-PL" noProof="0" smtClean="0"/>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7" name="Rectangle 6"/>
          <p:cNvSpPr>
            <a:spLocks noGrp="1" noChangeArrowheads="1"/>
          </p:cNvSpPr>
          <p:nvPr>
            <p:ph type="sldNum" sz="quarter" idx="12"/>
          </p:nvPr>
        </p:nvSpPr>
        <p:spPr>
          <a:ln/>
        </p:spPr>
        <p:txBody>
          <a:bodyPr/>
          <a:lstStyle>
            <a:lvl1pPr>
              <a:defRPr/>
            </a:lvl1pPr>
          </a:lstStyle>
          <a:p>
            <a:pPr>
              <a:defRPr/>
            </a:pPr>
            <a:fld id="{BA406B8D-AB3D-4C3A-AAC0-89A2E597858B}" type="slidenum">
              <a:rPr lang="pl-PL" altLang="pl-PL"/>
              <a:pPr>
                <a:defRPr/>
              </a:pPr>
              <a:t>‹#›</a:t>
            </a:fld>
            <a:endParaRPr lang="pl-PL" alt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6" name="Rectangle 6"/>
          <p:cNvSpPr>
            <a:spLocks noGrp="1" noChangeArrowheads="1"/>
          </p:cNvSpPr>
          <p:nvPr>
            <p:ph type="sldNum" sz="quarter" idx="12"/>
          </p:nvPr>
        </p:nvSpPr>
        <p:spPr>
          <a:ln/>
        </p:spPr>
        <p:txBody>
          <a:bodyPr/>
          <a:lstStyle>
            <a:lvl1pPr>
              <a:defRPr/>
            </a:lvl1pPr>
          </a:lstStyle>
          <a:p>
            <a:pPr>
              <a:defRPr/>
            </a:pPr>
            <a:fld id="{2EFD51A5-F469-4DFC-BBEE-FE8632BBC872}" type="slidenum">
              <a:rPr lang="pl-PL" altLang="pl-PL"/>
              <a:pPr>
                <a:defRPr/>
              </a:pPr>
              <a:t>‹#›</a:t>
            </a:fld>
            <a:endParaRPr lang="pl-PL" alt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6" name="Rectangle 6"/>
          <p:cNvSpPr>
            <a:spLocks noGrp="1" noChangeArrowheads="1"/>
          </p:cNvSpPr>
          <p:nvPr>
            <p:ph type="sldNum" sz="quarter" idx="12"/>
          </p:nvPr>
        </p:nvSpPr>
        <p:spPr>
          <a:ln/>
        </p:spPr>
        <p:txBody>
          <a:bodyPr/>
          <a:lstStyle>
            <a:lvl1pPr>
              <a:defRPr/>
            </a:lvl1pPr>
          </a:lstStyle>
          <a:p>
            <a:pPr>
              <a:defRPr/>
            </a:pPr>
            <a:fld id="{921A99B0-1D97-4547-AB8D-260A58A815CA}" type="slidenum">
              <a:rPr lang="pl-PL" altLang="pl-PL"/>
              <a:pPr>
                <a:defRPr/>
              </a:pPr>
              <a:t>‹#›</a:t>
            </a:fld>
            <a:endParaRPr lang="pl-PL" alt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pl-PL" altLang="pl-PL" smtClean="0"/>
              <a:t>Kliknij, aby edytować styl wzorca tytułu</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l-PL" altLang="pl-PL" smtClean="0"/>
              <a:t>Kliknij, aby edytować style wzorca tekstu</a:t>
            </a:r>
          </a:p>
          <a:p>
            <a:pPr lvl="1"/>
            <a:r>
              <a:rPr lang="pl-PL" altLang="pl-PL" smtClean="0"/>
              <a:t>Drugi poziom</a:t>
            </a:r>
          </a:p>
          <a:p>
            <a:pPr lvl="2"/>
            <a:r>
              <a:rPr lang="pl-PL" altLang="pl-PL" smtClean="0"/>
              <a:t>Trzeci poziom</a:t>
            </a:r>
          </a:p>
          <a:p>
            <a:pPr lvl="3"/>
            <a:r>
              <a:rPr lang="pl-PL" altLang="pl-PL" smtClean="0"/>
              <a:t>Czwarty poziom</a:t>
            </a:r>
          </a:p>
          <a:p>
            <a:pPr lvl="4"/>
            <a:r>
              <a:rPr lang="pl-PL" altLang="pl-PL" smtClean="0"/>
              <a:t>Piąty poziom</a:t>
            </a:r>
          </a:p>
        </p:txBody>
      </p:sp>
      <p:sp>
        <p:nvSpPr>
          <p:cNvPr id="7168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pl-PL" altLang="pl-PL"/>
          </a:p>
        </p:txBody>
      </p:sp>
      <p:sp>
        <p:nvSpPr>
          <p:cNvPr id="7168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pl-PL" altLang="pl-PL"/>
          </a:p>
        </p:txBody>
      </p:sp>
      <p:sp>
        <p:nvSpPr>
          <p:cNvPr id="7168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7A744495-F4E9-400D-87BC-5A3CD2ABCAF6}" type="slidenum">
              <a:rPr lang="pl-PL" altLang="pl-PL"/>
              <a:pPr>
                <a:defRPr/>
              </a:pPr>
              <a:t>‹#›</a:t>
            </a:fld>
            <a:endParaRPr lang="pl-PL" altLang="pl-PL"/>
          </a:p>
        </p:txBody>
      </p:sp>
    </p:spTree>
  </p:cSld>
  <p:clrMap bg1="lt1" tx1="dk1" bg2="lt2" tx2="dk2" accent1="accent1" accent2="accent2" accent3="accent3" accent4="accent4" accent5="accent5" accent6="accent6" hlink="hlink" folHlink="folHlink"/>
  <p:sldLayoutIdLst>
    <p:sldLayoutId id="2147483668" r:id="rId1"/>
    <p:sldLayoutId id="2147483667" r:id="rId2"/>
    <p:sldLayoutId id="2147483666" r:id="rId3"/>
    <p:sldLayoutId id="2147483665" r:id="rId4"/>
    <p:sldLayoutId id="2147483664" r:id="rId5"/>
    <p:sldLayoutId id="2147483663" r:id="rId6"/>
    <p:sldLayoutId id="2147483662" r:id="rId7"/>
    <p:sldLayoutId id="2147483661" r:id="rId8"/>
    <p:sldLayoutId id="2147483660" r:id="rId9"/>
    <p:sldLayoutId id="2147483659" r:id="rId10"/>
    <p:sldLayoutId id="2147483658"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upload.wikimedia.org/wikipedia/commons/7/7c/Penicillin-G.png" TargetMode="External"/><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hyperlink" Target="http://upload.wikimedia.org/wikipedia/commons/4/48/Ampicillin-2D-skeletal.png" TargetMode="Externa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hyperlink" Target="http://www.moda.com.pl/moda/news/15439/Niemiecki_handel_odzieza/" TargetMode="External"/><Relationship Id="rId7" Type="http://schemas.openxmlformats.org/officeDocument/2006/relationships/hyperlink" Target="http://imageshack.us/" TargetMode="External"/><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5.jpeg"/><Relationship Id="rId7" Type="http://schemas.openxmlformats.org/officeDocument/2006/relationships/image" Target="../media/image18.jpeg"/><Relationship Id="rId12" Type="http://schemas.openxmlformats.org/officeDocument/2006/relationships/image" Target="../media/image22.pn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hyperlink" Target="http://www.swiatwloczki.pl/sklep/images/wbawA1D5007.jpg" TargetMode="External"/><Relationship Id="rId11" Type="http://schemas.openxmlformats.org/officeDocument/2006/relationships/image" Target="../media/image21.png"/><Relationship Id="rId5" Type="http://schemas.openxmlformats.org/officeDocument/2006/relationships/image" Target="../media/image17.jpeg"/><Relationship Id="rId10" Type="http://schemas.openxmlformats.org/officeDocument/2006/relationships/image" Target="../media/image20.jpeg"/><Relationship Id="rId4" Type="http://schemas.openxmlformats.org/officeDocument/2006/relationships/image" Target="../media/image16.jpeg"/><Relationship Id="rId9" Type="http://schemas.openxmlformats.org/officeDocument/2006/relationships/hyperlink" Target="http://www.yunphoto.net/mid/yun_3977.jpg"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www.iceland.pl/obrazy/welna_d.jpg" TargetMode="External"/><Relationship Id="rId13" Type="http://schemas.openxmlformats.org/officeDocument/2006/relationships/image" Target="../media/image29.jpeg"/><Relationship Id="rId3" Type="http://schemas.openxmlformats.org/officeDocument/2006/relationships/image" Target="../media/image23.jpeg"/><Relationship Id="rId7" Type="http://schemas.openxmlformats.org/officeDocument/2006/relationships/image" Target="../media/image26.jpeg"/><Relationship Id="rId12" Type="http://schemas.openxmlformats.org/officeDocument/2006/relationships/hyperlink" Target="http://images.google.pl/imgres?imgurl=http://dagi35.blox.pl/resource/100_9530.JPG&amp;imgrefurl=http://dagi35.blox.pl/html/1310721,262146,169.html?6&amp;h=426&amp;w=640&amp;sz=147&amp;hl=pl&amp;start=36&amp;um=1&amp;tbnid=Ya4I7t5BrkwaTM:&amp;tbnh=91&amp;tbnw=137&amp;prev=/images?q=we%C5%82na&amp;start=18&amp;ndsp=18&amp;svnum=10&amp;um=1&amp;hl=pl&amp;lr=&amp;sa=N" TargetMode="External"/><Relationship Id="rId2" Type="http://schemas.openxmlformats.org/officeDocument/2006/relationships/hyperlink" Target="http://images.google.pl/imgres?imgurl=http://www.flowerbud.com/images/flowers/gerbera-red.jpg&amp;imgrefurl=http://twoj.net/index.php?showtopic=12935&amp;h=330&amp;w=330&amp;sz=27&amp;hl=pl&amp;start=14&amp;um=1&amp;tbnid=uwMndGr6xb0wMM:&amp;tbnh=119&amp;tbnw=119&amp;prev=/images?q=gerbera&amp;svnum=10&amp;um=1&amp;hl=pl&amp;lr=" TargetMode="External"/><Relationship Id="rId1" Type="http://schemas.openxmlformats.org/officeDocument/2006/relationships/slideLayout" Target="../slideLayouts/slideLayout7.xml"/><Relationship Id="rId6" Type="http://schemas.openxmlformats.org/officeDocument/2006/relationships/image" Target="../media/image25.png"/><Relationship Id="rId11" Type="http://schemas.openxmlformats.org/officeDocument/2006/relationships/image" Target="../media/image28.jpeg"/><Relationship Id="rId5" Type="http://schemas.openxmlformats.org/officeDocument/2006/relationships/image" Target="../media/image24.jpeg"/><Relationship Id="rId15" Type="http://schemas.openxmlformats.org/officeDocument/2006/relationships/image" Target="../media/image31.png"/><Relationship Id="rId10" Type="http://schemas.openxmlformats.org/officeDocument/2006/relationships/hyperlink" Target="http://www.mikpol.com.pl/kasz3.jpg" TargetMode="External"/><Relationship Id="rId4" Type="http://schemas.openxmlformats.org/officeDocument/2006/relationships/hyperlink" Target="http://pl.wikipedia.org/wiki/Grafika:Bombyx_mori_Cocon_02.jpg" TargetMode="External"/><Relationship Id="rId9" Type="http://schemas.openxmlformats.org/officeDocument/2006/relationships/image" Target="../media/image27.jpeg"/><Relationship Id="rId14" Type="http://schemas.openxmlformats.org/officeDocument/2006/relationships/image" Target="../media/image30.jpeg"/></Relationships>
</file>

<file path=ppt/slides/_rels/slide7.xml.rels><?xml version="1.0" encoding="UTF-8" standalone="yes"?>
<Relationships xmlns="http://schemas.openxmlformats.org/package/2006/relationships"><Relationship Id="rId8" Type="http://schemas.openxmlformats.org/officeDocument/2006/relationships/image" Target="../media/image36.jpeg"/><Relationship Id="rId13" Type="http://schemas.openxmlformats.org/officeDocument/2006/relationships/hyperlink" Target="http://images.google.pl/imgres?imgurl=http://www.bmt-motorsport.com/data/katalog/SPARCO/evo_fotel.jpg&amp;imgrefurl=http://www.bmt-motorsport.com/data/katalog/fotele_01.htm&amp;h=292&amp;w=189&amp;sz=7&amp;hl=pl&amp;start=70&amp;um=1&amp;tbnid=SxBPmhKgUvVH3M:&amp;tbnh=115&amp;tbnw=74&amp;prev=/images?q=w%C5%82%C3%B3kno+szklane&amp;start=54&amp;ndsp=18&amp;svnum=10&amp;um=1&amp;hl=pl&amp;sa=N" TargetMode="External"/><Relationship Id="rId3" Type="http://schemas.openxmlformats.org/officeDocument/2006/relationships/image" Target="../media/image32.jpeg"/><Relationship Id="rId7" Type="http://schemas.openxmlformats.org/officeDocument/2006/relationships/hyperlink" Target="http://images.google.pl/imgres?imgurl=http://www.projekty.net-system.com.pl/krosglass/images/produkty_zdjecia/krosglass_zdjecie_24_18_m.jpg&amp;imgrefurl=http://www.krosglass.com.pl/11,4.html&amp;h=100&amp;w=100&amp;sz=4&amp;hl=pl&amp;start=2&amp;um=1&amp;tbnid=3sDt3YkW2u5j5M:&amp;tbnh=82&amp;tbnw=82&amp;prev=/images?q=w%C5%82%C3%B3kno+szklane&amp;svnum=10&amp;um=1&amp;hl=pl&amp;sa=X" TargetMode="External"/><Relationship Id="rId12" Type="http://schemas.openxmlformats.org/officeDocument/2006/relationships/image" Target="../media/image38.jpeg"/><Relationship Id="rId2" Type="http://schemas.openxmlformats.org/officeDocument/2006/relationships/hyperlink" Target="http://images.google.pl/imgres?imgurl=http://majkowscy.msk-system.pl/horoskopy/grafika/fiolek.jpg&amp;imgrefurl=http://majkowscy.msk-system.pl/horoskopy/kwiatowy.html&amp;h=150&amp;w=150&amp;sz=7&amp;hl=pl&amp;start=3&amp;um=1&amp;tbnid=FPOSSPgBWGol0M:&amp;tbnh=96&amp;tbnw=96&amp;prev=/images?q=fio%C5%82ek&amp;svnum=10&amp;um=1&amp;hl=pl&amp;lr=" TargetMode="External"/><Relationship Id="rId1" Type="http://schemas.openxmlformats.org/officeDocument/2006/relationships/slideLayout" Target="../slideLayouts/slideLayout7.xml"/><Relationship Id="rId6" Type="http://schemas.openxmlformats.org/officeDocument/2006/relationships/image" Target="../media/image35.jpeg"/><Relationship Id="rId11" Type="http://schemas.openxmlformats.org/officeDocument/2006/relationships/hyperlink" Target="http://images.google.pl/imgres?imgurl=http://presto2006.republika.pl/ZL006Nc.JPG&amp;imgrefurl=http://www.allegro.pl/item217424884_namiot_4_os_zl006n_hurtowna%5d_klejone_szwy.html&amp;h=302&amp;w=403&amp;sz=81&amp;hl=pl&amp;start=41&amp;um=1&amp;tbnid=Amy-AE3jMITCCM:&amp;tbnh=93&amp;tbnw=124&amp;prev=/images?q=w%C5%82%C3%B3kno+szklane&amp;start=36&amp;ndsp=18&amp;svnum=10&amp;um=1&amp;hl=pl&amp;sa=N" TargetMode="External"/><Relationship Id="rId5" Type="http://schemas.openxmlformats.org/officeDocument/2006/relationships/image" Target="../media/image34.jpeg"/><Relationship Id="rId10" Type="http://schemas.openxmlformats.org/officeDocument/2006/relationships/image" Target="../media/image37.jpeg"/><Relationship Id="rId4" Type="http://schemas.openxmlformats.org/officeDocument/2006/relationships/image" Target="../media/image33.jpeg"/><Relationship Id="rId9" Type="http://schemas.openxmlformats.org/officeDocument/2006/relationships/hyperlink" Target="http://images.google.pl/imgres?imgurl=http://www.cyklotur.com/img/530/53082758_1.jpg&amp;imgrefurl=http://www.cyklotur.com/x_C_Sz2.html?PT=53082758&amp;PZTA=A&amp;HNT=T&amp;h=400&amp;w=408&amp;sz=25&amp;hl=pl&amp;start=39&amp;um=1&amp;tbnid=udVk_B06ItThxM:&amp;tbnh=123&amp;tbnw=125&amp;prev=/images?q=w%C5%82%C3%B3kno+szklane&amp;start=36&amp;ndsp=18&amp;svnum=10&amp;um=1&amp;hl=pl&amp;sa=N" TargetMode="External"/><Relationship Id="rId14" Type="http://schemas.openxmlformats.org/officeDocument/2006/relationships/image" Target="../media/image39.jpeg"/></Relationships>
</file>

<file path=ppt/slides/_rels/slide8.xml.rels><?xml version="1.0" encoding="UTF-8" standalone="yes"?>
<Relationships xmlns="http://schemas.openxmlformats.org/package/2006/relationships"><Relationship Id="rId8" Type="http://schemas.openxmlformats.org/officeDocument/2006/relationships/hyperlink" Target="http://images.google.pl/imgres?imgurl=http://www.legar.pl/oferta/inne/odziez_przeciwdeszczowa_nylon.jpg&amp;imgrefurl=http://www.legar.pl/oferta_inne.html&amp;h=808&amp;w=699&amp;sz=58&amp;hl=pl&amp;start=19&amp;um=1&amp;tbnid=9K7_F7RxmcMlCM:&amp;tbnh=143&amp;tbnw=124&amp;prev=/images?q=nylon&amp;start=18&amp;ndsp=18&amp;svnum=10&amp;um=1&amp;hl=pl&amp;sa=N" TargetMode="External"/><Relationship Id="rId13" Type="http://schemas.openxmlformats.org/officeDocument/2006/relationships/image" Target="../media/image46.jpeg"/><Relationship Id="rId18" Type="http://schemas.openxmlformats.org/officeDocument/2006/relationships/image" Target="../media/image51.jpeg"/><Relationship Id="rId3" Type="http://schemas.openxmlformats.org/officeDocument/2006/relationships/image" Target="../media/image40.jpeg"/><Relationship Id="rId7" Type="http://schemas.openxmlformats.org/officeDocument/2006/relationships/image" Target="../media/image42.jpeg"/><Relationship Id="rId12" Type="http://schemas.openxmlformats.org/officeDocument/2006/relationships/image" Target="../media/image45.jpeg"/><Relationship Id="rId17" Type="http://schemas.openxmlformats.org/officeDocument/2006/relationships/image" Target="../media/image50.jpeg"/><Relationship Id="rId2" Type="http://schemas.openxmlformats.org/officeDocument/2006/relationships/hyperlink" Target="http://images.google.pl/imgres?imgurl=http://www.zglobtroter.com/hist_kostarykaStorczyk_c1.jpg&amp;imgrefurl=http://www.zglobtroter.com/hist_kostaryka.html&amp;h=430&amp;w=292&amp;sz=33&amp;hl=pl&amp;start=15&amp;um=1&amp;tbnid=ujNHistvgu63OM:&amp;tbnh=126&amp;tbnw=86&amp;prev=/images?q=storczyk&amp;svnum=10&amp;um=1&amp;hl=pl&amp;lr=&amp;sa=G" TargetMode="External"/><Relationship Id="rId16" Type="http://schemas.openxmlformats.org/officeDocument/2006/relationships/image" Target="../media/image49.jpeg"/><Relationship Id="rId1" Type="http://schemas.openxmlformats.org/officeDocument/2006/relationships/slideLayout" Target="../slideLayouts/slideLayout7.xml"/><Relationship Id="rId6" Type="http://schemas.openxmlformats.org/officeDocument/2006/relationships/hyperlink" Target="http://images.google.pl/imgres?imgurl=http://www.aristaflag.com/IMAGES/nylon%20fabric/green%20nylon%20fabric.jpg&amp;imgrefurl=http://www.aristaflag.com/nylon.html&amp;h=384&amp;w=512&amp;sz=83&amp;hl=pl&amp;start=8&amp;um=1&amp;tbnid=065mSamivEujDM:&amp;tbnh=98&amp;tbnw=131&amp;prev=/images?q=nylon&amp;svnum=10&amp;um=1&amp;hl=pl" TargetMode="External"/><Relationship Id="rId11" Type="http://schemas.openxmlformats.org/officeDocument/2006/relationships/image" Target="../media/image44.jpeg"/><Relationship Id="rId5" Type="http://schemas.openxmlformats.org/officeDocument/2006/relationships/image" Target="../media/image41.jpeg"/><Relationship Id="rId15" Type="http://schemas.openxmlformats.org/officeDocument/2006/relationships/image" Target="../media/image48.jpeg"/><Relationship Id="rId10" Type="http://schemas.openxmlformats.org/officeDocument/2006/relationships/hyperlink" Target="http://images.google.pl/imgres?imgurl=http://www.movera.com/shop/shopimages/s1/nylon-LuMa.jpg&amp;imgrefurl=http://elcamp.movera.com/?navID=65&amp;pID=13588&amp;tpl=details&amp;lang=6&amp;PHPSESSID=&amp;h=300&amp;w=500&amp;sz=24&amp;hl=pl&amp;start=27&amp;um=1&amp;tbnid=gf8iSA5WZoDIYM:&amp;tbnh=78&amp;tbnw=130&amp;prev=/images?q=nylon&amp;start=18&amp;ndsp=18&amp;svnum=10&amp;um=1&amp;hl=pl&amp;sa=N" TargetMode="External"/><Relationship Id="rId4" Type="http://schemas.openxmlformats.org/officeDocument/2006/relationships/hyperlink" Target="http://images.google.pl/imgres?imgurl=http://wwwnt.if.pwr.wroc.pl/KWAZAR/materia/146187/nylon.jpg&amp;imgrefurl=http://wwwnt.if.pwr.wroc.pl/KWAZAR/materia/146187/przyklady.htm&amp;h=338&amp;w=450&amp;sz=24&amp;hl=pl&amp;start=1&amp;um=1&amp;tbnid=haKoQ23aYP8jxM:&amp;tbnh=95&amp;tbnw=127&amp;prev=/images?q=nylon&amp;svnum=10&amp;um=1&amp;hl=pl" TargetMode="External"/><Relationship Id="rId9" Type="http://schemas.openxmlformats.org/officeDocument/2006/relationships/image" Target="../media/image43.jpeg"/><Relationship Id="rId14" Type="http://schemas.openxmlformats.org/officeDocument/2006/relationships/image" Target="../media/image47.jpeg"/></Relationships>
</file>

<file path=ppt/slides/_rels/slide9.xml.rels><?xml version="1.0" encoding="UTF-8" standalone="yes"?>
<Relationships xmlns="http://schemas.openxmlformats.org/package/2006/relationships"><Relationship Id="rId8" Type="http://schemas.openxmlformats.org/officeDocument/2006/relationships/hyperlink" Target="http://images.google.pl/imgres?imgurl=http://www.otbike.pl/miniaturka.php?plik=2587.jpg&amp;imgrefurl=http://www.otbike.pl/pokaz_produkt.php?idprod=2587&amp;h=395&amp;w=400&amp;sz=22&amp;hl=pl&amp;start=8&amp;um=1&amp;tbnid=g9odBqTd123ubM:&amp;tbnh=122&amp;tbnw=124&amp;prev=/images?q=w%C5%82%C3%B3kna+poliestrowe+&amp;svnum=10&amp;um=1&amp;hl=pl&amp;sa=G" TargetMode="External"/><Relationship Id="rId13" Type="http://schemas.openxmlformats.org/officeDocument/2006/relationships/hyperlink" Target="http://www.pianki.waw.pl/imgs/doocieplen/technofiber.jpg" TargetMode="External"/><Relationship Id="rId18" Type="http://schemas.openxmlformats.org/officeDocument/2006/relationships/image" Target="../media/image60.jpeg"/><Relationship Id="rId3" Type="http://schemas.openxmlformats.org/officeDocument/2006/relationships/image" Target="../media/image52.jpeg"/><Relationship Id="rId7" Type="http://schemas.openxmlformats.org/officeDocument/2006/relationships/image" Target="../media/image54.jpeg"/><Relationship Id="rId12" Type="http://schemas.openxmlformats.org/officeDocument/2006/relationships/image" Target="../media/image57.jpeg"/><Relationship Id="rId17" Type="http://schemas.openxmlformats.org/officeDocument/2006/relationships/hyperlink" Target="http://images.google.pl/imgres?imgurl=http://www.chaseapparels.com/images/lycra.jpg&amp;imgrefurl=http://www.chaseapparels.com/lycramock.htm&amp;h=313&amp;w=313&amp;sz=17&amp;hl=pl&amp;start=7&amp;um=1&amp;tbnid=RP-JyOnYNq8RQM:&amp;tbnh=117&amp;tbnw=117&amp;prev=/images?q=lycra&amp;svnum=10&amp;um=1&amp;hl=pl&amp;sa=G" TargetMode="External"/><Relationship Id="rId2" Type="http://schemas.openxmlformats.org/officeDocument/2006/relationships/hyperlink" Target="http://images.google.pl/imgres?imgurl=http://republika.pl/blog_yu_976505/1959303/tr/storczyk_rozesmiany.jpg&amp;imgrefurl=http://tymotek.blog.onet.pl/1,AR3_2006-04_2006-04-01_2006-04-30,index.html&amp;h=450&amp;w=600&amp;sz=38&amp;hl=pl&amp;start=22&amp;um=1&amp;tbnid=omOlG5sqMa6u_M:&amp;tbnh=101&amp;tbnw=135&amp;prev=/images?q=storczyk&amp;start=18&amp;ndsp=18&amp;svnum=10&amp;um=1&amp;hl=pl&amp;lr=&amp;sa=N" TargetMode="External"/><Relationship Id="rId16" Type="http://schemas.openxmlformats.org/officeDocument/2006/relationships/image" Target="../media/image59.jpeg"/><Relationship Id="rId20"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hyperlink" Target="http://images.google.pl/imgres?imgurl=http://www.emebel.pl/cb/img/502.jpg&amp;imgrefurl=http://www.emebel.pl/katalog/info.php?id=270&amp;h=226&amp;w=250&amp;sz=39&amp;hl=pl&amp;start=5&amp;um=1&amp;tbnid=RZXPSkgWLgLvyM:&amp;tbnh=100&amp;tbnw=111&amp;prev=/images?q=w%C5%82%C3%B3kna+poliestrowe+&amp;svnum=10&amp;um=1&amp;hl=pl&amp;sa=G" TargetMode="External"/><Relationship Id="rId11" Type="http://schemas.openxmlformats.org/officeDocument/2006/relationships/image" Target="../media/image56.jpeg"/><Relationship Id="rId5" Type="http://schemas.openxmlformats.org/officeDocument/2006/relationships/image" Target="../media/image53.jpeg"/><Relationship Id="rId15" Type="http://schemas.openxmlformats.org/officeDocument/2006/relationships/hyperlink" Target="http://images.google.pl/imgres?imgurl=http://www.truwest.com/swimwear/6ab-1.GIF&amp;imgrefurl=http://www.truwest.com/swimwear/fltsmlts.html&amp;h=300&amp;w=243&amp;sz=32&amp;hl=pl&amp;start=2&amp;um=1&amp;tbnid=k9vPpKiuySo--M:&amp;tbnh=116&amp;tbnw=94&amp;prev=/images?q=lycra&amp;svnum=10&amp;um=1&amp;hl=pl&amp;sa=G" TargetMode="External"/><Relationship Id="rId10" Type="http://schemas.openxmlformats.org/officeDocument/2006/relationships/hyperlink" Target="http://www.sklep-presto.pl/photo/m_689.jpg" TargetMode="External"/><Relationship Id="rId19" Type="http://schemas.openxmlformats.org/officeDocument/2006/relationships/hyperlink" Target="http://images.google.pl/imgres?imgurl=http://www.sarino.com.pl/gladkie.jpg&amp;imgrefurl=http://www.sarino.com.pl/oferta.htm&amp;h=300&amp;w=300&amp;sz=21&amp;hl=pl&amp;start=13&amp;um=1&amp;tbnid=R0M2brKQ6Eco-M:&amp;tbnh=116&amp;tbnw=116&amp;prev=/images?q=lycra&amp;svnum=10&amp;um=1&amp;hl=pl&amp;sa=G" TargetMode="External"/><Relationship Id="rId4" Type="http://schemas.openxmlformats.org/officeDocument/2006/relationships/hyperlink" Target="http://images.google.pl/imgres?imgurl=http://www.infoclean.pl/uploads/images/640/etc12.jpg&amp;imgrefurl=http://www.infoclean.pl/reklamy?wid=79&amp;func=viewSubmission&amp;sid=128&amp;h=120&amp;w=150&amp;sz=7&amp;hl=pl&amp;start=2&amp;um=1&amp;tbnid=mJJnkiiMjP1YcM:&amp;tbnh=77&amp;tbnw=96&amp;prev=/images?q=w%C5%82%C3%B3kna+poliestrowe+&amp;svnum=10&amp;um=1&amp;hl=pl&amp;sa=G" TargetMode="External"/><Relationship Id="rId9" Type="http://schemas.openxmlformats.org/officeDocument/2006/relationships/image" Target="../media/image55.jpeg"/><Relationship Id="rId14" Type="http://schemas.openxmlformats.org/officeDocument/2006/relationships/image" Target="../media/image58.jpeg"/></Relationships>
</file>

<file path=ppt/slides/_rels/slide1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hyperlink" Target="http://mwalnik.wodip.opole.pl/botanika/amarylis.html" TargetMode="External"/><Relationship Id="rId1" Type="http://schemas.openxmlformats.org/officeDocument/2006/relationships/slideLayout" Target="../slideLayouts/slideLayout7.xml"/><Relationship Id="rId4" Type="http://schemas.openxmlformats.org/officeDocument/2006/relationships/image" Target="../media/image63.png"/></Relationships>
</file>

<file path=ppt/slides/_rels/slide1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image" Target="../media/image66.jpeg"/></Relationships>
</file>

<file path=ppt/slides/_rels/slide1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hyperlink" Target="http://mwalnik.wodip.opole.pl/botanika/amarylis.html" TargetMode="External"/><Relationship Id="rId1" Type="http://schemas.openxmlformats.org/officeDocument/2006/relationships/slideLayout" Target="../slideLayouts/slideLayout7.xml"/><Relationship Id="rId5" Type="http://schemas.openxmlformats.org/officeDocument/2006/relationships/image" Target="../media/image68.png"/><Relationship Id="rId4" Type="http://schemas.openxmlformats.org/officeDocument/2006/relationships/hyperlink" Target="http://upload.wikimedia.org/wikipedia/commons/4/42/DDT_chemical_structure_highres.png"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pl.wikipedia.org/wiki/Grafika:Ricin_structure.jpg" TargetMode="External"/><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71.jpeg"/></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3" Type="http://schemas.openxmlformats.org/officeDocument/2006/relationships/oleObject" Target="../embeddings/Arkusz_programu_Microsoft_Office_Excel_97_20031.xls"/><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_rels/slide1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 Id="rId6" Type="http://schemas.openxmlformats.org/officeDocument/2006/relationships/image" Target="../media/image79.emf"/><Relationship Id="rId5" Type="http://schemas.openxmlformats.org/officeDocument/2006/relationships/image" Target="../media/image78.png"/><Relationship Id="rId4" Type="http://schemas.openxmlformats.org/officeDocument/2006/relationships/image" Target="../media/image66.jpeg"/></Relationships>
</file>

<file path=ppt/slides/_rels/slide2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7.xml"/><Relationship Id="rId4" Type="http://schemas.openxmlformats.org/officeDocument/2006/relationships/image" Target="../media/image82.jpeg"/></Relationships>
</file>

<file path=ppt/slides/_rels/slide21.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image" Target="../media/image83.emf"/><Relationship Id="rId1" Type="http://schemas.openxmlformats.org/officeDocument/2006/relationships/slideLayout" Target="../slideLayouts/slideLayout7.xml"/><Relationship Id="rId6" Type="http://schemas.openxmlformats.org/officeDocument/2006/relationships/image" Target="../media/image87.png"/><Relationship Id="rId11" Type="http://schemas.openxmlformats.org/officeDocument/2006/relationships/image" Target="../media/image92.jpeg"/><Relationship Id="rId5" Type="http://schemas.openxmlformats.org/officeDocument/2006/relationships/image" Target="../media/image86.png"/><Relationship Id="rId10" Type="http://schemas.openxmlformats.org/officeDocument/2006/relationships/image" Target="../media/image91.jpeg"/><Relationship Id="rId4" Type="http://schemas.openxmlformats.org/officeDocument/2006/relationships/image" Target="../media/image85.jpeg"/><Relationship Id="rId9" Type="http://schemas.openxmlformats.org/officeDocument/2006/relationships/image" Target="../media/image90.png"/></Relationships>
</file>

<file path=ppt/slides/_rels/slide2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slideLayout" Target="../slideLayouts/slideLayout7.xml"/><Relationship Id="rId5" Type="http://schemas.openxmlformats.org/officeDocument/2006/relationships/image" Target="../media/image96.png"/><Relationship Id="rId4" Type="http://schemas.openxmlformats.org/officeDocument/2006/relationships/image" Target="../media/image9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104.jpeg"/><Relationship Id="rId3" Type="http://schemas.openxmlformats.org/officeDocument/2006/relationships/image" Target="../media/image101.png"/><Relationship Id="rId7" Type="http://schemas.openxmlformats.org/officeDocument/2006/relationships/oleObject" Target="../embeddings/oleObject3.bin"/><Relationship Id="rId12" Type="http://schemas.openxmlformats.org/officeDocument/2006/relationships/image" Target="../media/image106.jpeg"/><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03.png"/><Relationship Id="rId11" Type="http://schemas.openxmlformats.org/officeDocument/2006/relationships/image" Target="../media/image105.jpeg"/><Relationship Id="rId5" Type="http://schemas.openxmlformats.org/officeDocument/2006/relationships/oleObject" Target="../embeddings/oleObject2.bin"/><Relationship Id="rId10" Type="http://schemas.openxmlformats.org/officeDocument/2006/relationships/oleObject" Target="../embeddings/oleObject5.bin"/><Relationship Id="rId4" Type="http://schemas.openxmlformats.org/officeDocument/2006/relationships/image" Target="../media/image102.jpeg"/><Relationship Id="rId9" Type="http://schemas.openxmlformats.org/officeDocument/2006/relationships/oleObject" Target="../embeddings/oleObject4.bin"/></Relationships>
</file>

<file path=ppt/slides/_rels/slide27.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7.xml"/><Relationship Id="rId5" Type="http://schemas.openxmlformats.org/officeDocument/2006/relationships/image" Target="../media/image111.jpeg"/><Relationship Id="rId4" Type="http://schemas.openxmlformats.org/officeDocument/2006/relationships/image" Target="../media/image110.jpeg"/></Relationships>
</file>

<file path=ppt/slides/_rels/slide29.xml.rels><?xml version="1.0" encoding="UTF-8" standalone="yes"?>
<Relationships xmlns="http://schemas.openxmlformats.org/package/2006/relationships"><Relationship Id="rId3" Type="http://schemas.openxmlformats.org/officeDocument/2006/relationships/oleObject" Target="../embeddings/Arkusz_programu_Microsoft_Office_Excel_97_20032.xls"/><Relationship Id="rId2" Type="http://schemas.openxmlformats.org/officeDocument/2006/relationships/slideLayout" Target="../slideLayouts/slideLayout7.xml"/><Relationship Id="rId1" Type="http://schemas.openxmlformats.org/officeDocument/2006/relationships/vmlDrawing" Target="../drawings/vmlDrawing4.v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13.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17.wmf"/><Relationship Id="rId2" Type="http://schemas.openxmlformats.org/officeDocument/2006/relationships/image" Target="../media/image116.w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123.png"/><Relationship Id="rId5" Type="http://schemas.openxmlformats.org/officeDocument/2006/relationships/image" Target="../media/image122.png"/><Relationship Id="rId4" Type="http://schemas.openxmlformats.org/officeDocument/2006/relationships/oleObject" Target="../embeddings/oleObject7.bin"/></Relationships>
</file>

<file path=ppt/slides/_rels/slide41.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27.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7.xml"/><Relationship Id="rId6" Type="http://schemas.openxmlformats.org/officeDocument/2006/relationships/image" Target="../media/image132.jpeg"/><Relationship Id="rId5" Type="http://schemas.openxmlformats.org/officeDocument/2006/relationships/image" Target="../media/image131.jpeg"/><Relationship Id="rId4" Type="http://schemas.openxmlformats.org/officeDocument/2006/relationships/image" Target="../media/image130.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png"/><Relationship Id="rId1" Type="http://schemas.openxmlformats.org/officeDocument/2006/relationships/slideLayout" Target="../slideLayouts/slideLayout7.xml"/><Relationship Id="rId4" Type="http://schemas.openxmlformats.org/officeDocument/2006/relationships/image" Target="../media/image135.png"/></Relationships>
</file>

<file path=ppt/slides/_rels/slide49.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oleObject" Target="../embeddings/oleObject8.bin"/></Relationships>
</file>

<file path=ppt/slides/_rels/slide50.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jpeg"/><Relationship Id="rId1" Type="http://schemas.openxmlformats.org/officeDocument/2006/relationships/slideLayout" Target="../slideLayouts/slideLayout7.xml"/><Relationship Id="rId6" Type="http://schemas.openxmlformats.org/officeDocument/2006/relationships/image" Target="../media/image143.png"/><Relationship Id="rId5" Type="http://schemas.openxmlformats.org/officeDocument/2006/relationships/image" Target="../media/image142.jpeg"/><Relationship Id="rId4" Type="http://schemas.openxmlformats.org/officeDocument/2006/relationships/image" Target="../media/image141.png"/></Relationships>
</file>

<file path=ppt/slides/_rels/slide52.xml.rels><?xml version="1.0" encoding="UTF-8" standalone="yes"?>
<Relationships xmlns="http://schemas.openxmlformats.org/package/2006/relationships"><Relationship Id="rId2" Type="http://schemas.openxmlformats.org/officeDocument/2006/relationships/image" Target="../media/image14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47.jpeg"/><Relationship Id="rId2" Type="http://schemas.openxmlformats.org/officeDocument/2006/relationships/image" Target="../media/image146.wm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image" Target="../media/image14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image" Target="../media/image150.jpeg"/><Relationship Id="rId1" Type="http://schemas.openxmlformats.org/officeDocument/2006/relationships/slideLayout" Target="../slideLayouts/slideLayout7.xml"/><Relationship Id="rId4" Type="http://schemas.openxmlformats.org/officeDocument/2006/relationships/image" Target="../media/image152.jpeg"/></Relationships>
</file>

<file path=ppt/slides/_rels/slide57.xml.rels><?xml version="1.0" encoding="UTF-8" standalone="yes"?>
<Relationships xmlns="http://schemas.openxmlformats.org/package/2006/relationships"><Relationship Id="rId3" Type="http://schemas.openxmlformats.org/officeDocument/2006/relationships/image" Target="../media/image154.jpeg"/><Relationship Id="rId2" Type="http://schemas.openxmlformats.org/officeDocument/2006/relationships/image" Target="../media/image15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oleObject" Target="../embeddings/Arkusz_programu_Microsoft_Office_Excel_97_20033.xls"/><Relationship Id="rId2" Type="http://schemas.openxmlformats.org/officeDocument/2006/relationships/slideLayout" Target="../slideLayouts/slideLayout7.xml"/><Relationship Id="rId1" Type="http://schemas.openxmlformats.org/officeDocument/2006/relationships/vmlDrawing" Target="../drawings/vmlDrawing7.vml"/></Relationships>
</file>

<file path=ppt/slides/_rels/slide59.xml.rels><?xml version="1.0" encoding="UTF-8" standalone="yes"?>
<Relationships xmlns="http://schemas.openxmlformats.org/package/2006/relationships"><Relationship Id="rId2" Type="http://schemas.openxmlformats.org/officeDocument/2006/relationships/image" Target="../media/image156.em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159.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161.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63.jpeg"/><Relationship Id="rId2" Type="http://schemas.openxmlformats.org/officeDocument/2006/relationships/image" Target="../media/image162.jpeg"/><Relationship Id="rId1" Type="http://schemas.openxmlformats.org/officeDocument/2006/relationships/slideLayout" Target="../slideLayouts/slideLayout7.xml"/><Relationship Id="rId5" Type="http://schemas.openxmlformats.org/officeDocument/2006/relationships/image" Target="../media/image165.jpeg"/><Relationship Id="rId4" Type="http://schemas.openxmlformats.org/officeDocument/2006/relationships/image" Target="../media/image164.jpeg"/></Relationships>
</file>

<file path=ppt/slides/_rels/slide64.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slideLayout" Target="../slideLayouts/slideLayout7.xml"/><Relationship Id="rId1" Type="http://schemas.openxmlformats.org/officeDocument/2006/relationships/vmlDrawing" Target="../drawings/vmlDrawing8.vml"/><Relationship Id="rId5" Type="http://schemas.openxmlformats.org/officeDocument/2006/relationships/oleObject" Target="../embeddings/oleObject9.bin"/><Relationship Id="rId4" Type="http://schemas.openxmlformats.org/officeDocument/2006/relationships/image" Target="../media/image168.jpeg"/></Relationships>
</file>

<file path=ppt/slides/_rels/slide65.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image" Target="../media/image169.jpeg"/><Relationship Id="rId1" Type="http://schemas.openxmlformats.org/officeDocument/2006/relationships/slideLayout" Target="../slideLayouts/slideLayout7.xml"/><Relationship Id="rId5" Type="http://schemas.openxmlformats.org/officeDocument/2006/relationships/image" Target="../media/image172.jpeg"/><Relationship Id="rId4" Type="http://schemas.openxmlformats.org/officeDocument/2006/relationships/image" Target="../media/image171.jpeg"/></Relationships>
</file>

<file path=ppt/slides/_rels/slide66.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image" Target="../media/image173.jpeg"/><Relationship Id="rId1" Type="http://schemas.openxmlformats.org/officeDocument/2006/relationships/slideLayout" Target="../slideLayouts/slideLayout7.xml"/><Relationship Id="rId4" Type="http://schemas.openxmlformats.org/officeDocument/2006/relationships/image" Target="../media/image175.png"/></Relationships>
</file>

<file path=ppt/slides/_rels/slide67.xml.rels><?xml version="1.0" encoding="UTF-8" standalone="yes"?>
<Relationships xmlns="http://schemas.openxmlformats.org/package/2006/relationships"><Relationship Id="rId2" Type="http://schemas.openxmlformats.org/officeDocument/2006/relationships/image" Target="../media/image17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177.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79.emf"/><Relationship Id="rId2" Type="http://schemas.openxmlformats.org/officeDocument/2006/relationships/image" Target="../media/image178.emf"/><Relationship Id="rId1" Type="http://schemas.openxmlformats.org/officeDocument/2006/relationships/slideLayout" Target="../slideLayouts/slideLayout7.xml"/><Relationship Id="rId5" Type="http://schemas.openxmlformats.org/officeDocument/2006/relationships/image" Target="../media/image181.jpeg"/><Relationship Id="rId4" Type="http://schemas.openxmlformats.org/officeDocument/2006/relationships/image" Target="../media/image180.emf"/></Relationships>
</file>

<file path=ppt/slides/_rels/slide71.xml.rels><?xml version="1.0" encoding="UTF-8" standalone="yes"?>
<Relationships xmlns="http://schemas.openxmlformats.org/package/2006/relationships"><Relationship Id="rId8" Type="http://schemas.openxmlformats.org/officeDocument/2006/relationships/image" Target="../media/image188.jpeg"/><Relationship Id="rId3" Type="http://schemas.openxmlformats.org/officeDocument/2006/relationships/image" Target="../media/image183.jpeg"/><Relationship Id="rId7" Type="http://schemas.openxmlformats.org/officeDocument/2006/relationships/image" Target="../media/image187.jpeg"/><Relationship Id="rId2" Type="http://schemas.openxmlformats.org/officeDocument/2006/relationships/image" Target="../media/image182.png"/><Relationship Id="rId1" Type="http://schemas.openxmlformats.org/officeDocument/2006/relationships/slideLayout" Target="../slideLayouts/slideLayout7.xml"/><Relationship Id="rId6" Type="http://schemas.openxmlformats.org/officeDocument/2006/relationships/image" Target="../media/image186.jpeg"/><Relationship Id="rId11" Type="http://schemas.openxmlformats.org/officeDocument/2006/relationships/image" Target="../media/image191.jpeg"/><Relationship Id="rId5" Type="http://schemas.openxmlformats.org/officeDocument/2006/relationships/image" Target="../media/image185.jpeg"/><Relationship Id="rId10" Type="http://schemas.openxmlformats.org/officeDocument/2006/relationships/image" Target="../media/image190.png"/><Relationship Id="rId4" Type="http://schemas.openxmlformats.org/officeDocument/2006/relationships/image" Target="../media/image184.jpeg"/><Relationship Id="rId9" Type="http://schemas.openxmlformats.org/officeDocument/2006/relationships/image" Target="../media/image189.png"/></Relationships>
</file>

<file path=ppt/slides/_rels/slide72.xml.rels><?xml version="1.0" encoding="UTF-8" standalone="yes"?>
<Relationships xmlns="http://schemas.openxmlformats.org/package/2006/relationships"><Relationship Id="rId3" Type="http://schemas.openxmlformats.org/officeDocument/2006/relationships/image" Target="../media/image193.jpeg"/><Relationship Id="rId2" Type="http://schemas.openxmlformats.org/officeDocument/2006/relationships/image" Target="../media/image192.jpeg"/><Relationship Id="rId1" Type="http://schemas.openxmlformats.org/officeDocument/2006/relationships/slideLayout" Target="../slideLayouts/slideLayout7.xml"/><Relationship Id="rId5" Type="http://schemas.openxmlformats.org/officeDocument/2006/relationships/image" Target="../media/image195.jpeg"/><Relationship Id="rId4" Type="http://schemas.openxmlformats.org/officeDocument/2006/relationships/image" Target="../media/image194.jpeg"/></Relationships>
</file>

<file path=ppt/slides/_rels/slide73.xml.rels><?xml version="1.0" encoding="UTF-8" standalone="yes"?>
<Relationships xmlns="http://schemas.openxmlformats.org/package/2006/relationships"><Relationship Id="rId2" Type="http://schemas.openxmlformats.org/officeDocument/2006/relationships/image" Target="../media/image19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98.jpeg"/><Relationship Id="rId7" Type="http://schemas.openxmlformats.org/officeDocument/2006/relationships/image" Target="../media/image202.jpeg"/><Relationship Id="rId2" Type="http://schemas.openxmlformats.org/officeDocument/2006/relationships/image" Target="../media/image197.jpeg"/><Relationship Id="rId1" Type="http://schemas.openxmlformats.org/officeDocument/2006/relationships/slideLayout" Target="../slideLayouts/slideLayout7.xml"/><Relationship Id="rId6" Type="http://schemas.openxmlformats.org/officeDocument/2006/relationships/image" Target="../media/image201.jpeg"/><Relationship Id="rId5" Type="http://schemas.openxmlformats.org/officeDocument/2006/relationships/image" Target="../media/image200.jpeg"/><Relationship Id="rId4" Type="http://schemas.openxmlformats.org/officeDocument/2006/relationships/image" Target="../media/image199.jpeg"/></Relationships>
</file>

<file path=ppt/slides/_rels/slide75.xml.rels><?xml version="1.0" encoding="UTF-8" standalone="yes"?>
<Relationships xmlns="http://schemas.openxmlformats.org/package/2006/relationships"><Relationship Id="rId2" Type="http://schemas.openxmlformats.org/officeDocument/2006/relationships/image" Target="../media/image203.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204.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image" Target="../media/image205.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9.vml"/></Relationships>
</file>

<file path=ppt/slides/_rels/slide80.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image" Target="../media/image208.png"/><Relationship Id="rId1" Type="http://schemas.openxmlformats.org/officeDocument/2006/relationships/slideLayout" Target="../slideLayouts/slideLayout7.xml"/><Relationship Id="rId4" Type="http://schemas.openxmlformats.org/officeDocument/2006/relationships/image" Target="../media/image210.png"/></Relationships>
</file>

<file path=ppt/slides/_rels/slide8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10.vml"/><Relationship Id="rId5" Type="http://schemas.openxmlformats.org/officeDocument/2006/relationships/oleObject" Target="../embeddings/Dokument_programu_Microsoft_Office_Word_97_20035.doc"/><Relationship Id="rId4" Type="http://schemas.openxmlformats.org/officeDocument/2006/relationships/oleObject" Target="../embeddings/Dokument_programu_Microsoft_Office_Word_97_20034.doc"/></Relationships>
</file>

<file path=ppt/slides/_rels/slide82.xml.rels><?xml version="1.0" encoding="UTF-8" standalone="yes"?>
<Relationships xmlns="http://schemas.openxmlformats.org/package/2006/relationships"><Relationship Id="rId3" Type="http://schemas.openxmlformats.org/officeDocument/2006/relationships/image" Target="../media/image215.jpeg"/><Relationship Id="rId2" Type="http://schemas.openxmlformats.org/officeDocument/2006/relationships/image" Target="../media/image214.jpeg"/><Relationship Id="rId1" Type="http://schemas.openxmlformats.org/officeDocument/2006/relationships/slideLayout" Target="../slideLayouts/slideLayout7.xml"/><Relationship Id="rId4" Type="http://schemas.openxmlformats.org/officeDocument/2006/relationships/image" Target="../media/image216.jpeg"/></Relationships>
</file>

<file path=ppt/slides/_rels/slide83.xml.rels><?xml version="1.0" encoding="UTF-8" standalone="yes"?>
<Relationships xmlns="http://schemas.openxmlformats.org/package/2006/relationships"><Relationship Id="rId3" Type="http://schemas.openxmlformats.org/officeDocument/2006/relationships/image" Target="../media/image218.png"/><Relationship Id="rId2" Type="http://schemas.openxmlformats.org/officeDocument/2006/relationships/image" Target="../media/image217.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220.jpeg"/><Relationship Id="rId2" Type="http://schemas.openxmlformats.org/officeDocument/2006/relationships/image" Target="../media/image219.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222.jpeg"/><Relationship Id="rId2" Type="http://schemas.openxmlformats.org/officeDocument/2006/relationships/image" Target="../media/image221.jpeg"/><Relationship Id="rId1" Type="http://schemas.openxmlformats.org/officeDocument/2006/relationships/slideLayout" Target="../slideLayouts/slideLayout7.xml"/><Relationship Id="rId4" Type="http://schemas.openxmlformats.org/officeDocument/2006/relationships/image" Target="../media/image223.jpeg"/></Relationships>
</file>

<file path=ppt/slides/_rels/slide86.xml.rels><?xml version="1.0" encoding="UTF-8" standalone="yes"?>
<Relationships xmlns="http://schemas.openxmlformats.org/package/2006/relationships"><Relationship Id="rId3" Type="http://schemas.openxmlformats.org/officeDocument/2006/relationships/image" Target="../media/image224.png"/><Relationship Id="rId2" Type="http://schemas.openxmlformats.org/officeDocument/2006/relationships/image" Target="../media/image217.png"/><Relationship Id="rId1" Type="http://schemas.openxmlformats.org/officeDocument/2006/relationships/slideLayout" Target="../slideLayouts/slideLayout7.xml"/><Relationship Id="rId4" Type="http://schemas.openxmlformats.org/officeDocument/2006/relationships/image" Target="../media/image225.png"/></Relationships>
</file>

<file path=ppt/slides/_rels/slide87.xml.rels><?xml version="1.0" encoding="UTF-8" standalone="yes"?>
<Relationships xmlns="http://schemas.openxmlformats.org/package/2006/relationships"><Relationship Id="rId3" Type="http://schemas.openxmlformats.org/officeDocument/2006/relationships/image" Target="../media/image227.png"/><Relationship Id="rId2" Type="http://schemas.openxmlformats.org/officeDocument/2006/relationships/image" Target="../media/image226.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229.png"/><Relationship Id="rId2" Type="http://schemas.openxmlformats.org/officeDocument/2006/relationships/slideLayout" Target="../slideLayouts/slideLayout7.xml"/><Relationship Id="rId1" Type="http://schemas.openxmlformats.org/officeDocument/2006/relationships/vmlDrawing" Target="../drawings/vmlDrawing11.vml"/><Relationship Id="rId4" Type="http://schemas.openxmlformats.org/officeDocument/2006/relationships/oleObject" Target="../embeddings/oleObject12.bin"/></Relationships>
</file>

<file path=ppt/slides/_rels/slide89.xml.rels><?xml version="1.0" encoding="UTF-8" standalone="yes"?>
<Relationships xmlns="http://schemas.openxmlformats.org/package/2006/relationships"><Relationship Id="rId2" Type="http://schemas.openxmlformats.org/officeDocument/2006/relationships/image" Target="../media/image2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6" name="pole tekstowe 15"/>
          <p:cNvSpPr txBox="1"/>
          <p:nvPr/>
        </p:nvSpPr>
        <p:spPr>
          <a:xfrm>
            <a:off x="1403648" y="2348880"/>
            <a:ext cx="6192688" cy="615553"/>
          </a:xfrm>
          <a:prstGeom prst="rect">
            <a:avLst/>
          </a:prstGeom>
          <a:noFill/>
        </p:spPr>
        <p:txBody>
          <a:bodyPr wrap="square" rtlCol="0">
            <a:spAutoFit/>
          </a:bodyPr>
          <a:lstStyle/>
          <a:p>
            <a:pPr algn="ctr"/>
            <a:r>
              <a:rPr lang="pl-PL" sz="1600" dirty="0" smtClean="0">
                <a:latin typeface="Arial" pitchFamily="34" charset="0"/>
                <a:cs typeface="Arial" pitchFamily="34" charset="0"/>
              </a:rPr>
              <a:t>projekt nr </a:t>
            </a:r>
            <a:r>
              <a:rPr lang="pl-PL" sz="1600" dirty="0" smtClean="0"/>
              <a:t>POKL.03.03.04-00-110/12</a:t>
            </a:r>
            <a:endParaRPr lang="pl-PL" sz="1600" dirty="0" smtClean="0">
              <a:latin typeface="Arial" pitchFamily="34" charset="0"/>
              <a:cs typeface="Arial" pitchFamily="34" charset="0"/>
            </a:endParaRPr>
          </a:p>
          <a:p>
            <a:pPr algn="ctr"/>
            <a:r>
              <a:rPr lang="pl-PL" dirty="0" smtClean="0"/>
              <a:t>„Z Wojskową Akademią Techniczną nauka jest fascynująca!” </a:t>
            </a:r>
          </a:p>
        </p:txBody>
      </p:sp>
      <p:sp>
        <p:nvSpPr>
          <p:cNvPr id="18" name="pole tekstowe 17"/>
          <p:cNvSpPr txBox="1"/>
          <p:nvPr/>
        </p:nvSpPr>
        <p:spPr>
          <a:xfrm>
            <a:off x="755576" y="3284984"/>
            <a:ext cx="7530346" cy="830997"/>
          </a:xfrm>
          <a:prstGeom prst="rect">
            <a:avLst/>
          </a:prstGeom>
          <a:noFill/>
        </p:spPr>
        <p:txBody>
          <a:bodyPr wrap="square" rtlCol="0">
            <a:spAutoFit/>
          </a:bodyPr>
          <a:lstStyle/>
          <a:p>
            <a:pPr algn="ctr"/>
            <a:r>
              <a:rPr lang="pl-PL" sz="2400" dirty="0" smtClean="0"/>
              <a:t>WYKŁAD Z CHEMII</a:t>
            </a:r>
          </a:p>
          <a:p>
            <a:pPr algn="ctr"/>
            <a:r>
              <a:rPr lang="pl-PL" sz="2400" dirty="0" smtClean="0"/>
              <a:t>dla uczestników </a:t>
            </a:r>
            <a:r>
              <a:rPr lang="pl-PL" sz="2400" dirty="0" smtClean="0"/>
              <a:t>obozu</a:t>
            </a:r>
            <a:r>
              <a:rPr lang="pl-PL" sz="2400" dirty="0" smtClean="0"/>
              <a:t> </a:t>
            </a:r>
            <a:r>
              <a:rPr lang="pl-PL" sz="2400" dirty="0" smtClean="0"/>
              <a:t>w </a:t>
            </a:r>
            <a:r>
              <a:rPr lang="pl-PL" sz="2400" dirty="0" smtClean="0"/>
              <a:t>dniach 15.06-19-06.2015 </a:t>
            </a:r>
            <a:r>
              <a:rPr lang="pl-PL" sz="2400" dirty="0" smtClean="0"/>
              <a:t>r.</a:t>
            </a:r>
            <a:endParaRPr lang="pl-PL" sz="2400" dirty="0"/>
          </a:p>
        </p:txBody>
      </p:sp>
      <p:sp>
        <p:nvSpPr>
          <p:cNvPr id="19" name="pole tekstowe 18"/>
          <p:cNvSpPr txBox="1"/>
          <p:nvPr/>
        </p:nvSpPr>
        <p:spPr>
          <a:xfrm>
            <a:off x="3995936" y="5229200"/>
            <a:ext cx="4968552" cy="369332"/>
          </a:xfrm>
          <a:prstGeom prst="rect">
            <a:avLst/>
          </a:prstGeom>
          <a:noFill/>
        </p:spPr>
        <p:txBody>
          <a:bodyPr wrap="square" rtlCol="0">
            <a:spAutoFit/>
          </a:bodyPr>
          <a:lstStyle/>
          <a:p>
            <a:pPr algn="ctr">
              <a:buSzPct val="45000"/>
              <a:buFont typeface="StarSymbol"/>
              <a:buNone/>
              <a:tabLst>
                <a:tab pos="0" algn="l"/>
                <a:tab pos="914400" algn="l"/>
                <a:tab pos="1828800" algn="l"/>
                <a:tab pos="2741613" algn="l"/>
                <a:tab pos="3657600" algn="l"/>
                <a:tab pos="4572000" algn="l"/>
                <a:tab pos="5484813" algn="l"/>
                <a:tab pos="6399213" algn="l"/>
                <a:tab pos="7315200" algn="l"/>
                <a:tab pos="8229600" algn="l"/>
                <a:tab pos="9144000" algn="l"/>
                <a:tab pos="10058400" algn="l"/>
              </a:tabLst>
            </a:pPr>
            <a:r>
              <a:rPr lang="pl-PL" altLang="pl-PL" b="1" dirty="0" smtClean="0"/>
              <a:t>dr hab. inż. Władysław HARMATA prof. WAT</a:t>
            </a:r>
            <a:endParaRPr lang="pl-PL" dirty="0">
              <a:cs typeface="Arial" pitchFamily="34" charset="0"/>
            </a:endParaRPr>
          </a:p>
        </p:txBody>
      </p:sp>
      <p:sp>
        <p:nvSpPr>
          <p:cNvPr id="20" name="pole tekstowe 19"/>
          <p:cNvSpPr txBox="1"/>
          <p:nvPr/>
        </p:nvSpPr>
        <p:spPr>
          <a:xfrm>
            <a:off x="2555776" y="4293096"/>
            <a:ext cx="4104456" cy="646331"/>
          </a:xfrm>
          <a:prstGeom prst="rect">
            <a:avLst/>
          </a:prstGeom>
          <a:noFill/>
        </p:spPr>
        <p:txBody>
          <a:bodyPr wrap="square" rtlCol="0">
            <a:spAutoFit/>
          </a:bodyPr>
          <a:lstStyle/>
          <a:p>
            <a:r>
              <a:rPr lang="pl-PL" sz="3600" dirty="0" smtClean="0"/>
              <a:t>„</a:t>
            </a:r>
            <a:r>
              <a:rPr lang="pl-PL" sz="3600" dirty="0" smtClean="0">
                <a:cs typeface="Arial" pitchFamily="34" charset="0"/>
              </a:rPr>
              <a:t>Chemia w wojsku</a:t>
            </a:r>
            <a:r>
              <a:rPr lang="pl-PL" sz="3600" dirty="0" smtClean="0"/>
              <a:t>”</a:t>
            </a:r>
            <a:endParaRPr lang="pl-PL" sz="3600" dirty="0"/>
          </a:p>
        </p:txBody>
      </p:sp>
      <p:sp>
        <p:nvSpPr>
          <p:cNvPr id="21" name="pole tekstowe 20"/>
          <p:cNvSpPr txBox="1"/>
          <p:nvPr/>
        </p:nvSpPr>
        <p:spPr>
          <a:xfrm>
            <a:off x="323528" y="6381328"/>
            <a:ext cx="7401385" cy="307777"/>
          </a:xfrm>
          <a:prstGeom prst="rect">
            <a:avLst/>
          </a:prstGeom>
          <a:noFill/>
        </p:spPr>
        <p:txBody>
          <a:bodyPr wrap="none" rtlCol="0">
            <a:spAutoFit/>
          </a:bodyPr>
          <a:lstStyle/>
          <a:p>
            <a:r>
              <a:rPr lang="pl-PL" sz="1400" b="1" dirty="0" smtClean="0"/>
              <a:t>Projekt współfinansowany przez Unię Europejską w ramach Europejskiego Funduszu Społecznego</a:t>
            </a:r>
            <a:endParaRPr lang="pl-PL" sz="1400" dirty="0" smtClean="0"/>
          </a:p>
        </p:txBody>
      </p:sp>
    </p:spTree>
    <p:extLst>
      <p:ext uri="{BB962C8B-B14F-4D97-AF65-F5344CB8AC3E}">
        <p14:creationId xmlns:p14="http://schemas.microsoft.com/office/powerpoint/2010/main" xmlns="" val="14997050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6" descr="chemia1"/>
          <p:cNvPicPr>
            <a:picLocks noChangeAspect="1" noChangeArrowheads="1"/>
          </p:cNvPicPr>
          <p:nvPr/>
        </p:nvPicPr>
        <p:blipFill>
          <a:blip r:embed="rId2" cstate="print">
            <a:lum bright="70000" contrast="-70000"/>
          </a:blip>
          <a:srcRect l="1962" r="1962" b="2754"/>
          <a:stretch>
            <a:fillRect/>
          </a:stretch>
        </p:blipFill>
        <p:spPr bwMode="auto">
          <a:xfrm>
            <a:off x="0" y="0"/>
            <a:ext cx="9144000" cy="6858000"/>
          </a:xfrm>
          <a:prstGeom prst="rect">
            <a:avLst/>
          </a:prstGeom>
          <a:noFill/>
          <a:ln w="9525">
            <a:noFill/>
            <a:miter lim="800000"/>
            <a:headEnd/>
            <a:tailEnd/>
          </a:ln>
        </p:spPr>
      </p:pic>
      <p:sp>
        <p:nvSpPr>
          <p:cNvPr id="4099" name="Text Box 7"/>
          <p:cNvSpPr txBox="1">
            <a:spLocks noChangeArrowheads="1"/>
          </p:cNvSpPr>
          <p:nvPr/>
        </p:nvSpPr>
        <p:spPr bwMode="auto">
          <a:xfrm>
            <a:off x="827088" y="188913"/>
            <a:ext cx="4249737" cy="396875"/>
          </a:xfrm>
          <a:prstGeom prst="rect">
            <a:avLst/>
          </a:prstGeom>
          <a:noFill/>
          <a:ln w="9525">
            <a:noFill/>
            <a:miter lim="800000"/>
            <a:headEnd/>
            <a:tailEnd/>
          </a:ln>
          <a:effectLst/>
        </p:spPr>
        <p:txBody>
          <a:bodyPr>
            <a:spAutoFit/>
          </a:bodyPr>
          <a:lstStyle/>
          <a:p>
            <a:pPr>
              <a:spcBef>
                <a:spcPct val="50000"/>
              </a:spcBef>
            </a:pPr>
            <a:r>
              <a:rPr lang="pl-PL" altLang="pl-PL" sz="2000" b="1">
                <a:solidFill>
                  <a:srgbClr val="FF3300"/>
                </a:solidFill>
                <a:latin typeface="Tahoma" pitchFamily="34" charset="0"/>
              </a:rPr>
              <a:t>Chemia leczy:</a:t>
            </a:r>
          </a:p>
        </p:txBody>
      </p:sp>
      <p:pic>
        <p:nvPicPr>
          <p:cNvPr id="4100" name="Picture 8" descr="Grafika:Aspirin-skeletal.svg"/>
          <p:cNvPicPr>
            <a:picLocks noChangeAspect="1" noChangeArrowheads="1"/>
          </p:cNvPicPr>
          <p:nvPr/>
        </p:nvPicPr>
        <p:blipFill>
          <a:blip r:embed="rId3" cstate="print"/>
          <a:srcRect/>
          <a:stretch>
            <a:fillRect/>
          </a:stretch>
        </p:blipFill>
        <p:spPr bwMode="auto">
          <a:xfrm>
            <a:off x="468313" y="1052513"/>
            <a:ext cx="2159000" cy="1728787"/>
          </a:xfrm>
          <a:prstGeom prst="rect">
            <a:avLst/>
          </a:prstGeom>
          <a:solidFill>
            <a:schemeClr val="bg1"/>
          </a:solidFill>
          <a:ln w="9525">
            <a:noFill/>
            <a:miter lim="800000"/>
            <a:headEnd/>
            <a:tailEnd/>
          </a:ln>
        </p:spPr>
      </p:pic>
      <p:sp>
        <p:nvSpPr>
          <p:cNvPr id="4101" name="Text Box 9"/>
          <p:cNvSpPr txBox="1">
            <a:spLocks noChangeArrowheads="1"/>
          </p:cNvSpPr>
          <p:nvPr/>
        </p:nvSpPr>
        <p:spPr bwMode="auto">
          <a:xfrm>
            <a:off x="2843213" y="1052513"/>
            <a:ext cx="5905500" cy="1739900"/>
          </a:xfrm>
          <a:prstGeom prst="rect">
            <a:avLst/>
          </a:prstGeom>
          <a:noFill/>
          <a:ln w="9525">
            <a:noFill/>
            <a:miter lim="800000"/>
            <a:headEnd/>
            <a:tailEnd/>
          </a:ln>
          <a:effectLst/>
        </p:spPr>
        <p:txBody>
          <a:bodyPr>
            <a:spAutoFit/>
          </a:bodyPr>
          <a:lstStyle/>
          <a:p>
            <a:pPr>
              <a:spcBef>
                <a:spcPct val="50000"/>
              </a:spcBef>
            </a:pPr>
            <a:r>
              <a:rPr lang="pl-PL" altLang="pl-PL" b="1">
                <a:solidFill>
                  <a:srgbClr val="0033CC"/>
                </a:solidFill>
                <a:latin typeface="Tahoma" pitchFamily="34" charset="0"/>
              </a:rPr>
              <a:t>Kwas acetylosalicylowy</a:t>
            </a:r>
            <a:r>
              <a:rPr lang="pl-PL" altLang="pl-PL">
                <a:latin typeface="Tahoma" pitchFamily="34" charset="0"/>
              </a:rPr>
              <a:t> (nazwy handlowe i potoczne: </a:t>
            </a:r>
            <a:r>
              <a:rPr lang="pl-PL" altLang="pl-PL" b="1">
                <a:latin typeface="Tahoma" pitchFamily="34" charset="0"/>
              </a:rPr>
              <a:t>aspiryna</a:t>
            </a:r>
            <a:r>
              <a:rPr lang="pl-PL" altLang="pl-PL">
                <a:latin typeface="Tahoma" pitchFamily="34" charset="0"/>
              </a:rPr>
              <a:t>, </a:t>
            </a:r>
            <a:r>
              <a:rPr lang="pl-PL" altLang="pl-PL" b="1">
                <a:latin typeface="Tahoma" pitchFamily="34" charset="0"/>
              </a:rPr>
              <a:t>aspirin</a:t>
            </a:r>
            <a:r>
              <a:rPr lang="pl-PL" altLang="pl-PL">
                <a:latin typeface="Tahoma" pitchFamily="34" charset="0"/>
              </a:rPr>
              <a:t>, </a:t>
            </a:r>
            <a:r>
              <a:rPr lang="pl-PL" altLang="pl-PL" b="1">
                <a:latin typeface="Tahoma" pitchFamily="34" charset="0"/>
              </a:rPr>
              <a:t>polopiryna</a:t>
            </a:r>
            <a:r>
              <a:rPr lang="pl-PL" altLang="pl-PL">
                <a:latin typeface="Tahoma" pitchFamily="34" charset="0"/>
              </a:rPr>
              <a:t>, – popularna, choć nie do końca ścisła, nazwa estru acetylowego kwasu salicylowego - poprawną nazwą jest </a:t>
            </a:r>
            <a:r>
              <a:rPr lang="pl-PL" altLang="pl-PL" i="1">
                <a:latin typeface="Tahoma" pitchFamily="34" charset="0"/>
              </a:rPr>
              <a:t>octan kwasu salicylowego</a:t>
            </a:r>
            <a:r>
              <a:rPr lang="pl-PL" altLang="pl-PL">
                <a:latin typeface="Tahoma" pitchFamily="34" charset="0"/>
              </a:rPr>
              <a:t>. Wzór sumaryczny C</a:t>
            </a:r>
            <a:r>
              <a:rPr lang="pl-PL" altLang="pl-PL" baseline="-25000">
                <a:latin typeface="Tahoma" pitchFamily="34" charset="0"/>
              </a:rPr>
              <a:t>9</a:t>
            </a:r>
            <a:r>
              <a:rPr lang="pl-PL" altLang="pl-PL">
                <a:latin typeface="Tahoma" pitchFamily="34" charset="0"/>
              </a:rPr>
              <a:t>H</a:t>
            </a:r>
            <a:r>
              <a:rPr lang="pl-PL" altLang="pl-PL" baseline="-25000">
                <a:latin typeface="Tahoma" pitchFamily="34" charset="0"/>
              </a:rPr>
              <a:t>8</a:t>
            </a:r>
            <a:r>
              <a:rPr lang="pl-PL" altLang="pl-PL">
                <a:latin typeface="Tahoma" pitchFamily="34" charset="0"/>
              </a:rPr>
              <a:t>O</a:t>
            </a:r>
            <a:r>
              <a:rPr lang="pl-PL" altLang="pl-PL" baseline="-25000">
                <a:latin typeface="Tahoma" pitchFamily="34" charset="0"/>
              </a:rPr>
              <a:t>4</a:t>
            </a:r>
            <a:r>
              <a:rPr lang="pl-PL" altLang="pl-PL">
                <a:latin typeface="Tahoma" pitchFamily="34" charset="0"/>
              </a:rPr>
              <a:t>. Składnik popularnych leków. </a:t>
            </a:r>
          </a:p>
        </p:txBody>
      </p:sp>
      <p:pic>
        <p:nvPicPr>
          <p:cNvPr id="4102" name="Picture 10" descr="Grafika:Paracetamol.gif"/>
          <p:cNvPicPr>
            <a:picLocks noChangeAspect="1" noChangeArrowheads="1"/>
          </p:cNvPicPr>
          <p:nvPr/>
        </p:nvPicPr>
        <p:blipFill>
          <a:blip r:embed="rId4" cstate="print"/>
          <a:srcRect/>
          <a:stretch>
            <a:fillRect/>
          </a:stretch>
        </p:blipFill>
        <p:spPr bwMode="auto">
          <a:xfrm>
            <a:off x="395288" y="3141663"/>
            <a:ext cx="2232025" cy="1295400"/>
          </a:xfrm>
          <a:prstGeom prst="rect">
            <a:avLst/>
          </a:prstGeom>
          <a:solidFill>
            <a:schemeClr val="bg1"/>
          </a:solidFill>
          <a:ln w="9525">
            <a:noFill/>
            <a:miter lim="800000"/>
            <a:headEnd/>
            <a:tailEnd/>
          </a:ln>
        </p:spPr>
      </p:pic>
      <p:sp>
        <p:nvSpPr>
          <p:cNvPr id="4103" name="Text Box 11"/>
          <p:cNvSpPr txBox="1">
            <a:spLocks noChangeArrowheads="1"/>
          </p:cNvSpPr>
          <p:nvPr/>
        </p:nvSpPr>
        <p:spPr bwMode="auto">
          <a:xfrm>
            <a:off x="2771775" y="3141663"/>
            <a:ext cx="6372225" cy="915987"/>
          </a:xfrm>
          <a:prstGeom prst="rect">
            <a:avLst/>
          </a:prstGeom>
          <a:noFill/>
          <a:ln w="9525">
            <a:noFill/>
            <a:miter lim="800000"/>
            <a:headEnd/>
            <a:tailEnd/>
          </a:ln>
          <a:effectLst/>
        </p:spPr>
        <p:txBody>
          <a:bodyPr>
            <a:spAutoFit/>
          </a:bodyPr>
          <a:lstStyle/>
          <a:p>
            <a:pPr>
              <a:spcBef>
                <a:spcPct val="50000"/>
              </a:spcBef>
            </a:pPr>
            <a:r>
              <a:rPr lang="pl-PL" altLang="pl-PL" b="1">
                <a:solidFill>
                  <a:srgbClr val="0033CC"/>
                </a:solidFill>
                <a:latin typeface="Tahoma" pitchFamily="34" charset="0"/>
              </a:rPr>
              <a:t>Paracetamol</a:t>
            </a:r>
            <a:r>
              <a:rPr lang="pl-PL" altLang="pl-PL">
                <a:solidFill>
                  <a:srgbClr val="0033CC"/>
                </a:solidFill>
                <a:latin typeface="Tahoma" pitchFamily="34" charset="0"/>
              </a:rPr>
              <a:t> (</a:t>
            </a:r>
            <a:r>
              <a:rPr lang="pl-PL" altLang="pl-PL" i="1">
                <a:latin typeface="Tahoma" pitchFamily="34" charset="0"/>
              </a:rPr>
              <a:t>Acetaminophen</a:t>
            </a:r>
            <a:r>
              <a:rPr lang="pl-PL" altLang="pl-PL">
                <a:latin typeface="Tahoma" pitchFamily="34" charset="0"/>
              </a:rPr>
              <a:t>, </a:t>
            </a:r>
            <a:r>
              <a:rPr lang="pl-PL" altLang="pl-PL" i="1">
                <a:latin typeface="Tahoma" pitchFamily="34" charset="0"/>
              </a:rPr>
              <a:t>Paracetamolum</a:t>
            </a:r>
            <a:r>
              <a:rPr lang="pl-PL" altLang="pl-PL">
                <a:latin typeface="Tahoma" pitchFamily="34" charset="0"/>
              </a:rPr>
              <a:t> nazwa systematyczna: </a:t>
            </a:r>
            <a:r>
              <a:rPr lang="pl-PL" altLang="pl-PL" i="1">
                <a:latin typeface="Tahoma" pitchFamily="34" charset="0"/>
              </a:rPr>
              <a:t>N</a:t>
            </a:r>
            <a:r>
              <a:rPr lang="pl-PL" altLang="pl-PL">
                <a:latin typeface="Tahoma" pitchFamily="34" charset="0"/>
              </a:rPr>
              <a:t>-(4-hydroksyfenylo)acetamid - lek o działaniu przeciwbólowym i przeciwgorączkowym. </a:t>
            </a:r>
          </a:p>
        </p:txBody>
      </p:sp>
      <p:pic>
        <p:nvPicPr>
          <p:cNvPr id="4104" name="Picture 12" descr="Grafika:Ibuprofen-2.png"/>
          <p:cNvPicPr>
            <a:picLocks noChangeAspect="1" noChangeArrowheads="1"/>
          </p:cNvPicPr>
          <p:nvPr/>
        </p:nvPicPr>
        <p:blipFill>
          <a:blip r:embed="rId5" cstate="print"/>
          <a:srcRect/>
          <a:stretch>
            <a:fillRect/>
          </a:stretch>
        </p:blipFill>
        <p:spPr bwMode="auto">
          <a:xfrm>
            <a:off x="323850" y="4724400"/>
            <a:ext cx="2400300" cy="1295400"/>
          </a:xfrm>
          <a:prstGeom prst="rect">
            <a:avLst/>
          </a:prstGeom>
          <a:solidFill>
            <a:schemeClr val="bg1"/>
          </a:solidFill>
          <a:ln w="9525">
            <a:noFill/>
            <a:miter lim="800000"/>
            <a:headEnd/>
            <a:tailEnd/>
          </a:ln>
        </p:spPr>
      </p:pic>
      <p:sp>
        <p:nvSpPr>
          <p:cNvPr id="4105" name="Text Box 13"/>
          <p:cNvSpPr txBox="1">
            <a:spLocks noChangeArrowheads="1"/>
          </p:cNvSpPr>
          <p:nvPr/>
        </p:nvSpPr>
        <p:spPr bwMode="auto">
          <a:xfrm>
            <a:off x="2916238" y="4724400"/>
            <a:ext cx="6227762" cy="1190625"/>
          </a:xfrm>
          <a:prstGeom prst="rect">
            <a:avLst/>
          </a:prstGeom>
          <a:noFill/>
          <a:ln w="9525">
            <a:noFill/>
            <a:miter lim="800000"/>
            <a:headEnd/>
            <a:tailEnd/>
          </a:ln>
          <a:effectLst/>
        </p:spPr>
        <p:txBody>
          <a:bodyPr>
            <a:spAutoFit/>
          </a:bodyPr>
          <a:lstStyle/>
          <a:p>
            <a:pPr>
              <a:spcBef>
                <a:spcPct val="50000"/>
              </a:spcBef>
            </a:pPr>
            <a:r>
              <a:rPr lang="pl-PL" altLang="pl-PL" b="1">
                <a:solidFill>
                  <a:srgbClr val="0033CC"/>
                </a:solidFill>
                <a:latin typeface="Tahoma" pitchFamily="34" charset="0"/>
              </a:rPr>
              <a:t>Ibuprofen</a:t>
            </a:r>
            <a:r>
              <a:rPr lang="pl-PL" altLang="pl-PL">
                <a:solidFill>
                  <a:srgbClr val="0033CC"/>
                </a:solidFill>
                <a:latin typeface="Tahoma" pitchFamily="34" charset="0"/>
              </a:rPr>
              <a:t> </a:t>
            </a:r>
            <a:r>
              <a:rPr lang="pl-PL" altLang="pl-PL">
                <a:latin typeface="Tahoma" pitchFamily="34" charset="0"/>
              </a:rPr>
              <a:t>– niesteroidowy lek przeciwzapalny. Pochodna kwasu propionowego (</a:t>
            </a:r>
            <a:r>
              <a:rPr lang="pl-PL" altLang="pl-PL" i="1">
                <a:latin typeface="Tahoma" pitchFamily="34" charset="0"/>
              </a:rPr>
              <a:t>kwas 2-(p-izobutylofenylo)-propionowy</a:t>
            </a:r>
            <a:r>
              <a:rPr lang="pl-PL" altLang="pl-PL">
                <a:latin typeface="Tahoma" pitchFamily="34" charset="0"/>
              </a:rPr>
              <a:t>) o działaniu przeciwzapalnym, przeciwbólowym i przeciwgorączkowym.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8" descr="chemia7"/>
          <p:cNvPicPr>
            <a:picLocks noChangeAspect="1" noChangeArrowheads="1"/>
          </p:cNvPicPr>
          <p:nvPr/>
        </p:nvPicPr>
        <p:blipFill>
          <a:blip r:embed="rId2" cstate="print">
            <a:lum bright="70000" contrast="-70000"/>
          </a:blip>
          <a:srcRect/>
          <a:stretch>
            <a:fillRect/>
          </a:stretch>
        </p:blipFill>
        <p:spPr bwMode="auto">
          <a:xfrm>
            <a:off x="0" y="0"/>
            <a:ext cx="9144000" cy="6858000"/>
          </a:xfrm>
          <a:prstGeom prst="rect">
            <a:avLst/>
          </a:prstGeom>
          <a:noFill/>
          <a:ln w="9525">
            <a:noFill/>
            <a:miter lim="800000"/>
            <a:headEnd/>
            <a:tailEnd/>
          </a:ln>
        </p:spPr>
      </p:pic>
      <p:pic>
        <p:nvPicPr>
          <p:cNvPr id="5123" name="Picture 19" descr="Grafika:Penicillin-G.png">
            <a:hlinkClick r:id="rId3"/>
          </p:cNvPr>
          <p:cNvPicPr>
            <a:picLocks noChangeAspect="1" noChangeArrowheads="1"/>
          </p:cNvPicPr>
          <p:nvPr/>
        </p:nvPicPr>
        <p:blipFill>
          <a:blip r:embed="rId4" cstate="print"/>
          <a:srcRect/>
          <a:stretch>
            <a:fillRect/>
          </a:stretch>
        </p:blipFill>
        <p:spPr bwMode="auto">
          <a:xfrm>
            <a:off x="179388" y="692150"/>
            <a:ext cx="3665537" cy="1873250"/>
          </a:xfrm>
          <a:prstGeom prst="rect">
            <a:avLst/>
          </a:prstGeom>
          <a:noFill/>
          <a:ln w="9525">
            <a:noFill/>
            <a:miter lim="800000"/>
            <a:headEnd/>
            <a:tailEnd/>
          </a:ln>
        </p:spPr>
      </p:pic>
      <p:sp>
        <p:nvSpPr>
          <p:cNvPr id="5124" name="Text Box 20"/>
          <p:cNvSpPr txBox="1">
            <a:spLocks noChangeArrowheads="1"/>
          </p:cNvSpPr>
          <p:nvPr/>
        </p:nvSpPr>
        <p:spPr bwMode="auto">
          <a:xfrm>
            <a:off x="4067175" y="1484313"/>
            <a:ext cx="4248150" cy="366712"/>
          </a:xfrm>
          <a:prstGeom prst="rect">
            <a:avLst/>
          </a:prstGeom>
          <a:solidFill>
            <a:schemeClr val="accent1"/>
          </a:solidFill>
          <a:ln w="9525">
            <a:noFill/>
            <a:miter lim="800000"/>
            <a:headEnd/>
            <a:tailEnd/>
          </a:ln>
          <a:effectLst/>
        </p:spPr>
        <p:txBody>
          <a:bodyPr>
            <a:spAutoFit/>
          </a:bodyPr>
          <a:lstStyle/>
          <a:p>
            <a:pPr>
              <a:spcBef>
                <a:spcPct val="50000"/>
              </a:spcBef>
            </a:pPr>
            <a:r>
              <a:rPr lang="pl-PL" altLang="pl-PL">
                <a:latin typeface="Tahoma" pitchFamily="34" charset="0"/>
              </a:rPr>
              <a:t>Penicylina G (penicylina benzylowa) </a:t>
            </a:r>
          </a:p>
        </p:txBody>
      </p:sp>
      <p:pic>
        <p:nvPicPr>
          <p:cNvPr id="5125" name="Picture 21" descr="Grafika:Ampicillin-2D-skeletal.png">
            <a:hlinkClick r:id="rId5"/>
          </p:cNvPr>
          <p:cNvPicPr>
            <a:picLocks noChangeAspect="1" noChangeArrowheads="1"/>
          </p:cNvPicPr>
          <p:nvPr/>
        </p:nvPicPr>
        <p:blipFill>
          <a:blip r:embed="rId6" cstate="print"/>
          <a:srcRect/>
          <a:stretch>
            <a:fillRect/>
          </a:stretch>
        </p:blipFill>
        <p:spPr bwMode="auto">
          <a:xfrm>
            <a:off x="0" y="3284538"/>
            <a:ext cx="3671888" cy="2160587"/>
          </a:xfrm>
          <a:prstGeom prst="rect">
            <a:avLst/>
          </a:prstGeom>
          <a:noFill/>
          <a:ln w="9525">
            <a:noFill/>
            <a:miter lim="800000"/>
            <a:headEnd/>
            <a:tailEnd/>
          </a:ln>
        </p:spPr>
      </p:pic>
      <p:sp>
        <p:nvSpPr>
          <p:cNvPr id="5126" name="Text Box 22"/>
          <p:cNvSpPr txBox="1">
            <a:spLocks noChangeArrowheads="1"/>
          </p:cNvSpPr>
          <p:nvPr/>
        </p:nvSpPr>
        <p:spPr bwMode="auto">
          <a:xfrm>
            <a:off x="3779838" y="3500438"/>
            <a:ext cx="5111750" cy="2101850"/>
          </a:xfrm>
          <a:prstGeom prst="rect">
            <a:avLst/>
          </a:prstGeom>
          <a:noFill/>
          <a:ln w="9525">
            <a:noFill/>
            <a:miter lim="800000"/>
            <a:headEnd/>
            <a:tailEnd/>
          </a:ln>
          <a:effectLst/>
        </p:spPr>
        <p:txBody>
          <a:bodyPr>
            <a:spAutoFit/>
          </a:bodyPr>
          <a:lstStyle/>
          <a:p>
            <a:pPr>
              <a:spcBef>
                <a:spcPct val="50000"/>
              </a:spcBef>
            </a:pPr>
            <a:r>
              <a:rPr lang="pl-PL" altLang="pl-PL" sz="1600" b="1">
                <a:solidFill>
                  <a:srgbClr val="0033CC"/>
                </a:solidFill>
                <a:latin typeface="Tahoma" pitchFamily="34" charset="0"/>
              </a:rPr>
              <a:t>Ampicylina</a:t>
            </a:r>
            <a:r>
              <a:rPr lang="pl-PL" altLang="pl-PL" sz="1600" b="1">
                <a:latin typeface="Tahoma" pitchFamily="34" charset="0"/>
              </a:rPr>
              <a:t> – antybiotyk </a:t>
            </a:r>
            <a:r>
              <a:rPr lang="pl-PL" altLang="pl-PL" sz="1600" b="1">
                <a:solidFill>
                  <a:srgbClr val="008000"/>
                </a:solidFill>
                <a:latin typeface="Symbol" pitchFamily="18" charset="2"/>
              </a:rPr>
              <a:t>b</a:t>
            </a:r>
            <a:r>
              <a:rPr lang="pl-PL" altLang="pl-PL" sz="1600" b="1">
                <a:solidFill>
                  <a:srgbClr val="008000"/>
                </a:solidFill>
                <a:latin typeface="Tahoma" pitchFamily="34" charset="0"/>
              </a:rPr>
              <a:t>-laktamowy</a:t>
            </a:r>
            <a:r>
              <a:rPr lang="pl-PL" altLang="pl-PL" sz="1600" b="1">
                <a:latin typeface="Tahoma" pitchFamily="34" charset="0"/>
              </a:rPr>
              <a:t> z grupy </a:t>
            </a:r>
            <a:r>
              <a:rPr lang="pl-PL" altLang="pl-PL" sz="1600" b="1">
                <a:solidFill>
                  <a:srgbClr val="008000"/>
                </a:solidFill>
                <a:latin typeface="Tahoma" pitchFamily="34" charset="0"/>
              </a:rPr>
              <a:t>aminopenicylin</a:t>
            </a:r>
            <a:r>
              <a:rPr lang="pl-PL" altLang="pl-PL" sz="1600" b="1">
                <a:latin typeface="Tahoma" pitchFamily="34" charset="0"/>
              </a:rPr>
              <a:t> o szerokim spektrum działania, wrażliwy na bakteryjne </a:t>
            </a:r>
            <a:r>
              <a:rPr lang="pl-PL" altLang="pl-PL" sz="1600" b="1">
                <a:solidFill>
                  <a:srgbClr val="008000"/>
                </a:solidFill>
                <a:latin typeface="Symbol" pitchFamily="18" charset="2"/>
              </a:rPr>
              <a:t>b</a:t>
            </a:r>
            <a:r>
              <a:rPr lang="pl-PL" altLang="pl-PL" sz="1600" b="1">
                <a:solidFill>
                  <a:srgbClr val="008000"/>
                </a:solidFill>
                <a:latin typeface="Tahoma" pitchFamily="34" charset="0"/>
              </a:rPr>
              <a:t>-laktamazy</a:t>
            </a:r>
          </a:p>
          <a:p>
            <a:r>
              <a:rPr lang="pl-PL" altLang="pl-PL" sz="1400" b="1">
                <a:solidFill>
                  <a:srgbClr val="FF3300"/>
                </a:solidFill>
                <a:latin typeface="Tahoma" pitchFamily="34" charset="0"/>
              </a:rPr>
              <a:t>Stosowany w przypadku:</a:t>
            </a:r>
            <a:r>
              <a:rPr lang="pl-PL" altLang="pl-PL" sz="1400" b="1">
                <a:latin typeface="Tahoma" pitchFamily="34" charset="0"/>
              </a:rPr>
              <a:t> zakażenia dróg oddechowych </a:t>
            </a:r>
          </a:p>
          <a:p>
            <a:r>
              <a:rPr lang="pl-PL" altLang="pl-PL" sz="1400" b="1">
                <a:latin typeface="Tahoma" pitchFamily="34" charset="0"/>
              </a:rPr>
              <a:t>ostre i przewlekłe zakażenia układu moczowego; chorób wenerycznych, zapalenia dróg żółciowych i pęcherzyka żółciowego, salmonellozy, posocznicy, zapalenia opon mózgowo-rdzeniowych, duru brzusznego itp</a:t>
            </a:r>
            <a:endParaRPr lang="pl-PL" altLang="pl-PL" sz="1600" b="1">
              <a:solidFill>
                <a:srgbClr val="00FFFF"/>
              </a:solidFill>
              <a:latin typeface="Tahoma"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3" descr="backgrd1"/>
          <p:cNvPicPr>
            <a:picLocks noChangeAspect="1" noChangeArrowheads="1"/>
          </p:cNvPicPr>
          <p:nvPr/>
        </p:nvPicPr>
        <p:blipFill>
          <a:blip r:embed="rId2" cstate="print">
            <a:lum bright="70000" contrast="-70000"/>
          </a:blip>
          <a:srcRect/>
          <a:stretch>
            <a:fillRect/>
          </a:stretch>
        </p:blipFill>
        <p:spPr bwMode="auto">
          <a:xfrm>
            <a:off x="0" y="0"/>
            <a:ext cx="9144000" cy="6858000"/>
          </a:xfrm>
          <a:prstGeom prst="rect">
            <a:avLst/>
          </a:prstGeom>
          <a:noFill/>
          <a:ln w="9525">
            <a:noFill/>
            <a:miter lim="800000"/>
            <a:headEnd/>
            <a:tailEnd/>
          </a:ln>
        </p:spPr>
      </p:pic>
      <p:pic>
        <p:nvPicPr>
          <p:cNvPr id="6147" name="Picture 14" descr="Moda - Niemiecki handel odzieżą - raport 2006">
            <a:hlinkClick r:id="rId3"/>
          </p:cNvPr>
          <p:cNvPicPr>
            <a:picLocks noChangeAspect="1" noChangeArrowheads="1"/>
          </p:cNvPicPr>
          <p:nvPr/>
        </p:nvPicPr>
        <p:blipFill>
          <a:blip r:embed="rId4" cstate="print"/>
          <a:srcRect/>
          <a:stretch>
            <a:fillRect/>
          </a:stretch>
        </p:blipFill>
        <p:spPr bwMode="auto">
          <a:xfrm>
            <a:off x="4067175" y="404813"/>
            <a:ext cx="1428750" cy="2143125"/>
          </a:xfrm>
          <a:prstGeom prst="rect">
            <a:avLst/>
          </a:prstGeom>
          <a:noFill/>
          <a:ln w="9525">
            <a:noFill/>
            <a:miter lim="800000"/>
            <a:headEnd/>
            <a:tailEnd/>
          </a:ln>
        </p:spPr>
      </p:pic>
      <p:pic>
        <p:nvPicPr>
          <p:cNvPr id="6148" name="Picture 15" descr="Obrazek"/>
          <p:cNvPicPr>
            <a:picLocks noChangeAspect="1" noChangeArrowheads="1"/>
          </p:cNvPicPr>
          <p:nvPr/>
        </p:nvPicPr>
        <p:blipFill>
          <a:blip r:embed="rId5" cstate="print"/>
          <a:srcRect/>
          <a:stretch>
            <a:fillRect/>
          </a:stretch>
        </p:blipFill>
        <p:spPr bwMode="auto">
          <a:xfrm>
            <a:off x="539750" y="404813"/>
            <a:ext cx="2381250" cy="3238500"/>
          </a:xfrm>
          <a:prstGeom prst="rect">
            <a:avLst/>
          </a:prstGeom>
          <a:noFill/>
          <a:ln w="9525">
            <a:noFill/>
            <a:miter lim="800000"/>
            <a:headEnd/>
            <a:tailEnd/>
          </a:ln>
        </p:spPr>
      </p:pic>
      <p:pic>
        <p:nvPicPr>
          <p:cNvPr id="6149" name="Picture 16" descr="Obrazek"/>
          <p:cNvPicPr>
            <a:picLocks noChangeAspect="1" noChangeArrowheads="1"/>
          </p:cNvPicPr>
          <p:nvPr/>
        </p:nvPicPr>
        <p:blipFill>
          <a:blip r:embed="rId6" cstate="print"/>
          <a:srcRect/>
          <a:stretch>
            <a:fillRect/>
          </a:stretch>
        </p:blipFill>
        <p:spPr bwMode="auto">
          <a:xfrm>
            <a:off x="3924300" y="2636838"/>
            <a:ext cx="4319588" cy="3600450"/>
          </a:xfrm>
          <a:prstGeom prst="rect">
            <a:avLst/>
          </a:prstGeom>
          <a:noFill/>
          <a:ln w="9525">
            <a:noFill/>
            <a:miter lim="800000"/>
            <a:headEnd/>
            <a:tailEnd/>
          </a:ln>
        </p:spPr>
      </p:pic>
      <p:pic>
        <p:nvPicPr>
          <p:cNvPr id="6150" name="Picture 17" descr="Image Hosted by ImageShack.us">
            <a:hlinkClick r:id="rId7"/>
          </p:cNvPr>
          <p:cNvPicPr>
            <a:picLocks noChangeAspect="1" noChangeArrowheads="1"/>
          </p:cNvPicPr>
          <p:nvPr/>
        </p:nvPicPr>
        <p:blipFill>
          <a:blip r:embed="rId8" cstate="print"/>
          <a:srcRect r="18304"/>
          <a:stretch>
            <a:fillRect/>
          </a:stretch>
        </p:blipFill>
        <p:spPr bwMode="auto">
          <a:xfrm>
            <a:off x="395288" y="4149725"/>
            <a:ext cx="2520950" cy="2141538"/>
          </a:xfrm>
          <a:prstGeom prst="rect">
            <a:avLst/>
          </a:prstGeom>
          <a:noFill/>
          <a:ln w="9525">
            <a:noFill/>
            <a:miter lim="800000"/>
            <a:headEnd/>
            <a:tailEnd/>
          </a:ln>
        </p:spPr>
      </p:pic>
      <p:sp>
        <p:nvSpPr>
          <p:cNvPr id="6151" name="Text Box 18"/>
          <p:cNvSpPr txBox="1">
            <a:spLocks noChangeArrowheads="1"/>
          </p:cNvSpPr>
          <p:nvPr/>
        </p:nvSpPr>
        <p:spPr bwMode="auto">
          <a:xfrm>
            <a:off x="5795963" y="765175"/>
            <a:ext cx="2879725" cy="457200"/>
          </a:xfrm>
          <a:prstGeom prst="rect">
            <a:avLst/>
          </a:prstGeom>
          <a:noFill/>
          <a:ln w="9525">
            <a:noFill/>
            <a:miter lim="800000"/>
            <a:headEnd/>
            <a:tailEnd/>
          </a:ln>
          <a:effectLst/>
        </p:spPr>
        <p:txBody>
          <a:bodyPr>
            <a:spAutoFit/>
          </a:bodyPr>
          <a:lstStyle/>
          <a:p>
            <a:pPr>
              <a:spcBef>
                <a:spcPct val="50000"/>
              </a:spcBef>
            </a:pPr>
            <a:r>
              <a:rPr lang="pl-PL" altLang="pl-PL" sz="2400" b="1">
                <a:solidFill>
                  <a:srgbClr val="0033CC"/>
                </a:solidFill>
                <a:latin typeface="Tahoma" pitchFamily="34" charset="0"/>
              </a:rPr>
              <a:t>Chemia ubiera: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6" descr="fuschia"/>
          <p:cNvPicPr>
            <a:picLocks noChangeAspect="1" noChangeArrowheads="1"/>
          </p:cNvPicPr>
          <p:nvPr/>
        </p:nvPicPr>
        <p:blipFill>
          <a:blip r:embed="rId2" cstate="print">
            <a:lum bright="70000" contrast="-70000"/>
          </a:blip>
          <a:srcRect/>
          <a:stretch>
            <a:fillRect/>
          </a:stretch>
        </p:blipFill>
        <p:spPr bwMode="auto">
          <a:xfrm>
            <a:off x="0" y="0"/>
            <a:ext cx="9144000" cy="6858000"/>
          </a:xfrm>
          <a:prstGeom prst="rect">
            <a:avLst/>
          </a:prstGeom>
          <a:noFill/>
          <a:ln w="9525">
            <a:noFill/>
            <a:miter lim="800000"/>
            <a:headEnd/>
            <a:tailEnd/>
          </a:ln>
        </p:spPr>
      </p:pic>
      <p:sp>
        <p:nvSpPr>
          <p:cNvPr id="7171" name="Text Box 17"/>
          <p:cNvSpPr txBox="1">
            <a:spLocks noChangeArrowheads="1"/>
          </p:cNvSpPr>
          <p:nvPr/>
        </p:nvSpPr>
        <p:spPr bwMode="auto">
          <a:xfrm>
            <a:off x="179388" y="260350"/>
            <a:ext cx="8964612" cy="1555750"/>
          </a:xfrm>
          <a:prstGeom prst="rect">
            <a:avLst/>
          </a:prstGeom>
          <a:noFill/>
          <a:ln w="9525">
            <a:noFill/>
            <a:miter lim="800000"/>
            <a:headEnd/>
            <a:tailEnd/>
          </a:ln>
          <a:effectLst/>
        </p:spPr>
        <p:txBody>
          <a:bodyPr>
            <a:spAutoFit/>
          </a:bodyPr>
          <a:lstStyle/>
          <a:p>
            <a:pPr marL="342900" indent="-342900"/>
            <a:r>
              <a:rPr lang="pl-PL" altLang="pl-PL" sz="2400">
                <a:latin typeface="Tahoma" pitchFamily="34" charset="0"/>
              </a:rPr>
              <a:t>Najbardziej znane włókna to:</a:t>
            </a:r>
          </a:p>
          <a:p>
            <a:pPr marL="342900" indent="-342900"/>
            <a:r>
              <a:rPr lang="pl-PL" altLang="pl-PL">
                <a:solidFill>
                  <a:srgbClr val="00FFFF"/>
                </a:solidFill>
                <a:latin typeface="Tahoma" pitchFamily="34" charset="0"/>
              </a:rPr>
              <a:t> </a:t>
            </a:r>
            <a:r>
              <a:rPr lang="pl-PL" altLang="pl-PL">
                <a:solidFill>
                  <a:srgbClr val="0033CC"/>
                </a:solidFill>
                <a:latin typeface="Tahoma" pitchFamily="34" charset="0"/>
              </a:rPr>
              <a:t>Włókna naturalne</a:t>
            </a:r>
            <a:r>
              <a:rPr lang="pl-PL" altLang="pl-PL">
                <a:latin typeface="Tahoma" pitchFamily="34" charset="0"/>
              </a:rPr>
              <a:t>: </a:t>
            </a:r>
          </a:p>
          <a:p>
            <a:pPr marL="342900" indent="-342900" algn="just">
              <a:buFont typeface="Wingdings" pitchFamily="2" charset="2"/>
              <a:buNone/>
            </a:pPr>
            <a:r>
              <a:rPr lang="pl-PL" altLang="pl-PL">
                <a:latin typeface="Tahoma" pitchFamily="34" charset="0"/>
              </a:rPr>
              <a:t>     </a:t>
            </a:r>
            <a:r>
              <a:rPr lang="pl-PL" altLang="pl-PL">
                <a:solidFill>
                  <a:srgbClr val="33CC33"/>
                </a:solidFill>
                <a:latin typeface="Tahoma" pitchFamily="34" charset="0"/>
              </a:rPr>
              <a:t>włókna pochodzenia roślinnego</a:t>
            </a:r>
            <a:r>
              <a:rPr lang="pl-PL" altLang="pl-PL">
                <a:latin typeface="Tahoma" pitchFamily="34" charset="0"/>
              </a:rPr>
              <a:t> (celulozowe), występujące w wielu roślinach włóknistych, takich jak len, bawełna, konopie, juta, sizal, abaka, pokrzywa, drewno i innych;</a:t>
            </a:r>
          </a:p>
        </p:txBody>
      </p:sp>
      <p:pic>
        <p:nvPicPr>
          <p:cNvPr id="7172" name="Picture 19" descr="len110"/>
          <p:cNvPicPr>
            <a:picLocks noChangeAspect="1" noChangeArrowheads="1"/>
          </p:cNvPicPr>
          <p:nvPr/>
        </p:nvPicPr>
        <p:blipFill>
          <a:blip r:embed="rId3" cstate="print"/>
          <a:srcRect b="24390"/>
          <a:stretch>
            <a:fillRect/>
          </a:stretch>
        </p:blipFill>
        <p:spPr bwMode="auto">
          <a:xfrm>
            <a:off x="2771775" y="2276475"/>
            <a:ext cx="2665413" cy="1511300"/>
          </a:xfrm>
          <a:prstGeom prst="rect">
            <a:avLst/>
          </a:prstGeom>
          <a:noFill/>
          <a:ln w="9525">
            <a:noFill/>
            <a:miter lim="800000"/>
            <a:headEnd/>
            <a:tailEnd/>
          </a:ln>
        </p:spPr>
      </p:pic>
      <p:pic>
        <p:nvPicPr>
          <p:cNvPr id="7173" name="Picture 20" descr="muszle"/>
          <p:cNvPicPr>
            <a:picLocks noChangeAspect="1" noChangeArrowheads="1"/>
          </p:cNvPicPr>
          <p:nvPr/>
        </p:nvPicPr>
        <p:blipFill>
          <a:blip r:embed="rId4" cstate="print"/>
          <a:srcRect/>
          <a:stretch>
            <a:fillRect/>
          </a:stretch>
        </p:blipFill>
        <p:spPr bwMode="auto">
          <a:xfrm>
            <a:off x="5940425" y="2205038"/>
            <a:ext cx="2465388" cy="1728787"/>
          </a:xfrm>
          <a:prstGeom prst="rect">
            <a:avLst/>
          </a:prstGeom>
          <a:noFill/>
          <a:ln w="9525">
            <a:noFill/>
            <a:miter lim="800000"/>
            <a:headEnd/>
            <a:tailEnd/>
          </a:ln>
        </p:spPr>
      </p:pic>
      <p:pic>
        <p:nvPicPr>
          <p:cNvPr id="7174" name="Picture 21" descr="1_m"/>
          <p:cNvPicPr>
            <a:picLocks noChangeAspect="1" noChangeArrowheads="1"/>
          </p:cNvPicPr>
          <p:nvPr/>
        </p:nvPicPr>
        <p:blipFill>
          <a:blip r:embed="rId5" cstate="print"/>
          <a:srcRect/>
          <a:stretch>
            <a:fillRect/>
          </a:stretch>
        </p:blipFill>
        <p:spPr bwMode="auto">
          <a:xfrm>
            <a:off x="539750" y="4437063"/>
            <a:ext cx="1871663" cy="1584325"/>
          </a:xfrm>
          <a:prstGeom prst="rect">
            <a:avLst/>
          </a:prstGeom>
          <a:noFill/>
          <a:ln w="9525">
            <a:noFill/>
            <a:miter lim="800000"/>
            <a:headEnd/>
            <a:tailEnd/>
          </a:ln>
        </p:spPr>
      </p:pic>
      <p:pic>
        <p:nvPicPr>
          <p:cNvPr id="7175" name="Picture 22" descr="wbawA1D5007">
            <a:hlinkClick r:id="rId6"/>
          </p:cNvPr>
          <p:cNvPicPr>
            <a:picLocks noChangeAspect="1" noChangeArrowheads="1"/>
          </p:cNvPicPr>
          <p:nvPr/>
        </p:nvPicPr>
        <p:blipFill>
          <a:blip r:embed="rId7" cstate="print"/>
          <a:srcRect/>
          <a:stretch>
            <a:fillRect/>
          </a:stretch>
        </p:blipFill>
        <p:spPr bwMode="auto">
          <a:xfrm>
            <a:off x="2555875" y="4437063"/>
            <a:ext cx="1944688" cy="1590675"/>
          </a:xfrm>
          <a:prstGeom prst="rect">
            <a:avLst/>
          </a:prstGeom>
          <a:noFill/>
          <a:ln w="9525">
            <a:noFill/>
            <a:miter lim="800000"/>
            <a:headEnd/>
            <a:tailEnd/>
          </a:ln>
        </p:spPr>
      </p:pic>
      <p:pic>
        <p:nvPicPr>
          <p:cNvPr id="7176" name="Picture 23" descr="Prześcieradło bawełna"/>
          <p:cNvPicPr>
            <a:picLocks noChangeAspect="1" noChangeArrowheads="1"/>
          </p:cNvPicPr>
          <p:nvPr/>
        </p:nvPicPr>
        <p:blipFill>
          <a:blip r:embed="rId8" cstate="print"/>
          <a:srcRect/>
          <a:stretch>
            <a:fillRect/>
          </a:stretch>
        </p:blipFill>
        <p:spPr bwMode="auto">
          <a:xfrm>
            <a:off x="4643438" y="4437063"/>
            <a:ext cx="1800225" cy="1584325"/>
          </a:xfrm>
          <a:prstGeom prst="rect">
            <a:avLst/>
          </a:prstGeom>
          <a:noFill/>
          <a:ln w="9525">
            <a:noFill/>
            <a:miter lim="800000"/>
            <a:headEnd/>
            <a:tailEnd/>
          </a:ln>
        </p:spPr>
      </p:pic>
      <p:pic>
        <p:nvPicPr>
          <p:cNvPr id="7177" name="Picture 24" descr="yun_3977">
            <a:hlinkClick r:id="rId9"/>
          </p:cNvPr>
          <p:cNvPicPr>
            <a:picLocks noChangeAspect="1" noChangeArrowheads="1"/>
          </p:cNvPicPr>
          <p:nvPr/>
        </p:nvPicPr>
        <p:blipFill>
          <a:blip r:embed="rId10" cstate="print"/>
          <a:srcRect/>
          <a:stretch>
            <a:fillRect/>
          </a:stretch>
        </p:blipFill>
        <p:spPr bwMode="auto">
          <a:xfrm>
            <a:off x="6588125" y="4437063"/>
            <a:ext cx="2305050" cy="1584325"/>
          </a:xfrm>
          <a:prstGeom prst="rect">
            <a:avLst/>
          </a:prstGeom>
          <a:noFill/>
          <a:ln w="9525">
            <a:noFill/>
            <a:miter lim="800000"/>
            <a:headEnd/>
            <a:tailEnd/>
          </a:ln>
        </p:spPr>
      </p:pic>
      <p:sp>
        <p:nvSpPr>
          <p:cNvPr id="7178" name="Rectangle 25"/>
          <p:cNvSpPr>
            <a:spLocks noChangeArrowheads="1"/>
          </p:cNvSpPr>
          <p:nvPr/>
        </p:nvSpPr>
        <p:spPr bwMode="auto">
          <a:xfrm>
            <a:off x="3419475" y="3962400"/>
            <a:ext cx="2874963" cy="336550"/>
          </a:xfrm>
          <a:prstGeom prst="rect">
            <a:avLst/>
          </a:prstGeom>
          <a:noFill/>
          <a:ln w="9525">
            <a:noFill/>
            <a:miter lim="800000"/>
            <a:headEnd/>
            <a:tailEnd/>
          </a:ln>
          <a:effectLst/>
        </p:spPr>
        <p:txBody>
          <a:bodyPr wrap="none">
            <a:spAutoFit/>
          </a:bodyPr>
          <a:lstStyle/>
          <a:p>
            <a:r>
              <a:rPr lang="pl-PL" altLang="pl-PL" sz="1600" b="1"/>
              <a:t>Len, włókna i wyroby lniane</a:t>
            </a:r>
          </a:p>
        </p:txBody>
      </p:sp>
      <p:sp>
        <p:nvSpPr>
          <p:cNvPr id="7179" name="Rectangle 26"/>
          <p:cNvSpPr>
            <a:spLocks noChangeArrowheads="1"/>
          </p:cNvSpPr>
          <p:nvPr/>
        </p:nvSpPr>
        <p:spPr bwMode="auto">
          <a:xfrm>
            <a:off x="3276600" y="6237288"/>
            <a:ext cx="3846513" cy="336550"/>
          </a:xfrm>
          <a:prstGeom prst="rect">
            <a:avLst/>
          </a:prstGeom>
          <a:noFill/>
          <a:ln w="9525">
            <a:noFill/>
            <a:miter lim="800000"/>
            <a:headEnd/>
            <a:tailEnd/>
          </a:ln>
          <a:effectLst/>
        </p:spPr>
        <p:txBody>
          <a:bodyPr wrap="none">
            <a:spAutoFit/>
          </a:bodyPr>
          <a:lstStyle/>
          <a:p>
            <a:r>
              <a:rPr lang="pl-PL" altLang="pl-PL" sz="1600" b="1"/>
              <a:t>Bawełna, włókna i wyroby bawełniane</a:t>
            </a:r>
          </a:p>
        </p:txBody>
      </p:sp>
      <p:pic>
        <p:nvPicPr>
          <p:cNvPr id="7180" name="Picture 14" descr="Fragment &amp;lstrok;a&amp;nacute;cucha celulozy"/>
          <p:cNvPicPr>
            <a:picLocks noChangeAspect="1" noChangeArrowheads="1"/>
          </p:cNvPicPr>
          <p:nvPr/>
        </p:nvPicPr>
        <p:blipFill>
          <a:blip r:embed="rId11" cstate="print"/>
          <a:srcRect/>
          <a:stretch>
            <a:fillRect/>
          </a:stretch>
        </p:blipFill>
        <p:spPr bwMode="auto">
          <a:xfrm>
            <a:off x="4994275" y="-100013"/>
            <a:ext cx="3346450" cy="1246188"/>
          </a:xfrm>
          <a:prstGeom prst="rect">
            <a:avLst/>
          </a:prstGeom>
          <a:noFill/>
          <a:ln w="9525">
            <a:noFill/>
            <a:miter lim="800000"/>
            <a:headEnd/>
            <a:tailEnd/>
          </a:ln>
        </p:spPr>
      </p:pic>
      <p:pic>
        <p:nvPicPr>
          <p:cNvPr id="7181" name="Picture 16" descr="Celuloza"/>
          <p:cNvPicPr>
            <a:picLocks noChangeAspect="1" noChangeArrowheads="1"/>
          </p:cNvPicPr>
          <p:nvPr/>
        </p:nvPicPr>
        <p:blipFill>
          <a:blip r:embed="rId12" cstate="print"/>
          <a:srcRect/>
          <a:stretch>
            <a:fillRect/>
          </a:stretch>
        </p:blipFill>
        <p:spPr bwMode="auto">
          <a:xfrm>
            <a:off x="211138" y="2476500"/>
            <a:ext cx="2400300" cy="111125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8" descr="gerbera-red">
            <a:hlinkClick r:id="rId2"/>
          </p:cNvPr>
          <p:cNvPicPr>
            <a:picLocks noChangeAspect="1" noChangeArrowheads="1"/>
          </p:cNvPicPr>
          <p:nvPr/>
        </p:nvPicPr>
        <p:blipFill>
          <a:blip r:embed="rId3" cstate="print">
            <a:lum bright="70000" contrast="-70000"/>
          </a:blip>
          <a:srcRect/>
          <a:stretch>
            <a:fillRect/>
          </a:stretch>
        </p:blipFill>
        <p:spPr bwMode="auto">
          <a:xfrm>
            <a:off x="0" y="0"/>
            <a:ext cx="9144000" cy="6858000"/>
          </a:xfrm>
          <a:prstGeom prst="rect">
            <a:avLst/>
          </a:prstGeom>
          <a:noFill/>
          <a:ln w="9525">
            <a:noFill/>
            <a:miter lim="800000"/>
            <a:headEnd/>
            <a:tailEnd/>
          </a:ln>
        </p:spPr>
      </p:pic>
      <p:sp>
        <p:nvSpPr>
          <p:cNvPr id="8195" name="Rectangle 29"/>
          <p:cNvSpPr>
            <a:spLocks noChangeArrowheads="1"/>
          </p:cNvSpPr>
          <p:nvPr/>
        </p:nvSpPr>
        <p:spPr bwMode="auto">
          <a:xfrm>
            <a:off x="323850" y="549275"/>
            <a:ext cx="7954963" cy="366713"/>
          </a:xfrm>
          <a:prstGeom prst="rect">
            <a:avLst/>
          </a:prstGeom>
          <a:noFill/>
          <a:ln w="9525">
            <a:noFill/>
            <a:miter lim="800000"/>
            <a:headEnd/>
            <a:tailEnd/>
          </a:ln>
          <a:effectLst/>
        </p:spPr>
        <p:txBody>
          <a:bodyPr wrap="none">
            <a:spAutoFit/>
          </a:bodyPr>
          <a:lstStyle/>
          <a:p>
            <a:r>
              <a:rPr lang="pl-PL" altLang="pl-PL">
                <a:solidFill>
                  <a:srgbClr val="33CC33"/>
                </a:solidFill>
                <a:latin typeface="Tahoma" pitchFamily="34" charset="0"/>
              </a:rPr>
              <a:t>włókna pochodzenia zwierzęcego</a:t>
            </a:r>
            <a:r>
              <a:rPr lang="pl-PL" altLang="pl-PL">
                <a:latin typeface="Tahoma" pitchFamily="34" charset="0"/>
              </a:rPr>
              <a:t> (białkowe) to jedwab, wełna, sierść i włosy</a:t>
            </a:r>
          </a:p>
        </p:txBody>
      </p:sp>
      <p:pic>
        <p:nvPicPr>
          <p:cNvPr id="8196" name="Picture 30" descr="kokon jedwabnika">
            <a:hlinkClick r:id="rId4" tooltip="kokon jedwabnika"/>
          </p:cNvPr>
          <p:cNvPicPr>
            <a:picLocks noChangeAspect="1" noChangeArrowheads="1"/>
          </p:cNvPicPr>
          <p:nvPr/>
        </p:nvPicPr>
        <p:blipFill>
          <a:blip r:embed="rId5" cstate="print"/>
          <a:srcRect/>
          <a:stretch>
            <a:fillRect/>
          </a:stretch>
        </p:blipFill>
        <p:spPr bwMode="auto">
          <a:xfrm>
            <a:off x="323850" y="1125538"/>
            <a:ext cx="2087563" cy="2087562"/>
          </a:xfrm>
          <a:prstGeom prst="rect">
            <a:avLst/>
          </a:prstGeom>
          <a:noFill/>
          <a:ln w="9525">
            <a:noFill/>
            <a:miter lim="800000"/>
            <a:headEnd/>
            <a:tailEnd/>
          </a:ln>
        </p:spPr>
      </p:pic>
      <p:pic>
        <p:nvPicPr>
          <p:cNvPr id="8197" name="Picture 31" descr="9a"/>
          <p:cNvPicPr>
            <a:picLocks noChangeAspect="1" noChangeArrowheads="1"/>
          </p:cNvPicPr>
          <p:nvPr/>
        </p:nvPicPr>
        <p:blipFill>
          <a:blip r:embed="rId6" cstate="print"/>
          <a:srcRect/>
          <a:stretch>
            <a:fillRect/>
          </a:stretch>
        </p:blipFill>
        <p:spPr bwMode="auto">
          <a:xfrm>
            <a:off x="2555875" y="1125538"/>
            <a:ext cx="2736850" cy="1943100"/>
          </a:xfrm>
          <a:prstGeom prst="rect">
            <a:avLst/>
          </a:prstGeom>
          <a:noFill/>
          <a:ln w="9525">
            <a:noFill/>
            <a:miter lim="800000"/>
            <a:headEnd/>
            <a:tailEnd/>
          </a:ln>
        </p:spPr>
      </p:pic>
      <p:pic>
        <p:nvPicPr>
          <p:cNvPr id="8198" name="Picture 32" descr="10319"/>
          <p:cNvPicPr>
            <a:picLocks noChangeAspect="1" noChangeArrowheads="1"/>
          </p:cNvPicPr>
          <p:nvPr/>
        </p:nvPicPr>
        <p:blipFill>
          <a:blip r:embed="rId7" cstate="print"/>
          <a:srcRect r="30751"/>
          <a:stretch>
            <a:fillRect/>
          </a:stretch>
        </p:blipFill>
        <p:spPr bwMode="auto">
          <a:xfrm>
            <a:off x="5435600" y="1125538"/>
            <a:ext cx="2449513" cy="2016125"/>
          </a:xfrm>
          <a:prstGeom prst="rect">
            <a:avLst/>
          </a:prstGeom>
          <a:noFill/>
          <a:ln w="9525">
            <a:noFill/>
            <a:miter lim="800000"/>
            <a:headEnd/>
            <a:tailEnd/>
          </a:ln>
        </p:spPr>
      </p:pic>
      <p:sp>
        <p:nvSpPr>
          <p:cNvPr id="8199" name="Rectangle 33"/>
          <p:cNvSpPr>
            <a:spLocks noChangeArrowheads="1"/>
          </p:cNvSpPr>
          <p:nvPr/>
        </p:nvSpPr>
        <p:spPr bwMode="auto">
          <a:xfrm>
            <a:off x="4114800" y="3275013"/>
            <a:ext cx="928688" cy="336550"/>
          </a:xfrm>
          <a:prstGeom prst="rect">
            <a:avLst/>
          </a:prstGeom>
          <a:noFill/>
          <a:ln w="9525">
            <a:noFill/>
            <a:miter lim="800000"/>
            <a:headEnd/>
            <a:tailEnd/>
          </a:ln>
          <a:effectLst/>
        </p:spPr>
        <p:txBody>
          <a:bodyPr wrap="none">
            <a:spAutoFit/>
          </a:bodyPr>
          <a:lstStyle/>
          <a:p>
            <a:r>
              <a:rPr lang="pl-PL" altLang="pl-PL" sz="1600" b="1"/>
              <a:t>Jedwab</a:t>
            </a:r>
          </a:p>
        </p:txBody>
      </p:sp>
      <p:pic>
        <p:nvPicPr>
          <p:cNvPr id="8200" name="Picture 34" descr="wełna owcza bezpośrednio po strzyżeniu">
            <a:hlinkClick r:id="rId8"/>
          </p:cNvPr>
          <p:cNvPicPr>
            <a:picLocks noChangeAspect="1" noChangeArrowheads="1"/>
          </p:cNvPicPr>
          <p:nvPr/>
        </p:nvPicPr>
        <p:blipFill>
          <a:blip r:embed="rId9" cstate="print"/>
          <a:srcRect/>
          <a:stretch>
            <a:fillRect/>
          </a:stretch>
        </p:blipFill>
        <p:spPr bwMode="auto">
          <a:xfrm>
            <a:off x="323850" y="3644900"/>
            <a:ext cx="2160588" cy="1439863"/>
          </a:xfrm>
          <a:prstGeom prst="rect">
            <a:avLst/>
          </a:prstGeom>
          <a:noFill/>
          <a:ln w="9525">
            <a:noFill/>
            <a:miter lim="800000"/>
            <a:headEnd/>
            <a:tailEnd/>
          </a:ln>
        </p:spPr>
      </p:pic>
      <p:pic>
        <p:nvPicPr>
          <p:cNvPr id="8201" name="Picture 35" descr="kasz3">
            <a:hlinkClick r:id="rId10"/>
          </p:cNvPr>
          <p:cNvPicPr>
            <a:picLocks noChangeAspect="1" noChangeArrowheads="1"/>
          </p:cNvPicPr>
          <p:nvPr/>
        </p:nvPicPr>
        <p:blipFill>
          <a:blip r:embed="rId11" cstate="print"/>
          <a:srcRect/>
          <a:stretch>
            <a:fillRect/>
          </a:stretch>
        </p:blipFill>
        <p:spPr bwMode="auto">
          <a:xfrm>
            <a:off x="2627313" y="3644900"/>
            <a:ext cx="1944687" cy="1392238"/>
          </a:xfrm>
          <a:prstGeom prst="rect">
            <a:avLst/>
          </a:prstGeom>
          <a:noFill/>
          <a:ln w="9525">
            <a:noFill/>
            <a:miter lim="800000"/>
            <a:headEnd/>
            <a:tailEnd/>
          </a:ln>
        </p:spPr>
      </p:pic>
      <p:pic>
        <p:nvPicPr>
          <p:cNvPr id="8202" name="Picture 36" descr="100_9530">
            <a:hlinkClick r:id="rId12"/>
          </p:cNvPr>
          <p:cNvPicPr>
            <a:picLocks noChangeAspect="1" noChangeArrowheads="1"/>
          </p:cNvPicPr>
          <p:nvPr/>
        </p:nvPicPr>
        <p:blipFill>
          <a:blip r:embed="rId13" cstate="print"/>
          <a:srcRect/>
          <a:stretch>
            <a:fillRect/>
          </a:stretch>
        </p:blipFill>
        <p:spPr bwMode="auto">
          <a:xfrm>
            <a:off x="4787900" y="3644900"/>
            <a:ext cx="2089150" cy="1368425"/>
          </a:xfrm>
          <a:prstGeom prst="rect">
            <a:avLst/>
          </a:prstGeom>
          <a:noFill/>
          <a:ln w="9525">
            <a:noFill/>
            <a:miter lim="800000"/>
            <a:headEnd/>
            <a:tailEnd/>
          </a:ln>
        </p:spPr>
      </p:pic>
      <p:pic>
        <p:nvPicPr>
          <p:cNvPr id="8203" name="Picture 37" descr="Chinchero_1017_0547"/>
          <p:cNvPicPr>
            <a:picLocks noChangeAspect="1" noChangeArrowheads="1"/>
          </p:cNvPicPr>
          <p:nvPr/>
        </p:nvPicPr>
        <p:blipFill>
          <a:blip r:embed="rId14" cstate="print"/>
          <a:srcRect/>
          <a:stretch>
            <a:fillRect/>
          </a:stretch>
        </p:blipFill>
        <p:spPr bwMode="auto">
          <a:xfrm>
            <a:off x="7019925" y="3644900"/>
            <a:ext cx="2124075" cy="1512888"/>
          </a:xfrm>
          <a:prstGeom prst="rect">
            <a:avLst/>
          </a:prstGeom>
          <a:noFill/>
          <a:ln w="9525">
            <a:noFill/>
            <a:miter lim="800000"/>
            <a:headEnd/>
            <a:tailEnd/>
          </a:ln>
        </p:spPr>
      </p:pic>
      <p:sp>
        <p:nvSpPr>
          <p:cNvPr id="8204" name="Rectangle 38"/>
          <p:cNvSpPr>
            <a:spLocks noChangeArrowheads="1"/>
          </p:cNvSpPr>
          <p:nvPr/>
        </p:nvSpPr>
        <p:spPr bwMode="auto">
          <a:xfrm>
            <a:off x="4140200" y="5157788"/>
            <a:ext cx="782638" cy="336550"/>
          </a:xfrm>
          <a:prstGeom prst="rect">
            <a:avLst/>
          </a:prstGeom>
          <a:noFill/>
          <a:ln w="9525">
            <a:noFill/>
            <a:miter lim="800000"/>
            <a:headEnd/>
            <a:tailEnd/>
          </a:ln>
          <a:effectLst/>
        </p:spPr>
        <p:txBody>
          <a:bodyPr wrap="none">
            <a:spAutoFit/>
          </a:bodyPr>
          <a:lstStyle/>
          <a:p>
            <a:r>
              <a:rPr lang="pl-PL" altLang="pl-PL" sz="1600" b="1"/>
              <a:t>Wełna</a:t>
            </a:r>
          </a:p>
        </p:txBody>
      </p:sp>
      <p:pic>
        <p:nvPicPr>
          <p:cNvPr id="8205" name="Picture 14" descr="http://www.zsnr2chemia.cba.pl/Nauka/Organiczna/grafika7/strukturabeta.gif"/>
          <p:cNvPicPr>
            <a:picLocks noChangeAspect="1" noChangeArrowheads="1"/>
          </p:cNvPicPr>
          <p:nvPr/>
        </p:nvPicPr>
        <p:blipFill>
          <a:blip r:embed="rId15" cstate="print"/>
          <a:srcRect/>
          <a:stretch>
            <a:fillRect/>
          </a:stretch>
        </p:blipFill>
        <p:spPr bwMode="auto">
          <a:xfrm>
            <a:off x="293688" y="5084763"/>
            <a:ext cx="3189287" cy="1912937"/>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1" descr="fiolek">
            <a:hlinkClick r:id="rId2"/>
          </p:cNvPr>
          <p:cNvPicPr>
            <a:picLocks noChangeAspect="1" noChangeArrowheads="1"/>
          </p:cNvPicPr>
          <p:nvPr/>
        </p:nvPicPr>
        <p:blipFill>
          <a:blip r:embed="rId3" cstate="print">
            <a:lum bright="70000" contrast="-70000"/>
          </a:blip>
          <a:srcRect/>
          <a:stretch>
            <a:fillRect/>
          </a:stretch>
        </p:blipFill>
        <p:spPr bwMode="auto">
          <a:xfrm>
            <a:off x="0" y="0"/>
            <a:ext cx="9144000" cy="6858000"/>
          </a:xfrm>
          <a:prstGeom prst="rect">
            <a:avLst/>
          </a:prstGeom>
          <a:noFill/>
          <a:ln w="9525">
            <a:noFill/>
            <a:miter lim="800000"/>
            <a:headEnd/>
            <a:tailEnd/>
          </a:ln>
        </p:spPr>
      </p:pic>
      <p:sp>
        <p:nvSpPr>
          <p:cNvPr id="9219" name="Rectangle 12"/>
          <p:cNvSpPr>
            <a:spLocks noChangeArrowheads="1"/>
          </p:cNvSpPr>
          <p:nvPr/>
        </p:nvSpPr>
        <p:spPr bwMode="auto">
          <a:xfrm>
            <a:off x="395288" y="260350"/>
            <a:ext cx="8497887" cy="1739900"/>
          </a:xfrm>
          <a:prstGeom prst="rect">
            <a:avLst/>
          </a:prstGeom>
          <a:noFill/>
          <a:ln w="9525">
            <a:noFill/>
            <a:miter lim="800000"/>
            <a:headEnd/>
            <a:tailEnd/>
          </a:ln>
          <a:effectLst/>
        </p:spPr>
        <p:txBody>
          <a:bodyPr>
            <a:spAutoFit/>
          </a:bodyPr>
          <a:lstStyle/>
          <a:p>
            <a:pPr marL="800100" lvl="1" indent="-342900" algn="just"/>
            <a:r>
              <a:rPr lang="pl-PL" altLang="pl-PL">
                <a:solidFill>
                  <a:srgbClr val="0033CC"/>
                </a:solidFill>
                <a:latin typeface="Tahoma" pitchFamily="34" charset="0"/>
              </a:rPr>
              <a:t>Włókna sztuczne</a:t>
            </a:r>
            <a:r>
              <a:rPr lang="pl-PL" altLang="pl-PL">
                <a:latin typeface="Tahoma" pitchFamily="34" charset="0"/>
              </a:rPr>
              <a:t> </a:t>
            </a:r>
          </a:p>
          <a:p>
            <a:pPr marL="800100" lvl="1" indent="-342900" algn="just">
              <a:buFont typeface="Wingdings" pitchFamily="2" charset="2"/>
              <a:buChar char="F"/>
            </a:pPr>
            <a:r>
              <a:rPr lang="pl-PL" altLang="pl-PL">
                <a:latin typeface="Tahoma" pitchFamily="34" charset="0"/>
              </a:rPr>
              <a:t> oparte na celulozie np. octan celulozy</a:t>
            </a:r>
          </a:p>
          <a:p>
            <a:pPr marL="800100" lvl="1" indent="-342900" algn="just">
              <a:buFont typeface="Wingdings" pitchFamily="2" charset="2"/>
              <a:buChar char="F"/>
            </a:pPr>
            <a:r>
              <a:rPr lang="pl-PL" altLang="pl-PL">
                <a:latin typeface="Tahoma" pitchFamily="34" charset="0"/>
              </a:rPr>
              <a:t> włókna szklane</a:t>
            </a:r>
          </a:p>
          <a:p>
            <a:pPr marL="800100" lvl="1" indent="-342900" algn="just">
              <a:buFont typeface="Wingdings" pitchFamily="2" charset="2"/>
              <a:buChar char="F"/>
            </a:pPr>
            <a:r>
              <a:rPr lang="pl-PL" altLang="pl-PL">
                <a:latin typeface="Tahoma" pitchFamily="34" charset="0"/>
              </a:rPr>
              <a:t> oparte na syntetycznych polimerach: nylon, aramidy, włókna poliakrylonitrylowe (tzw. sztuczna wełna - anilana), włókna poliestrowe (np. elana), włókna poliuretanowe (np. lycra) </a:t>
            </a:r>
          </a:p>
        </p:txBody>
      </p:sp>
      <p:pic>
        <p:nvPicPr>
          <p:cNvPr id="9220" name="Picture 13" descr="Octan celulozy zdjęcie 2"/>
          <p:cNvPicPr>
            <a:picLocks noChangeAspect="1" noChangeArrowheads="1"/>
          </p:cNvPicPr>
          <p:nvPr/>
        </p:nvPicPr>
        <p:blipFill>
          <a:blip r:embed="rId4" cstate="print"/>
          <a:srcRect/>
          <a:stretch>
            <a:fillRect/>
          </a:stretch>
        </p:blipFill>
        <p:spPr bwMode="auto">
          <a:xfrm>
            <a:off x="539750" y="2276475"/>
            <a:ext cx="1800225" cy="1428750"/>
          </a:xfrm>
          <a:prstGeom prst="rect">
            <a:avLst/>
          </a:prstGeom>
          <a:noFill/>
          <a:ln w="9525">
            <a:noFill/>
            <a:miter lim="800000"/>
            <a:headEnd/>
            <a:tailEnd/>
          </a:ln>
        </p:spPr>
      </p:pic>
      <p:pic>
        <p:nvPicPr>
          <p:cNvPr id="9221" name="Picture 14" descr="4937-VectaSpin_3"/>
          <p:cNvPicPr>
            <a:picLocks noChangeAspect="1" noChangeArrowheads="1"/>
          </p:cNvPicPr>
          <p:nvPr/>
        </p:nvPicPr>
        <p:blipFill>
          <a:blip r:embed="rId5" cstate="print"/>
          <a:srcRect/>
          <a:stretch>
            <a:fillRect/>
          </a:stretch>
        </p:blipFill>
        <p:spPr bwMode="auto">
          <a:xfrm>
            <a:off x="2555875" y="2276475"/>
            <a:ext cx="1905000" cy="1524000"/>
          </a:xfrm>
          <a:prstGeom prst="rect">
            <a:avLst/>
          </a:prstGeom>
          <a:noFill/>
          <a:ln w="9525">
            <a:noFill/>
            <a:miter lim="800000"/>
            <a:headEnd/>
            <a:tailEnd/>
          </a:ln>
        </p:spPr>
      </p:pic>
      <p:pic>
        <p:nvPicPr>
          <p:cNvPr id="9222" name="Picture 15" descr="e21e-Octan_celulozy"/>
          <p:cNvPicPr>
            <a:picLocks noChangeAspect="1" noChangeArrowheads="1"/>
          </p:cNvPicPr>
          <p:nvPr/>
        </p:nvPicPr>
        <p:blipFill>
          <a:blip r:embed="rId6" cstate="print"/>
          <a:srcRect/>
          <a:stretch>
            <a:fillRect/>
          </a:stretch>
        </p:blipFill>
        <p:spPr bwMode="auto">
          <a:xfrm>
            <a:off x="4643438" y="2276475"/>
            <a:ext cx="1905000" cy="1514475"/>
          </a:xfrm>
          <a:prstGeom prst="rect">
            <a:avLst/>
          </a:prstGeom>
          <a:noFill/>
          <a:ln w="9525">
            <a:noFill/>
            <a:miter lim="800000"/>
            <a:headEnd/>
            <a:tailEnd/>
          </a:ln>
        </p:spPr>
      </p:pic>
      <p:sp>
        <p:nvSpPr>
          <p:cNvPr id="9223" name="Rectangle 16"/>
          <p:cNvSpPr>
            <a:spLocks noChangeArrowheads="1"/>
          </p:cNvSpPr>
          <p:nvPr/>
        </p:nvSpPr>
        <p:spPr bwMode="auto">
          <a:xfrm>
            <a:off x="2843213" y="3860800"/>
            <a:ext cx="1631950" cy="366713"/>
          </a:xfrm>
          <a:prstGeom prst="rect">
            <a:avLst/>
          </a:prstGeom>
          <a:noFill/>
          <a:ln w="9525">
            <a:noFill/>
            <a:miter lim="800000"/>
            <a:headEnd/>
            <a:tailEnd/>
          </a:ln>
          <a:effectLst/>
        </p:spPr>
        <p:txBody>
          <a:bodyPr wrap="none">
            <a:spAutoFit/>
          </a:bodyPr>
          <a:lstStyle/>
          <a:p>
            <a:r>
              <a:rPr lang="pl-PL" altLang="pl-PL"/>
              <a:t>octan celulozy</a:t>
            </a:r>
          </a:p>
        </p:txBody>
      </p:sp>
      <p:pic>
        <p:nvPicPr>
          <p:cNvPr id="9224" name="Picture 17" descr="krosglass_zdjecie_24_18_m">
            <a:hlinkClick r:id="rId7"/>
          </p:cNvPr>
          <p:cNvPicPr>
            <a:picLocks noChangeAspect="1" noChangeArrowheads="1"/>
          </p:cNvPicPr>
          <p:nvPr/>
        </p:nvPicPr>
        <p:blipFill>
          <a:blip r:embed="rId8" cstate="print"/>
          <a:srcRect/>
          <a:stretch>
            <a:fillRect/>
          </a:stretch>
        </p:blipFill>
        <p:spPr bwMode="auto">
          <a:xfrm>
            <a:off x="539750" y="4221163"/>
            <a:ext cx="1728788" cy="1728787"/>
          </a:xfrm>
          <a:prstGeom prst="rect">
            <a:avLst/>
          </a:prstGeom>
          <a:noFill/>
          <a:ln w="9525">
            <a:noFill/>
            <a:miter lim="800000"/>
            <a:headEnd/>
            <a:tailEnd/>
          </a:ln>
        </p:spPr>
      </p:pic>
      <p:pic>
        <p:nvPicPr>
          <p:cNvPr id="9225" name="Picture 18" descr="53082758_1">
            <a:hlinkClick r:id="rId9"/>
          </p:cNvPr>
          <p:cNvPicPr>
            <a:picLocks noChangeAspect="1" noChangeArrowheads="1"/>
          </p:cNvPicPr>
          <p:nvPr/>
        </p:nvPicPr>
        <p:blipFill>
          <a:blip r:embed="rId10" cstate="print"/>
          <a:srcRect/>
          <a:stretch>
            <a:fillRect/>
          </a:stretch>
        </p:blipFill>
        <p:spPr bwMode="auto">
          <a:xfrm>
            <a:off x="2484438" y="4221163"/>
            <a:ext cx="1727200" cy="1700212"/>
          </a:xfrm>
          <a:prstGeom prst="rect">
            <a:avLst/>
          </a:prstGeom>
          <a:noFill/>
          <a:ln w="9525">
            <a:noFill/>
            <a:miter lim="800000"/>
            <a:headEnd/>
            <a:tailEnd/>
          </a:ln>
        </p:spPr>
      </p:pic>
      <p:pic>
        <p:nvPicPr>
          <p:cNvPr id="9226" name="Picture 19" descr="ZL006Nc">
            <a:hlinkClick r:id="rId11"/>
          </p:cNvPr>
          <p:cNvPicPr>
            <a:picLocks noChangeAspect="1" noChangeArrowheads="1"/>
          </p:cNvPicPr>
          <p:nvPr/>
        </p:nvPicPr>
        <p:blipFill>
          <a:blip r:embed="rId12" cstate="print"/>
          <a:srcRect/>
          <a:stretch>
            <a:fillRect/>
          </a:stretch>
        </p:blipFill>
        <p:spPr bwMode="auto">
          <a:xfrm>
            <a:off x="4427538" y="4221163"/>
            <a:ext cx="2160587" cy="1620837"/>
          </a:xfrm>
          <a:prstGeom prst="rect">
            <a:avLst/>
          </a:prstGeom>
          <a:noFill/>
          <a:ln w="9525">
            <a:noFill/>
            <a:miter lim="800000"/>
            <a:headEnd/>
            <a:tailEnd/>
          </a:ln>
        </p:spPr>
      </p:pic>
      <p:pic>
        <p:nvPicPr>
          <p:cNvPr id="9227" name="Picture 20" descr="evo_fotel">
            <a:hlinkClick r:id="rId13"/>
          </p:cNvPr>
          <p:cNvPicPr>
            <a:picLocks noChangeAspect="1" noChangeArrowheads="1"/>
          </p:cNvPicPr>
          <p:nvPr/>
        </p:nvPicPr>
        <p:blipFill>
          <a:blip r:embed="rId14" cstate="print"/>
          <a:srcRect/>
          <a:stretch>
            <a:fillRect/>
          </a:stretch>
        </p:blipFill>
        <p:spPr bwMode="auto">
          <a:xfrm>
            <a:off x="6659563" y="4221163"/>
            <a:ext cx="1512887" cy="1655762"/>
          </a:xfrm>
          <a:prstGeom prst="rect">
            <a:avLst/>
          </a:prstGeom>
          <a:noFill/>
          <a:ln w="9525">
            <a:noFill/>
            <a:miter lim="800000"/>
            <a:headEnd/>
            <a:tailEnd/>
          </a:ln>
        </p:spPr>
      </p:pic>
      <p:sp>
        <p:nvSpPr>
          <p:cNvPr id="9228" name="Rectangle 21"/>
          <p:cNvSpPr>
            <a:spLocks noChangeArrowheads="1"/>
          </p:cNvSpPr>
          <p:nvPr/>
        </p:nvSpPr>
        <p:spPr bwMode="auto">
          <a:xfrm>
            <a:off x="3563938" y="6021388"/>
            <a:ext cx="1733550" cy="366712"/>
          </a:xfrm>
          <a:prstGeom prst="rect">
            <a:avLst/>
          </a:prstGeom>
          <a:noFill/>
          <a:ln w="9525">
            <a:noFill/>
            <a:miter lim="800000"/>
            <a:headEnd/>
            <a:tailEnd/>
          </a:ln>
          <a:effectLst/>
        </p:spPr>
        <p:txBody>
          <a:bodyPr wrap="none">
            <a:spAutoFit/>
          </a:bodyPr>
          <a:lstStyle/>
          <a:p>
            <a:r>
              <a:rPr lang="pl-PL" altLang="pl-PL"/>
              <a:t>włókna szklane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4" descr="hist_kostarykaStorczyk_c1">
            <a:hlinkClick r:id="rId2"/>
          </p:cNvPr>
          <p:cNvPicPr>
            <a:picLocks noChangeAspect="1" noChangeArrowheads="1"/>
          </p:cNvPicPr>
          <p:nvPr/>
        </p:nvPicPr>
        <p:blipFill>
          <a:blip r:embed="rId3" cstate="print">
            <a:lum bright="70000" contrast="-70000"/>
          </a:blip>
          <a:srcRect/>
          <a:stretch>
            <a:fillRect/>
          </a:stretch>
        </p:blipFill>
        <p:spPr bwMode="auto">
          <a:xfrm>
            <a:off x="0" y="0"/>
            <a:ext cx="9144000" cy="6858000"/>
          </a:xfrm>
          <a:prstGeom prst="rect">
            <a:avLst/>
          </a:prstGeom>
          <a:noFill/>
          <a:ln w="9525">
            <a:noFill/>
            <a:miter lim="800000"/>
            <a:headEnd/>
            <a:tailEnd/>
          </a:ln>
        </p:spPr>
      </p:pic>
      <p:pic>
        <p:nvPicPr>
          <p:cNvPr id="10243" name="Picture 25" descr="nylon">
            <a:hlinkClick r:id="rId4"/>
          </p:cNvPr>
          <p:cNvPicPr>
            <a:picLocks noChangeAspect="1" noChangeArrowheads="1"/>
          </p:cNvPicPr>
          <p:nvPr/>
        </p:nvPicPr>
        <p:blipFill>
          <a:blip r:embed="rId5" cstate="print"/>
          <a:srcRect/>
          <a:stretch>
            <a:fillRect/>
          </a:stretch>
        </p:blipFill>
        <p:spPr bwMode="auto">
          <a:xfrm>
            <a:off x="250825" y="188913"/>
            <a:ext cx="1728788" cy="1584325"/>
          </a:xfrm>
          <a:prstGeom prst="rect">
            <a:avLst/>
          </a:prstGeom>
          <a:noFill/>
          <a:ln w="9525">
            <a:noFill/>
            <a:miter lim="800000"/>
            <a:headEnd/>
            <a:tailEnd/>
          </a:ln>
        </p:spPr>
      </p:pic>
      <p:pic>
        <p:nvPicPr>
          <p:cNvPr id="10244" name="Picture 26" descr="green%2520nylon%2520fabric">
            <a:hlinkClick r:id="rId6"/>
          </p:cNvPr>
          <p:cNvPicPr>
            <a:picLocks noChangeAspect="1" noChangeArrowheads="1"/>
          </p:cNvPicPr>
          <p:nvPr/>
        </p:nvPicPr>
        <p:blipFill>
          <a:blip r:embed="rId7" cstate="print"/>
          <a:srcRect/>
          <a:stretch>
            <a:fillRect/>
          </a:stretch>
        </p:blipFill>
        <p:spPr bwMode="auto">
          <a:xfrm>
            <a:off x="2124075" y="188913"/>
            <a:ext cx="1727200" cy="1584325"/>
          </a:xfrm>
          <a:prstGeom prst="rect">
            <a:avLst/>
          </a:prstGeom>
          <a:noFill/>
          <a:ln w="9525">
            <a:noFill/>
            <a:miter lim="800000"/>
            <a:headEnd/>
            <a:tailEnd/>
          </a:ln>
        </p:spPr>
      </p:pic>
      <p:pic>
        <p:nvPicPr>
          <p:cNvPr id="10245" name="Picture 27" descr="odziez_przeciwdeszczowa_nylon">
            <a:hlinkClick r:id="rId8"/>
          </p:cNvPr>
          <p:cNvPicPr>
            <a:picLocks noChangeAspect="1" noChangeArrowheads="1"/>
          </p:cNvPicPr>
          <p:nvPr/>
        </p:nvPicPr>
        <p:blipFill>
          <a:blip r:embed="rId9" cstate="print"/>
          <a:srcRect/>
          <a:stretch>
            <a:fillRect/>
          </a:stretch>
        </p:blipFill>
        <p:spPr bwMode="auto">
          <a:xfrm>
            <a:off x="4067175" y="188913"/>
            <a:ext cx="1944688" cy="1655762"/>
          </a:xfrm>
          <a:prstGeom prst="rect">
            <a:avLst/>
          </a:prstGeom>
          <a:noFill/>
          <a:ln w="9525">
            <a:noFill/>
            <a:miter lim="800000"/>
            <a:headEnd/>
            <a:tailEnd/>
          </a:ln>
        </p:spPr>
      </p:pic>
      <p:pic>
        <p:nvPicPr>
          <p:cNvPr id="10246" name="Picture 28" descr="nylon-LuMa">
            <a:hlinkClick r:id="rId10"/>
          </p:cNvPr>
          <p:cNvPicPr>
            <a:picLocks noChangeAspect="1" noChangeArrowheads="1"/>
          </p:cNvPicPr>
          <p:nvPr/>
        </p:nvPicPr>
        <p:blipFill>
          <a:blip r:embed="rId11" cstate="print"/>
          <a:srcRect/>
          <a:stretch>
            <a:fillRect/>
          </a:stretch>
        </p:blipFill>
        <p:spPr bwMode="auto">
          <a:xfrm>
            <a:off x="6156325" y="188913"/>
            <a:ext cx="2087563" cy="1584325"/>
          </a:xfrm>
          <a:prstGeom prst="rect">
            <a:avLst/>
          </a:prstGeom>
          <a:noFill/>
          <a:ln w="9525">
            <a:noFill/>
            <a:miter lim="800000"/>
            <a:headEnd/>
            <a:tailEnd/>
          </a:ln>
        </p:spPr>
      </p:pic>
      <p:sp>
        <p:nvSpPr>
          <p:cNvPr id="10247" name="Rectangle 29"/>
          <p:cNvSpPr>
            <a:spLocks noChangeArrowheads="1"/>
          </p:cNvSpPr>
          <p:nvPr/>
        </p:nvSpPr>
        <p:spPr bwMode="auto">
          <a:xfrm>
            <a:off x="3348038" y="1989138"/>
            <a:ext cx="730250" cy="366712"/>
          </a:xfrm>
          <a:prstGeom prst="rect">
            <a:avLst/>
          </a:prstGeom>
          <a:noFill/>
          <a:ln w="9525">
            <a:noFill/>
            <a:miter lim="800000"/>
            <a:headEnd/>
            <a:tailEnd/>
          </a:ln>
          <a:effectLst/>
        </p:spPr>
        <p:txBody>
          <a:bodyPr wrap="none">
            <a:spAutoFit/>
          </a:bodyPr>
          <a:lstStyle/>
          <a:p>
            <a:r>
              <a:rPr lang="pl-PL" altLang="pl-PL"/>
              <a:t>nylon</a:t>
            </a:r>
          </a:p>
        </p:txBody>
      </p:sp>
      <p:pic>
        <p:nvPicPr>
          <p:cNvPr id="10248" name="Picture 30" descr="pic2"/>
          <p:cNvPicPr>
            <a:picLocks noChangeAspect="1" noChangeArrowheads="1"/>
          </p:cNvPicPr>
          <p:nvPr/>
        </p:nvPicPr>
        <p:blipFill>
          <a:blip r:embed="rId12" cstate="print"/>
          <a:srcRect/>
          <a:stretch>
            <a:fillRect/>
          </a:stretch>
        </p:blipFill>
        <p:spPr bwMode="auto">
          <a:xfrm>
            <a:off x="250825" y="2349500"/>
            <a:ext cx="4286250" cy="1952625"/>
          </a:xfrm>
          <a:prstGeom prst="rect">
            <a:avLst/>
          </a:prstGeom>
          <a:noFill/>
          <a:ln w="9525">
            <a:noFill/>
            <a:miter lim="800000"/>
            <a:headEnd/>
            <a:tailEnd/>
          </a:ln>
        </p:spPr>
      </p:pic>
      <p:pic>
        <p:nvPicPr>
          <p:cNvPr id="10249" name="Picture 31" descr="pic3"/>
          <p:cNvPicPr>
            <a:picLocks noChangeAspect="1" noChangeArrowheads="1"/>
          </p:cNvPicPr>
          <p:nvPr/>
        </p:nvPicPr>
        <p:blipFill>
          <a:blip r:embed="rId13" cstate="print"/>
          <a:srcRect/>
          <a:stretch>
            <a:fillRect/>
          </a:stretch>
        </p:blipFill>
        <p:spPr bwMode="auto">
          <a:xfrm>
            <a:off x="4716463" y="2349500"/>
            <a:ext cx="2160587" cy="2016125"/>
          </a:xfrm>
          <a:prstGeom prst="rect">
            <a:avLst/>
          </a:prstGeom>
          <a:noFill/>
          <a:ln w="9525">
            <a:noFill/>
            <a:miter lim="800000"/>
            <a:headEnd/>
            <a:tailEnd/>
          </a:ln>
        </p:spPr>
      </p:pic>
      <p:pic>
        <p:nvPicPr>
          <p:cNvPr id="10250" name="Picture 32" descr="Kamizelka model szturmowy"/>
          <p:cNvPicPr>
            <a:picLocks noChangeAspect="1" noChangeArrowheads="1"/>
          </p:cNvPicPr>
          <p:nvPr/>
        </p:nvPicPr>
        <p:blipFill>
          <a:blip r:embed="rId14" cstate="print"/>
          <a:srcRect/>
          <a:stretch>
            <a:fillRect/>
          </a:stretch>
        </p:blipFill>
        <p:spPr bwMode="auto">
          <a:xfrm>
            <a:off x="7164388" y="2276475"/>
            <a:ext cx="1476375" cy="2016125"/>
          </a:xfrm>
          <a:prstGeom prst="rect">
            <a:avLst/>
          </a:prstGeom>
          <a:noFill/>
          <a:ln w="9525">
            <a:noFill/>
            <a:miter lim="800000"/>
            <a:headEnd/>
            <a:tailEnd/>
          </a:ln>
        </p:spPr>
      </p:pic>
      <p:sp>
        <p:nvSpPr>
          <p:cNvPr id="10251" name="Rectangle 33"/>
          <p:cNvSpPr>
            <a:spLocks noChangeArrowheads="1"/>
          </p:cNvSpPr>
          <p:nvPr/>
        </p:nvSpPr>
        <p:spPr bwMode="auto">
          <a:xfrm>
            <a:off x="4067175" y="4437063"/>
            <a:ext cx="882650" cy="366712"/>
          </a:xfrm>
          <a:prstGeom prst="rect">
            <a:avLst/>
          </a:prstGeom>
          <a:noFill/>
          <a:ln w="9525">
            <a:noFill/>
            <a:miter lim="800000"/>
            <a:headEnd/>
            <a:tailEnd/>
          </a:ln>
          <a:effectLst/>
        </p:spPr>
        <p:txBody>
          <a:bodyPr wrap="none">
            <a:spAutoFit/>
          </a:bodyPr>
          <a:lstStyle/>
          <a:p>
            <a:r>
              <a:rPr lang="pl-PL" altLang="pl-PL"/>
              <a:t>aramid</a:t>
            </a:r>
          </a:p>
        </p:txBody>
      </p:sp>
      <p:pic>
        <p:nvPicPr>
          <p:cNvPr id="10252" name="Picture 34" descr="5122361626c9f43a210c2165e21e-pphsf"/>
          <p:cNvPicPr>
            <a:picLocks noChangeAspect="1" noChangeArrowheads="1"/>
          </p:cNvPicPr>
          <p:nvPr/>
        </p:nvPicPr>
        <p:blipFill>
          <a:blip r:embed="rId15" cstate="print"/>
          <a:srcRect/>
          <a:stretch>
            <a:fillRect/>
          </a:stretch>
        </p:blipFill>
        <p:spPr bwMode="auto">
          <a:xfrm>
            <a:off x="323850" y="4868863"/>
            <a:ext cx="2016125" cy="1492250"/>
          </a:xfrm>
          <a:prstGeom prst="rect">
            <a:avLst/>
          </a:prstGeom>
          <a:noFill/>
          <a:ln w="9525">
            <a:noFill/>
            <a:miter lim="800000"/>
            <a:headEnd/>
            <a:tailEnd/>
          </a:ln>
        </p:spPr>
      </p:pic>
      <p:sp>
        <p:nvSpPr>
          <p:cNvPr id="10253" name="Rectangle 35"/>
          <p:cNvSpPr>
            <a:spLocks noChangeArrowheads="1"/>
          </p:cNvSpPr>
          <p:nvPr/>
        </p:nvSpPr>
        <p:spPr bwMode="auto">
          <a:xfrm>
            <a:off x="271463" y="6381750"/>
            <a:ext cx="2066925" cy="304800"/>
          </a:xfrm>
          <a:prstGeom prst="rect">
            <a:avLst/>
          </a:prstGeom>
          <a:noFill/>
          <a:ln w="9525">
            <a:noFill/>
            <a:miter lim="800000"/>
            <a:headEnd/>
            <a:tailEnd/>
          </a:ln>
          <a:effectLst/>
        </p:spPr>
        <p:txBody>
          <a:bodyPr wrap="none">
            <a:spAutoFit/>
          </a:bodyPr>
          <a:lstStyle/>
          <a:p>
            <a:pPr algn="ctr"/>
            <a:r>
              <a:rPr lang="pl-PL" altLang="pl-PL" sz="1400"/>
              <a:t>włókno polipropylenowe</a:t>
            </a:r>
          </a:p>
        </p:txBody>
      </p:sp>
      <p:pic>
        <p:nvPicPr>
          <p:cNvPr id="10254" name="Picture 36" descr="8d36e9a56bd397080b5635adffab-akr"/>
          <p:cNvPicPr>
            <a:picLocks noChangeAspect="1" noChangeArrowheads="1"/>
          </p:cNvPicPr>
          <p:nvPr/>
        </p:nvPicPr>
        <p:blipFill>
          <a:blip r:embed="rId16" cstate="print"/>
          <a:srcRect/>
          <a:stretch>
            <a:fillRect/>
          </a:stretch>
        </p:blipFill>
        <p:spPr bwMode="auto">
          <a:xfrm>
            <a:off x="2484438" y="4868863"/>
            <a:ext cx="2087562" cy="1544637"/>
          </a:xfrm>
          <a:prstGeom prst="rect">
            <a:avLst/>
          </a:prstGeom>
          <a:noFill/>
          <a:ln w="9525">
            <a:noFill/>
            <a:miter lim="800000"/>
            <a:headEnd/>
            <a:tailEnd/>
          </a:ln>
        </p:spPr>
      </p:pic>
      <p:sp>
        <p:nvSpPr>
          <p:cNvPr id="10255" name="Rectangle 37"/>
          <p:cNvSpPr>
            <a:spLocks noChangeArrowheads="1"/>
          </p:cNvSpPr>
          <p:nvPr/>
        </p:nvSpPr>
        <p:spPr bwMode="auto">
          <a:xfrm>
            <a:off x="2471738" y="6381750"/>
            <a:ext cx="2097087" cy="304800"/>
          </a:xfrm>
          <a:prstGeom prst="rect">
            <a:avLst/>
          </a:prstGeom>
          <a:noFill/>
          <a:ln w="9525">
            <a:noFill/>
            <a:miter lim="800000"/>
            <a:headEnd/>
            <a:tailEnd/>
          </a:ln>
          <a:effectLst/>
        </p:spPr>
        <p:txBody>
          <a:bodyPr wrap="none">
            <a:spAutoFit/>
          </a:bodyPr>
          <a:lstStyle/>
          <a:p>
            <a:pPr algn="ctr"/>
            <a:r>
              <a:rPr lang="pl-PL" altLang="pl-PL" sz="1400"/>
              <a:t>włókno poliakrynitrylowe</a:t>
            </a:r>
          </a:p>
        </p:txBody>
      </p:sp>
      <p:pic>
        <p:nvPicPr>
          <p:cNvPr id="10256" name="Picture 38" descr="6d84685e3469655d651df55f9d78-pa"/>
          <p:cNvPicPr>
            <a:picLocks noChangeAspect="1" noChangeArrowheads="1"/>
          </p:cNvPicPr>
          <p:nvPr/>
        </p:nvPicPr>
        <p:blipFill>
          <a:blip r:embed="rId17" cstate="print"/>
          <a:srcRect/>
          <a:stretch>
            <a:fillRect/>
          </a:stretch>
        </p:blipFill>
        <p:spPr bwMode="auto">
          <a:xfrm>
            <a:off x="4643438" y="4868863"/>
            <a:ext cx="1944687" cy="1546225"/>
          </a:xfrm>
          <a:prstGeom prst="rect">
            <a:avLst/>
          </a:prstGeom>
          <a:noFill/>
          <a:ln w="9525">
            <a:noFill/>
            <a:miter lim="800000"/>
            <a:headEnd/>
            <a:tailEnd/>
          </a:ln>
        </p:spPr>
      </p:pic>
      <p:sp>
        <p:nvSpPr>
          <p:cNvPr id="10257" name="Rectangle 39"/>
          <p:cNvSpPr>
            <a:spLocks noChangeArrowheads="1"/>
          </p:cNvSpPr>
          <p:nvPr/>
        </p:nvSpPr>
        <p:spPr bwMode="auto">
          <a:xfrm>
            <a:off x="4732338" y="6381750"/>
            <a:ext cx="1771650" cy="304800"/>
          </a:xfrm>
          <a:prstGeom prst="rect">
            <a:avLst/>
          </a:prstGeom>
          <a:noFill/>
          <a:ln w="9525">
            <a:noFill/>
            <a:miter lim="800000"/>
            <a:headEnd/>
            <a:tailEnd/>
          </a:ln>
          <a:effectLst/>
        </p:spPr>
        <p:txBody>
          <a:bodyPr wrap="none">
            <a:spAutoFit/>
          </a:bodyPr>
          <a:lstStyle/>
          <a:p>
            <a:pPr algn="ctr"/>
            <a:r>
              <a:rPr lang="pl-PL" altLang="pl-PL" sz="1400"/>
              <a:t>włókno poliamidowe</a:t>
            </a:r>
          </a:p>
        </p:txBody>
      </p:sp>
      <p:pic>
        <p:nvPicPr>
          <p:cNvPr id="10258" name="Picture 40" descr="tn_narciarka"/>
          <p:cNvPicPr>
            <a:picLocks noChangeAspect="1" noChangeArrowheads="1"/>
          </p:cNvPicPr>
          <p:nvPr/>
        </p:nvPicPr>
        <p:blipFill>
          <a:blip r:embed="rId18" cstate="print"/>
          <a:srcRect/>
          <a:stretch>
            <a:fillRect/>
          </a:stretch>
        </p:blipFill>
        <p:spPr bwMode="auto">
          <a:xfrm>
            <a:off x="6732588" y="4868863"/>
            <a:ext cx="1905000" cy="1428750"/>
          </a:xfrm>
          <a:prstGeom prst="rect">
            <a:avLst/>
          </a:prstGeom>
          <a:noFill/>
          <a:ln w="9525">
            <a:noFill/>
            <a:miter lim="800000"/>
            <a:headEnd/>
            <a:tailEnd/>
          </a:ln>
        </p:spPr>
      </p:pic>
      <p:sp>
        <p:nvSpPr>
          <p:cNvPr id="10259" name="Rectangle 41"/>
          <p:cNvSpPr>
            <a:spLocks noChangeArrowheads="1"/>
          </p:cNvSpPr>
          <p:nvPr/>
        </p:nvSpPr>
        <p:spPr bwMode="auto">
          <a:xfrm>
            <a:off x="7458075" y="6381750"/>
            <a:ext cx="755650" cy="304800"/>
          </a:xfrm>
          <a:prstGeom prst="rect">
            <a:avLst/>
          </a:prstGeom>
          <a:noFill/>
          <a:ln w="9525">
            <a:noFill/>
            <a:miter lim="800000"/>
            <a:headEnd/>
            <a:tailEnd/>
          </a:ln>
          <a:effectLst/>
        </p:spPr>
        <p:txBody>
          <a:bodyPr wrap="none">
            <a:spAutoFit/>
          </a:bodyPr>
          <a:lstStyle/>
          <a:p>
            <a:pPr algn="ctr"/>
            <a:r>
              <a:rPr lang="pl-PL" altLang="pl-PL" sz="1400"/>
              <a:t>anilana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7" descr="storczyk_rozesmiany">
            <a:hlinkClick r:id="rId2"/>
          </p:cNvPr>
          <p:cNvPicPr>
            <a:picLocks noChangeAspect="1" noChangeArrowheads="1"/>
          </p:cNvPicPr>
          <p:nvPr/>
        </p:nvPicPr>
        <p:blipFill>
          <a:blip r:embed="rId3" cstate="print">
            <a:lum bright="70000" contrast="-70000"/>
          </a:blip>
          <a:srcRect/>
          <a:stretch>
            <a:fillRect/>
          </a:stretch>
        </p:blipFill>
        <p:spPr bwMode="auto">
          <a:xfrm>
            <a:off x="0" y="0"/>
            <a:ext cx="9144000" cy="6858000"/>
          </a:xfrm>
          <a:prstGeom prst="rect">
            <a:avLst/>
          </a:prstGeom>
          <a:noFill/>
          <a:ln w="9525">
            <a:noFill/>
            <a:miter lim="800000"/>
            <a:headEnd/>
            <a:tailEnd/>
          </a:ln>
        </p:spPr>
      </p:pic>
      <p:pic>
        <p:nvPicPr>
          <p:cNvPr id="11267" name="Picture 38" descr="etc12">
            <a:hlinkClick r:id="rId4"/>
          </p:cNvPr>
          <p:cNvPicPr>
            <a:picLocks noChangeAspect="1" noChangeArrowheads="1"/>
          </p:cNvPicPr>
          <p:nvPr/>
        </p:nvPicPr>
        <p:blipFill>
          <a:blip r:embed="rId5" cstate="print"/>
          <a:srcRect/>
          <a:stretch>
            <a:fillRect/>
          </a:stretch>
        </p:blipFill>
        <p:spPr bwMode="auto">
          <a:xfrm>
            <a:off x="250825" y="260350"/>
            <a:ext cx="1584325" cy="1270000"/>
          </a:xfrm>
          <a:prstGeom prst="rect">
            <a:avLst/>
          </a:prstGeom>
          <a:noFill/>
          <a:ln w="9525">
            <a:noFill/>
            <a:miter lim="800000"/>
            <a:headEnd/>
            <a:tailEnd/>
          </a:ln>
        </p:spPr>
      </p:pic>
      <p:pic>
        <p:nvPicPr>
          <p:cNvPr id="11268" name="Picture 39" descr="502">
            <a:hlinkClick r:id="rId6"/>
          </p:cNvPr>
          <p:cNvPicPr>
            <a:picLocks noChangeAspect="1" noChangeArrowheads="1"/>
          </p:cNvPicPr>
          <p:nvPr/>
        </p:nvPicPr>
        <p:blipFill>
          <a:blip r:embed="rId7" cstate="print"/>
          <a:srcRect/>
          <a:stretch>
            <a:fillRect/>
          </a:stretch>
        </p:blipFill>
        <p:spPr bwMode="auto">
          <a:xfrm>
            <a:off x="1979613" y="333375"/>
            <a:ext cx="1871662" cy="1296988"/>
          </a:xfrm>
          <a:prstGeom prst="rect">
            <a:avLst/>
          </a:prstGeom>
          <a:noFill/>
          <a:ln w="9525">
            <a:noFill/>
            <a:miter lim="800000"/>
            <a:headEnd/>
            <a:tailEnd/>
          </a:ln>
        </p:spPr>
      </p:pic>
      <p:pic>
        <p:nvPicPr>
          <p:cNvPr id="11269" name="Picture 40" descr="miniaturka">
            <a:hlinkClick r:id="rId8"/>
          </p:cNvPr>
          <p:cNvPicPr>
            <a:picLocks noChangeAspect="1" noChangeArrowheads="1"/>
          </p:cNvPicPr>
          <p:nvPr/>
        </p:nvPicPr>
        <p:blipFill>
          <a:blip r:embed="rId9" cstate="print"/>
          <a:srcRect/>
          <a:stretch>
            <a:fillRect/>
          </a:stretch>
        </p:blipFill>
        <p:spPr bwMode="auto">
          <a:xfrm>
            <a:off x="3995738" y="333375"/>
            <a:ext cx="1584325" cy="1346200"/>
          </a:xfrm>
          <a:prstGeom prst="rect">
            <a:avLst/>
          </a:prstGeom>
          <a:noFill/>
          <a:ln w="9525">
            <a:noFill/>
            <a:miter lim="800000"/>
            <a:headEnd/>
            <a:tailEnd/>
          </a:ln>
        </p:spPr>
      </p:pic>
      <p:pic>
        <p:nvPicPr>
          <p:cNvPr id="11270" name="Picture 41" descr="m_689">
            <a:hlinkClick r:id="rId10"/>
          </p:cNvPr>
          <p:cNvPicPr>
            <a:picLocks noChangeAspect="1" noChangeArrowheads="1"/>
          </p:cNvPicPr>
          <p:nvPr/>
        </p:nvPicPr>
        <p:blipFill>
          <a:blip r:embed="rId11" cstate="print"/>
          <a:srcRect/>
          <a:stretch>
            <a:fillRect/>
          </a:stretch>
        </p:blipFill>
        <p:spPr bwMode="auto">
          <a:xfrm>
            <a:off x="5651500" y="333375"/>
            <a:ext cx="1584325" cy="1311275"/>
          </a:xfrm>
          <a:prstGeom prst="rect">
            <a:avLst/>
          </a:prstGeom>
          <a:noFill/>
          <a:ln w="9525">
            <a:noFill/>
            <a:miter lim="800000"/>
            <a:headEnd/>
            <a:tailEnd/>
          </a:ln>
        </p:spPr>
      </p:pic>
      <p:pic>
        <p:nvPicPr>
          <p:cNvPr id="11271" name="Picture 42" descr="model1"/>
          <p:cNvPicPr>
            <a:picLocks noChangeAspect="1" noChangeArrowheads="1"/>
          </p:cNvPicPr>
          <p:nvPr/>
        </p:nvPicPr>
        <p:blipFill>
          <a:blip r:embed="rId12" cstate="print"/>
          <a:srcRect/>
          <a:stretch>
            <a:fillRect/>
          </a:stretch>
        </p:blipFill>
        <p:spPr bwMode="auto">
          <a:xfrm>
            <a:off x="7308850" y="188913"/>
            <a:ext cx="1619250" cy="1728787"/>
          </a:xfrm>
          <a:prstGeom prst="rect">
            <a:avLst/>
          </a:prstGeom>
          <a:noFill/>
          <a:ln w="9525">
            <a:noFill/>
            <a:miter lim="800000"/>
            <a:headEnd/>
            <a:tailEnd/>
          </a:ln>
        </p:spPr>
      </p:pic>
      <p:sp>
        <p:nvSpPr>
          <p:cNvPr id="11272" name="Rectangle 43"/>
          <p:cNvSpPr>
            <a:spLocks noChangeArrowheads="1"/>
          </p:cNvSpPr>
          <p:nvPr/>
        </p:nvSpPr>
        <p:spPr bwMode="auto">
          <a:xfrm>
            <a:off x="3203575" y="1868488"/>
            <a:ext cx="2060575" cy="336550"/>
          </a:xfrm>
          <a:prstGeom prst="rect">
            <a:avLst/>
          </a:prstGeom>
          <a:noFill/>
          <a:ln w="9525">
            <a:noFill/>
            <a:miter lim="800000"/>
            <a:headEnd/>
            <a:tailEnd/>
          </a:ln>
          <a:effectLst/>
        </p:spPr>
        <p:txBody>
          <a:bodyPr wrap="none">
            <a:spAutoFit/>
          </a:bodyPr>
          <a:lstStyle/>
          <a:p>
            <a:r>
              <a:rPr lang="pl-PL" altLang="pl-PL" sz="1600" b="1"/>
              <a:t>włókna poliestrowe</a:t>
            </a:r>
          </a:p>
        </p:txBody>
      </p:sp>
      <p:pic>
        <p:nvPicPr>
          <p:cNvPr id="11273" name="Picture 44" descr="technofiber">
            <a:hlinkClick r:id="rId13"/>
          </p:cNvPr>
          <p:cNvPicPr>
            <a:picLocks noChangeAspect="1" noChangeArrowheads="1"/>
          </p:cNvPicPr>
          <p:nvPr/>
        </p:nvPicPr>
        <p:blipFill>
          <a:blip r:embed="rId14" cstate="print"/>
          <a:srcRect/>
          <a:stretch>
            <a:fillRect/>
          </a:stretch>
        </p:blipFill>
        <p:spPr bwMode="auto">
          <a:xfrm>
            <a:off x="323850" y="2276475"/>
            <a:ext cx="1871663" cy="1490663"/>
          </a:xfrm>
          <a:prstGeom prst="rect">
            <a:avLst/>
          </a:prstGeom>
          <a:noFill/>
          <a:ln w="9525">
            <a:noFill/>
            <a:miter lim="800000"/>
            <a:headEnd/>
            <a:tailEnd/>
          </a:ln>
        </p:spPr>
      </p:pic>
      <p:pic>
        <p:nvPicPr>
          <p:cNvPr id="11274" name="Picture 45" descr="6ab-1">
            <a:hlinkClick r:id="rId15"/>
          </p:cNvPr>
          <p:cNvPicPr>
            <a:picLocks noChangeAspect="1" noChangeArrowheads="1"/>
          </p:cNvPicPr>
          <p:nvPr/>
        </p:nvPicPr>
        <p:blipFill>
          <a:blip r:embed="rId16" cstate="print"/>
          <a:srcRect/>
          <a:stretch>
            <a:fillRect/>
          </a:stretch>
        </p:blipFill>
        <p:spPr bwMode="auto">
          <a:xfrm>
            <a:off x="2411413" y="2276475"/>
            <a:ext cx="1368425" cy="1800225"/>
          </a:xfrm>
          <a:prstGeom prst="rect">
            <a:avLst/>
          </a:prstGeom>
          <a:noFill/>
          <a:ln w="9525">
            <a:noFill/>
            <a:miter lim="800000"/>
            <a:headEnd/>
            <a:tailEnd/>
          </a:ln>
        </p:spPr>
      </p:pic>
      <p:pic>
        <p:nvPicPr>
          <p:cNvPr id="11275" name="Picture 46" descr="lycra">
            <a:hlinkClick r:id="rId17"/>
          </p:cNvPr>
          <p:cNvPicPr>
            <a:picLocks noChangeAspect="1" noChangeArrowheads="1"/>
          </p:cNvPicPr>
          <p:nvPr/>
        </p:nvPicPr>
        <p:blipFill>
          <a:blip r:embed="rId18" cstate="print"/>
          <a:srcRect/>
          <a:stretch>
            <a:fillRect/>
          </a:stretch>
        </p:blipFill>
        <p:spPr bwMode="auto">
          <a:xfrm>
            <a:off x="3924300" y="2276475"/>
            <a:ext cx="1800225" cy="1800225"/>
          </a:xfrm>
          <a:prstGeom prst="rect">
            <a:avLst/>
          </a:prstGeom>
          <a:noFill/>
          <a:ln w="9525">
            <a:noFill/>
            <a:miter lim="800000"/>
            <a:headEnd/>
            <a:tailEnd/>
          </a:ln>
        </p:spPr>
      </p:pic>
      <p:pic>
        <p:nvPicPr>
          <p:cNvPr id="11276" name="Picture 47" descr="gladkie">
            <a:hlinkClick r:id="rId19"/>
          </p:cNvPr>
          <p:cNvPicPr>
            <a:picLocks noChangeAspect="1" noChangeArrowheads="1"/>
          </p:cNvPicPr>
          <p:nvPr/>
        </p:nvPicPr>
        <p:blipFill>
          <a:blip r:embed="rId20" cstate="print"/>
          <a:srcRect/>
          <a:stretch>
            <a:fillRect/>
          </a:stretch>
        </p:blipFill>
        <p:spPr bwMode="auto">
          <a:xfrm>
            <a:off x="5795963" y="2276475"/>
            <a:ext cx="1800225" cy="1800225"/>
          </a:xfrm>
          <a:prstGeom prst="rect">
            <a:avLst/>
          </a:prstGeom>
          <a:noFill/>
          <a:ln w="9525">
            <a:noFill/>
            <a:miter lim="800000"/>
            <a:headEnd/>
            <a:tailEnd/>
          </a:ln>
        </p:spPr>
      </p:pic>
      <p:sp>
        <p:nvSpPr>
          <p:cNvPr id="11277" name="Rectangle 48"/>
          <p:cNvSpPr>
            <a:spLocks noChangeArrowheads="1"/>
          </p:cNvSpPr>
          <p:nvPr/>
        </p:nvSpPr>
        <p:spPr bwMode="auto">
          <a:xfrm>
            <a:off x="3203575" y="4221163"/>
            <a:ext cx="2965450" cy="336550"/>
          </a:xfrm>
          <a:prstGeom prst="rect">
            <a:avLst/>
          </a:prstGeom>
          <a:noFill/>
          <a:ln w="9525">
            <a:noFill/>
            <a:miter lim="800000"/>
            <a:headEnd/>
            <a:tailEnd/>
          </a:ln>
          <a:effectLst/>
        </p:spPr>
        <p:txBody>
          <a:bodyPr wrap="none">
            <a:spAutoFit/>
          </a:bodyPr>
          <a:lstStyle/>
          <a:p>
            <a:r>
              <a:rPr lang="pl-PL" altLang="pl-PL" sz="1600" b="1"/>
              <a:t>włókna poliuretanowe - lycra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5" descr="chico">
            <a:hlinkClick r:id="rId2"/>
          </p:cNvPr>
          <p:cNvPicPr>
            <a:picLocks noChangeAspect="1" noChangeArrowheads="1"/>
          </p:cNvPicPr>
          <p:nvPr/>
        </p:nvPicPr>
        <p:blipFill>
          <a:blip r:embed="rId3" cstate="print">
            <a:lum bright="70000" contrast="-70000"/>
          </a:blip>
          <a:srcRect/>
          <a:stretch>
            <a:fillRect/>
          </a:stretch>
        </p:blipFill>
        <p:spPr bwMode="auto">
          <a:xfrm>
            <a:off x="0" y="0"/>
            <a:ext cx="9144000" cy="6858000"/>
          </a:xfrm>
          <a:prstGeom prst="rect">
            <a:avLst/>
          </a:prstGeom>
          <a:noFill/>
          <a:ln w="9525">
            <a:noFill/>
            <a:miter lim="800000"/>
            <a:headEnd/>
            <a:tailEnd/>
          </a:ln>
        </p:spPr>
      </p:pic>
      <p:sp>
        <p:nvSpPr>
          <p:cNvPr id="12291" name="Text Box 26"/>
          <p:cNvSpPr txBox="1">
            <a:spLocks noChangeArrowheads="1"/>
          </p:cNvSpPr>
          <p:nvPr/>
        </p:nvSpPr>
        <p:spPr bwMode="auto">
          <a:xfrm>
            <a:off x="684213" y="333375"/>
            <a:ext cx="7777162" cy="396875"/>
          </a:xfrm>
          <a:prstGeom prst="rect">
            <a:avLst/>
          </a:prstGeom>
          <a:noFill/>
          <a:ln w="9525">
            <a:noFill/>
            <a:miter lim="800000"/>
            <a:headEnd/>
            <a:tailEnd/>
          </a:ln>
          <a:effectLst/>
        </p:spPr>
        <p:txBody>
          <a:bodyPr>
            <a:spAutoFit/>
          </a:bodyPr>
          <a:lstStyle/>
          <a:p>
            <a:pPr>
              <a:spcBef>
                <a:spcPct val="50000"/>
              </a:spcBef>
            </a:pPr>
            <a:r>
              <a:rPr lang="pl-PL" altLang="pl-PL" sz="2000" b="1">
                <a:solidFill>
                  <a:srgbClr val="008000"/>
                </a:solidFill>
                <a:latin typeface="Tahoma" pitchFamily="34" charset="0"/>
              </a:rPr>
              <a:t>Chemia chroni i broni</a:t>
            </a:r>
          </a:p>
        </p:txBody>
      </p:sp>
      <p:pic>
        <p:nvPicPr>
          <p:cNvPr id="12292" name="Picture 27" descr="Grafika:Nitrogliceryna.png"/>
          <p:cNvPicPr>
            <a:picLocks noChangeAspect="1" noChangeArrowheads="1"/>
          </p:cNvPicPr>
          <p:nvPr/>
        </p:nvPicPr>
        <p:blipFill>
          <a:blip r:embed="rId4" cstate="print"/>
          <a:srcRect/>
          <a:stretch>
            <a:fillRect/>
          </a:stretch>
        </p:blipFill>
        <p:spPr bwMode="auto">
          <a:xfrm>
            <a:off x="179388" y="908050"/>
            <a:ext cx="1908175" cy="1296988"/>
          </a:xfrm>
          <a:prstGeom prst="rect">
            <a:avLst/>
          </a:prstGeom>
          <a:noFill/>
          <a:ln w="9525">
            <a:noFill/>
            <a:miter lim="800000"/>
            <a:headEnd/>
            <a:tailEnd/>
          </a:ln>
        </p:spPr>
      </p:pic>
      <p:sp>
        <p:nvSpPr>
          <p:cNvPr id="12293" name="Text Box 28"/>
          <p:cNvSpPr txBox="1">
            <a:spLocks noChangeArrowheads="1"/>
          </p:cNvSpPr>
          <p:nvPr/>
        </p:nvSpPr>
        <p:spPr bwMode="auto">
          <a:xfrm>
            <a:off x="2195513" y="981075"/>
            <a:ext cx="6553200" cy="1190625"/>
          </a:xfrm>
          <a:prstGeom prst="rect">
            <a:avLst/>
          </a:prstGeom>
          <a:noFill/>
          <a:ln w="9525">
            <a:noFill/>
            <a:miter lim="800000"/>
            <a:headEnd/>
            <a:tailEnd/>
          </a:ln>
          <a:effectLst/>
        </p:spPr>
        <p:txBody>
          <a:bodyPr>
            <a:spAutoFit/>
          </a:bodyPr>
          <a:lstStyle/>
          <a:p>
            <a:pPr>
              <a:spcBef>
                <a:spcPct val="50000"/>
              </a:spcBef>
            </a:pPr>
            <a:r>
              <a:rPr lang="pl-PL" altLang="pl-PL">
                <a:solidFill>
                  <a:srgbClr val="0033CC"/>
                </a:solidFill>
                <a:latin typeface="Tahoma" pitchFamily="34" charset="0"/>
              </a:rPr>
              <a:t>Nitrogliceryna</a:t>
            </a:r>
            <a:r>
              <a:rPr lang="pl-PL" altLang="pl-PL">
                <a:latin typeface="Tahoma" pitchFamily="34" charset="0"/>
              </a:rPr>
              <a:t> C</a:t>
            </a:r>
            <a:r>
              <a:rPr lang="pl-PL" altLang="pl-PL" baseline="-25000">
                <a:latin typeface="Tahoma" pitchFamily="34" charset="0"/>
              </a:rPr>
              <a:t>3</a:t>
            </a:r>
            <a:r>
              <a:rPr lang="pl-PL" altLang="pl-PL">
                <a:latin typeface="Tahoma" pitchFamily="34" charset="0"/>
              </a:rPr>
              <a:t>H</a:t>
            </a:r>
            <a:r>
              <a:rPr lang="pl-PL" altLang="pl-PL" baseline="-25000">
                <a:latin typeface="Tahoma" pitchFamily="34" charset="0"/>
              </a:rPr>
              <a:t>5</a:t>
            </a:r>
            <a:r>
              <a:rPr lang="pl-PL" altLang="pl-PL">
                <a:latin typeface="Tahoma" pitchFamily="34" charset="0"/>
              </a:rPr>
              <a:t>(ONO</a:t>
            </a:r>
            <a:r>
              <a:rPr lang="pl-PL" altLang="pl-PL" baseline="-25000">
                <a:latin typeface="Tahoma" pitchFamily="34" charset="0"/>
              </a:rPr>
              <a:t>2</a:t>
            </a:r>
            <a:r>
              <a:rPr lang="pl-PL" altLang="pl-PL">
                <a:latin typeface="Tahoma" pitchFamily="34" charset="0"/>
              </a:rPr>
              <a:t>)</a:t>
            </a:r>
            <a:r>
              <a:rPr lang="pl-PL" altLang="pl-PL" baseline="-25000">
                <a:latin typeface="Tahoma" pitchFamily="34" charset="0"/>
              </a:rPr>
              <a:t>3</a:t>
            </a:r>
            <a:r>
              <a:rPr lang="pl-PL" altLang="pl-PL">
                <a:latin typeface="Tahoma" pitchFamily="34" charset="0"/>
              </a:rPr>
              <a:t>; triazotan glicerolu, nitroglicerol, trójazotan(V) gliceryny, triazotan gliceryny, triazotan 1,2,3-propanotriolu) stosowany jako bardzo wrażliwy na uderzenia i inne bodźce materiał wybuchowy oraz lek nasercowy. </a:t>
            </a:r>
          </a:p>
        </p:txBody>
      </p:sp>
      <p:sp>
        <p:nvSpPr>
          <p:cNvPr id="12294" name="Text Box 29"/>
          <p:cNvSpPr txBox="1">
            <a:spLocks noChangeArrowheads="1"/>
          </p:cNvSpPr>
          <p:nvPr/>
        </p:nvSpPr>
        <p:spPr bwMode="auto">
          <a:xfrm>
            <a:off x="250825" y="2420938"/>
            <a:ext cx="8353425" cy="1465262"/>
          </a:xfrm>
          <a:prstGeom prst="rect">
            <a:avLst/>
          </a:prstGeom>
          <a:noFill/>
          <a:ln w="9525">
            <a:noFill/>
            <a:miter lim="800000"/>
            <a:headEnd/>
            <a:tailEnd/>
          </a:ln>
          <a:effectLst/>
        </p:spPr>
        <p:txBody>
          <a:bodyPr>
            <a:spAutoFit/>
          </a:bodyPr>
          <a:lstStyle/>
          <a:p>
            <a:pPr>
              <a:spcBef>
                <a:spcPct val="50000"/>
              </a:spcBef>
            </a:pPr>
            <a:r>
              <a:rPr lang="pl-PL" altLang="pl-PL">
                <a:solidFill>
                  <a:srgbClr val="FF3300"/>
                </a:solidFill>
                <a:latin typeface="Tahoma" pitchFamily="34" charset="0"/>
              </a:rPr>
              <a:t>Leczenie choroby wieńcowej, gdy dolega dusznica bolesna  i pojawia się ból dławicowy polega na zastosowaniu leku, jakim jest  nitrogliceryna.</a:t>
            </a:r>
            <a:r>
              <a:rPr lang="pl-PL" altLang="pl-PL" b="1">
                <a:latin typeface="Tahoma" pitchFamily="34" charset="0"/>
              </a:rPr>
              <a:t> </a:t>
            </a:r>
            <a:r>
              <a:rPr lang="pl-PL" altLang="pl-PL">
                <a:latin typeface="Tahoma" pitchFamily="34" charset="0"/>
              </a:rPr>
              <a:t/>
            </a:r>
            <a:br>
              <a:rPr lang="pl-PL" altLang="pl-PL">
                <a:latin typeface="Tahoma" pitchFamily="34" charset="0"/>
              </a:rPr>
            </a:br>
            <a:r>
              <a:rPr lang="pl-PL" altLang="pl-PL">
                <a:latin typeface="Tahoma" pitchFamily="34" charset="0"/>
              </a:rPr>
              <a:t>Po podaniu leku w którym jest nitrogliceryna ból dławicowy (ból wieńcowy) ustępuje samoistnie po kilku – kilkunastu minutach lub PRAWIE NATYCHMIAST po zażyciu nitrogliceryny pod język w postaci tabletki lub aerozolu.</a:t>
            </a:r>
          </a:p>
        </p:txBody>
      </p:sp>
      <p:sp>
        <p:nvSpPr>
          <p:cNvPr id="12295" name="Text Box 30"/>
          <p:cNvSpPr txBox="1">
            <a:spLocks noChangeArrowheads="1"/>
          </p:cNvSpPr>
          <p:nvPr/>
        </p:nvSpPr>
        <p:spPr bwMode="auto">
          <a:xfrm>
            <a:off x="179388" y="4221163"/>
            <a:ext cx="8785225" cy="915987"/>
          </a:xfrm>
          <a:prstGeom prst="rect">
            <a:avLst/>
          </a:prstGeom>
          <a:noFill/>
          <a:ln w="9525">
            <a:noFill/>
            <a:miter lim="800000"/>
            <a:headEnd/>
            <a:tailEnd/>
          </a:ln>
          <a:effectLst/>
        </p:spPr>
        <p:txBody>
          <a:bodyPr>
            <a:spAutoFit/>
          </a:bodyPr>
          <a:lstStyle/>
          <a:p>
            <a:pPr>
              <a:spcBef>
                <a:spcPct val="50000"/>
              </a:spcBef>
            </a:pPr>
            <a:r>
              <a:rPr lang="pl-PL" altLang="pl-PL">
                <a:solidFill>
                  <a:srgbClr val="0033CC"/>
                </a:solidFill>
                <a:latin typeface="Tahoma" pitchFamily="34" charset="0"/>
              </a:rPr>
              <a:t>Dynamit </a:t>
            </a:r>
            <a:r>
              <a:rPr lang="pl-PL" altLang="pl-PL">
                <a:latin typeface="Tahoma" pitchFamily="34" charset="0"/>
              </a:rPr>
              <a:t>to materiał wybuchowy wynaleziony przez Alfreda Nobla (opatentowany w 1867 roku). Początkowo zawierał 75% nitrogliceryny i 25% ziemi okrzemkowej. Obecnie zawiera ok. 10% nitrogliceryny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5" descr="flora"/>
          <p:cNvPicPr>
            <a:picLocks noChangeAspect="1" noChangeArrowheads="1"/>
          </p:cNvPicPr>
          <p:nvPr/>
        </p:nvPicPr>
        <p:blipFill>
          <a:blip r:embed="rId3" cstate="print">
            <a:lum bright="70000" contrast="-70000"/>
          </a:blip>
          <a:srcRect l="41411" r="38838"/>
          <a:stretch>
            <a:fillRect/>
          </a:stretch>
        </p:blipFill>
        <p:spPr bwMode="auto">
          <a:xfrm>
            <a:off x="0" y="0"/>
            <a:ext cx="9144000" cy="6858000"/>
          </a:xfrm>
          <a:prstGeom prst="rect">
            <a:avLst/>
          </a:prstGeom>
          <a:noFill/>
          <a:ln w="9525">
            <a:noFill/>
            <a:miter lim="800000"/>
            <a:headEnd/>
            <a:tailEnd/>
          </a:ln>
        </p:spPr>
      </p:pic>
      <p:sp>
        <p:nvSpPr>
          <p:cNvPr id="13315" name="Text Box 16"/>
          <p:cNvSpPr txBox="1">
            <a:spLocks noChangeArrowheads="1"/>
          </p:cNvSpPr>
          <p:nvPr/>
        </p:nvSpPr>
        <p:spPr bwMode="auto">
          <a:xfrm>
            <a:off x="755650" y="1484313"/>
            <a:ext cx="3887788" cy="1739900"/>
          </a:xfrm>
          <a:prstGeom prst="rect">
            <a:avLst/>
          </a:prstGeom>
          <a:noFill/>
          <a:ln w="9525">
            <a:noFill/>
            <a:miter lim="800000"/>
            <a:headEnd/>
            <a:tailEnd/>
          </a:ln>
          <a:effectLst/>
        </p:spPr>
        <p:txBody>
          <a:bodyPr>
            <a:spAutoFit/>
          </a:bodyPr>
          <a:lstStyle/>
          <a:p>
            <a:pPr>
              <a:spcBef>
                <a:spcPct val="50000"/>
              </a:spcBef>
            </a:pPr>
            <a:endParaRPr lang="pl-PL" altLang="pl-PL">
              <a:latin typeface="Tahoma" pitchFamily="34" charset="0"/>
            </a:endParaRPr>
          </a:p>
          <a:p>
            <a:pPr>
              <a:spcBef>
                <a:spcPct val="50000"/>
              </a:spcBef>
            </a:pPr>
            <a:r>
              <a:rPr lang="pl-PL" altLang="pl-PL" sz="2400">
                <a:latin typeface="Tahoma" pitchFamily="34" charset="0"/>
              </a:rPr>
              <a:t>N</a:t>
            </a:r>
          </a:p>
          <a:p>
            <a:pPr>
              <a:spcBef>
                <a:spcPct val="50000"/>
              </a:spcBef>
            </a:pPr>
            <a:endParaRPr lang="pl-PL" altLang="pl-PL">
              <a:latin typeface="Tahoma" pitchFamily="34" charset="0"/>
            </a:endParaRPr>
          </a:p>
          <a:p>
            <a:pPr>
              <a:spcBef>
                <a:spcPct val="50000"/>
              </a:spcBef>
            </a:pPr>
            <a:endParaRPr lang="pl-PL" altLang="pl-PL">
              <a:latin typeface="Tahoma" pitchFamily="34" charset="0"/>
            </a:endParaRPr>
          </a:p>
        </p:txBody>
      </p:sp>
      <p:sp>
        <p:nvSpPr>
          <p:cNvPr id="13316" name="Text Box 17"/>
          <p:cNvSpPr txBox="1">
            <a:spLocks noChangeArrowheads="1"/>
          </p:cNvSpPr>
          <p:nvPr/>
        </p:nvSpPr>
        <p:spPr bwMode="auto">
          <a:xfrm>
            <a:off x="1547813" y="1484313"/>
            <a:ext cx="1511300" cy="396875"/>
          </a:xfrm>
          <a:prstGeom prst="rect">
            <a:avLst/>
          </a:prstGeom>
          <a:noFill/>
          <a:ln w="9525">
            <a:noFill/>
            <a:miter lim="800000"/>
            <a:headEnd/>
            <a:tailEnd/>
          </a:ln>
          <a:effectLst/>
        </p:spPr>
        <p:txBody>
          <a:bodyPr>
            <a:spAutoFit/>
          </a:bodyPr>
          <a:lstStyle/>
          <a:p>
            <a:pPr>
              <a:spcBef>
                <a:spcPct val="50000"/>
              </a:spcBef>
            </a:pPr>
            <a:r>
              <a:rPr lang="pl-PL" altLang="pl-PL" sz="2000">
                <a:latin typeface="Tahoma" pitchFamily="34" charset="0"/>
              </a:rPr>
              <a:t>CH</a:t>
            </a:r>
            <a:r>
              <a:rPr lang="pl-PL" altLang="pl-PL" sz="2000" baseline="-25000">
                <a:latin typeface="Tahoma" pitchFamily="34" charset="0"/>
              </a:rPr>
              <a:t>2</a:t>
            </a:r>
            <a:r>
              <a:rPr lang="pl-PL" altLang="pl-PL" sz="2000">
                <a:latin typeface="Tahoma" pitchFamily="34" charset="0"/>
              </a:rPr>
              <a:t>CH</a:t>
            </a:r>
            <a:r>
              <a:rPr lang="pl-PL" altLang="pl-PL" sz="2000" baseline="-25000">
                <a:latin typeface="Tahoma" pitchFamily="34" charset="0"/>
              </a:rPr>
              <a:t>2</a:t>
            </a:r>
            <a:r>
              <a:rPr lang="pl-PL" altLang="pl-PL" sz="2000">
                <a:latin typeface="Tahoma" pitchFamily="34" charset="0"/>
              </a:rPr>
              <a:t>Cl</a:t>
            </a:r>
          </a:p>
        </p:txBody>
      </p:sp>
      <p:grpSp>
        <p:nvGrpSpPr>
          <p:cNvPr id="13317" name="Group 18"/>
          <p:cNvGrpSpPr>
            <a:grpSpLocks/>
          </p:cNvGrpSpPr>
          <p:nvPr/>
        </p:nvGrpSpPr>
        <p:grpSpPr bwMode="auto">
          <a:xfrm>
            <a:off x="1116013" y="1773238"/>
            <a:ext cx="433387" cy="719137"/>
            <a:chOff x="703" y="1117"/>
            <a:chExt cx="273" cy="453"/>
          </a:xfrm>
        </p:grpSpPr>
        <p:sp>
          <p:nvSpPr>
            <p:cNvPr id="13326" name="Line 19"/>
            <p:cNvSpPr>
              <a:spLocks noChangeShapeType="1"/>
            </p:cNvSpPr>
            <p:nvPr/>
          </p:nvSpPr>
          <p:spPr bwMode="auto">
            <a:xfrm flipV="1">
              <a:off x="703" y="1117"/>
              <a:ext cx="273" cy="136"/>
            </a:xfrm>
            <a:prstGeom prst="line">
              <a:avLst/>
            </a:prstGeom>
            <a:noFill/>
            <a:ln w="9525">
              <a:solidFill>
                <a:schemeClr val="tx1"/>
              </a:solidFill>
              <a:round/>
              <a:headEnd/>
              <a:tailEnd/>
            </a:ln>
            <a:effectLst/>
          </p:spPr>
          <p:txBody>
            <a:bodyPr/>
            <a:lstStyle/>
            <a:p>
              <a:endParaRPr lang="pl-PL"/>
            </a:p>
          </p:txBody>
        </p:sp>
        <p:sp>
          <p:nvSpPr>
            <p:cNvPr id="13327" name="Line 20"/>
            <p:cNvSpPr>
              <a:spLocks noChangeShapeType="1"/>
            </p:cNvSpPr>
            <p:nvPr/>
          </p:nvSpPr>
          <p:spPr bwMode="auto">
            <a:xfrm>
              <a:off x="703" y="1344"/>
              <a:ext cx="273" cy="0"/>
            </a:xfrm>
            <a:prstGeom prst="line">
              <a:avLst/>
            </a:prstGeom>
            <a:noFill/>
            <a:ln w="9525">
              <a:solidFill>
                <a:schemeClr val="tx1"/>
              </a:solidFill>
              <a:round/>
              <a:headEnd/>
              <a:tailEnd/>
            </a:ln>
            <a:effectLst/>
          </p:spPr>
          <p:txBody>
            <a:bodyPr/>
            <a:lstStyle/>
            <a:p>
              <a:endParaRPr lang="pl-PL"/>
            </a:p>
          </p:txBody>
        </p:sp>
        <p:sp>
          <p:nvSpPr>
            <p:cNvPr id="13328" name="Line 21"/>
            <p:cNvSpPr>
              <a:spLocks noChangeShapeType="1"/>
            </p:cNvSpPr>
            <p:nvPr/>
          </p:nvSpPr>
          <p:spPr bwMode="auto">
            <a:xfrm>
              <a:off x="703" y="1434"/>
              <a:ext cx="273" cy="136"/>
            </a:xfrm>
            <a:prstGeom prst="line">
              <a:avLst/>
            </a:prstGeom>
            <a:noFill/>
            <a:ln w="9525">
              <a:solidFill>
                <a:schemeClr val="tx1"/>
              </a:solidFill>
              <a:round/>
              <a:headEnd/>
              <a:tailEnd/>
            </a:ln>
            <a:effectLst/>
          </p:spPr>
          <p:txBody>
            <a:bodyPr/>
            <a:lstStyle/>
            <a:p>
              <a:endParaRPr lang="pl-PL"/>
            </a:p>
          </p:txBody>
        </p:sp>
      </p:grpSp>
      <p:sp>
        <p:nvSpPr>
          <p:cNvPr id="13318" name="Text Box 22"/>
          <p:cNvSpPr txBox="1">
            <a:spLocks noChangeArrowheads="1"/>
          </p:cNvSpPr>
          <p:nvPr/>
        </p:nvSpPr>
        <p:spPr bwMode="auto">
          <a:xfrm>
            <a:off x="1547813" y="2349500"/>
            <a:ext cx="1511300" cy="396875"/>
          </a:xfrm>
          <a:prstGeom prst="rect">
            <a:avLst/>
          </a:prstGeom>
          <a:noFill/>
          <a:ln w="9525">
            <a:noFill/>
            <a:miter lim="800000"/>
            <a:headEnd/>
            <a:tailEnd/>
          </a:ln>
          <a:effectLst/>
        </p:spPr>
        <p:txBody>
          <a:bodyPr>
            <a:spAutoFit/>
          </a:bodyPr>
          <a:lstStyle/>
          <a:p>
            <a:pPr>
              <a:spcBef>
                <a:spcPct val="50000"/>
              </a:spcBef>
            </a:pPr>
            <a:r>
              <a:rPr lang="pl-PL" altLang="pl-PL" sz="2000">
                <a:latin typeface="Tahoma" pitchFamily="34" charset="0"/>
              </a:rPr>
              <a:t>CH</a:t>
            </a:r>
            <a:r>
              <a:rPr lang="pl-PL" altLang="pl-PL" sz="2000" baseline="-25000">
                <a:latin typeface="Tahoma" pitchFamily="34" charset="0"/>
              </a:rPr>
              <a:t>2</a:t>
            </a:r>
            <a:r>
              <a:rPr lang="pl-PL" altLang="pl-PL" sz="2000">
                <a:latin typeface="Tahoma" pitchFamily="34" charset="0"/>
              </a:rPr>
              <a:t>CH</a:t>
            </a:r>
            <a:r>
              <a:rPr lang="pl-PL" altLang="pl-PL" sz="2000" baseline="-25000">
                <a:latin typeface="Tahoma" pitchFamily="34" charset="0"/>
              </a:rPr>
              <a:t>2</a:t>
            </a:r>
            <a:r>
              <a:rPr lang="pl-PL" altLang="pl-PL" sz="2000">
                <a:latin typeface="Tahoma" pitchFamily="34" charset="0"/>
              </a:rPr>
              <a:t>Cl</a:t>
            </a:r>
          </a:p>
        </p:txBody>
      </p:sp>
      <p:sp>
        <p:nvSpPr>
          <p:cNvPr id="13319" name="Text Box 23"/>
          <p:cNvSpPr txBox="1">
            <a:spLocks noChangeArrowheads="1"/>
          </p:cNvSpPr>
          <p:nvPr/>
        </p:nvSpPr>
        <p:spPr bwMode="auto">
          <a:xfrm>
            <a:off x="1547813" y="1916113"/>
            <a:ext cx="1511300" cy="396875"/>
          </a:xfrm>
          <a:prstGeom prst="rect">
            <a:avLst/>
          </a:prstGeom>
          <a:noFill/>
          <a:ln w="9525">
            <a:noFill/>
            <a:miter lim="800000"/>
            <a:headEnd/>
            <a:tailEnd/>
          </a:ln>
          <a:effectLst/>
        </p:spPr>
        <p:txBody>
          <a:bodyPr>
            <a:spAutoFit/>
          </a:bodyPr>
          <a:lstStyle/>
          <a:p>
            <a:pPr>
              <a:spcBef>
                <a:spcPct val="50000"/>
              </a:spcBef>
            </a:pPr>
            <a:r>
              <a:rPr lang="pl-PL" altLang="pl-PL" sz="2000">
                <a:latin typeface="Tahoma" pitchFamily="34" charset="0"/>
              </a:rPr>
              <a:t>CH</a:t>
            </a:r>
            <a:r>
              <a:rPr lang="pl-PL" altLang="pl-PL" sz="2000" baseline="-25000">
                <a:latin typeface="Tahoma" pitchFamily="34" charset="0"/>
              </a:rPr>
              <a:t>2</a:t>
            </a:r>
            <a:r>
              <a:rPr lang="pl-PL" altLang="pl-PL" sz="2000">
                <a:latin typeface="Tahoma" pitchFamily="34" charset="0"/>
              </a:rPr>
              <a:t>CH</a:t>
            </a:r>
            <a:r>
              <a:rPr lang="pl-PL" altLang="pl-PL" sz="2000" baseline="-25000">
                <a:latin typeface="Tahoma" pitchFamily="34" charset="0"/>
              </a:rPr>
              <a:t>2</a:t>
            </a:r>
            <a:r>
              <a:rPr lang="pl-PL" altLang="pl-PL" sz="2000">
                <a:latin typeface="Tahoma" pitchFamily="34" charset="0"/>
              </a:rPr>
              <a:t>Cl</a:t>
            </a:r>
          </a:p>
        </p:txBody>
      </p:sp>
      <p:sp>
        <p:nvSpPr>
          <p:cNvPr id="13320" name="Text Box 24"/>
          <p:cNvSpPr txBox="1">
            <a:spLocks noChangeArrowheads="1"/>
          </p:cNvSpPr>
          <p:nvPr/>
        </p:nvSpPr>
        <p:spPr bwMode="auto">
          <a:xfrm>
            <a:off x="2916238" y="908050"/>
            <a:ext cx="6048375" cy="2289175"/>
          </a:xfrm>
          <a:prstGeom prst="rect">
            <a:avLst/>
          </a:prstGeom>
          <a:noFill/>
          <a:ln w="9525">
            <a:noFill/>
            <a:miter lim="800000"/>
            <a:headEnd/>
            <a:tailEnd/>
          </a:ln>
          <a:effectLst/>
        </p:spPr>
        <p:txBody>
          <a:bodyPr>
            <a:spAutoFit/>
          </a:bodyPr>
          <a:lstStyle/>
          <a:p>
            <a:pPr>
              <a:spcBef>
                <a:spcPct val="50000"/>
              </a:spcBef>
            </a:pPr>
            <a:r>
              <a:rPr lang="pl-PL" altLang="pl-PL" b="1">
                <a:solidFill>
                  <a:srgbClr val="0033CC"/>
                </a:solidFill>
              </a:rPr>
              <a:t>Iperyt azotowy</a:t>
            </a:r>
            <a:r>
              <a:rPr lang="pl-PL" altLang="pl-PL"/>
              <a:t> (chlormetyna, mechloretamina), związek macierzysty dla całej grupy cytostatyków o właściwościach alkilujących. Pierwszy lek przeciwnowotworowy zastosowany już w latach 40 XX w. Do najpopularniejszych pochodnych iperytu azotowego należą cyklofosfamid i fosfamid, które są mniej toksyczne i lepiej tolerowane. Do niedawna stosowano go w leczeniu ziarnicy złośliwej, wg schematu De Vity. </a:t>
            </a:r>
          </a:p>
        </p:txBody>
      </p:sp>
      <p:sp>
        <p:nvSpPr>
          <p:cNvPr id="13321" name="Text Box 25"/>
          <p:cNvSpPr txBox="1">
            <a:spLocks noChangeArrowheads="1"/>
          </p:cNvSpPr>
          <p:nvPr/>
        </p:nvSpPr>
        <p:spPr bwMode="auto">
          <a:xfrm>
            <a:off x="250825" y="4797425"/>
            <a:ext cx="3816350" cy="915988"/>
          </a:xfrm>
          <a:prstGeom prst="rect">
            <a:avLst/>
          </a:prstGeom>
          <a:noFill/>
          <a:ln w="9525">
            <a:noFill/>
            <a:miter lim="800000"/>
            <a:headEnd/>
            <a:tailEnd/>
          </a:ln>
          <a:effectLst/>
        </p:spPr>
        <p:txBody>
          <a:bodyPr>
            <a:spAutoFit/>
          </a:bodyPr>
          <a:lstStyle/>
          <a:p>
            <a:r>
              <a:rPr lang="pl-PL" altLang="pl-PL" b="1">
                <a:solidFill>
                  <a:srgbClr val="0033CC"/>
                </a:solidFill>
                <a:latin typeface="Tahoma" pitchFamily="34" charset="0"/>
              </a:rPr>
              <a:t>Iperyt azotowy</a:t>
            </a:r>
            <a:r>
              <a:rPr lang="pl-PL" altLang="pl-PL">
                <a:latin typeface="Tahoma" pitchFamily="34" charset="0"/>
              </a:rPr>
              <a:t> bojowy środek trujący z grupy parzących (nekrozujących)</a:t>
            </a:r>
          </a:p>
        </p:txBody>
      </p:sp>
      <p:sp>
        <p:nvSpPr>
          <p:cNvPr id="13322" name="Text Box 26"/>
          <p:cNvSpPr txBox="1">
            <a:spLocks noChangeArrowheads="1"/>
          </p:cNvSpPr>
          <p:nvPr/>
        </p:nvSpPr>
        <p:spPr bwMode="auto">
          <a:xfrm>
            <a:off x="323850" y="3357563"/>
            <a:ext cx="8496300" cy="1190625"/>
          </a:xfrm>
          <a:prstGeom prst="rect">
            <a:avLst/>
          </a:prstGeom>
          <a:noFill/>
          <a:ln w="9525">
            <a:noFill/>
            <a:miter lim="800000"/>
            <a:headEnd/>
            <a:tailEnd/>
          </a:ln>
          <a:effectLst/>
        </p:spPr>
        <p:txBody>
          <a:bodyPr>
            <a:spAutoFit/>
          </a:bodyPr>
          <a:lstStyle/>
          <a:p>
            <a:pPr>
              <a:spcBef>
                <a:spcPct val="50000"/>
              </a:spcBef>
            </a:pPr>
            <a:r>
              <a:rPr lang="pl-PL" altLang="pl-PL"/>
              <a:t>W 1942 r., dwóch badaczy z Yale, Louis Goodman i Alfred Gilman, byli gotowi wypróbować iperyt azotowy w ludzkim pacjencie. 48-letni mężczyzna, w ostatnim stadium raka układu chłonnego, zgłosił się na ochotnika.  Po 10 dawkach, jego nowotwory znikły.</a:t>
            </a:r>
          </a:p>
        </p:txBody>
      </p:sp>
      <p:pic>
        <p:nvPicPr>
          <p:cNvPr id="13323" name="Picture 27" descr="SLIDE-36"/>
          <p:cNvPicPr>
            <a:picLocks noChangeAspect="1" noChangeArrowheads="1"/>
          </p:cNvPicPr>
          <p:nvPr/>
        </p:nvPicPr>
        <p:blipFill>
          <a:blip r:embed="rId4" cstate="print"/>
          <a:srcRect/>
          <a:stretch>
            <a:fillRect/>
          </a:stretch>
        </p:blipFill>
        <p:spPr bwMode="auto">
          <a:xfrm>
            <a:off x="3851275" y="4365625"/>
            <a:ext cx="2454275" cy="1562100"/>
          </a:xfrm>
          <a:prstGeom prst="rect">
            <a:avLst/>
          </a:prstGeom>
          <a:noFill/>
          <a:ln w="9525">
            <a:noFill/>
            <a:miter lim="800000"/>
            <a:headEnd/>
            <a:tailEnd/>
          </a:ln>
        </p:spPr>
      </p:pic>
      <p:sp>
        <p:nvSpPr>
          <p:cNvPr id="13324" name="Rectangle 29"/>
          <p:cNvSpPr>
            <a:spLocks noChangeArrowheads="1"/>
          </p:cNvSpPr>
          <p:nvPr/>
        </p:nvSpPr>
        <p:spPr bwMode="auto">
          <a:xfrm>
            <a:off x="0" y="2409825"/>
            <a:ext cx="9144000" cy="0"/>
          </a:xfrm>
          <a:prstGeom prst="rect">
            <a:avLst/>
          </a:prstGeom>
          <a:noFill/>
          <a:ln w="9525">
            <a:noFill/>
            <a:miter lim="800000"/>
            <a:headEnd/>
            <a:tailEnd/>
          </a:ln>
          <a:effectLst/>
        </p:spPr>
        <p:txBody>
          <a:bodyPr wrap="none" anchor="ctr">
            <a:spAutoFit/>
          </a:bodyPr>
          <a:lstStyle/>
          <a:p>
            <a:endParaRPr lang="pl-PL" altLang="pl-PL"/>
          </a:p>
        </p:txBody>
      </p:sp>
      <p:graphicFrame>
        <p:nvGraphicFramePr>
          <p:cNvPr id="13325" name="Object 28"/>
          <p:cNvGraphicFramePr>
            <a:graphicFrameLocks noChangeAspect="1"/>
          </p:cNvGraphicFramePr>
          <p:nvPr/>
        </p:nvGraphicFramePr>
        <p:xfrm>
          <a:off x="6372225" y="4365625"/>
          <a:ext cx="2619375" cy="2038350"/>
        </p:xfrm>
        <a:graphic>
          <a:graphicData uri="http://schemas.openxmlformats.org/presentationml/2006/ole">
            <p:oleObj spid="_x0000_s13325" name="Slajd" r:id="rId5" imgW="2618307" imgH="1966031" progId="PowerPoint.Slide.8">
              <p:embed/>
            </p:oleObj>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7" descr="hippeastrum_aulicum">
            <a:hlinkClick r:id="rId2"/>
          </p:cNvPr>
          <p:cNvPicPr>
            <a:picLocks noChangeAspect="1" noChangeArrowheads="1"/>
          </p:cNvPicPr>
          <p:nvPr/>
        </p:nvPicPr>
        <p:blipFill>
          <a:blip r:embed="rId3" cstate="print">
            <a:lum bright="70000" contrast="-70000"/>
          </a:blip>
          <a:srcRect/>
          <a:stretch>
            <a:fillRect/>
          </a:stretch>
        </p:blipFill>
        <p:spPr bwMode="auto">
          <a:xfrm>
            <a:off x="0" y="0"/>
            <a:ext cx="9144000" cy="6858000"/>
          </a:xfrm>
          <a:prstGeom prst="rect">
            <a:avLst/>
          </a:prstGeom>
          <a:noFill/>
          <a:ln w="9525">
            <a:noFill/>
            <a:miter lim="800000"/>
            <a:headEnd/>
            <a:tailEnd/>
          </a:ln>
        </p:spPr>
      </p:pic>
      <p:pic>
        <p:nvPicPr>
          <p:cNvPr id="14339" name="Picture 18" descr="Grafika:DDT chemical structure highres.png">
            <a:hlinkClick r:id="rId4"/>
          </p:cNvPr>
          <p:cNvPicPr>
            <a:picLocks noChangeAspect="1" noChangeArrowheads="1"/>
          </p:cNvPicPr>
          <p:nvPr/>
        </p:nvPicPr>
        <p:blipFill>
          <a:blip r:embed="rId5" cstate="print"/>
          <a:srcRect/>
          <a:stretch>
            <a:fillRect/>
          </a:stretch>
        </p:blipFill>
        <p:spPr bwMode="auto">
          <a:xfrm>
            <a:off x="179388" y="476250"/>
            <a:ext cx="2946400" cy="2155825"/>
          </a:xfrm>
          <a:prstGeom prst="rect">
            <a:avLst/>
          </a:prstGeom>
          <a:noFill/>
          <a:ln w="9525">
            <a:noFill/>
            <a:miter lim="800000"/>
            <a:headEnd/>
            <a:tailEnd/>
          </a:ln>
        </p:spPr>
      </p:pic>
      <p:sp>
        <p:nvSpPr>
          <p:cNvPr id="14340" name="Text Box 19"/>
          <p:cNvSpPr txBox="1">
            <a:spLocks noChangeArrowheads="1"/>
          </p:cNvSpPr>
          <p:nvPr/>
        </p:nvSpPr>
        <p:spPr bwMode="auto">
          <a:xfrm>
            <a:off x="3348038" y="260350"/>
            <a:ext cx="5545137" cy="2593975"/>
          </a:xfrm>
          <a:prstGeom prst="rect">
            <a:avLst/>
          </a:prstGeom>
          <a:noFill/>
          <a:ln w="9525">
            <a:noFill/>
            <a:miter lim="800000"/>
            <a:headEnd/>
            <a:tailEnd/>
          </a:ln>
          <a:effectLst/>
        </p:spPr>
        <p:txBody>
          <a:bodyPr>
            <a:spAutoFit/>
          </a:bodyPr>
          <a:lstStyle/>
          <a:p>
            <a:r>
              <a:rPr lang="pl-PL" altLang="pl-PL" sz="2000" b="1">
                <a:solidFill>
                  <a:srgbClr val="0033CC"/>
                </a:solidFill>
                <a:latin typeface="Tahoma" pitchFamily="34" charset="0"/>
              </a:rPr>
              <a:t>DDT</a:t>
            </a:r>
            <a:r>
              <a:rPr lang="pl-PL" altLang="pl-PL">
                <a:latin typeface="Tahoma" pitchFamily="34" charset="0"/>
              </a:rPr>
              <a:t> (</a:t>
            </a:r>
            <a:r>
              <a:rPr lang="pl-PL" altLang="pl-PL" i="1">
                <a:latin typeface="Tahoma" pitchFamily="34" charset="0"/>
              </a:rPr>
              <a:t>dichlorodifenylotrichloroetan</a:t>
            </a:r>
            <a:r>
              <a:rPr lang="pl-PL" altLang="pl-PL">
                <a:latin typeface="Tahoma" pitchFamily="34" charset="0"/>
              </a:rPr>
              <a:t>, pełna nazwa techniczna 1,1,1-trichloro-2,2-bis(p-chlorofenyl)etan), znany pod nazwą handlową </a:t>
            </a:r>
            <a:r>
              <a:rPr lang="pl-PL" altLang="pl-PL" i="1">
                <a:latin typeface="Tahoma" pitchFamily="34" charset="0"/>
              </a:rPr>
              <a:t>Azotox</a:t>
            </a:r>
            <a:r>
              <a:rPr lang="pl-PL" altLang="pl-PL">
                <a:latin typeface="Tahoma" pitchFamily="34" charset="0"/>
              </a:rPr>
              <a:t>, </a:t>
            </a:r>
            <a:r>
              <a:rPr lang="pl-PL" altLang="pl-PL" i="1">
                <a:latin typeface="Tahoma" pitchFamily="34" charset="0"/>
              </a:rPr>
              <a:t>Ditox</a:t>
            </a:r>
            <a:r>
              <a:rPr lang="pl-PL" altLang="pl-PL">
                <a:latin typeface="Tahoma" pitchFamily="34" charset="0"/>
              </a:rPr>
              <a:t>, </a:t>
            </a:r>
            <a:r>
              <a:rPr lang="pl-PL" altLang="pl-PL" i="1">
                <a:latin typeface="Tahoma" pitchFamily="34" charset="0"/>
              </a:rPr>
              <a:t>Tritox</a:t>
            </a:r>
            <a:r>
              <a:rPr lang="pl-PL" altLang="pl-PL">
                <a:latin typeface="Tahoma" pitchFamily="34" charset="0"/>
              </a:rPr>
              <a:t>, środek owadobójczy </a:t>
            </a:r>
          </a:p>
          <a:p>
            <a:r>
              <a:rPr lang="pl-PL" altLang="pl-PL">
                <a:latin typeface="Tahoma" pitchFamily="34" charset="0"/>
              </a:rPr>
              <a:t>Wykorzystywany był powszechnie od początku lat 40. do początku lat 60. XX wieku. Na większą skalę zastosowano go w czasie II wojny światowej do ochrony wojsk sprzymierzonych przed tyfusem plamistym roznoszonym przez wszy. </a:t>
            </a:r>
          </a:p>
        </p:txBody>
      </p:sp>
      <p:sp>
        <p:nvSpPr>
          <p:cNvPr id="14341" name="Text Box 20"/>
          <p:cNvSpPr txBox="1">
            <a:spLocks noChangeArrowheads="1"/>
          </p:cNvSpPr>
          <p:nvPr/>
        </p:nvSpPr>
        <p:spPr bwMode="auto">
          <a:xfrm>
            <a:off x="179388" y="2997200"/>
            <a:ext cx="8964612" cy="3525838"/>
          </a:xfrm>
          <a:prstGeom prst="rect">
            <a:avLst/>
          </a:prstGeom>
          <a:noFill/>
          <a:ln w="9525">
            <a:noFill/>
            <a:miter lim="800000"/>
            <a:headEnd/>
            <a:tailEnd/>
          </a:ln>
          <a:effectLst/>
        </p:spPr>
        <p:txBody>
          <a:bodyPr>
            <a:spAutoFit/>
          </a:bodyPr>
          <a:lstStyle/>
          <a:p>
            <a:r>
              <a:rPr lang="pl-PL" altLang="pl-PL">
                <a:latin typeface="Tahoma" pitchFamily="34" charset="0"/>
              </a:rPr>
              <a:t>Wydawał się wprost idealnym środkiem do ochrony roślin, w latach 60. XX w. stosowany na całym świecie w potężnych ilościach.</a:t>
            </a:r>
          </a:p>
          <a:p>
            <a:r>
              <a:rPr lang="pl-PL" altLang="pl-PL">
                <a:latin typeface="Tahoma" pitchFamily="34" charset="0"/>
              </a:rPr>
              <a:t>Toksyczny dla owadów - wnikał w sposób kontaktowy przez przewód pokarmowy lub powłoki ciała i powodował zaburzenia pracy systemu nerwowego owadów. Niemalże nieszkodliwy dla ludzi, ssaków i ptaków. Okazało się jednak, że jest to bardzo trwały związek, w glebie ulega rozłożeniu dopiero po kilkunastu latach i ma zdolność kumulowania się we wszystkich organizmach żywych, także u ludzi. Największe jego stężenie zanotowano u zwierząt drapieżnych będących końcowym ogniwem łańcucha pokarmowego.</a:t>
            </a:r>
          </a:p>
          <a:p>
            <a:r>
              <a:rPr lang="pl-PL" altLang="pl-PL">
                <a:latin typeface="Tahoma" pitchFamily="34" charset="0"/>
              </a:rPr>
              <a:t>Obecnie DDT nie jest używany w krajach wysoko rozwiniętych z powodu jego wyjątkowej trwałości i nagromadzania się w organizmach żywych.</a:t>
            </a:r>
          </a:p>
          <a:p>
            <a:pPr>
              <a:spcBef>
                <a:spcPct val="50000"/>
              </a:spcBef>
            </a:pPr>
            <a:endParaRPr lang="pl-PL" altLang="pl-PL">
              <a:latin typeface="Tahoma"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p:cNvPicPr>
            <a:picLocks noChangeAspect="1" noChangeArrowheads="1"/>
          </p:cNvPicPr>
          <p:nvPr/>
        </p:nvPicPr>
        <p:blipFill>
          <a:blip r:embed="rId2" cstate="print">
            <a:lum bright="70000" contrast="-70000"/>
          </a:blip>
          <a:srcRect t="2748" r="6854" b="4106"/>
          <a:stretch>
            <a:fillRect/>
          </a:stretch>
        </p:blipFill>
        <p:spPr bwMode="auto">
          <a:xfrm>
            <a:off x="1835150" y="404813"/>
            <a:ext cx="5903913" cy="5903912"/>
          </a:xfrm>
          <a:prstGeom prst="rect">
            <a:avLst/>
          </a:prstGeom>
          <a:noFill/>
          <a:ln w="9525">
            <a:noFill/>
            <a:miter lim="800000"/>
            <a:headEnd/>
            <a:tailEnd/>
          </a:ln>
        </p:spPr>
      </p:pic>
      <p:sp>
        <p:nvSpPr>
          <p:cNvPr id="15363" name="Text Box 13"/>
          <p:cNvSpPr txBox="1">
            <a:spLocks noChangeArrowheads="1"/>
          </p:cNvSpPr>
          <p:nvPr/>
        </p:nvSpPr>
        <p:spPr bwMode="auto">
          <a:xfrm>
            <a:off x="611188" y="2990850"/>
            <a:ext cx="7920037" cy="1477963"/>
          </a:xfrm>
          <a:prstGeom prst="rect">
            <a:avLst/>
          </a:prstGeom>
          <a:noFill/>
          <a:ln w="9525">
            <a:noFill/>
            <a:miter lim="800000"/>
            <a:headEnd/>
            <a:tailEnd/>
          </a:ln>
          <a:effectLst/>
        </p:spPr>
        <p:txBody>
          <a:bodyPr>
            <a:spAutoFit/>
          </a:bodyPr>
          <a:lstStyle/>
          <a:p>
            <a:pPr algn="ctr">
              <a:spcBef>
                <a:spcPct val="50000"/>
              </a:spcBef>
            </a:pPr>
            <a:r>
              <a:rPr lang="pl-PL" altLang="pl-PL" sz="3600" b="1">
                <a:solidFill>
                  <a:srgbClr val="FF0000"/>
                </a:solidFill>
              </a:rPr>
              <a:t>Chemia truje ?????</a:t>
            </a:r>
          </a:p>
          <a:p>
            <a:pPr algn="ctr">
              <a:spcBef>
                <a:spcPct val="50000"/>
              </a:spcBef>
            </a:pPr>
            <a:r>
              <a:rPr lang="pl-PL" altLang="pl-PL" sz="3600" b="1">
                <a:solidFill>
                  <a:srgbClr val="FF0000"/>
                </a:solidFill>
              </a:rPr>
              <a:t>Bojowe środki trujące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6"/>
          <p:cNvPicPr>
            <a:picLocks noChangeAspect="1" noChangeArrowheads="1"/>
          </p:cNvPicPr>
          <p:nvPr/>
        </p:nvPicPr>
        <p:blipFill>
          <a:blip r:embed="rId2" cstate="print">
            <a:lum bright="70000" contrast="-70000"/>
          </a:blip>
          <a:srcRect t="2748" r="6854" b="4106"/>
          <a:stretch>
            <a:fillRect/>
          </a:stretch>
        </p:blipFill>
        <p:spPr bwMode="auto">
          <a:xfrm>
            <a:off x="1835150" y="404813"/>
            <a:ext cx="5903913" cy="5903912"/>
          </a:xfrm>
          <a:prstGeom prst="rect">
            <a:avLst/>
          </a:prstGeom>
          <a:noFill/>
          <a:ln w="9525">
            <a:noFill/>
            <a:miter lim="800000"/>
            <a:headEnd/>
            <a:tailEnd/>
          </a:ln>
        </p:spPr>
      </p:pic>
      <p:sp>
        <p:nvSpPr>
          <p:cNvPr id="16387" name="Text Box 10"/>
          <p:cNvSpPr txBox="1">
            <a:spLocks noChangeArrowheads="1"/>
          </p:cNvSpPr>
          <p:nvPr/>
        </p:nvSpPr>
        <p:spPr bwMode="auto">
          <a:xfrm>
            <a:off x="323850" y="2349500"/>
            <a:ext cx="8640763" cy="2554288"/>
          </a:xfrm>
          <a:prstGeom prst="rect">
            <a:avLst/>
          </a:prstGeom>
          <a:noFill/>
          <a:ln w="9525">
            <a:noFill/>
            <a:miter lim="800000"/>
            <a:headEnd/>
            <a:tailEnd/>
          </a:ln>
        </p:spPr>
        <p:txBody>
          <a:bodyPr>
            <a:spAutoFit/>
          </a:bodyPr>
          <a:lstStyle/>
          <a:p>
            <a:pPr algn="just">
              <a:spcBef>
                <a:spcPct val="50000"/>
              </a:spcBef>
            </a:pPr>
            <a:r>
              <a:rPr lang="pl-PL" altLang="pl-PL" sz="2000" b="1">
                <a:solidFill>
                  <a:srgbClr val="FF3300"/>
                </a:solidFill>
              </a:rPr>
              <a:t>Terminem trucizna określa się substancję, która - po wchłonięciu do organizmu lub w organizmie wytworzona - powoduje zatrucie, tzn. zaburzenie życiowych funkcji organizmu lub śmierć. Trucizny egzogenne, mające postać umożliwiającą ich praktyczne wykorzystanie, nazywa się środkami trującymi (ST). Środki trujące, których właściwości fizyczne, chemiczne, toksyczne i technologiczne kwalifikują je do wykorzystania militarnego, nazywane są bojowymi środkami trującymi (BST).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7"/>
          <p:cNvPicPr>
            <a:picLocks noChangeAspect="1" noChangeArrowheads="1"/>
          </p:cNvPicPr>
          <p:nvPr/>
        </p:nvPicPr>
        <p:blipFill>
          <a:blip r:embed="rId2" cstate="print">
            <a:lum bright="70000" contrast="-70000"/>
          </a:blip>
          <a:srcRect t="2748" r="6854" b="4106"/>
          <a:stretch>
            <a:fillRect/>
          </a:stretch>
        </p:blipFill>
        <p:spPr bwMode="auto">
          <a:xfrm>
            <a:off x="1835150" y="404813"/>
            <a:ext cx="5903913" cy="5903912"/>
          </a:xfrm>
          <a:prstGeom prst="rect">
            <a:avLst/>
          </a:prstGeom>
          <a:noFill/>
          <a:ln w="9525">
            <a:noFill/>
            <a:miter lim="800000"/>
            <a:headEnd/>
            <a:tailEnd/>
          </a:ln>
        </p:spPr>
      </p:pic>
      <p:sp>
        <p:nvSpPr>
          <p:cNvPr id="17411" name="Text Box 4"/>
          <p:cNvSpPr txBox="1">
            <a:spLocks noChangeArrowheads="1"/>
          </p:cNvSpPr>
          <p:nvPr/>
        </p:nvSpPr>
        <p:spPr bwMode="auto">
          <a:xfrm>
            <a:off x="250825" y="260350"/>
            <a:ext cx="8713788" cy="1069975"/>
          </a:xfrm>
          <a:prstGeom prst="rect">
            <a:avLst/>
          </a:prstGeom>
          <a:noFill/>
          <a:ln w="9525">
            <a:noFill/>
            <a:miter lim="800000"/>
            <a:headEnd/>
            <a:tailEnd/>
          </a:ln>
        </p:spPr>
        <p:txBody>
          <a:bodyPr>
            <a:spAutoFit/>
          </a:bodyPr>
          <a:lstStyle/>
          <a:p>
            <a:pPr algn="just">
              <a:spcBef>
                <a:spcPct val="50000"/>
              </a:spcBef>
            </a:pPr>
            <a:r>
              <a:rPr lang="pl-PL" altLang="pl-PL" sz="1600" b="1"/>
              <a:t>Bojowe środki trujące są to substancje gazowe, ciekłe lub stałe, które po przeniknięciu do organizmu powodować będą jego obezwładnienie lub śmierć. Środkami tymi można zatruwać także wodę, artykuły spożywcze, niszczyć uprawy roślin oraz skażać teren i technikę bojową.</a:t>
            </a:r>
          </a:p>
        </p:txBody>
      </p:sp>
      <p:sp>
        <p:nvSpPr>
          <p:cNvPr id="17412" name="Text Box 5"/>
          <p:cNvSpPr txBox="1">
            <a:spLocks noChangeArrowheads="1"/>
          </p:cNvSpPr>
          <p:nvPr/>
        </p:nvSpPr>
        <p:spPr bwMode="auto">
          <a:xfrm>
            <a:off x="323850" y="1484313"/>
            <a:ext cx="8640763" cy="1974850"/>
          </a:xfrm>
          <a:prstGeom prst="rect">
            <a:avLst/>
          </a:prstGeom>
          <a:noFill/>
          <a:ln w="9525">
            <a:noFill/>
            <a:miter lim="800000"/>
            <a:headEnd/>
            <a:tailEnd/>
          </a:ln>
        </p:spPr>
        <p:txBody>
          <a:bodyPr lIns="0" rIns="0">
            <a:spAutoFit/>
          </a:bodyPr>
          <a:lstStyle/>
          <a:p>
            <a:pPr algn="just"/>
            <a:r>
              <a:rPr lang="pl-PL" altLang="pl-PL" sz="1600" b="1">
                <a:solidFill>
                  <a:srgbClr val="000099"/>
                </a:solidFill>
              </a:rPr>
              <a:t>Bojowy środek trujący wprowadzany do uzbrojenia musi spełniać następujące wymagania:</a:t>
            </a:r>
          </a:p>
          <a:p>
            <a:pPr algn="just"/>
            <a:endParaRPr lang="pl-PL" altLang="pl-PL" sz="1600" b="1">
              <a:solidFill>
                <a:srgbClr val="000099"/>
              </a:solidFill>
            </a:endParaRPr>
          </a:p>
          <a:p>
            <a:pPr algn="just">
              <a:buFont typeface="Wingdings" pitchFamily="2" charset="2"/>
              <a:buChar char="&amp;"/>
            </a:pPr>
            <a:r>
              <a:rPr lang="pl-PL" altLang="pl-PL" sz="1600" b="1">
                <a:solidFill>
                  <a:srgbClr val="000099"/>
                </a:solidFill>
              </a:rPr>
              <a:t> posiadać dostatecznie wysoką toksyczność i zdolność przenikania do organizmu;</a:t>
            </a:r>
          </a:p>
          <a:p>
            <a:pPr algn="just">
              <a:lnSpc>
                <a:spcPct val="130000"/>
              </a:lnSpc>
              <a:buFont typeface="Wingdings" pitchFamily="2" charset="2"/>
              <a:buChar char="&amp;"/>
            </a:pPr>
            <a:r>
              <a:rPr lang="pl-PL" altLang="pl-PL" sz="1600" b="1">
                <a:solidFill>
                  <a:srgbClr val="000099"/>
                </a:solidFill>
              </a:rPr>
              <a:t> musi być stabilny w warunkach polowych i podczas składowania;</a:t>
            </a:r>
          </a:p>
          <a:p>
            <a:pPr algn="just">
              <a:lnSpc>
                <a:spcPct val="120000"/>
              </a:lnSpc>
              <a:buFont typeface="Wingdings" pitchFamily="2" charset="2"/>
              <a:buChar char="&amp;"/>
            </a:pPr>
            <a:r>
              <a:rPr lang="pl-PL" altLang="pl-PL" sz="1600" b="1">
                <a:solidFill>
                  <a:srgbClr val="000099"/>
                </a:solidFill>
              </a:rPr>
              <a:t> musi być odporny na działanie wysokich temperatur, powstających w wyniku wybuchu amunicji.</a:t>
            </a:r>
          </a:p>
        </p:txBody>
      </p:sp>
      <p:sp>
        <p:nvSpPr>
          <p:cNvPr id="17413" name="Text Box 6"/>
          <p:cNvSpPr txBox="1">
            <a:spLocks noChangeArrowheads="1"/>
          </p:cNvSpPr>
          <p:nvPr/>
        </p:nvSpPr>
        <p:spPr bwMode="auto">
          <a:xfrm>
            <a:off x="323850" y="3429000"/>
            <a:ext cx="8569325" cy="2781300"/>
          </a:xfrm>
          <a:prstGeom prst="rect">
            <a:avLst/>
          </a:prstGeom>
          <a:noFill/>
          <a:ln w="9525">
            <a:noFill/>
            <a:miter lim="800000"/>
            <a:headEnd/>
            <a:tailEnd/>
          </a:ln>
        </p:spPr>
        <p:txBody>
          <a:bodyPr>
            <a:spAutoFit/>
          </a:bodyPr>
          <a:lstStyle/>
          <a:p>
            <a:pPr algn="just">
              <a:spcBef>
                <a:spcPct val="50000"/>
              </a:spcBef>
            </a:pPr>
            <a:r>
              <a:rPr lang="pl-PL" altLang="pl-PL" sz="1600" b="1">
                <a:solidFill>
                  <a:srgbClr val="006600"/>
                </a:solidFill>
              </a:rPr>
              <a:t>Środki te muszą być otrzymywane z dostępnych surowców (niskie koszty wytwarzania}, a ich użycie musi być możliwe za pomocą istniejących środków przenoszenia. </a:t>
            </a:r>
          </a:p>
          <a:p>
            <a:pPr algn="just">
              <a:spcBef>
                <a:spcPct val="50000"/>
              </a:spcBef>
            </a:pPr>
            <a:r>
              <a:rPr lang="pl-PL" altLang="pl-PL" sz="1600" b="1">
                <a:solidFill>
                  <a:srgbClr val="FF3300"/>
                </a:solidFill>
              </a:rPr>
              <a:t>Powinny to być środki bezbarwne, bez zapachu i skutków drażniących, zaś mechanizm działania na organizm, możliwości ochrony siły żywej oraz sposób leczenia zatruć muszą być znane specjalistom własnych sił zbrojnych. </a:t>
            </a:r>
          </a:p>
          <a:p>
            <a:pPr algn="just">
              <a:spcBef>
                <a:spcPct val="50000"/>
              </a:spcBef>
            </a:pPr>
            <a:r>
              <a:rPr lang="pl-PL" altLang="pl-PL" sz="1600" b="1">
                <a:solidFill>
                  <a:srgbClr val="A50021"/>
                </a:solidFill>
              </a:rPr>
              <a:t>Przy opracowywaniu nowych środków trujących określa się także, w jakim stopniu nowy środek będzie w stanie utrudnić obronę przeciwchemiczną w wojskach przeciwnika (przebijalność pochłaniaczy, utrudnienie rozpoznania rodzaju środka trującego).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2" descr="Kłoć wiechowata - Jezioro Babin"/>
          <p:cNvPicPr>
            <a:picLocks noChangeAspect="1" noChangeArrowheads="1"/>
          </p:cNvPicPr>
          <p:nvPr/>
        </p:nvPicPr>
        <p:blipFill>
          <a:blip r:embed="rId2" cstate="print">
            <a:lum bright="70000" contrast="-70000"/>
          </a:blip>
          <a:srcRect/>
          <a:stretch>
            <a:fillRect/>
          </a:stretch>
        </p:blipFill>
        <p:spPr bwMode="auto">
          <a:xfrm>
            <a:off x="0" y="0"/>
            <a:ext cx="9144000" cy="6858000"/>
          </a:xfrm>
          <a:prstGeom prst="rect">
            <a:avLst/>
          </a:prstGeom>
          <a:noFill/>
          <a:ln w="9525">
            <a:noFill/>
            <a:miter lim="800000"/>
            <a:headEnd/>
            <a:tailEnd/>
          </a:ln>
        </p:spPr>
      </p:pic>
      <p:grpSp>
        <p:nvGrpSpPr>
          <p:cNvPr id="18435" name="Group 13"/>
          <p:cNvGrpSpPr>
            <a:grpSpLocks/>
          </p:cNvGrpSpPr>
          <p:nvPr/>
        </p:nvGrpSpPr>
        <p:grpSpPr bwMode="auto">
          <a:xfrm>
            <a:off x="466725" y="2492375"/>
            <a:ext cx="4608513" cy="1230313"/>
            <a:chOff x="340" y="1661"/>
            <a:chExt cx="2903" cy="775"/>
          </a:xfrm>
        </p:grpSpPr>
        <p:sp>
          <p:nvSpPr>
            <p:cNvPr id="18453" name="Line 14"/>
            <p:cNvSpPr>
              <a:spLocks noChangeShapeType="1"/>
            </p:cNvSpPr>
            <p:nvPr/>
          </p:nvSpPr>
          <p:spPr bwMode="auto">
            <a:xfrm flipH="1" flipV="1">
              <a:off x="975" y="1842"/>
              <a:ext cx="181" cy="136"/>
            </a:xfrm>
            <a:prstGeom prst="line">
              <a:avLst/>
            </a:prstGeom>
            <a:noFill/>
            <a:ln w="9525">
              <a:solidFill>
                <a:schemeClr val="tx1"/>
              </a:solidFill>
              <a:round/>
              <a:headEnd/>
              <a:tailEnd/>
            </a:ln>
            <a:effectLst/>
          </p:spPr>
          <p:txBody>
            <a:bodyPr/>
            <a:lstStyle/>
            <a:p>
              <a:endParaRPr lang="pl-PL"/>
            </a:p>
          </p:txBody>
        </p:sp>
        <p:sp>
          <p:nvSpPr>
            <p:cNvPr id="18454" name="Line 15"/>
            <p:cNvSpPr>
              <a:spLocks noChangeShapeType="1"/>
            </p:cNvSpPr>
            <p:nvPr/>
          </p:nvSpPr>
          <p:spPr bwMode="auto">
            <a:xfrm flipH="1">
              <a:off x="929" y="2114"/>
              <a:ext cx="227" cy="136"/>
            </a:xfrm>
            <a:prstGeom prst="line">
              <a:avLst/>
            </a:prstGeom>
            <a:noFill/>
            <a:ln w="9525">
              <a:solidFill>
                <a:schemeClr val="tx1"/>
              </a:solidFill>
              <a:round/>
              <a:headEnd/>
              <a:tailEnd/>
            </a:ln>
            <a:effectLst/>
          </p:spPr>
          <p:txBody>
            <a:bodyPr/>
            <a:lstStyle/>
            <a:p>
              <a:endParaRPr lang="pl-PL"/>
            </a:p>
          </p:txBody>
        </p:sp>
        <p:sp>
          <p:nvSpPr>
            <p:cNvPr id="18455" name="Line 16"/>
            <p:cNvSpPr>
              <a:spLocks noChangeShapeType="1"/>
            </p:cNvSpPr>
            <p:nvPr/>
          </p:nvSpPr>
          <p:spPr bwMode="auto">
            <a:xfrm flipV="1">
              <a:off x="1292" y="1842"/>
              <a:ext cx="227" cy="136"/>
            </a:xfrm>
            <a:prstGeom prst="line">
              <a:avLst/>
            </a:prstGeom>
            <a:noFill/>
            <a:ln w="9525">
              <a:solidFill>
                <a:schemeClr val="tx1"/>
              </a:solidFill>
              <a:round/>
              <a:headEnd/>
              <a:tailEnd/>
            </a:ln>
            <a:effectLst/>
          </p:spPr>
          <p:txBody>
            <a:bodyPr/>
            <a:lstStyle/>
            <a:p>
              <a:endParaRPr lang="pl-PL"/>
            </a:p>
          </p:txBody>
        </p:sp>
        <p:sp>
          <p:nvSpPr>
            <p:cNvPr id="18456" name="Line 17"/>
            <p:cNvSpPr>
              <a:spLocks noChangeShapeType="1"/>
            </p:cNvSpPr>
            <p:nvPr/>
          </p:nvSpPr>
          <p:spPr bwMode="auto">
            <a:xfrm flipV="1">
              <a:off x="1292" y="1888"/>
              <a:ext cx="227" cy="136"/>
            </a:xfrm>
            <a:prstGeom prst="line">
              <a:avLst/>
            </a:prstGeom>
            <a:noFill/>
            <a:ln w="9525">
              <a:solidFill>
                <a:schemeClr val="tx1"/>
              </a:solidFill>
              <a:round/>
              <a:headEnd/>
              <a:tailEnd/>
            </a:ln>
            <a:effectLst/>
          </p:spPr>
          <p:txBody>
            <a:bodyPr/>
            <a:lstStyle/>
            <a:p>
              <a:endParaRPr lang="pl-PL"/>
            </a:p>
          </p:txBody>
        </p:sp>
        <p:sp>
          <p:nvSpPr>
            <p:cNvPr id="18457" name="Line 18"/>
            <p:cNvSpPr>
              <a:spLocks noChangeShapeType="1"/>
            </p:cNvSpPr>
            <p:nvPr/>
          </p:nvSpPr>
          <p:spPr bwMode="auto">
            <a:xfrm>
              <a:off x="1292" y="2114"/>
              <a:ext cx="227" cy="136"/>
            </a:xfrm>
            <a:prstGeom prst="line">
              <a:avLst/>
            </a:prstGeom>
            <a:noFill/>
            <a:ln w="9525">
              <a:solidFill>
                <a:schemeClr val="tx1"/>
              </a:solidFill>
              <a:round/>
              <a:headEnd/>
              <a:tailEnd/>
            </a:ln>
            <a:effectLst/>
          </p:spPr>
          <p:txBody>
            <a:bodyPr/>
            <a:lstStyle/>
            <a:p>
              <a:endParaRPr lang="pl-PL"/>
            </a:p>
          </p:txBody>
        </p:sp>
        <p:sp>
          <p:nvSpPr>
            <p:cNvPr id="18458" name="Text Box 19"/>
            <p:cNvSpPr txBox="1">
              <a:spLocks noChangeArrowheads="1"/>
            </p:cNvSpPr>
            <p:nvPr/>
          </p:nvSpPr>
          <p:spPr bwMode="auto">
            <a:xfrm>
              <a:off x="566" y="2205"/>
              <a:ext cx="363" cy="231"/>
            </a:xfrm>
            <a:prstGeom prst="rect">
              <a:avLst/>
            </a:prstGeom>
            <a:noFill/>
            <a:ln w="9525">
              <a:noFill/>
              <a:miter lim="800000"/>
              <a:headEnd/>
              <a:tailEnd/>
            </a:ln>
            <a:effectLst/>
          </p:spPr>
          <p:txBody>
            <a:bodyPr>
              <a:spAutoFit/>
            </a:bodyPr>
            <a:lstStyle/>
            <a:p>
              <a:pPr>
                <a:spcBef>
                  <a:spcPct val="50000"/>
                </a:spcBef>
              </a:pPr>
              <a:r>
                <a:rPr lang="pl-PL" altLang="pl-PL">
                  <a:latin typeface="Tahoma" pitchFamily="34" charset="0"/>
                </a:rPr>
                <a:t>CH</a:t>
              </a:r>
              <a:r>
                <a:rPr lang="pl-PL" altLang="pl-PL" baseline="-25000">
                  <a:latin typeface="Tahoma" pitchFamily="34" charset="0"/>
                </a:rPr>
                <a:t>3</a:t>
              </a:r>
            </a:p>
          </p:txBody>
        </p:sp>
        <p:sp>
          <p:nvSpPr>
            <p:cNvPr id="18459" name="Text Box 20"/>
            <p:cNvSpPr txBox="1">
              <a:spLocks noChangeArrowheads="1"/>
            </p:cNvSpPr>
            <p:nvPr/>
          </p:nvSpPr>
          <p:spPr bwMode="auto">
            <a:xfrm>
              <a:off x="1111" y="1888"/>
              <a:ext cx="227" cy="288"/>
            </a:xfrm>
            <a:prstGeom prst="rect">
              <a:avLst/>
            </a:prstGeom>
            <a:noFill/>
            <a:ln w="9525">
              <a:noFill/>
              <a:miter lim="800000"/>
              <a:headEnd/>
              <a:tailEnd/>
            </a:ln>
            <a:effectLst/>
          </p:spPr>
          <p:txBody>
            <a:bodyPr>
              <a:spAutoFit/>
            </a:bodyPr>
            <a:lstStyle/>
            <a:p>
              <a:pPr>
                <a:spcBef>
                  <a:spcPct val="50000"/>
                </a:spcBef>
              </a:pPr>
              <a:r>
                <a:rPr lang="pl-PL" altLang="pl-PL" sz="2400">
                  <a:latin typeface="Tahoma" pitchFamily="34" charset="0"/>
                </a:rPr>
                <a:t>P</a:t>
              </a:r>
              <a:endParaRPr lang="pl-PL" altLang="pl-PL" sz="2400" baseline="-25000">
                <a:latin typeface="Tahoma" pitchFamily="34" charset="0"/>
              </a:endParaRPr>
            </a:p>
          </p:txBody>
        </p:sp>
        <p:sp>
          <p:nvSpPr>
            <p:cNvPr id="18460" name="Text Box 21"/>
            <p:cNvSpPr txBox="1">
              <a:spLocks noChangeArrowheads="1"/>
            </p:cNvSpPr>
            <p:nvPr/>
          </p:nvSpPr>
          <p:spPr bwMode="auto">
            <a:xfrm>
              <a:off x="340" y="1661"/>
              <a:ext cx="681" cy="231"/>
            </a:xfrm>
            <a:prstGeom prst="rect">
              <a:avLst/>
            </a:prstGeom>
            <a:noFill/>
            <a:ln w="9525">
              <a:noFill/>
              <a:miter lim="800000"/>
              <a:headEnd/>
              <a:tailEnd/>
            </a:ln>
            <a:effectLst/>
          </p:spPr>
          <p:txBody>
            <a:bodyPr>
              <a:spAutoFit/>
            </a:bodyPr>
            <a:lstStyle/>
            <a:p>
              <a:pPr>
                <a:spcBef>
                  <a:spcPct val="50000"/>
                </a:spcBef>
              </a:pPr>
              <a:r>
                <a:rPr lang="pl-PL" altLang="pl-PL">
                  <a:latin typeface="Tahoma" pitchFamily="34" charset="0"/>
                </a:rPr>
                <a:t>C</a:t>
              </a:r>
              <a:r>
                <a:rPr lang="pl-PL" altLang="pl-PL" baseline="-25000">
                  <a:latin typeface="Tahoma" pitchFamily="34" charset="0"/>
                </a:rPr>
                <a:t>2</a:t>
              </a:r>
              <a:r>
                <a:rPr lang="pl-PL" altLang="pl-PL">
                  <a:latin typeface="Tahoma" pitchFamily="34" charset="0"/>
                </a:rPr>
                <a:t>H</a:t>
              </a:r>
              <a:r>
                <a:rPr lang="pl-PL" altLang="pl-PL" baseline="-25000">
                  <a:latin typeface="Tahoma" pitchFamily="34" charset="0"/>
                </a:rPr>
                <a:t>5</a:t>
              </a:r>
              <a:r>
                <a:rPr lang="pl-PL" altLang="pl-PL">
                  <a:latin typeface="Tahoma" pitchFamily="34" charset="0"/>
                </a:rPr>
                <a:t>O</a:t>
              </a:r>
            </a:p>
          </p:txBody>
        </p:sp>
        <p:sp>
          <p:nvSpPr>
            <p:cNvPr id="18461" name="Text Box 22"/>
            <p:cNvSpPr txBox="1">
              <a:spLocks noChangeArrowheads="1"/>
            </p:cNvSpPr>
            <p:nvPr/>
          </p:nvSpPr>
          <p:spPr bwMode="auto">
            <a:xfrm>
              <a:off x="1519" y="1661"/>
              <a:ext cx="227" cy="231"/>
            </a:xfrm>
            <a:prstGeom prst="rect">
              <a:avLst/>
            </a:prstGeom>
            <a:noFill/>
            <a:ln w="9525">
              <a:noFill/>
              <a:miter lim="800000"/>
              <a:headEnd/>
              <a:tailEnd/>
            </a:ln>
            <a:effectLst/>
          </p:spPr>
          <p:txBody>
            <a:bodyPr>
              <a:spAutoFit/>
            </a:bodyPr>
            <a:lstStyle/>
            <a:p>
              <a:pPr>
                <a:spcBef>
                  <a:spcPct val="50000"/>
                </a:spcBef>
              </a:pPr>
              <a:r>
                <a:rPr lang="pl-PL" altLang="pl-PL">
                  <a:latin typeface="Tahoma" pitchFamily="34" charset="0"/>
                </a:rPr>
                <a:t>O</a:t>
              </a:r>
              <a:endParaRPr lang="pl-PL" altLang="pl-PL" baseline="-25000">
                <a:latin typeface="Tahoma" pitchFamily="34" charset="0"/>
              </a:endParaRPr>
            </a:p>
          </p:txBody>
        </p:sp>
        <p:sp>
          <p:nvSpPr>
            <p:cNvPr id="18462" name="Text Box 23"/>
            <p:cNvSpPr txBox="1">
              <a:spLocks noChangeArrowheads="1"/>
            </p:cNvSpPr>
            <p:nvPr/>
          </p:nvSpPr>
          <p:spPr bwMode="auto">
            <a:xfrm>
              <a:off x="1519" y="2205"/>
              <a:ext cx="1724" cy="231"/>
            </a:xfrm>
            <a:prstGeom prst="rect">
              <a:avLst/>
            </a:prstGeom>
            <a:noFill/>
            <a:ln w="9525">
              <a:noFill/>
              <a:miter lim="800000"/>
              <a:headEnd/>
              <a:tailEnd/>
            </a:ln>
            <a:effectLst/>
          </p:spPr>
          <p:txBody>
            <a:bodyPr>
              <a:spAutoFit/>
            </a:bodyPr>
            <a:lstStyle/>
            <a:p>
              <a:pPr>
                <a:spcBef>
                  <a:spcPct val="50000"/>
                </a:spcBef>
              </a:pPr>
              <a:r>
                <a:rPr lang="pl-PL" altLang="pl-PL">
                  <a:latin typeface="Tahoma" pitchFamily="34" charset="0"/>
                </a:rPr>
                <a:t>S-CH</a:t>
              </a:r>
              <a:r>
                <a:rPr lang="pl-PL" altLang="pl-PL" baseline="-25000">
                  <a:latin typeface="Tahoma" pitchFamily="34" charset="0"/>
                </a:rPr>
                <a:t>2</a:t>
              </a:r>
              <a:r>
                <a:rPr lang="pl-PL" altLang="pl-PL">
                  <a:latin typeface="Tahoma" pitchFamily="34" charset="0"/>
                </a:rPr>
                <a:t>-CH</a:t>
              </a:r>
              <a:r>
                <a:rPr lang="pl-PL" altLang="pl-PL" baseline="-25000">
                  <a:latin typeface="Tahoma" pitchFamily="34" charset="0"/>
                </a:rPr>
                <a:t>2</a:t>
              </a:r>
              <a:r>
                <a:rPr lang="pl-PL" altLang="pl-PL">
                  <a:latin typeface="Tahoma" pitchFamily="34" charset="0"/>
                </a:rPr>
                <a:t>-N-(iC</a:t>
              </a:r>
              <a:r>
                <a:rPr lang="pl-PL" altLang="pl-PL" baseline="-25000">
                  <a:latin typeface="Tahoma" pitchFamily="34" charset="0"/>
                </a:rPr>
                <a:t>3</a:t>
              </a:r>
              <a:r>
                <a:rPr lang="pl-PL" altLang="pl-PL">
                  <a:latin typeface="Tahoma" pitchFamily="34" charset="0"/>
                </a:rPr>
                <a:t>H</a:t>
              </a:r>
              <a:r>
                <a:rPr lang="pl-PL" altLang="pl-PL" baseline="-25000">
                  <a:latin typeface="Tahoma" pitchFamily="34" charset="0"/>
                </a:rPr>
                <a:t>7</a:t>
              </a:r>
              <a:r>
                <a:rPr lang="pl-PL" altLang="pl-PL">
                  <a:latin typeface="Tahoma" pitchFamily="34" charset="0"/>
                </a:rPr>
                <a:t>)</a:t>
              </a:r>
              <a:r>
                <a:rPr lang="pl-PL" altLang="pl-PL" baseline="-25000">
                  <a:latin typeface="Tahoma" pitchFamily="34" charset="0"/>
                </a:rPr>
                <a:t>2</a:t>
              </a:r>
            </a:p>
          </p:txBody>
        </p:sp>
      </p:grpSp>
      <p:grpSp>
        <p:nvGrpSpPr>
          <p:cNvPr id="18436" name="Group 24"/>
          <p:cNvGrpSpPr>
            <a:grpSpLocks/>
          </p:cNvGrpSpPr>
          <p:nvPr/>
        </p:nvGrpSpPr>
        <p:grpSpPr bwMode="auto">
          <a:xfrm>
            <a:off x="466725" y="549275"/>
            <a:ext cx="2232025" cy="1230313"/>
            <a:chOff x="476" y="482"/>
            <a:chExt cx="1406" cy="775"/>
          </a:xfrm>
        </p:grpSpPr>
        <p:grpSp>
          <p:nvGrpSpPr>
            <p:cNvPr id="18442" name="Group 25"/>
            <p:cNvGrpSpPr>
              <a:grpSpLocks/>
            </p:cNvGrpSpPr>
            <p:nvPr/>
          </p:nvGrpSpPr>
          <p:grpSpPr bwMode="auto">
            <a:xfrm>
              <a:off x="476" y="482"/>
              <a:ext cx="1179" cy="775"/>
              <a:chOff x="567" y="1253"/>
              <a:chExt cx="1179" cy="775"/>
            </a:xfrm>
          </p:grpSpPr>
          <p:sp>
            <p:nvSpPr>
              <p:cNvPr id="18445" name="Line 26"/>
              <p:cNvSpPr>
                <a:spLocks noChangeShapeType="1"/>
              </p:cNvSpPr>
              <p:nvPr/>
            </p:nvSpPr>
            <p:spPr bwMode="auto">
              <a:xfrm flipH="1" flipV="1">
                <a:off x="1202" y="1434"/>
                <a:ext cx="181" cy="136"/>
              </a:xfrm>
              <a:prstGeom prst="line">
                <a:avLst/>
              </a:prstGeom>
              <a:noFill/>
              <a:ln w="9525">
                <a:solidFill>
                  <a:schemeClr val="tx1"/>
                </a:solidFill>
                <a:round/>
                <a:headEnd/>
                <a:tailEnd/>
              </a:ln>
              <a:effectLst/>
            </p:spPr>
            <p:txBody>
              <a:bodyPr/>
              <a:lstStyle/>
              <a:p>
                <a:endParaRPr lang="pl-PL"/>
              </a:p>
            </p:txBody>
          </p:sp>
          <p:sp>
            <p:nvSpPr>
              <p:cNvPr id="18446" name="Line 27"/>
              <p:cNvSpPr>
                <a:spLocks noChangeShapeType="1"/>
              </p:cNvSpPr>
              <p:nvPr/>
            </p:nvSpPr>
            <p:spPr bwMode="auto">
              <a:xfrm flipH="1">
                <a:off x="1156" y="1706"/>
                <a:ext cx="227" cy="136"/>
              </a:xfrm>
              <a:prstGeom prst="line">
                <a:avLst/>
              </a:prstGeom>
              <a:noFill/>
              <a:ln w="9525">
                <a:solidFill>
                  <a:schemeClr val="tx1"/>
                </a:solidFill>
                <a:round/>
                <a:headEnd/>
                <a:tailEnd/>
              </a:ln>
              <a:effectLst/>
            </p:spPr>
            <p:txBody>
              <a:bodyPr/>
              <a:lstStyle/>
              <a:p>
                <a:endParaRPr lang="pl-PL"/>
              </a:p>
            </p:txBody>
          </p:sp>
          <p:sp>
            <p:nvSpPr>
              <p:cNvPr id="18447" name="Line 28"/>
              <p:cNvSpPr>
                <a:spLocks noChangeShapeType="1"/>
              </p:cNvSpPr>
              <p:nvPr/>
            </p:nvSpPr>
            <p:spPr bwMode="auto">
              <a:xfrm flipV="1">
                <a:off x="1519" y="1434"/>
                <a:ext cx="227" cy="136"/>
              </a:xfrm>
              <a:prstGeom prst="line">
                <a:avLst/>
              </a:prstGeom>
              <a:noFill/>
              <a:ln w="9525">
                <a:solidFill>
                  <a:schemeClr val="tx1"/>
                </a:solidFill>
                <a:round/>
                <a:headEnd/>
                <a:tailEnd/>
              </a:ln>
              <a:effectLst/>
            </p:spPr>
            <p:txBody>
              <a:bodyPr/>
              <a:lstStyle/>
              <a:p>
                <a:endParaRPr lang="pl-PL"/>
              </a:p>
            </p:txBody>
          </p:sp>
          <p:sp>
            <p:nvSpPr>
              <p:cNvPr id="18448" name="Line 29"/>
              <p:cNvSpPr>
                <a:spLocks noChangeShapeType="1"/>
              </p:cNvSpPr>
              <p:nvPr/>
            </p:nvSpPr>
            <p:spPr bwMode="auto">
              <a:xfrm flipV="1">
                <a:off x="1519" y="1480"/>
                <a:ext cx="227" cy="136"/>
              </a:xfrm>
              <a:prstGeom prst="line">
                <a:avLst/>
              </a:prstGeom>
              <a:noFill/>
              <a:ln w="9525">
                <a:solidFill>
                  <a:schemeClr val="tx1"/>
                </a:solidFill>
                <a:round/>
                <a:headEnd/>
                <a:tailEnd/>
              </a:ln>
              <a:effectLst/>
            </p:spPr>
            <p:txBody>
              <a:bodyPr/>
              <a:lstStyle/>
              <a:p>
                <a:endParaRPr lang="pl-PL"/>
              </a:p>
            </p:txBody>
          </p:sp>
          <p:sp>
            <p:nvSpPr>
              <p:cNvPr id="18449" name="Line 30"/>
              <p:cNvSpPr>
                <a:spLocks noChangeShapeType="1"/>
              </p:cNvSpPr>
              <p:nvPr/>
            </p:nvSpPr>
            <p:spPr bwMode="auto">
              <a:xfrm>
                <a:off x="1519" y="1706"/>
                <a:ext cx="227" cy="136"/>
              </a:xfrm>
              <a:prstGeom prst="line">
                <a:avLst/>
              </a:prstGeom>
              <a:noFill/>
              <a:ln w="9525">
                <a:solidFill>
                  <a:schemeClr val="tx1"/>
                </a:solidFill>
                <a:round/>
                <a:headEnd/>
                <a:tailEnd/>
              </a:ln>
              <a:effectLst/>
            </p:spPr>
            <p:txBody>
              <a:bodyPr/>
              <a:lstStyle/>
              <a:p>
                <a:endParaRPr lang="pl-PL"/>
              </a:p>
            </p:txBody>
          </p:sp>
          <p:sp>
            <p:nvSpPr>
              <p:cNvPr id="18450" name="Text Box 31"/>
              <p:cNvSpPr txBox="1">
                <a:spLocks noChangeArrowheads="1"/>
              </p:cNvSpPr>
              <p:nvPr/>
            </p:nvSpPr>
            <p:spPr bwMode="auto">
              <a:xfrm>
                <a:off x="793" y="1797"/>
                <a:ext cx="363" cy="231"/>
              </a:xfrm>
              <a:prstGeom prst="rect">
                <a:avLst/>
              </a:prstGeom>
              <a:noFill/>
              <a:ln w="9525">
                <a:noFill/>
                <a:miter lim="800000"/>
                <a:headEnd/>
                <a:tailEnd/>
              </a:ln>
              <a:effectLst/>
            </p:spPr>
            <p:txBody>
              <a:bodyPr>
                <a:spAutoFit/>
              </a:bodyPr>
              <a:lstStyle/>
              <a:p>
                <a:pPr>
                  <a:spcBef>
                    <a:spcPct val="50000"/>
                  </a:spcBef>
                </a:pPr>
                <a:r>
                  <a:rPr lang="pl-PL" altLang="pl-PL">
                    <a:latin typeface="Tahoma" pitchFamily="34" charset="0"/>
                  </a:rPr>
                  <a:t>CH</a:t>
                </a:r>
                <a:r>
                  <a:rPr lang="pl-PL" altLang="pl-PL" baseline="-25000">
                    <a:latin typeface="Tahoma" pitchFamily="34" charset="0"/>
                  </a:rPr>
                  <a:t>3</a:t>
                </a:r>
              </a:p>
            </p:txBody>
          </p:sp>
          <p:sp>
            <p:nvSpPr>
              <p:cNvPr id="18451" name="Text Box 32"/>
              <p:cNvSpPr txBox="1">
                <a:spLocks noChangeArrowheads="1"/>
              </p:cNvSpPr>
              <p:nvPr/>
            </p:nvSpPr>
            <p:spPr bwMode="auto">
              <a:xfrm>
                <a:off x="1338" y="1480"/>
                <a:ext cx="227" cy="288"/>
              </a:xfrm>
              <a:prstGeom prst="rect">
                <a:avLst/>
              </a:prstGeom>
              <a:noFill/>
              <a:ln w="9525">
                <a:noFill/>
                <a:miter lim="800000"/>
                <a:headEnd/>
                <a:tailEnd/>
              </a:ln>
              <a:effectLst/>
            </p:spPr>
            <p:txBody>
              <a:bodyPr>
                <a:spAutoFit/>
              </a:bodyPr>
              <a:lstStyle/>
              <a:p>
                <a:pPr>
                  <a:spcBef>
                    <a:spcPct val="50000"/>
                  </a:spcBef>
                </a:pPr>
                <a:r>
                  <a:rPr lang="pl-PL" altLang="pl-PL" sz="2400">
                    <a:latin typeface="Tahoma" pitchFamily="34" charset="0"/>
                  </a:rPr>
                  <a:t>P</a:t>
                </a:r>
                <a:endParaRPr lang="pl-PL" altLang="pl-PL" sz="2400" baseline="-25000">
                  <a:latin typeface="Tahoma" pitchFamily="34" charset="0"/>
                </a:endParaRPr>
              </a:p>
            </p:txBody>
          </p:sp>
          <p:sp>
            <p:nvSpPr>
              <p:cNvPr id="18452" name="Text Box 33"/>
              <p:cNvSpPr txBox="1">
                <a:spLocks noChangeArrowheads="1"/>
              </p:cNvSpPr>
              <p:nvPr/>
            </p:nvSpPr>
            <p:spPr bwMode="auto">
              <a:xfrm>
                <a:off x="567" y="1253"/>
                <a:ext cx="681" cy="231"/>
              </a:xfrm>
              <a:prstGeom prst="rect">
                <a:avLst/>
              </a:prstGeom>
              <a:noFill/>
              <a:ln w="9525">
                <a:noFill/>
                <a:miter lim="800000"/>
                <a:headEnd/>
                <a:tailEnd/>
              </a:ln>
              <a:effectLst/>
            </p:spPr>
            <p:txBody>
              <a:bodyPr>
                <a:spAutoFit/>
              </a:bodyPr>
              <a:lstStyle/>
              <a:p>
                <a:pPr>
                  <a:spcBef>
                    <a:spcPct val="50000"/>
                  </a:spcBef>
                </a:pPr>
                <a:r>
                  <a:rPr lang="pl-PL" altLang="pl-PL">
                    <a:latin typeface="Tahoma" pitchFamily="34" charset="0"/>
                  </a:rPr>
                  <a:t>iCH</a:t>
                </a:r>
                <a:r>
                  <a:rPr lang="pl-PL" altLang="pl-PL" baseline="-25000">
                    <a:latin typeface="Tahoma" pitchFamily="34" charset="0"/>
                  </a:rPr>
                  <a:t>3</a:t>
                </a:r>
                <a:r>
                  <a:rPr lang="pl-PL" altLang="pl-PL">
                    <a:latin typeface="Tahoma" pitchFamily="34" charset="0"/>
                  </a:rPr>
                  <a:t>H</a:t>
                </a:r>
                <a:r>
                  <a:rPr lang="pl-PL" altLang="pl-PL" baseline="-25000">
                    <a:latin typeface="Tahoma" pitchFamily="34" charset="0"/>
                  </a:rPr>
                  <a:t>7</a:t>
                </a:r>
                <a:r>
                  <a:rPr lang="pl-PL" altLang="pl-PL">
                    <a:latin typeface="Tahoma" pitchFamily="34" charset="0"/>
                  </a:rPr>
                  <a:t>O</a:t>
                </a:r>
              </a:p>
            </p:txBody>
          </p:sp>
        </p:grpSp>
        <p:sp>
          <p:nvSpPr>
            <p:cNvPr id="18443" name="Text Box 34"/>
            <p:cNvSpPr txBox="1">
              <a:spLocks noChangeArrowheads="1"/>
            </p:cNvSpPr>
            <p:nvPr/>
          </p:nvSpPr>
          <p:spPr bwMode="auto">
            <a:xfrm>
              <a:off x="1655" y="482"/>
              <a:ext cx="227" cy="231"/>
            </a:xfrm>
            <a:prstGeom prst="rect">
              <a:avLst/>
            </a:prstGeom>
            <a:noFill/>
            <a:ln w="9525">
              <a:noFill/>
              <a:miter lim="800000"/>
              <a:headEnd/>
              <a:tailEnd/>
            </a:ln>
            <a:effectLst/>
          </p:spPr>
          <p:txBody>
            <a:bodyPr>
              <a:spAutoFit/>
            </a:bodyPr>
            <a:lstStyle/>
            <a:p>
              <a:pPr>
                <a:spcBef>
                  <a:spcPct val="50000"/>
                </a:spcBef>
              </a:pPr>
              <a:r>
                <a:rPr lang="pl-PL" altLang="pl-PL">
                  <a:latin typeface="Tahoma" pitchFamily="34" charset="0"/>
                </a:rPr>
                <a:t>O</a:t>
              </a:r>
              <a:endParaRPr lang="pl-PL" altLang="pl-PL" baseline="-25000">
                <a:latin typeface="Tahoma" pitchFamily="34" charset="0"/>
              </a:endParaRPr>
            </a:p>
          </p:txBody>
        </p:sp>
        <p:sp>
          <p:nvSpPr>
            <p:cNvPr id="18444" name="Text Box 35"/>
            <p:cNvSpPr txBox="1">
              <a:spLocks noChangeArrowheads="1"/>
            </p:cNvSpPr>
            <p:nvPr/>
          </p:nvSpPr>
          <p:spPr bwMode="auto">
            <a:xfrm>
              <a:off x="1655" y="1026"/>
              <a:ext cx="227" cy="231"/>
            </a:xfrm>
            <a:prstGeom prst="rect">
              <a:avLst/>
            </a:prstGeom>
            <a:noFill/>
            <a:ln w="9525">
              <a:noFill/>
              <a:miter lim="800000"/>
              <a:headEnd/>
              <a:tailEnd/>
            </a:ln>
            <a:effectLst/>
          </p:spPr>
          <p:txBody>
            <a:bodyPr>
              <a:spAutoFit/>
            </a:bodyPr>
            <a:lstStyle/>
            <a:p>
              <a:pPr>
                <a:spcBef>
                  <a:spcPct val="50000"/>
                </a:spcBef>
              </a:pPr>
              <a:r>
                <a:rPr lang="pl-PL" altLang="pl-PL">
                  <a:latin typeface="Tahoma" pitchFamily="34" charset="0"/>
                </a:rPr>
                <a:t>F</a:t>
              </a:r>
              <a:endParaRPr lang="pl-PL" altLang="pl-PL" baseline="-25000">
                <a:latin typeface="Tahoma" pitchFamily="34" charset="0"/>
              </a:endParaRPr>
            </a:p>
          </p:txBody>
        </p:sp>
      </p:grpSp>
      <p:sp>
        <p:nvSpPr>
          <p:cNvPr id="56" name="Text Box 36"/>
          <p:cNvSpPr txBox="1">
            <a:spLocks noChangeArrowheads="1"/>
          </p:cNvSpPr>
          <p:nvPr/>
        </p:nvSpPr>
        <p:spPr bwMode="auto">
          <a:xfrm>
            <a:off x="3563938" y="2132013"/>
            <a:ext cx="5616575" cy="7794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defRPr/>
            </a:pPr>
            <a:r>
              <a:rPr lang="pl-PL" altLang="pl-PL">
                <a:solidFill>
                  <a:srgbClr val="0033CC"/>
                </a:solidFill>
                <a:effectLst>
                  <a:outerShdw blurRad="38100" dist="38100" dir="2700000" algn="tl">
                    <a:srgbClr val="C0C0C0"/>
                  </a:outerShdw>
                </a:effectLst>
                <a:latin typeface="Tahoma" pitchFamily="34" charset="0"/>
              </a:rPr>
              <a:t>Związek Vx</a:t>
            </a:r>
            <a:r>
              <a:rPr lang="pl-PL" altLang="pl-PL">
                <a:latin typeface="Tahoma" pitchFamily="34" charset="0"/>
              </a:rPr>
              <a:t> – pochodna związków Systox </a:t>
            </a:r>
          </a:p>
          <a:p>
            <a:pPr>
              <a:spcBef>
                <a:spcPct val="50000"/>
              </a:spcBef>
              <a:defRPr/>
            </a:pPr>
            <a:r>
              <a:rPr lang="pl-PL" altLang="pl-PL" sz="1600">
                <a:latin typeface="Tahoma" pitchFamily="34" charset="0"/>
              </a:rPr>
              <a:t>O-etylo-S-(N,N-diizopropyloaminoetylo)metylofosfonian</a:t>
            </a:r>
            <a:r>
              <a:rPr lang="pl-PL" altLang="pl-PL">
                <a:latin typeface="Tahoma" pitchFamily="34" charset="0"/>
              </a:rPr>
              <a:t>  </a:t>
            </a:r>
          </a:p>
        </p:txBody>
      </p:sp>
      <p:sp>
        <p:nvSpPr>
          <p:cNvPr id="57" name="Text Box 37"/>
          <p:cNvSpPr txBox="1">
            <a:spLocks noChangeArrowheads="1"/>
          </p:cNvSpPr>
          <p:nvPr/>
        </p:nvSpPr>
        <p:spPr bwMode="auto">
          <a:xfrm>
            <a:off x="3132138" y="620713"/>
            <a:ext cx="4752975" cy="10541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defRPr/>
            </a:pPr>
            <a:r>
              <a:rPr lang="pl-PL" altLang="pl-PL">
                <a:solidFill>
                  <a:srgbClr val="0033CC"/>
                </a:solidFill>
                <a:effectLst>
                  <a:outerShdw blurRad="38100" dist="38100" dir="2700000" algn="tl">
                    <a:srgbClr val="C0C0C0"/>
                  </a:outerShdw>
                </a:effectLst>
                <a:latin typeface="Tahoma" pitchFamily="34" charset="0"/>
              </a:rPr>
              <a:t>Sarin</a:t>
            </a:r>
            <a:r>
              <a:rPr lang="pl-PL" altLang="pl-PL">
                <a:latin typeface="Tahoma" pitchFamily="34" charset="0"/>
              </a:rPr>
              <a:t> O-izopropylofluorometylofosfonian </a:t>
            </a:r>
          </a:p>
          <a:p>
            <a:pPr>
              <a:spcBef>
                <a:spcPct val="50000"/>
              </a:spcBef>
              <a:defRPr/>
            </a:pPr>
            <a:r>
              <a:rPr lang="pl-PL" altLang="pl-PL">
                <a:latin typeface="Tahoma" pitchFamily="34" charset="0"/>
              </a:rPr>
              <a:t>NDS - </a:t>
            </a:r>
            <a:r>
              <a:rPr lang="en-US" altLang="pl-PL">
                <a:latin typeface="Tahoma" pitchFamily="34" charset="0"/>
              </a:rPr>
              <a:t>1 10</a:t>
            </a:r>
            <a:r>
              <a:rPr lang="en-US" altLang="pl-PL" baseline="30000">
                <a:latin typeface="Tahoma" pitchFamily="34" charset="0"/>
              </a:rPr>
              <a:t>-7</a:t>
            </a:r>
            <a:r>
              <a:rPr lang="pl-PL" altLang="pl-PL">
                <a:latin typeface="Tahoma" pitchFamily="34" charset="0"/>
              </a:rPr>
              <a:t> mg/m</a:t>
            </a:r>
            <a:r>
              <a:rPr lang="pl-PL" altLang="pl-PL" baseline="30000">
                <a:latin typeface="Tahoma" pitchFamily="34" charset="0"/>
              </a:rPr>
              <a:t>3</a:t>
            </a:r>
            <a:r>
              <a:rPr lang="pl-PL" altLang="pl-PL">
                <a:latin typeface="Tahoma" pitchFamily="34" charset="0"/>
              </a:rPr>
              <a:t>; LD</a:t>
            </a:r>
            <a:r>
              <a:rPr lang="pl-PL" altLang="pl-PL" baseline="-25000">
                <a:latin typeface="Tahoma" pitchFamily="34" charset="0"/>
              </a:rPr>
              <a:t>50</a:t>
            </a:r>
            <a:r>
              <a:rPr lang="pl-PL" altLang="pl-PL">
                <a:latin typeface="Tahoma" pitchFamily="34" charset="0"/>
              </a:rPr>
              <a:t> = 2,4 mg/kg; LCt</a:t>
            </a:r>
            <a:r>
              <a:rPr lang="pl-PL" altLang="pl-PL" baseline="-25000">
                <a:latin typeface="Tahoma" pitchFamily="34" charset="0"/>
              </a:rPr>
              <a:t>50</a:t>
            </a:r>
            <a:r>
              <a:rPr lang="pl-PL" altLang="pl-PL">
                <a:latin typeface="Tahoma" pitchFamily="34" charset="0"/>
              </a:rPr>
              <a:t> = 0,15 (mg min/dm</a:t>
            </a:r>
            <a:r>
              <a:rPr lang="pl-PL" altLang="pl-PL" baseline="30000">
                <a:latin typeface="Tahoma" pitchFamily="34" charset="0"/>
              </a:rPr>
              <a:t>3</a:t>
            </a:r>
            <a:r>
              <a:rPr lang="pl-PL" altLang="pl-PL">
                <a:latin typeface="Tahoma" pitchFamily="34" charset="0"/>
              </a:rPr>
              <a:t>)</a:t>
            </a:r>
            <a:r>
              <a:rPr lang="pl-PL" altLang="pl-PL" baseline="30000">
                <a:latin typeface="Tahoma" pitchFamily="34" charset="0"/>
              </a:rPr>
              <a:t> </a:t>
            </a:r>
          </a:p>
        </p:txBody>
      </p:sp>
      <p:sp>
        <p:nvSpPr>
          <p:cNvPr id="18439" name="Text Box 38"/>
          <p:cNvSpPr txBox="1">
            <a:spLocks noChangeArrowheads="1"/>
          </p:cNvSpPr>
          <p:nvPr/>
        </p:nvSpPr>
        <p:spPr bwMode="auto">
          <a:xfrm>
            <a:off x="4572000" y="2924175"/>
            <a:ext cx="4572000" cy="641350"/>
          </a:xfrm>
          <a:prstGeom prst="rect">
            <a:avLst/>
          </a:prstGeom>
          <a:noFill/>
          <a:ln w="9525">
            <a:noFill/>
            <a:miter lim="800000"/>
            <a:headEnd/>
            <a:tailEnd/>
          </a:ln>
          <a:effectLst/>
        </p:spPr>
        <p:txBody>
          <a:bodyPr>
            <a:spAutoFit/>
          </a:bodyPr>
          <a:lstStyle/>
          <a:p>
            <a:pPr>
              <a:spcBef>
                <a:spcPct val="50000"/>
              </a:spcBef>
            </a:pPr>
            <a:r>
              <a:rPr lang="pl-PL" altLang="pl-PL">
                <a:latin typeface="Tahoma" pitchFamily="34" charset="0"/>
              </a:rPr>
              <a:t>NDS - </a:t>
            </a:r>
            <a:r>
              <a:rPr lang="en-US" altLang="pl-PL">
                <a:latin typeface="Tahoma" pitchFamily="34" charset="0"/>
              </a:rPr>
              <a:t>1 10</a:t>
            </a:r>
            <a:r>
              <a:rPr lang="en-US" altLang="pl-PL" baseline="30000">
                <a:latin typeface="Tahoma" pitchFamily="34" charset="0"/>
              </a:rPr>
              <a:t>-</a:t>
            </a:r>
            <a:r>
              <a:rPr lang="pl-PL" altLang="pl-PL" baseline="30000">
                <a:latin typeface="Tahoma" pitchFamily="34" charset="0"/>
              </a:rPr>
              <a:t>8</a:t>
            </a:r>
            <a:r>
              <a:rPr lang="pl-PL" altLang="pl-PL">
                <a:latin typeface="Tahoma" pitchFamily="34" charset="0"/>
              </a:rPr>
              <a:t> mg/m</a:t>
            </a:r>
            <a:r>
              <a:rPr lang="pl-PL" altLang="pl-PL" baseline="30000">
                <a:latin typeface="Tahoma" pitchFamily="34" charset="0"/>
              </a:rPr>
              <a:t>3</a:t>
            </a:r>
            <a:r>
              <a:rPr lang="pl-PL" altLang="pl-PL">
                <a:latin typeface="Tahoma" pitchFamily="34" charset="0"/>
              </a:rPr>
              <a:t>; LD</a:t>
            </a:r>
            <a:r>
              <a:rPr lang="pl-PL" altLang="pl-PL" baseline="-25000">
                <a:latin typeface="Tahoma" pitchFamily="34" charset="0"/>
              </a:rPr>
              <a:t>50</a:t>
            </a:r>
            <a:r>
              <a:rPr lang="pl-PL" altLang="pl-PL">
                <a:latin typeface="Tahoma" pitchFamily="34" charset="0"/>
              </a:rPr>
              <a:t> = 0,09 mg/kg; </a:t>
            </a:r>
            <a:br>
              <a:rPr lang="pl-PL" altLang="pl-PL">
                <a:latin typeface="Tahoma" pitchFamily="34" charset="0"/>
              </a:rPr>
            </a:br>
            <a:r>
              <a:rPr lang="pl-PL" altLang="pl-PL">
                <a:latin typeface="Tahoma" pitchFamily="34" charset="0"/>
              </a:rPr>
              <a:t>LCt</a:t>
            </a:r>
            <a:r>
              <a:rPr lang="pl-PL" altLang="pl-PL" baseline="-25000">
                <a:latin typeface="Tahoma" pitchFamily="34" charset="0"/>
              </a:rPr>
              <a:t>50</a:t>
            </a:r>
            <a:r>
              <a:rPr lang="pl-PL" altLang="pl-PL">
                <a:latin typeface="Tahoma" pitchFamily="34" charset="0"/>
              </a:rPr>
              <a:t> = 0,02 (mg min/dm</a:t>
            </a:r>
            <a:r>
              <a:rPr lang="pl-PL" altLang="pl-PL" baseline="30000">
                <a:latin typeface="Tahoma" pitchFamily="34" charset="0"/>
              </a:rPr>
              <a:t>3</a:t>
            </a:r>
            <a:r>
              <a:rPr lang="pl-PL" altLang="pl-PL">
                <a:latin typeface="Tahoma" pitchFamily="34" charset="0"/>
              </a:rPr>
              <a:t>)</a:t>
            </a:r>
            <a:r>
              <a:rPr lang="pl-PL" altLang="pl-PL" baseline="30000">
                <a:latin typeface="Tahoma" pitchFamily="34" charset="0"/>
              </a:rPr>
              <a:t> </a:t>
            </a:r>
          </a:p>
        </p:txBody>
      </p:sp>
      <p:pic>
        <p:nvPicPr>
          <p:cNvPr id="18440" name="Picture 39" descr="Struktura rycyny">
            <a:hlinkClick r:id="rId3" tooltip="Struktura rycyny"/>
          </p:cNvPr>
          <p:cNvPicPr>
            <a:picLocks noChangeAspect="1" noChangeArrowheads="1"/>
          </p:cNvPicPr>
          <p:nvPr/>
        </p:nvPicPr>
        <p:blipFill>
          <a:blip r:embed="rId4" cstate="print"/>
          <a:srcRect/>
          <a:stretch>
            <a:fillRect/>
          </a:stretch>
        </p:blipFill>
        <p:spPr bwMode="auto">
          <a:xfrm>
            <a:off x="611188" y="4221163"/>
            <a:ext cx="1714500" cy="2047875"/>
          </a:xfrm>
          <a:prstGeom prst="rect">
            <a:avLst/>
          </a:prstGeom>
          <a:noFill/>
          <a:ln w="9525">
            <a:noFill/>
            <a:miter lim="800000"/>
            <a:headEnd/>
            <a:tailEnd/>
          </a:ln>
        </p:spPr>
      </p:pic>
      <p:sp>
        <p:nvSpPr>
          <p:cNvPr id="60" name="Text Box 40"/>
          <p:cNvSpPr txBox="1">
            <a:spLocks noChangeArrowheads="1"/>
          </p:cNvSpPr>
          <p:nvPr/>
        </p:nvSpPr>
        <p:spPr bwMode="auto">
          <a:xfrm>
            <a:off x="2339975" y="4221163"/>
            <a:ext cx="6840538" cy="20780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defRPr/>
            </a:pPr>
            <a:r>
              <a:rPr lang="pl-PL" altLang="pl-PL">
                <a:solidFill>
                  <a:srgbClr val="0033CC"/>
                </a:solidFill>
                <a:effectLst>
                  <a:outerShdw blurRad="38100" dist="38100" dir="2700000" algn="tl">
                    <a:srgbClr val="C0C0C0"/>
                  </a:outerShdw>
                </a:effectLst>
                <a:latin typeface="Tahoma" pitchFamily="34" charset="0"/>
              </a:rPr>
              <a:t>Rycyna</a:t>
            </a:r>
            <a:r>
              <a:rPr lang="pl-PL" altLang="pl-PL" sz="1600">
                <a:latin typeface="Tahoma" pitchFamily="34" charset="0"/>
              </a:rPr>
              <a:t> - LD</a:t>
            </a:r>
            <a:r>
              <a:rPr lang="pl-PL" altLang="pl-PL" sz="1600" baseline="-25000">
                <a:latin typeface="Tahoma" pitchFamily="34" charset="0"/>
              </a:rPr>
              <a:t>50</a:t>
            </a:r>
            <a:r>
              <a:rPr lang="pl-PL" altLang="pl-PL" sz="1600">
                <a:latin typeface="Tahoma" pitchFamily="34" charset="0"/>
              </a:rPr>
              <a:t> = 3 </a:t>
            </a:r>
            <a:r>
              <a:rPr lang="pl-PL" altLang="pl-PL" sz="1600">
                <a:latin typeface="Symbol" pitchFamily="18" charset="2"/>
              </a:rPr>
              <a:t>m</a:t>
            </a:r>
            <a:r>
              <a:rPr lang="pl-PL" altLang="pl-PL" sz="1600">
                <a:latin typeface="Tahoma" pitchFamily="34" charset="0"/>
              </a:rPr>
              <a:t>g/kg</a:t>
            </a:r>
          </a:p>
          <a:p>
            <a:pPr>
              <a:spcBef>
                <a:spcPct val="50000"/>
              </a:spcBef>
              <a:defRPr/>
            </a:pPr>
            <a:r>
              <a:rPr lang="pl-PL" altLang="pl-PL" sz="1600">
                <a:latin typeface="Tahoma" pitchFamily="34" charset="0"/>
              </a:rPr>
              <a:t>otrzymywana z rącznika (Ricinus communis). Wszystkie części rośliny zawierają rycynę, ale największe stężenie (od 1 do 5 %) jest w nasionach. Jako substancja białkowa z grupy lektyn, nie miesza się z olejami, co umożliwia produkcję nieszkodliwego dla zdrowia oleju rycynowego (który nie zawiera rycyny). </a:t>
            </a:r>
            <a:r>
              <a:rPr lang="pl-PL" altLang="pl-PL" sz="1600" baseline="30000">
                <a:latin typeface="Tahoma" pitchFamily="34" charset="0"/>
              </a:rPr>
              <a:t> </a:t>
            </a:r>
          </a:p>
          <a:p>
            <a:pPr>
              <a:spcBef>
                <a:spcPct val="50000"/>
              </a:spcBef>
              <a:defRPr/>
            </a:pPr>
            <a:r>
              <a:rPr lang="pl-PL" altLang="pl-PL" sz="1600">
                <a:latin typeface="Tahoma" pitchFamily="34" charset="0"/>
              </a:rPr>
              <a:t>Obecnie prowadzone są badania nad wykorzystaniem rycyny w onkologii.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oup 2"/>
          <p:cNvGrpSpPr>
            <a:grpSpLocks/>
          </p:cNvGrpSpPr>
          <p:nvPr/>
        </p:nvGrpSpPr>
        <p:grpSpPr bwMode="auto">
          <a:xfrm>
            <a:off x="2738438" y="581025"/>
            <a:ext cx="3457575" cy="1547813"/>
            <a:chOff x="3690" y="1415"/>
            <a:chExt cx="5446" cy="2437"/>
          </a:xfrm>
        </p:grpSpPr>
        <p:pic>
          <p:nvPicPr>
            <p:cNvPr id="19463" name="Picture 3"/>
            <p:cNvPicPr>
              <a:picLocks noChangeAspect="1" noChangeArrowheads="1"/>
            </p:cNvPicPr>
            <p:nvPr/>
          </p:nvPicPr>
          <p:blipFill>
            <a:blip r:embed="rId2" cstate="print"/>
            <a:srcRect t="66542"/>
            <a:stretch>
              <a:fillRect/>
            </a:stretch>
          </p:blipFill>
          <p:spPr bwMode="auto">
            <a:xfrm>
              <a:off x="3705" y="1415"/>
              <a:ext cx="5431" cy="1252"/>
            </a:xfrm>
            <a:prstGeom prst="rect">
              <a:avLst/>
            </a:prstGeom>
            <a:noFill/>
            <a:ln w="9525">
              <a:noFill/>
              <a:miter lim="800000"/>
              <a:headEnd/>
              <a:tailEnd/>
            </a:ln>
          </p:spPr>
        </p:pic>
        <p:pic>
          <p:nvPicPr>
            <p:cNvPr id="19464" name="Picture 4"/>
            <p:cNvPicPr>
              <a:picLocks noChangeAspect="1" noChangeArrowheads="1"/>
            </p:cNvPicPr>
            <p:nvPr/>
          </p:nvPicPr>
          <p:blipFill>
            <a:blip r:embed="rId2" cstate="print"/>
            <a:srcRect b="68546"/>
            <a:stretch>
              <a:fillRect/>
            </a:stretch>
          </p:blipFill>
          <p:spPr bwMode="auto">
            <a:xfrm>
              <a:off x="3690" y="2675"/>
              <a:ext cx="5430" cy="1177"/>
            </a:xfrm>
            <a:prstGeom prst="rect">
              <a:avLst/>
            </a:prstGeom>
            <a:noFill/>
            <a:ln w="9525">
              <a:noFill/>
              <a:miter lim="800000"/>
              <a:headEnd/>
              <a:tailEnd/>
            </a:ln>
          </p:spPr>
        </p:pic>
      </p:grpSp>
      <p:sp>
        <p:nvSpPr>
          <p:cNvPr id="19459" name="Prostokąt 2"/>
          <p:cNvSpPr>
            <a:spLocks noChangeArrowheads="1"/>
          </p:cNvSpPr>
          <p:nvPr/>
        </p:nvSpPr>
        <p:spPr bwMode="auto">
          <a:xfrm>
            <a:off x="4071938" y="2276475"/>
            <a:ext cx="800100" cy="368300"/>
          </a:xfrm>
          <a:prstGeom prst="rect">
            <a:avLst/>
          </a:prstGeom>
          <a:noFill/>
          <a:ln w="9525">
            <a:noFill/>
            <a:miter lim="800000"/>
            <a:headEnd/>
            <a:tailEnd/>
          </a:ln>
        </p:spPr>
        <p:txBody>
          <a:bodyPr wrap="none">
            <a:spAutoFit/>
          </a:bodyPr>
          <a:lstStyle/>
          <a:p>
            <a:r>
              <a:rPr lang="pl-PL" altLang="pl-PL"/>
              <a:t>Mioza</a:t>
            </a:r>
          </a:p>
        </p:txBody>
      </p:sp>
      <p:pic>
        <p:nvPicPr>
          <p:cNvPr id="19460" name="Picture 5"/>
          <p:cNvPicPr>
            <a:picLocks noChangeAspect="1" noChangeArrowheads="1"/>
          </p:cNvPicPr>
          <p:nvPr/>
        </p:nvPicPr>
        <p:blipFill>
          <a:blip r:embed="rId3" cstate="print"/>
          <a:srcRect t="3859" r="4750" b="5116"/>
          <a:stretch>
            <a:fillRect/>
          </a:stretch>
        </p:blipFill>
        <p:spPr bwMode="auto">
          <a:xfrm>
            <a:off x="842963" y="2895600"/>
            <a:ext cx="3629025" cy="2705100"/>
          </a:xfrm>
          <a:prstGeom prst="rect">
            <a:avLst/>
          </a:prstGeom>
          <a:noFill/>
          <a:ln w="9525">
            <a:noFill/>
            <a:miter lim="800000"/>
            <a:headEnd/>
            <a:tailEnd/>
          </a:ln>
          <a:effectLst/>
        </p:spPr>
      </p:pic>
      <p:pic>
        <p:nvPicPr>
          <p:cNvPr id="19461" name="Picture 6"/>
          <p:cNvPicPr>
            <a:picLocks noChangeAspect="1" noChangeArrowheads="1"/>
          </p:cNvPicPr>
          <p:nvPr/>
        </p:nvPicPr>
        <p:blipFill>
          <a:blip r:embed="rId4" cstate="print"/>
          <a:srcRect t="4465" r="3125" b="3442"/>
          <a:stretch>
            <a:fillRect/>
          </a:stretch>
        </p:blipFill>
        <p:spPr bwMode="auto">
          <a:xfrm>
            <a:off x="4519613" y="2882900"/>
            <a:ext cx="3690937" cy="2717800"/>
          </a:xfrm>
          <a:prstGeom prst="rect">
            <a:avLst/>
          </a:prstGeom>
          <a:noFill/>
          <a:ln w="9525">
            <a:noFill/>
            <a:miter lim="800000"/>
            <a:headEnd/>
            <a:tailEnd/>
          </a:ln>
          <a:effectLst/>
        </p:spPr>
      </p:pic>
      <p:sp>
        <p:nvSpPr>
          <p:cNvPr id="19462" name="Text Box 7"/>
          <p:cNvSpPr txBox="1">
            <a:spLocks noChangeArrowheads="1"/>
          </p:cNvSpPr>
          <p:nvPr/>
        </p:nvSpPr>
        <p:spPr bwMode="auto">
          <a:xfrm>
            <a:off x="900113" y="5805488"/>
            <a:ext cx="7272337" cy="366712"/>
          </a:xfrm>
          <a:prstGeom prst="rect">
            <a:avLst/>
          </a:prstGeom>
          <a:noFill/>
          <a:ln w="9525">
            <a:noFill/>
            <a:miter lim="800000"/>
            <a:headEnd/>
            <a:tailEnd/>
          </a:ln>
          <a:effectLst/>
        </p:spPr>
        <p:txBody>
          <a:bodyPr>
            <a:spAutoFit/>
          </a:bodyPr>
          <a:lstStyle/>
          <a:p>
            <a:pPr algn="ctr">
              <a:spcBef>
                <a:spcPct val="50000"/>
              </a:spcBef>
            </a:pPr>
            <a:r>
              <a:rPr lang="pl-PL" altLang="pl-PL"/>
              <a:t>(a) mioza po zatruciu FOST; (b) oko po podaniu atropiny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4"/>
          <p:cNvSpPr txBox="1">
            <a:spLocks noChangeArrowheads="1"/>
          </p:cNvSpPr>
          <p:nvPr/>
        </p:nvSpPr>
        <p:spPr bwMode="auto">
          <a:xfrm>
            <a:off x="179388" y="260350"/>
            <a:ext cx="8713787" cy="581025"/>
          </a:xfrm>
          <a:prstGeom prst="rect">
            <a:avLst/>
          </a:prstGeom>
          <a:noFill/>
          <a:ln w="9525">
            <a:noFill/>
            <a:miter lim="800000"/>
            <a:headEnd/>
            <a:tailEnd/>
          </a:ln>
        </p:spPr>
        <p:txBody>
          <a:bodyPr>
            <a:spAutoFit/>
          </a:bodyPr>
          <a:lstStyle/>
          <a:p>
            <a:pPr algn="just">
              <a:spcBef>
                <a:spcPct val="50000"/>
              </a:spcBef>
            </a:pPr>
            <a:r>
              <a:rPr lang="pl-PL" altLang="pl-PL" sz="1600" b="1"/>
              <a:t>Spadek aktywności enzymu acetylocholinoesterazy u szczurów po skażeniu skóry i tkaniny mundurowej Us-9-Pa-25 somanem lub Vx. Gęstość skażenia ok. 1 g/m</a:t>
            </a:r>
            <a:r>
              <a:rPr lang="pl-PL" altLang="pl-PL" sz="1600" b="1" baseline="30000"/>
              <a:t>2</a:t>
            </a:r>
            <a:r>
              <a:rPr lang="pl-PL" altLang="pl-PL" sz="1600" b="1"/>
              <a:t>; </a:t>
            </a:r>
          </a:p>
        </p:txBody>
      </p:sp>
      <p:graphicFrame>
        <p:nvGraphicFramePr>
          <p:cNvPr id="20483" name="Object 5"/>
          <p:cNvGraphicFramePr>
            <a:graphicFrameLocks noChangeAspect="1"/>
          </p:cNvGraphicFramePr>
          <p:nvPr/>
        </p:nvGraphicFramePr>
        <p:xfrm>
          <a:off x="1116013" y="1268413"/>
          <a:ext cx="7056437" cy="4668837"/>
        </p:xfrm>
        <a:graphic>
          <a:graphicData uri="http://schemas.openxmlformats.org/presentationml/2006/ole">
            <p:oleObj spid="_x0000_s20483" name="Wykres" r:id="rId3" imgW="5686465" imgH="3762361" progId="Excel.Sheet.8">
              <p:embed/>
            </p:oleObj>
          </a:graphicData>
        </a:graphic>
      </p:graphicFrame>
      <p:sp>
        <p:nvSpPr>
          <p:cNvPr id="20484" name="Tekst 3"/>
          <p:cNvSpPr txBox="1">
            <a:spLocks noChangeArrowheads="1"/>
          </p:cNvSpPr>
          <p:nvPr/>
        </p:nvSpPr>
        <p:spPr bwMode="auto">
          <a:xfrm>
            <a:off x="3132138" y="1484313"/>
            <a:ext cx="4897437" cy="400050"/>
          </a:xfrm>
          <a:prstGeom prst="rect">
            <a:avLst/>
          </a:prstGeom>
          <a:solidFill>
            <a:srgbClr val="FFFF99"/>
          </a:solidFill>
          <a:ln w="1">
            <a:noFill/>
            <a:miter lim="800000"/>
            <a:headEnd/>
            <a:tailEnd/>
          </a:ln>
        </p:spPr>
        <p:txBody>
          <a:bodyPr/>
          <a:lstStyle/>
          <a:p>
            <a:pPr algn="ctr"/>
            <a:r>
              <a:rPr lang="pl-PL" altLang="pl-PL" sz="1200"/>
              <a:t>spadek aktywności enzymu po którym u skażonych</a:t>
            </a:r>
          </a:p>
          <a:p>
            <a:pPr algn="ctr"/>
            <a:r>
              <a:rPr lang="pl-PL" altLang="pl-PL" sz="1200"/>
              <a:t>prawdopodobnie nie wystąpią objawy zatrucia</a:t>
            </a:r>
          </a:p>
        </p:txBody>
      </p:sp>
      <p:sp>
        <p:nvSpPr>
          <p:cNvPr id="20485" name="Line 7"/>
          <p:cNvSpPr>
            <a:spLocks noChangeShapeType="1"/>
          </p:cNvSpPr>
          <p:nvPr/>
        </p:nvSpPr>
        <p:spPr bwMode="auto">
          <a:xfrm>
            <a:off x="1979613" y="2060575"/>
            <a:ext cx="4392612" cy="0"/>
          </a:xfrm>
          <a:prstGeom prst="line">
            <a:avLst/>
          </a:prstGeom>
          <a:noFill/>
          <a:ln w="31750">
            <a:solidFill>
              <a:srgbClr val="FF0000"/>
            </a:solidFill>
            <a:round/>
            <a:headEnd/>
            <a:tailEnd/>
          </a:ln>
        </p:spPr>
        <p:txBody>
          <a:bodyPr/>
          <a:lstStyle/>
          <a:p>
            <a:endParaRPr lang="pl-PL"/>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mustard"/>
          <p:cNvPicPr>
            <a:picLocks noChangeAspect="1" noChangeArrowheads="1"/>
          </p:cNvPicPr>
          <p:nvPr/>
        </p:nvPicPr>
        <p:blipFill>
          <a:blip r:embed="rId2" cstate="print"/>
          <a:srcRect/>
          <a:stretch>
            <a:fillRect/>
          </a:stretch>
        </p:blipFill>
        <p:spPr bwMode="auto">
          <a:xfrm>
            <a:off x="900113" y="765175"/>
            <a:ext cx="2339975" cy="3095625"/>
          </a:xfrm>
          <a:prstGeom prst="rect">
            <a:avLst/>
          </a:prstGeom>
          <a:noFill/>
          <a:ln w="9525">
            <a:noFill/>
            <a:miter lim="800000"/>
            <a:headEnd/>
            <a:tailEnd/>
          </a:ln>
        </p:spPr>
      </p:pic>
      <p:pic>
        <p:nvPicPr>
          <p:cNvPr id="21507" name="Picture 5" descr="250px-Blister-arm"/>
          <p:cNvPicPr>
            <a:picLocks noChangeAspect="1" noChangeArrowheads="1"/>
          </p:cNvPicPr>
          <p:nvPr/>
        </p:nvPicPr>
        <p:blipFill>
          <a:blip r:embed="rId3" cstate="print"/>
          <a:srcRect/>
          <a:stretch>
            <a:fillRect/>
          </a:stretch>
        </p:blipFill>
        <p:spPr bwMode="auto">
          <a:xfrm>
            <a:off x="5508625" y="1341438"/>
            <a:ext cx="2735263" cy="1835150"/>
          </a:xfrm>
          <a:prstGeom prst="rect">
            <a:avLst/>
          </a:prstGeom>
          <a:noFill/>
          <a:ln w="9525">
            <a:noFill/>
            <a:miter lim="800000"/>
            <a:headEnd/>
            <a:tailEnd/>
          </a:ln>
        </p:spPr>
      </p:pic>
      <p:pic>
        <p:nvPicPr>
          <p:cNvPr id="21508" name="Picture 6" descr="SLIDE-36"/>
          <p:cNvPicPr>
            <a:picLocks noChangeAspect="1" noChangeArrowheads="1"/>
          </p:cNvPicPr>
          <p:nvPr/>
        </p:nvPicPr>
        <p:blipFill>
          <a:blip r:embed="rId4" cstate="print"/>
          <a:srcRect/>
          <a:stretch>
            <a:fillRect/>
          </a:stretch>
        </p:blipFill>
        <p:spPr bwMode="auto">
          <a:xfrm>
            <a:off x="4356100" y="3573463"/>
            <a:ext cx="4376738" cy="2311400"/>
          </a:xfrm>
          <a:prstGeom prst="rect">
            <a:avLst/>
          </a:prstGeom>
          <a:noFill/>
          <a:ln w="9525">
            <a:noFill/>
            <a:miter lim="800000"/>
            <a:headEnd/>
            <a:tailEnd/>
          </a:ln>
        </p:spPr>
      </p:pic>
      <p:pic>
        <p:nvPicPr>
          <p:cNvPr id="21509" name="Picture 2"/>
          <p:cNvPicPr>
            <a:picLocks noChangeAspect="1" noChangeArrowheads="1"/>
          </p:cNvPicPr>
          <p:nvPr/>
        </p:nvPicPr>
        <p:blipFill>
          <a:blip r:embed="rId5" cstate="print"/>
          <a:srcRect/>
          <a:stretch>
            <a:fillRect/>
          </a:stretch>
        </p:blipFill>
        <p:spPr bwMode="auto">
          <a:xfrm>
            <a:off x="468313" y="4005263"/>
            <a:ext cx="3600450" cy="2644775"/>
          </a:xfrm>
          <a:prstGeom prst="rect">
            <a:avLst/>
          </a:prstGeom>
          <a:noFill/>
          <a:ln w="9525">
            <a:noFill/>
            <a:miter lim="800000"/>
            <a:headEnd/>
            <a:tailEnd/>
          </a:ln>
        </p:spPr>
      </p:pic>
      <p:sp>
        <p:nvSpPr>
          <p:cNvPr id="21510" name="Text Box 8"/>
          <p:cNvSpPr txBox="1">
            <a:spLocks noChangeArrowheads="1"/>
          </p:cNvSpPr>
          <p:nvPr/>
        </p:nvSpPr>
        <p:spPr bwMode="auto">
          <a:xfrm>
            <a:off x="611188" y="188913"/>
            <a:ext cx="7777162" cy="457200"/>
          </a:xfrm>
          <a:prstGeom prst="rect">
            <a:avLst/>
          </a:prstGeom>
          <a:noFill/>
          <a:ln w="9525">
            <a:noFill/>
            <a:miter lim="800000"/>
            <a:headEnd/>
            <a:tailEnd/>
          </a:ln>
        </p:spPr>
        <p:txBody>
          <a:bodyPr>
            <a:spAutoFit/>
          </a:bodyPr>
          <a:lstStyle/>
          <a:p>
            <a:pPr>
              <a:spcBef>
                <a:spcPct val="50000"/>
              </a:spcBef>
            </a:pPr>
            <a:r>
              <a:rPr lang="pl-PL" altLang="pl-PL" sz="2400" b="1"/>
              <a:t>Tak to wygląda w rzeczywistości ???????</a:t>
            </a:r>
          </a:p>
        </p:txBody>
      </p:sp>
      <p:pic>
        <p:nvPicPr>
          <p:cNvPr id="21511" name="Picture 2"/>
          <p:cNvPicPr>
            <a:picLocks noChangeAspect="1" noChangeArrowheads="1"/>
          </p:cNvPicPr>
          <p:nvPr/>
        </p:nvPicPr>
        <p:blipFill>
          <a:blip r:embed="rId6" cstate="print"/>
          <a:srcRect/>
          <a:stretch>
            <a:fillRect/>
          </a:stretch>
        </p:blipFill>
        <p:spPr bwMode="auto">
          <a:xfrm>
            <a:off x="3714750" y="981075"/>
            <a:ext cx="1570038" cy="1062038"/>
          </a:xfrm>
          <a:prstGeom prst="rect">
            <a:avLst/>
          </a:prstGeom>
          <a:noFill/>
          <a:ln w="9525">
            <a:noFill/>
            <a:miter lim="800000"/>
            <a:headEnd/>
            <a:tailEnd/>
          </a:ln>
        </p:spPr>
      </p:pic>
      <p:sp>
        <p:nvSpPr>
          <p:cNvPr id="21512" name="Prostokąt 7"/>
          <p:cNvSpPr>
            <a:spLocks noChangeArrowheads="1"/>
          </p:cNvSpPr>
          <p:nvPr/>
        </p:nvSpPr>
        <p:spPr bwMode="auto">
          <a:xfrm>
            <a:off x="3573463" y="2266950"/>
            <a:ext cx="1711325" cy="369888"/>
          </a:xfrm>
          <a:prstGeom prst="rect">
            <a:avLst/>
          </a:prstGeom>
          <a:noFill/>
          <a:ln w="9525">
            <a:noFill/>
            <a:miter lim="800000"/>
            <a:headEnd/>
            <a:tailEnd/>
          </a:ln>
        </p:spPr>
        <p:txBody>
          <a:bodyPr wrap="none">
            <a:spAutoFit/>
          </a:bodyPr>
          <a:lstStyle/>
          <a:p>
            <a:r>
              <a:rPr lang="pl-PL" altLang="pl-PL"/>
              <a:t>iperyt siarkowy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Obraz 2"/>
          <p:cNvPicPr>
            <a:picLocks noChangeAspect="1"/>
          </p:cNvPicPr>
          <p:nvPr/>
        </p:nvPicPr>
        <p:blipFill>
          <a:blip r:embed="rId2" cstate="print"/>
          <a:srcRect/>
          <a:stretch>
            <a:fillRect/>
          </a:stretch>
        </p:blipFill>
        <p:spPr bwMode="auto">
          <a:xfrm>
            <a:off x="684213" y="620713"/>
            <a:ext cx="3733800" cy="2801937"/>
          </a:xfrm>
          <a:prstGeom prst="rect">
            <a:avLst/>
          </a:prstGeom>
          <a:noFill/>
          <a:ln w="9525">
            <a:noFill/>
            <a:miter lim="800000"/>
            <a:headEnd/>
            <a:tailEnd/>
          </a:ln>
        </p:spPr>
      </p:pic>
      <p:pic>
        <p:nvPicPr>
          <p:cNvPr id="22531" name="Obraz 3"/>
          <p:cNvPicPr>
            <a:picLocks noChangeAspect="1"/>
          </p:cNvPicPr>
          <p:nvPr/>
        </p:nvPicPr>
        <p:blipFill>
          <a:blip r:embed="rId3" cstate="print"/>
          <a:srcRect/>
          <a:stretch>
            <a:fillRect/>
          </a:stretch>
        </p:blipFill>
        <p:spPr bwMode="auto">
          <a:xfrm>
            <a:off x="4643438" y="633413"/>
            <a:ext cx="3768725" cy="2827337"/>
          </a:xfrm>
          <a:prstGeom prst="rect">
            <a:avLst/>
          </a:prstGeom>
          <a:noFill/>
          <a:ln w="9525">
            <a:noFill/>
            <a:miter lim="800000"/>
            <a:headEnd/>
            <a:tailEnd/>
          </a:ln>
        </p:spPr>
      </p:pic>
      <p:pic>
        <p:nvPicPr>
          <p:cNvPr id="22532" name="Obraz 4"/>
          <p:cNvPicPr>
            <a:picLocks noChangeAspect="1"/>
          </p:cNvPicPr>
          <p:nvPr/>
        </p:nvPicPr>
        <p:blipFill>
          <a:blip r:embed="rId4" cstate="print"/>
          <a:srcRect/>
          <a:stretch>
            <a:fillRect/>
          </a:stretch>
        </p:blipFill>
        <p:spPr bwMode="auto">
          <a:xfrm>
            <a:off x="2816225" y="3716338"/>
            <a:ext cx="3800475" cy="285115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a:stretch>
            <a:fillRect/>
          </a:stretch>
        </p:blipFill>
        <p:spPr bwMode="auto">
          <a:xfrm>
            <a:off x="20638" y="115888"/>
            <a:ext cx="3683000" cy="2857500"/>
          </a:xfrm>
          <a:prstGeom prst="rect">
            <a:avLst/>
          </a:prstGeom>
          <a:noFill/>
          <a:ln w="9525">
            <a:noFill/>
            <a:miter lim="800000"/>
            <a:headEnd/>
            <a:tailEnd/>
          </a:ln>
        </p:spPr>
      </p:pic>
      <p:pic>
        <p:nvPicPr>
          <p:cNvPr id="23555" name="Picture 3"/>
          <p:cNvPicPr>
            <a:picLocks noChangeAspect="1" noChangeArrowheads="1"/>
          </p:cNvPicPr>
          <p:nvPr/>
        </p:nvPicPr>
        <p:blipFill>
          <a:blip r:embed="rId3" cstate="print"/>
          <a:srcRect/>
          <a:stretch>
            <a:fillRect/>
          </a:stretch>
        </p:blipFill>
        <p:spPr bwMode="auto">
          <a:xfrm>
            <a:off x="252413" y="3284538"/>
            <a:ext cx="1609725" cy="1546225"/>
          </a:xfrm>
          <a:prstGeom prst="rect">
            <a:avLst/>
          </a:prstGeom>
          <a:noFill/>
          <a:ln w="9525">
            <a:noFill/>
            <a:miter lim="800000"/>
            <a:headEnd/>
            <a:tailEnd/>
          </a:ln>
        </p:spPr>
      </p:pic>
      <p:pic>
        <p:nvPicPr>
          <p:cNvPr id="23556" name="Picture 4" descr="Nowy-2"/>
          <p:cNvPicPr>
            <a:picLocks noChangeAspect="1" noChangeArrowheads="1"/>
          </p:cNvPicPr>
          <p:nvPr/>
        </p:nvPicPr>
        <p:blipFill>
          <a:blip r:embed="rId4" cstate="print"/>
          <a:srcRect/>
          <a:stretch>
            <a:fillRect/>
          </a:stretch>
        </p:blipFill>
        <p:spPr bwMode="auto">
          <a:xfrm>
            <a:off x="2127250" y="3292475"/>
            <a:ext cx="1714500" cy="1562100"/>
          </a:xfrm>
          <a:prstGeom prst="rect">
            <a:avLst/>
          </a:prstGeom>
          <a:noFill/>
          <a:ln w="9525">
            <a:noFill/>
            <a:miter lim="800000"/>
            <a:headEnd/>
            <a:tailEnd/>
          </a:ln>
        </p:spPr>
      </p:pic>
      <p:pic>
        <p:nvPicPr>
          <p:cNvPr id="23557" name="Picture 5"/>
          <p:cNvPicPr>
            <a:picLocks noChangeAspect="1" noChangeArrowheads="1"/>
          </p:cNvPicPr>
          <p:nvPr/>
        </p:nvPicPr>
        <p:blipFill>
          <a:blip r:embed="rId5" cstate="print"/>
          <a:srcRect/>
          <a:stretch>
            <a:fillRect/>
          </a:stretch>
        </p:blipFill>
        <p:spPr bwMode="auto">
          <a:xfrm>
            <a:off x="222250" y="5013325"/>
            <a:ext cx="1905000" cy="1085850"/>
          </a:xfrm>
          <a:prstGeom prst="rect">
            <a:avLst/>
          </a:prstGeom>
          <a:noFill/>
          <a:ln w="9525">
            <a:noFill/>
            <a:miter lim="800000"/>
            <a:headEnd/>
            <a:tailEnd/>
          </a:ln>
        </p:spPr>
      </p:pic>
      <p:pic>
        <p:nvPicPr>
          <p:cNvPr id="23558" name="Picture 6"/>
          <p:cNvPicPr>
            <a:picLocks noChangeAspect="1" noChangeArrowheads="1"/>
          </p:cNvPicPr>
          <p:nvPr/>
        </p:nvPicPr>
        <p:blipFill>
          <a:blip r:embed="rId6" cstate="print"/>
          <a:srcRect/>
          <a:stretch>
            <a:fillRect/>
          </a:stretch>
        </p:blipFill>
        <p:spPr bwMode="auto">
          <a:xfrm>
            <a:off x="2152650" y="4997450"/>
            <a:ext cx="1905000" cy="1085850"/>
          </a:xfrm>
          <a:prstGeom prst="rect">
            <a:avLst/>
          </a:prstGeom>
          <a:noFill/>
          <a:ln w="9525">
            <a:noFill/>
            <a:miter lim="800000"/>
            <a:headEnd/>
            <a:tailEnd/>
          </a:ln>
        </p:spPr>
      </p:pic>
      <p:pic>
        <p:nvPicPr>
          <p:cNvPr id="23559" name="Picture 7"/>
          <p:cNvPicPr>
            <a:picLocks noChangeAspect="1" noChangeArrowheads="1"/>
          </p:cNvPicPr>
          <p:nvPr/>
        </p:nvPicPr>
        <p:blipFill>
          <a:blip r:embed="rId7" cstate="print"/>
          <a:srcRect/>
          <a:stretch>
            <a:fillRect/>
          </a:stretch>
        </p:blipFill>
        <p:spPr bwMode="auto">
          <a:xfrm>
            <a:off x="3924300" y="493713"/>
            <a:ext cx="1581150" cy="1050925"/>
          </a:xfrm>
          <a:prstGeom prst="rect">
            <a:avLst/>
          </a:prstGeom>
          <a:noFill/>
          <a:ln w="9525">
            <a:noFill/>
            <a:miter lim="800000"/>
            <a:headEnd/>
            <a:tailEnd/>
          </a:ln>
        </p:spPr>
      </p:pic>
      <p:pic>
        <p:nvPicPr>
          <p:cNvPr id="23560" name="Picture 8"/>
          <p:cNvPicPr>
            <a:picLocks noChangeAspect="1" noChangeArrowheads="1"/>
          </p:cNvPicPr>
          <p:nvPr/>
        </p:nvPicPr>
        <p:blipFill>
          <a:blip r:embed="rId8" cstate="print"/>
          <a:srcRect/>
          <a:stretch>
            <a:fillRect/>
          </a:stretch>
        </p:blipFill>
        <p:spPr bwMode="auto">
          <a:xfrm>
            <a:off x="5535613" y="115888"/>
            <a:ext cx="1619250" cy="1911350"/>
          </a:xfrm>
          <a:prstGeom prst="rect">
            <a:avLst/>
          </a:prstGeom>
          <a:noFill/>
          <a:ln w="9525">
            <a:noFill/>
            <a:miter lim="800000"/>
            <a:headEnd/>
            <a:tailEnd/>
          </a:ln>
        </p:spPr>
      </p:pic>
      <p:pic>
        <p:nvPicPr>
          <p:cNvPr id="23561" name="Picture 9"/>
          <p:cNvPicPr>
            <a:picLocks noChangeAspect="1" noChangeArrowheads="1"/>
          </p:cNvPicPr>
          <p:nvPr/>
        </p:nvPicPr>
        <p:blipFill>
          <a:blip r:embed="rId9" cstate="print"/>
          <a:srcRect/>
          <a:stretch>
            <a:fillRect/>
          </a:stretch>
        </p:blipFill>
        <p:spPr bwMode="auto">
          <a:xfrm>
            <a:off x="7235825" y="338138"/>
            <a:ext cx="1647825" cy="1201737"/>
          </a:xfrm>
          <a:prstGeom prst="rect">
            <a:avLst/>
          </a:prstGeom>
          <a:noFill/>
          <a:ln w="9525">
            <a:noFill/>
            <a:miter lim="800000"/>
            <a:headEnd/>
            <a:tailEnd/>
          </a:ln>
        </p:spPr>
      </p:pic>
      <p:pic>
        <p:nvPicPr>
          <p:cNvPr id="23562" name="Picture 10" descr="Nowy-4"/>
          <p:cNvPicPr>
            <a:picLocks noChangeAspect="1" noChangeArrowheads="1"/>
          </p:cNvPicPr>
          <p:nvPr/>
        </p:nvPicPr>
        <p:blipFill>
          <a:blip r:embed="rId10" cstate="print"/>
          <a:srcRect/>
          <a:stretch>
            <a:fillRect/>
          </a:stretch>
        </p:blipFill>
        <p:spPr bwMode="auto">
          <a:xfrm>
            <a:off x="4679950" y="2614613"/>
            <a:ext cx="1754188" cy="1428750"/>
          </a:xfrm>
          <a:prstGeom prst="rect">
            <a:avLst/>
          </a:prstGeom>
          <a:noFill/>
          <a:ln w="9525">
            <a:noFill/>
            <a:miter lim="800000"/>
            <a:headEnd/>
            <a:tailEnd/>
          </a:ln>
        </p:spPr>
      </p:pic>
      <p:pic>
        <p:nvPicPr>
          <p:cNvPr id="23563" name="Picture 11" descr="Nowy-5"/>
          <p:cNvPicPr>
            <a:picLocks noChangeAspect="1" noChangeArrowheads="1"/>
          </p:cNvPicPr>
          <p:nvPr/>
        </p:nvPicPr>
        <p:blipFill>
          <a:blip r:embed="rId11" cstate="print"/>
          <a:srcRect/>
          <a:stretch>
            <a:fillRect/>
          </a:stretch>
        </p:blipFill>
        <p:spPr bwMode="auto">
          <a:xfrm>
            <a:off x="6659563" y="2560638"/>
            <a:ext cx="1781175" cy="1449387"/>
          </a:xfrm>
          <a:prstGeom prst="rect">
            <a:avLst/>
          </a:prstGeom>
          <a:noFill/>
          <a:ln w="9525">
            <a:noFill/>
            <a:miter lim="800000"/>
            <a:headEnd/>
            <a:tailEnd/>
          </a:ln>
        </p:spPr>
      </p:pic>
      <p:sp>
        <p:nvSpPr>
          <p:cNvPr id="23564" name="Prostokąt 2"/>
          <p:cNvSpPr>
            <a:spLocks noChangeArrowheads="1"/>
          </p:cNvSpPr>
          <p:nvPr/>
        </p:nvSpPr>
        <p:spPr bwMode="auto">
          <a:xfrm>
            <a:off x="4311650" y="4287838"/>
            <a:ext cx="4572000" cy="1816100"/>
          </a:xfrm>
          <a:prstGeom prst="rect">
            <a:avLst/>
          </a:prstGeom>
          <a:noFill/>
          <a:ln w="9525">
            <a:noFill/>
            <a:miter lim="800000"/>
            <a:headEnd/>
            <a:tailEnd/>
          </a:ln>
        </p:spPr>
        <p:txBody>
          <a:bodyPr>
            <a:spAutoFit/>
          </a:bodyPr>
          <a:lstStyle/>
          <a:p>
            <a:r>
              <a:rPr lang="pl-PL" altLang="pl-PL" sz="1400"/>
              <a:t>Kilka przykładów skażeń ludzi i środowiska:</a:t>
            </a:r>
          </a:p>
          <a:p>
            <a:r>
              <a:rPr lang="pl-PL" altLang="pl-PL" sz="1400"/>
              <a:t>1955 r. – 120 dzieci, w tym 7 ciężko - plaża Darłówek,</a:t>
            </a:r>
          </a:p>
          <a:p>
            <a:r>
              <a:rPr lang="pl-PL" altLang="pl-PL" sz="1400"/>
              <a:t>1961 r. – 4 rybaków – kuter Kołobrzeg,</a:t>
            </a:r>
          </a:p>
          <a:p>
            <a:r>
              <a:rPr lang="pl-PL" altLang="pl-PL" sz="1400"/>
              <a:t>1976 r. – 6 rybaków – kuter Darłowo,</a:t>
            </a:r>
          </a:p>
          <a:p>
            <a:r>
              <a:rPr lang="pl-PL" altLang="pl-PL" sz="1400"/>
              <a:t>1977 r. – 12 rybaków – kutry Kołobrzeg, Darłowo, Ustka,</a:t>
            </a:r>
          </a:p>
          <a:p>
            <a:r>
              <a:rPr lang="pl-PL" altLang="pl-PL" sz="1400"/>
              <a:t>1979 r. – 4 rybaków – kutry Kołobrzeg, Władysławowo,</a:t>
            </a:r>
          </a:p>
          <a:p>
            <a:r>
              <a:rPr lang="pl-PL" altLang="pl-PL" sz="1400"/>
              <a:t>1997 r. – 4 rybaków – kuter Władysławowo</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rt-1"/>
          <p:cNvPicPr>
            <a:picLocks noChangeAspect="1" noChangeArrowheads="1"/>
          </p:cNvPicPr>
          <p:nvPr/>
        </p:nvPicPr>
        <p:blipFill>
          <a:blip r:embed="rId2" cstate="print"/>
          <a:srcRect t="1456" b="4001"/>
          <a:stretch>
            <a:fillRect/>
          </a:stretch>
        </p:blipFill>
        <p:spPr bwMode="auto">
          <a:xfrm>
            <a:off x="1293813" y="874713"/>
            <a:ext cx="2955925" cy="1881187"/>
          </a:xfrm>
          <a:prstGeom prst="rect">
            <a:avLst/>
          </a:prstGeom>
          <a:noFill/>
          <a:ln w="9525">
            <a:noFill/>
            <a:miter lim="800000"/>
            <a:headEnd/>
            <a:tailEnd/>
          </a:ln>
        </p:spPr>
      </p:pic>
      <p:pic>
        <p:nvPicPr>
          <p:cNvPr id="24579" name="Picture 8" descr="rt-3"/>
          <p:cNvPicPr>
            <a:picLocks noChangeAspect="1" noChangeArrowheads="1"/>
          </p:cNvPicPr>
          <p:nvPr/>
        </p:nvPicPr>
        <p:blipFill>
          <a:blip r:embed="rId3" cstate="print"/>
          <a:srcRect/>
          <a:stretch>
            <a:fillRect/>
          </a:stretch>
        </p:blipFill>
        <p:spPr bwMode="auto">
          <a:xfrm>
            <a:off x="5011738" y="862013"/>
            <a:ext cx="2847975" cy="1873250"/>
          </a:xfrm>
          <a:prstGeom prst="rect">
            <a:avLst/>
          </a:prstGeom>
          <a:noFill/>
          <a:ln w="9525">
            <a:noFill/>
            <a:miter lim="800000"/>
            <a:headEnd/>
            <a:tailEnd/>
          </a:ln>
        </p:spPr>
      </p:pic>
      <p:pic>
        <p:nvPicPr>
          <p:cNvPr id="24580" name="Picture 4" descr="rt-2"/>
          <p:cNvPicPr>
            <a:picLocks noChangeAspect="1" noChangeArrowheads="1"/>
          </p:cNvPicPr>
          <p:nvPr/>
        </p:nvPicPr>
        <p:blipFill>
          <a:blip r:embed="rId4" cstate="print"/>
          <a:srcRect/>
          <a:stretch>
            <a:fillRect/>
          </a:stretch>
        </p:blipFill>
        <p:spPr bwMode="auto">
          <a:xfrm>
            <a:off x="1176338" y="3049588"/>
            <a:ext cx="3190875" cy="2092325"/>
          </a:xfrm>
          <a:prstGeom prst="rect">
            <a:avLst/>
          </a:prstGeom>
          <a:noFill/>
          <a:ln w="9525">
            <a:noFill/>
            <a:miter lim="800000"/>
            <a:headEnd/>
            <a:tailEnd/>
          </a:ln>
        </p:spPr>
      </p:pic>
      <p:pic>
        <p:nvPicPr>
          <p:cNvPr id="24581" name="Picture 5" descr="rt-4"/>
          <p:cNvPicPr>
            <a:picLocks noChangeAspect="1" noChangeArrowheads="1"/>
          </p:cNvPicPr>
          <p:nvPr/>
        </p:nvPicPr>
        <p:blipFill>
          <a:blip r:embed="rId5" cstate="print"/>
          <a:srcRect/>
          <a:stretch>
            <a:fillRect/>
          </a:stretch>
        </p:blipFill>
        <p:spPr bwMode="auto">
          <a:xfrm>
            <a:off x="4795838" y="3228975"/>
            <a:ext cx="3063875" cy="1908175"/>
          </a:xfrm>
          <a:prstGeom prst="rect">
            <a:avLst/>
          </a:prstGeom>
          <a:noFill/>
          <a:ln w="9525">
            <a:noFill/>
            <a:miter lim="800000"/>
            <a:headEnd/>
            <a:tailEnd/>
          </a:ln>
        </p:spPr>
      </p:pic>
      <p:sp>
        <p:nvSpPr>
          <p:cNvPr id="24582" name="Text Box 3"/>
          <p:cNvSpPr txBox="1">
            <a:spLocks noChangeArrowheads="1"/>
          </p:cNvSpPr>
          <p:nvPr/>
        </p:nvSpPr>
        <p:spPr bwMode="auto">
          <a:xfrm>
            <a:off x="1370013" y="927100"/>
            <a:ext cx="171450" cy="200025"/>
          </a:xfrm>
          <a:prstGeom prst="rect">
            <a:avLst/>
          </a:prstGeom>
          <a:solidFill>
            <a:srgbClr val="FFFFFF"/>
          </a:solidFill>
          <a:ln w="9525">
            <a:solidFill>
              <a:srgbClr val="000000"/>
            </a:solidFill>
            <a:miter lim="800000"/>
            <a:headEnd/>
            <a:tailEnd/>
          </a:ln>
        </p:spPr>
        <p:txBody>
          <a:bodyPr lIns="18000" tIns="10800" rIns="18000" bIns="10800"/>
          <a:lstStyle/>
          <a:p>
            <a:pPr algn="ctr" eaLnBrk="0" hangingPunct="0"/>
            <a:r>
              <a:rPr lang="pl-PL" altLang="pl-PL" sz="1200">
                <a:cs typeface="Times New Roman" pitchFamily="18" charset="0"/>
              </a:rPr>
              <a:t>a</a:t>
            </a:r>
            <a:endParaRPr lang="pl-PL" altLang="pl-PL"/>
          </a:p>
        </p:txBody>
      </p:sp>
      <p:sp>
        <p:nvSpPr>
          <p:cNvPr id="24583" name="Text Box 2"/>
          <p:cNvSpPr txBox="1">
            <a:spLocks noChangeArrowheads="1"/>
          </p:cNvSpPr>
          <p:nvPr/>
        </p:nvSpPr>
        <p:spPr bwMode="auto">
          <a:xfrm>
            <a:off x="5040313" y="927100"/>
            <a:ext cx="171450" cy="200025"/>
          </a:xfrm>
          <a:prstGeom prst="rect">
            <a:avLst/>
          </a:prstGeom>
          <a:solidFill>
            <a:srgbClr val="FFFFFF"/>
          </a:solidFill>
          <a:ln w="9525">
            <a:solidFill>
              <a:srgbClr val="000000"/>
            </a:solidFill>
            <a:miter lim="800000"/>
            <a:headEnd/>
            <a:tailEnd/>
          </a:ln>
        </p:spPr>
        <p:txBody>
          <a:bodyPr lIns="18000" tIns="10800" rIns="18000" bIns="10800"/>
          <a:lstStyle/>
          <a:p>
            <a:pPr algn="ctr" eaLnBrk="0" hangingPunct="0"/>
            <a:r>
              <a:rPr lang="pl-PL" altLang="pl-PL" sz="1200">
                <a:cs typeface="Times New Roman" pitchFamily="18" charset="0"/>
              </a:rPr>
              <a:t>b</a:t>
            </a:r>
            <a:endParaRPr lang="pl-PL" altLang="pl-PL"/>
          </a:p>
        </p:txBody>
      </p:sp>
      <p:sp>
        <p:nvSpPr>
          <p:cNvPr id="24584" name="Text Box 7"/>
          <p:cNvSpPr txBox="1">
            <a:spLocks noChangeArrowheads="1"/>
          </p:cNvSpPr>
          <p:nvPr/>
        </p:nvSpPr>
        <p:spPr bwMode="auto">
          <a:xfrm>
            <a:off x="1335088" y="3128963"/>
            <a:ext cx="171450" cy="200025"/>
          </a:xfrm>
          <a:prstGeom prst="rect">
            <a:avLst/>
          </a:prstGeom>
          <a:solidFill>
            <a:srgbClr val="FFFFFF"/>
          </a:solidFill>
          <a:ln w="9525">
            <a:solidFill>
              <a:srgbClr val="000000"/>
            </a:solidFill>
            <a:miter lim="800000"/>
            <a:headEnd/>
            <a:tailEnd/>
          </a:ln>
        </p:spPr>
        <p:txBody>
          <a:bodyPr lIns="18000" tIns="10800" rIns="18000" bIns="10800"/>
          <a:lstStyle/>
          <a:p>
            <a:pPr algn="ctr" eaLnBrk="0" hangingPunct="0"/>
            <a:r>
              <a:rPr lang="pl-PL" altLang="pl-PL" sz="1200">
                <a:cs typeface="Times New Roman" pitchFamily="18" charset="0"/>
              </a:rPr>
              <a:t>c</a:t>
            </a:r>
            <a:endParaRPr lang="pl-PL" altLang="pl-PL"/>
          </a:p>
        </p:txBody>
      </p:sp>
      <p:sp>
        <p:nvSpPr>
          <p:cNvPr id="24585" name="Text Box 6"/>
          <p:cNvSpPr txBox="1">
            <a:spLocks noChangeArrowheads="1"/>
          </p:cNvSpPr>
          <p:nvPr/>
        </p:nvSpPr>
        <p:spPr bwMode="auto">
          <a:xfrm>
            <a:off x="4954588" y="3228975"/>
            <a:ext cx="171450" cy="200025"/>
          </a:xfrm>
          <a:prstGeom prst="rect">
            <a:avLst/>
          </a:prstGeom>
          <a:solidFill>
            <a:srgbClr val="FFFFFF"/>
          </a:solidFill>
          <a:ln w="9525">
            <a:solidFill>
              <a:srgbClr val="000000"/>
            </a:solidFill>
            <a:miter lim="800000"/>
            <a:headEnd/>
            <a:tailEnd/>
          </a:ln>
        </p:spPr>
        <p:txBody>
          <a:bodyPr lIns="18000" tIns="10800" rIns="18000" bIns="10800"/>
          <a:lstStyle/>
          <a:p>
            <a:pPr algn="ctr" eaLnBrk="0" hangingPunct="0"/>
            <a:r>
              <a:rPr lang="pl-PL" altLang="pl-PL" sz="1200">
                <a:cs typeface="Times New Roman" pitchFamily="18" charset="0"/>
              </a:rPr>
              <a:t>d</a:t>
            </a:r>
            <a:endParaRPr lang="pl-PL" altLang="pl-PL"/>
          </a:p>
        </p:txBody>
      </p:sp>
      <p:sp>
        <p:nvSpPr>
          <p:cNvPr id="24586" name="Rectangle 10"/>
          <p:cNvSpPr>
            <a:spLocks noChangeArrowheads="1"/>
          </p:cNvSpPr>
          <p:nvPr/>
        </p:nvSpPr>
        <p:spPr bwMode="auto">
          <a:xfrm>
            <a:off x="0" y="457200"/>
            <a:ext cx="9144000" cy="457200"/>
          </a:xfrm>
          <a:prstGeom prst="rect">
            <a:avLst/>
          </a:prstGeom>
          <a:noFill/>
          <a:ln w="9525">
            <a:noFill/>
            <a:miter lim="800000"/>
            <a:headEnd/>
            <a:tailEnd/>
          </a:ln>
          <a:effectLst/>
        </p:spPr>
        <p:txBody>
          <a:bodyPr wrap="none" anchor="ctr">
            <a:spAutoFit/>
          </a:bodyPr>
          <a:lstStyle/>
          <a:p>
            <a:pPr eaLnBrk="0" hangingPunct="0"/>
            <a:endParaRPr lang="pl-PL" altLang="pl-PL"/>
          </a:p>
        </p:txBody>
      </p:sp>
      <p:sp>
        <p:nvSpPr>
          <p:cNvPr id="24587" name="Rectangle 13"/>
          <p:cNvSpPr>
            <a:spLocks noChangeArrowheads="1"/>
          </p:cNvSpPr>
          <p:nvPr/>
        </p:nvSpPr>
        <p:spPr bwMode="auto">
          <a:xfrm>
            <a:off x="0" y="914400"/>
            <a:ext cx="9144000" cy="0"/>
          </a:xfrm>
          <a:prstGeom prst="rect">
            <a:avLst/>
          </a:prstGeom>
          <a:noFill/>
          <a:ln w="9525">
            <a:noFill/>
            <a:miter lim="800000"/>
            <a:headEnd/>
            <a:tailEnd/>
          </a:ln>
          <a:effectLst/>
        </p:spPr>
        <p:txBody>
          <a:bodyPr wrap="none" anchor="ctr">
            <a:spAutoFit/>
          </a:bodyPr>
          <a:lstStyle/>
          <a:p>
            <a:pPr algn="just" eaLnBrk="0" hangingPunct="0"/>
            <a:endParaRPr lang="pl-PL" altLang="pl-PL" sz="1200">
              <a:cs typeface="Times New Roman" pitchFamily="18" charset="0"/>
            </a:endParaRPr>
          </a:p>
          <a:p>
            <a:pPr algn="just" eaLnBrk="0" hangingPunct="0"/>
            <a:r>
              <a:rPr lang="pl-PL" altLang="pl-PL" sz="1200">
                <a:cs typeface="Times New Roman" pitchFamily="18" charset="0"/>
              </a:rPr>
              <a:t/>
            </a:r>
            <a:br>
              <a:rPr lang="pl-PL" altLang="pl-PL" sz="1200">
                <a:cs typeface="Times New Roman" pitchFamily="18" charset="0"/>
              </a:rPr>
            </a:br>
            <a:endParaRPr lang="pl-PL" altLang="pl-PL"/>
          </a:p>
        </p:txBody>
      </p:sp>
      <p:sp>
        <p:nvSpPr>
          <p:cNvPr id="24588" name="Rectangle 16"/>
          <p:cNvSpPr>
            <a:spLocks noChangeArrowheads="1"/>
          </p:cNvSpPr>
          <p:nvPr/>
        </p:nvSpPr>
        <p:spPr bwMode="auto">
          <a:xfrm>
            <a:off x="0" y="914400"/>
            <a:ext cx="9144000" cy="0"/>
          </a:xfrm>
          <a:prstGeom prst="rect">
            <a:avLst/>
          </a:prstGeom>
          <a:noFill/>
          <a:ln w="9525">
            <a:noFill/>
            <a:miter lim="800000"/>
            <a:headEnd/>
            <a:tailEnd/>
          </a:ln>
          <a:effectLst/>
        </p:spPr>
        <p:txBody>
          <a:bodyPr wrap="none" anchor="ctr">
            <a:spAutoFit/>
          </a:bodyPr>
          <a:lstStyle/>
          <a:p>
            <a:pPr algn="just" eaLnBrk="0" hangingPunct="0"/>
            <a:endParaRPr lang="pl-PL" altLang="pl-PL" sz="1200">
              <a:cs typeface="Times New Roman" pitchFamily="18" charset="0"/>
            </a:endParaRPr>
          </a:p>
          <a:p>
            <a:pPr algn="just" eaLnBrk="0" hangingPunct="0"/>
            <a:r>
              <a:rPr lang="pl-PL" altLang="pl-PL" sz="1200">
                <a:cs typeface="Times New Roman" pitchFamily="18" charset="0"/>
              </a:rPr>
              <a:t/>
            </a:r>
            <a:br>
              <a:rPr lang="pl-PL" altLang="pl-PL" sz="1200">
                <a:cs typeface="Times New Roman" pitchFamily="18" charset="0"/>
              </a:rPr>
            </a:br>
            <a:endParaRPr lang="pl-PL" altLang="pl-PL"/>
          </a:p>
        </p:txBody>
      </p:sp>
      <p:sp>
        <p:nvSpPr>
          <p:cNvPr id="24589" name="Rectangle 17"/>
          <p:cNvSpPr>
            <a:spLocks noChangeArrowheads="1"/>
          </p:cNvSpPr>
          <p:nvPr/>
        </p:nvSpPr>
        <p:spPr bwMode="auto">
          <a:xfrm>
            <a:off x="441325" y="5445125"/>
            <a:ext cx="7850188" cy="584200"/>
          </a:xfrm>
          <a:prstGeom prst="rect">
            <a:avLst/>
          </a:prstGeom>
          <a:noFill/>
          <a:ln w="9525">
            <a:noFill/>
            <a:miter lim="800000"/>
            <a:headEnd/>
            <a:tailEnd/>
          </a:ln>
          <a:effectLst/>
        </p:spPr>
        <p:txBody>
          <a:bodyPr wrap="none" anchor="ctr">
            <a:spAutoFit/>
          </a:bodyPr>
          <a:lstStyle/>
          <a:p>
            <a:pPr algn="ctr" eaLnBrk="0" hangingPunct="0"/>
            <a:r>
              <a:rPr lang="pl-PL" altLang="pl-PL" sz="1600">
                <a:cs typeface="Times New Roman" pitchFamily="18" charset="0"/>
              </a:rPr>
              <a:t>Obraz po skażeniu skóry iperytem siarkowym</a:t>
            </a:r>
            <a:br>
              <a:rPr lang="pl-PL" altLang="pl-PL" sz="1600">
                <a:cs typeface="Times New Roman" pitchFamily="18" charset="0"/>
              </a:rPr>
            </a:br>
            <a:r>
              <a:rPr lang="pl-PL" altLang="pl-PL" sz="1600">
                <a:cs typeface="Times New Roman" pitchFamily="18" charset="0"/>
              </a:rPr>
              <a:t>a) naciek leukocytów; b) tworzenie martwicy; c, d) odrywanie się strupa martwiczego</a:t>
            </a:r>
            <a:endParaRPr lang="pl-PL" altLang="pl-PL" sz="16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Prostokąt 1"/>
          <p:cNvSpPr>
            <a:spLocks noChangeArrowheads="1"/>
          </p:cNvSpPr>
          <p:nvPr/>
        </p:nvSpPr>
        <p:spPr bwMode="auto">
          <a:xfrm>
            <a:off x="611188" y="404813"/>
            <a:ext cx="8137525" cy="369887"/>
          </a:xfrm>
          <a:prstGeom prst="rect">
            <a:avLst/>
          </a:prstGeom>
          <a:noFill/>
          <a:ln w="9525">
            <a:noFill/>
            <a:miter lim="800000"/>
            <a:headEnd/>
            <a:tailEnd/>
          </a:ln>
        </p:spPr>
        <p:txBody>
          <a:bodyPr>
            <a:spAutoFit/>
          </a:bodyPr>
          <a:lstStyle/>
          <a:p>
            <a:r>
              <a:rPr lang="pl-PL" altLang="pl-PL"/>
              <a:t>Charakterystyka toksykologiczna współczesnych BST </a:t>
            </a:r>
          </a:p>
        </p:txBody>
      </p:sp>
      <p:graphicFrame>
        <p:nvGraphicFramePr>
          <p:cNvPr id="32093" name="Group 349"/>
          <p:cNvGraphicFramePr>
            <a:graphicFrameLocks noGrp="1"/>
          </p:cNvGraphicFramePr>
          <p:nvPr/>
        </p:nvGraphicFramePr>
        <p:xfrm>
          <a:off x="395288" y="1196975"/>
          <a:ext cx="8424862" cy="3168650"/>
        </p:xfrm>
        <a:graphic>
          <a:graphicData uri="http://schemas.openxmlformats.org/drawingml/2006/table">
            <a:tbl>
              <a:tblPr/>
              <a:tblGrid>
                <a:gridCol w="1152525"/>
                <a:gridCol w="1165225"/>
                <a:gridCol w="879475"/>
                <a:gridCol w="752475"/>
                <a:gridCol w="879475"/>
                <a:gridCol w="1054100"/>
                <a:gridCol w="1271587"/>
                <a:gridCol w="1270000"/>
              </a:tblGrid>
              <a:tr h="373063">
                <a:tc rowSpan="4">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BST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rowSpan="4">
                  <a:txBody>
                    <a:bodyPr/>
                    <a:lstStyle>
                      <a:lvl1pPr eaLnBrk="0" hangingPunct="0">
                        <a:spcBef>
                          <a:spcPct val="20000"/>
                        </a:spcBef>
                        <a:tabLst>
                          <a:tab pos="111125" algn="l"/>
                        </a:tabLst>
                        <a:defRPr sz="2800">
                          <a:solidFill>
                            <a:schemeClr val="tx1"/>
                          </a:solidFill>
                          <a:latin typeface="Arial" charset="0"/>
                        </a:defRPr>
                      </a:lvl1pPr>
                      <a:lvl2pPr marL="742950" indent="-285750" eaLnBrk="0" hangingPunct="0">
                        <a:spcBef>
                          <a:spcPct val="20000"/>
                        </a:spcBef>
                        <a:tabLst>
                          <a:tab pos="111125" algn="l"/>
                        </a:tabLst>
                        <a:defRPr sz="2400">
                          <a:solidFill>
                            <a:schemeClr val="tx1"/>
                          </a:solidFill>
                          <a:latin typeface="Arial" charset="0"/>
                        </a:defRPr>
                      </a:lvl2pPr>
                      <a:lvl3pPr marL="1143000" indent="-228600" eaLnBrk="0" hangingPunct="0">
                        <a:spcBef>
                          <a:spcPct val="20000"/>
                        </a:spcBef>
                        <a:tabLst>
                          <a:tab pos="111125" algn="l"/>
                        </a:tabLst>
                        <a:defRPr sz="2000">
                          <a:solidFill>
                            <a:schemeClr val="tx1"/>
                          </a:solidFill>
                          <a:latin typeface="Arial" charset="0"/>
                        </a:defRPr>
                      </a:lvl3pPr>
                      <a:lvl4pPr marL="1600200" indent="-228600" eaLnBrk="0" hangingPunct="0">
                        <a:spcBef>
                          <a:spcPct val="20000"/>
                        </a:spcBef>
                        <a:tabLst>
                          <a:tab pos="111125" algn="l"/>
                        </a:tabLst>
                        <a:defRPr>
                          <a:solidFill>
                            <a:schemeClr val="tx1"/>
                          </a:solidFill>
                          <a:latin typeface="Arial" charset="0"/>
                        </a:defRPr>
                      </a:lvl4pPr>
                      <a:lvl5pPr marL="2057400" indent="-228600" eaLnBrk="0" hangingPunct="0">
                        <a:spcBef>
                          <a:spcPct val="20000"/>
                        </a:spcBef>
                        <a:tabLst>
                          <a:tab pos="111125" algn="l"/>
                        </a:tabLst>
                        <a:defRPr>
                          <a:solidFill>
                            <a:schemeClr val="tx1"/>
                          </a:solidFill>
                          <a:latin typeface="Arial" charset="0"/>
                        </a:defRPr>
                      </a:lvl5pPr>
                      <a:lvl6pPr marL="2514600" indent="-228600" eaLnBrk="0" fontAlgn="base" hangingPunct="0">
                        <a:spcBef>
                          <a:spcPct val="20000"/>
                        </a:spcBef>
                        <a:spcAft>
                          <a:spcPct val="0"/>
                        </a:spcAft>
                        <a:tabLst>
                          <a:tab pos="111125" algn="l"/>
                        </a:tabLst>
                        <a:defRPr>
                          <a:solidFill>
                            <a:schemeClr val="tx1"/>
                          </a:solidFill>
                          <a:latin typeface="Arial" charset="0"/>
                        </a:defRPr>
                      </a:lvl6pPr>
                      <a:lvl7pPr marL="2971800" indent="-228600" eaLnBrk="0" fontAlgn="base" hangingPunct="0">
                        <a:spcBef>
                          <a:spcPct val="20000"/>
                        </a:spcBef>
                        <a:spcAft>
                          <a:spcPct val="0"/>
                        </a:spcAft>
                        <a:tabLst>
                          <a:tab pos="111125" algn="l"/>
                        </a:tabLst>
                        <a:defRPr>
                          <a:solidFill>
                            <a:schemeClr val="tx1"/>
                          </a:solidFill>
                          <a:latin typeface="Arial" charset="0"/>
                        </a:defRPr>
                      </a:lvl7pPr>
                      <a:lvl8pPr marL="3429000" indent="-228600" eaLnBrk="0" fontAlgn="base" hangingPunct="0">
                        <a:spcBef>
                          <a:spcPct val="20000"/>
                        </a:spcBef>
                        <a:spcAft>
                          <a:spcPct val="0"/>
                        </a:spcAft>
                        <a:tabLst>
                          <a:tab pos="111125" algn="l"/>
                        </a:tabLst>
                        <a:defRPr>
                          <a:solidFill>
                            <a:schemeClr val="tx1"/>
                          </a:solidFill>
                          <a:latin typeface="Arial" charset="0"/>
                        </a:defRPr>
                      </a:lvl8pPr>
                      <a:lvl9pPr marL="3886200" indent="-228600" eaLnBrk="0" fontAlgn="base" hangingPunct="0">
                        <a:spcBef>
                          <a:spcPct val="20000"/>
                        </a:spcBef>
                        <a:spcAft>
                          <a:spcPct val="0"/>
                        </a:spcAft>
                        <a:tabLst>
                          <a:tab pos="111125" algn="l"/>
                        </a:tabLs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tab pos="111125" algn="l"/>
                        </a:tabLst>
                      </a:pPr>
                      <a:r>
                        <a:rPr kumimoji="0" lang="pl-PL" altLang="pl-PL" sz="1000" b="0" i="0" u="none" strike="noStrike" cap="none" normalizeH="0" baseline="0" smtClean="0">
                          <a:ln>
                            <a:noFill/>
                          </a:ln>
                          <a:solidFill>
                            <a:srgbClr val="000000"/>
                          </a:solidFill>
                          <a:effectLst/>
                          <a:latin typeface="Arial" charset="0"/>
                        </a:rPr>
                        <a:t>Klasyfikacja</a:t>
                      </a:r>
                      <a:endParaRPr kumimoji="0" lang="pl-PL" altLang="pl-PL" sz="1100" b="0" i="0" u="none" strike="noStrike" cap="none" normalizeH="0" baseline="0" smtClean="0">
                        <a:ln>
                          <a:noFill/>
                        </a:ln>
                        <a:solidFill>
                          <a:srgbClr val="000000"/>
                        </a:solidFill>
                        <a:effectLst/>
                        <a:latin typeface="Arial" charset="0"/>
                      </a:endParaRPr>
                    </a:p>
                    <a:p>
                      <a:pPr marL="0" marR="0" lvl="0" indent="0" algn="ctr" defTabSz="914400" rtl="0" eaLnBrk="1" fontAlgn="base" latinLnBrk="0" hangingPunct="1">
                        <a:lnSpc>
                          <a:spcPct val="115000"/>
                        </a:lnSpc>
                        <a:spcBef>
                          <a:spcPct val="0"/>
                        </a:spcBef>
                        <a:spcAft>
                          <a:spcPct val="0"/>
                        </a:spcAft>
                        <a:buClrTx/>
                        <a:buSzTx/>
                        <a:buFontTx/>
                        <a:buNone/>
                        <a:tabLst>
                          <a:tab pos="111125" algn="l"/>
                        </a:tabLst>
                      </a:pPr>
                      <a:r>
                        <a:rPr kumimoji="0" lang="pl-PL" altLang="pl-PL" sz="1000" b="0" i="0" u="none" strike="noStrike" cap="none" normalizeH="0" baseline="0" smtClean="0">
                          <a:ln>
                            <a:noFill/>
                          </a:ln>
                          <a:solidFill>
                            <a:srgbClr val="000000"/>
                          </a:solidFill>
                          <a:effectLst/>
                          <a:latin typeface="Arial" charset="0"/>
                        </a:rPr>
                        <a:t>toksykologiczna</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5">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Toksyczność na człowieka</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Stosunek toksyczności</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5738">
                <a:tc vMerge="1">
                  <a:txBody>
                    <a:bodyPr/>
                    <a:lstStyle/>
                    <a:p>
                      <a:endParaRPr lang="pl-PL"/>
                    </a:p>
                  </a:txBody>
                  <a:tcPr/>
                </a:tc>
                <a:tc vMerge="1">
                  <a:txBody>
                    <a:bodyPr/>
                    <a:lstStyle/>
                    <a:p>
                      <a:endParaRPr lang="pl-PL"/>
                    </a:p>
                  </a:txBody>
                  <a:tcPr/>
                </a:tc>
                <a:tc gridSpan="3">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inhalacja</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naskórna</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dożołądkowa</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LCt</a:t>
                      </a:r>
                      <a:r>
                        <a:rPr kumimoji="0" lang="pl-PL" altLang="pl-PL" sz="1000" b="0" i="0" u="none" strike="noStrike" cap="none" normalizeH="0" baseline="-25000" smtClean="0">
                          <a:ln>
                            <a:noFill/>
                          </a:ln>
                          <a:solidFill>
                            <a:srgbClr val="000000"/>
                          </a:solidFill>
                          <a:effectLst/>
                          <a:latin typeface="Arial" charset="0"/>
                        </a:rPr>
                        <a:t>50 </a:t>
                      </a:r>
                      <a:r>
                        <a:rPr kumimoji="0" lang="pl-PL" altLang="pl-PL" sz="1000" b="0" i="0" u="none" strike="noStrike" cap="none" normalizeH="0" baseline="0" smtClean="0">
                          <a:ln>
                            <a:noFill/>
                          </a:ln>
                          <a:solidFill>
                            <a:srgbClr val="000000"/>
                          </a:solidFill>
                          <a:effectLst/>
                          <a:latin typeface="Arial" charset="0"/>
                        </a:rPr>
                        <a:t>BST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7325">
                <a:tc vMerge="1">
                  <a:txBody>
                    <a:bodyPr/>
                    <a:lstStyle/>
                    <a:p>
                      <a:endParaRPr lang="pl-PL"/>
                    </a:p>
                  </a:txBody>
                  <a:tcPr/>
                </a:tc>
                <a:tc vMerge="1">
                  <a:txBody>
                    <a:bodyPr/>
                    <a:lstStyle/>
                    <a:p>
                      <a:endParaRPr lang="pl-PL"/>
                    </a:p>
                  </a:txBody>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LCt</a:t>
                      </a:r>
                      <a:r>
                        <a:rPr kumimoji="0" lang="pl-PL" altLang="pl-PL" sz="1000" b="0" i="0" u="none" strike="noStrike" cap="none" normalizeH="0" baseline="-25000" smtClean="0">
                          <a:ln>
                            <a:noFill/>
                          </a:ln>
                          <a:solidFill>
                            <a:srgbClr val="000000"/>
                          </a:solidFill>
                          <a:effectLst/>
                          <a:latin typeface="Arial" charset="0"/>
                        </a:rPr>
                        <a:t>50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ICt</a:t>
                      </a:r>
                      <a:r>
                        <a:rPr kumimoji="0" lang="pl-PL" altLang="pl-PL" sz="1000" b="0" i="0" u="none" strike="noStrike" cap="none" normalizeH="0" baseline="-25000" smtClean="0">
                          <a:ln>
                            <a:noFill/>
                          </a:ln>
                          <a:solidFill>
                            <a:srgbClr val="000000"/>
                          </a:solidFill>
                          <a:effectLst/>
                          <a:latin typeface="Arial" charset="0"/>
                        </a:rPr>
                        <a:t>50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PCt</a:t>
                      </a:r>
                      <a:r>
                        <a:rPr kumimoji="0" lang="pl-PL" altLang="pl-PL" sz="1000" b="0" i="0" u="none" strike="noStrike" cap="none" normalizeH="0" baseline="-25000" smtClean="0">
                          <a:ln>
                            <a:noFill/>
                          </a:ln>
                          <a:solidFill>
                            <a:srgbClr val="000000"/>
                          </a:solidFill>
                          <a:effectLst/>
                          <a:latin typeface="Arial" charset="0"/>
                        </a:rPr>
                        <a:t>50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LD</a:t>
                      </a:r>
                      <a:r>
                        <a:rPr kumimoji="0" lang="pl-PL" altLang="pl-PL" sz="1000" b="0" i="0" u="none" strike="noStrike" cap="none" normalizeH="0" baseline="-25000" smtClean="0">
                          <a:ln>
                            <a:noFill/>
                          </a:ln>
                          <a:solidFill>
                            <a:srgbClr val="000000"/>
                          </a:solidFill>
                          <a:effectLst/>
                          <a:latin typeface="Arial" charset="0"/>
                        </a:rPr>
                        <a:t>50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LD</a:t>
                      </a:r>
                      <a:r>
                        <a:rPr kumimoji="0" lang="pl-PL" altLang="pl-PL" sz="1000" b="0" i="0" u="none" strike="noStrike" cap="none" normalizeH="0" baseline="-25000" smtClean="0">
                          <a:ln>
                            <a:noFill/>
                          </a:ln>
                          <a:solidFill>
                            <a:srgbClr val="000000"/>
                          </a:solidFill>
                          <a:effectLst/>
                          <a:latin typeface="Arial" charset="0"/>
                        </a:rPr>
                        <a:t>50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LCt</a:t>
                      </a:r>
                      <a:r>
                        <a:rPr kumimoji="0" lang="pl-PL" altLang="pl-PL" sz="1000" b="0" i="0" u="none" strike="noStrike" cap="none" normalizeH="0" baseline="-25000" smtClean="0">
                          <a:ln>
                            <a:noFill/>
                          </a:ln>
                          <a:solidFill>
                            <a:srgbClr val="000000"/>
                          </a:solidFill>
                          <a:effectLst/>
                          <a:latin typeface="Arial" charset="0"/>
                        </a:rPr>
                        <a:t>50</a:t>
                      </a:r>
                      <a:r>
                        <a:rPr kumimoji="0" lang="pl-PL" altLang="pl-PL" sz="1000" b="0" i="0" u="none" strike="noStrike" cap="none" normalizeH="0" baseline="0" smtClean="0">
                          <a:ln>
                            <a:noFill/>
                          </a:ln>
                          <a:solidFill>
                            <a:srgbClr val="000000"/>
                          </a:solidFill>
                          <a:effectLst/>
                          <a:latin typeface="Arial" charset="0"/>
                        </a:rPr>
                        <a:t> XR</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5738">
                <a:tc vMerge="1">
                  <a:txBody>
                    <a:bodyPr/>
                    <a:lstStyle/>
                    <a:p>
                      <a:endParaRPr lang="pl-PL"/>
                    </a:p>
                  </a:txBody>
                  <a:tcPr/>
                </a:tc>
                <a:tc vMerge="1">
                  <a:txBody>
                    <a:bodyPr/>
                    <a:lstStyle/>
                    <a:p>
                      <a:endParaRPr lang="pl-PL"/>
                    </a:p>
                  </a:txBody>
                  <a:tcPr/>
                </a:tc>
                <a:tc gridSpan="3">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de-DE" altLang="pl-PL" sz="1000" b="0" i="0" u="none" strike="noStrike" cap="none" normalizeH="0" baseline="0" smtClean="0">
                          <a:ln>
                            <a:noFill/>
                          </a:ln>
                          <a:solidFill>
                            <a:srgbClr val="000000"/>
                          </a:solidFill>
                          <a:effectLst/>
                          <a:latin typeface="Arial" charset="0"/>
                        </a:rPr>
                        <a:t>[mg min/dm</a:t>
                      </a:r>
                      <a:r>
                        <a:rPr kumimoji="0" lang="de-DE" altLang="pl-PL" sz="1000" b="0" i="0" u="none" strike="noStrike" cap="none" normalizeH="0" baseline="30000" smtClean="0">
                          <a:ln>
                            <a:noFill/>
                          </a:ln>
                          <a:solidFill>
                            <a:srgbClr val="000000"/>
                          </a:solidFill>
                          <a:effectLst/>
                          <a:latin typeface="Arial" charset="0"/>
                        </a:rPr>
                        <a:t>3</a:t>
                      </a:r>
                      <a:r>
                        <a:rPr kumimoji="0" lang="de-DE"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de-DE" altLang="pl-PL" sz="1000" b="0" i="0" u="none" strike="noStrike" cap="none" normalizeH="0" baseline="0" smtClean="0">
                          <a:ln>
                            <a:noFill/>
                          </a:ln>
                          <a:solidFill>
                            <a:srgbClr val="000000"/>
                          </a:solidFill>
                          <a:effectLst/>
                          <a:latin typeface="Arial" charset="0"/>
                        </a:rPr>
                        <a:t>[mg/kg]</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de-DE" altLang="pl-PL" sz="1000" b="0" i="0" u="none" strike="noStrike" cap="none" normalizeH="0" baseline="0" smtClean="0">
                          <a:ln>
                            <a:noFill/>
                          </a:ln>
                          <a:solidFill>
                            <a:srgbClr val="000000"/>
                          </a:solidFill>
                          <a:effectLst/>
                          <a:latin typeface="Arial" charset="0"/>
                        </a:rPr>
                        <a:t>[mg/kg]</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de-DE" altLang="pl-PL" sz="1000" b="0" i="0" u="none" strike="noStrike" cap="none" normalizeH="0" baseline="0" smtClean="0">
                          <a:ln>
                            <a:noFill/>
                          </a:ln>
                          <a:solidFill>
                            <a:srgbClr val="000000"/>
                          </a:solidFill>
                          <a:effectLst/>
                          <a:latin typeface="Arial" charset="0"/>
                        </a:rPr>
                        <a:t> </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5738">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sarin</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n-p</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0,15</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0,055</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0,001</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2,4</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0,14</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750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7325">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soman</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n-p</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0,05</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0,025</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0,0002</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1,4</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0,14</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250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5738">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VX</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n-p</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0,02</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0,005</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0,0001</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0,09</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0,07</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100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7325">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saksitoksyna</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n-p</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0,002</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0,005</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10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71475">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XR toksyna botulinowa</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n-p</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0,0002</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0,001</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1</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7325">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iperyt siarkowy</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s-p</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1,5</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0,2</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0,025</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70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0,7</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7500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5738">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CS</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d-o</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25</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0,001</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0,0001</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1,3 10</a:t>
                      </a:r>
                      <a:r>
                        <a:rPr kumimoji="0" lang="pl-PL" altLang="pl-PL" sz="1000" b="0" i="0" u="none" strike="noStrike" cap="none" normalizeH="0" baseline="30000" smtClean="0">
                          <a:ln>
                            <a:noFill/>
                          </a:ln>
                          <a:solidFill>
                            <a:srgbClr val="000000"/>
                          </a:solidFill>
                          <a:effectLst/>
                          <a:latin typeface="Arial" charset="0"/>
                        </a:rPr>
                        <a:t>3</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7325">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BZ</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o</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200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0,11</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0,05</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1,0 10</a:t>
                      </a:r>
                      <a:r>
                        <a:rPr kumimoji="0" lang="pl-PL" altLang="pl-PL" sz="1000" b="0" i="0" u="none" strike="noStrike" cap="none" normalizeH="0" baseline="30000" smtClean="0">
                          <a:ln>
                            <a:noFill/>
                          </a:ln>
                          <a:solidFill>
                            <a:srgbClr val="000000"/>
                          </a:solidFill>
                          <a:effectLst/>
                          <a:latin typeface="Arial" charset="0"/>
                        </a:rPr>
                        <a:t>6</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5738">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Ornage</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r</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500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5738">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Whit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r</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2000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7325">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Blue</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r</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70</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defRPr sz="2800">
                          <a:solidFill>
                            <a:schemeClr val="tx1"/>
                          </a:solidFill>
                          <a:latin typeface="Arial" charset="0"/>
                        </a:defRPr>
                      </a:lvl1pPr>
                      <a:lvl2pPr marL="742950" indent="-285750" eaLnBrk="0" hangingPunct="0">
                        <a:spcBef>
                          <a:spcPct val="20000"/>
                        </a:spcBef>
                        <a:defRPr sz="2400">
                          <a:solidFill>
                            <a:schemeClr val="tx1"/>
                          </a:solidFill>
                          <a:latin typeface="Arial" charset="0"/>
                        </a:defRPr>
                      </a:lvl2pPr>
                      <a:lvl3pPr marL="1143000" indent="-228600" eaLnBrk="0" hangingPunct="0">
                        <a:spcBef>
                          <a:spcPct val="20000"/>
                        </a:spcBef>
                        <a:defRPr sz="2000">
                          <a:solidFill>
                            <a:schemeClr val="tx1"/>
                          </a:solidFill>
                          <a:latin typeface="Arial" charset="0"/>
                        </a:defRPr>
                      </a:lvl3pPr>
                      <a:lvl4pPr marL="1600200" indent="-228600" eaLnBrk="0" hangingPunct="0">
                        <a:spcBef>
                          <a:spcPct val="20000"/>
                        </a:spcBef>
                        <a:defRPr>
                          <a:solidFill>
                            <a:schemeClr val="tx1"/>
                          </a:solidFill>
                          <a:latin typeface="Arial" charset="0"/>
                        </a:defRPr>
                      </a:lvl4pPr>
                      <a:lvl5pPr marL="2057400" indent="-228600" eaLnBrk="0" hangingPunct="0">
                        <a:spcBef>
                          <a:spcPct val="20000"/>
                        </a:spcBef>
                        <a:defRPr>
                          <a:solidFill>
                            <a:schemeClr val="tx1"/>
                          </a:solidFill>
                          <a:latin typeface="Arial" charset="0"/>
                        </a:defRPr>
                      </a:lvl5pPr>
                      <a:lvl6pPr marL="2514600" indent="-228600" eaLnBrk="0" fontAlgn="base" hangingPunct="0">
                        <a:spcBef>
                          <a:spcPct val="20000"/>
                        </a:spcBef>
                        <a:spcAft>
                          <a:spcPct val="0"/>
                        </a:spcAft>
                        <a:defRPr>
                          <a:solidFill>
                            <a:schemeClr val="tx1"/>
                          </a:solidFill>
                          <a:latin typeface="Arial" charset="0"/>
                        </a:defRPr>
                      </a:lvl6pPr>
                      <a:lvl7pPr marL="2971800" indent="-228600" eaLnBrk="0" fontAlgn="base" hangingPunct="0">
                        <a:spcBef>
                          <a:spcPct val="20000"/>
                        </a:spcBef>
                        <a:spcAft>
                          <a:spcPct val="0"/>
                        </a:spcAft>
                        <a:defRPr>
                          <a:solidFill>
                            <a:schemeClr val="tx1"/>
                          </a:solidFill>
                          <a:latin typeface="Arial" charset="0"/>
                        </a:defRPr>
                      </a:lvl7pPr>
                      <a:lvl8pPr marL="3429000" indent="-228600" eaLnBrk="0" fontAlgn="base" hangingPunct="0">
                        <a:spcBef>
                          <a:spcPct val="20000"/>
                        </a:spcBef>
                        <a:spcAft>
                          <a:spcPct val="0"/>
                        </a:spcAft>
                        <a:defRPr>
                          <a:solidFill>
                            <a:schemeClr val="tx1"/>
                          </a:solidFill>
                          <a:latin typeface="Arial" charset="0"/>
                        </a:defRPr>
                      </a:lvl8pPr>
                      <a:lvl9pPr marL="3886200" indent="-228600" eaLnBrk="0" fontAlgn="base" hangingPunct="0">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pl-PL" altLang="pl-PL" sz="1000" b="0" i="0" u="none" strike="noStrike" cap="none" normalizeH="0" baseline="0" smtClean="0">
                          <a:ln>
                            <a:noFill/>
                          </a:ln>
                          <a:solidFill>
                            <a:srgbClr val="000000"/>
                          </a:solidFill>
                          <a:effectLst/>
                          <a:latin typeface="Arial" charset="0"/>
                        </a:rPr>
                        <a:t>-</a:t>
                      </a:r>
                      <a:endParaRPr kumimoji="0" lang="pl-PL" altLang="pl-PL" sz="1100" b="0" i="0" u="none" strike="noStrike" cap="none" normalizeH="0" baseline="0" smtClean="0">
                        <a:ln>
                          <a:noFill/>
                        </a:ln>
                        <a:solidFill>
                          <a:srgbClr val="000000"/>
                        </a:solidFill>
                        <a:effectLst/>
                        <a:latin typeface="Calibri" pitchFamily="34" charset="0"/>
                      </a:endParaRPr>
                    </a:p>
                  </a:txBody>
                  <a:tcPr marL="45085" marR="45085"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25737" name="Rectangle 350"/>
          <p:cNvSpPr>
            <a:spLocks noChangeArrowheads="1"/>
          </p:cNvSpPr>
          <p:nvPr/>
        </p:nvSpPr>
        <p:spPr bwMode="auto">
          <a:xfrm>
            <a:off x="323850" y="4443413"/>
            <a:ext cx="8640763" cy="920750"/>
          </a:xfrm>
          <a:prstGeom prst="rect">
            <a:avLst/>
          </a:prstGeom>
          <a:noFill/>
          <a:ln w="9525">
            <a:noFill/>
            <a:miter lim="800000"/>
            <a:headEnd/>
            <a:tailEnd/>
          </a:ln>
          <a:effectLst/>
        </p:spPr>
        <p:txBody>
          <a:bodyPr anchor="ctr">
            <a:spAutoFit/>
          </a:bodyPr>
          <a:lstStyle/>
          <a:p>
            <a:pPr eaLnBrk="0" hangingPunct="0">
              <a:lnSpc>
                <a:spcPct val="130000"/>
              </a:lnSpc>
            </a:pPr>
            <a:r>
              <a:rPr lang="pl-PL" altLang="pl-PL" sz="1400"/>
              <a:t>n-p – nerwowo-paralityczne;  d-o – drażniaco-obezwładniające; o – obezwładniające; </a:t>
            </a:r>
            <a:br>
              <a:rPr lang="pl-PL" altLang="pl-PL" sz="1400"/>
            </a:br>
            <a:r>
              <a:rPr lang="pl-PL" altLang="pl-PL" sz="1400"/>
              <a:t>r – roślinobójcze; s-p – skórno-parzące; LCt</a:t>
            </a:r>
            <a:r>
              <a:rPr lang="pl-PL" altLang="pl-PL" sz="1400" baseline="-25000"/>
              <a:t>50</a:t>
            </a:r>
            <a:r>
              <a:rPr lang="pl-PL" altLang="pl-PL" sz="1400"/>
              <a:t>, LD</a:t>
            </a:r>
            <a:r>
              <a:rPr lang="pl-PL" altLang="pl-PL" sz="1400" baseline="-25000"/>
              <a:t>50</a:t>
            </a:r>
            <a:r>
              <a:rPr lang="pl-PL" altLang="pl-PL" sz="1400"/>
              <a:t> – stężenie śmiertelne;  ICt</a:t>
            </a:r>
            <a:r>
              <a:rPr lang="pl-PL" altLang="pl-PL" sz="1400" baseline="-25000"/>
              <a:t>50</a:t>
            </a:r>
            <a:r>
              <a:rPr lang="pl-PL" altLang="pl-PL" sz="1400"/>
              <a:t> – stężenie napastliwe;  PCt</a:t>
            </a:r>
            <a:r>
              <a:rPr lang="pl-PL" altLang="pl-PL" sz="1400" baseline="-25000"/>
              <a:t>50</a:t>
            </a:r>
            <a:r>
              <a:rPr lang="pl-PL" altLang="pl-PL" sz="1400"/>
              <a:t> – stężenie progowe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Prostokąt 1"/>
          <p:cNvSpPr>
            <a:spLocks noChangeArrowheads="1"/>
          </p:cNvSpPr>
          <p:nvPr/>
        </p:nvSpPr>
        <p:spPr bwMode="auto">
          <a:xfrm>
            <a:off x="179388" y="188913"/>
            <a:ext cx="7848600" cy="368300"/>
          </a:xfrm>
          <a:prstGeom prst="rect">
            <a:avLst/>
          </a:prstGeom>
          <a:noFill/>
          <a:ln w="9525">
            <a:noFill/>
            <a:miter lim="800000"/>
            <a:headEnd/>
            <a:tailEnd/>
          </a:ln>
        </p:spPr>
        <p:txBody>
          <a:bodyPr>
            <a:spAutoFit/>
          </a:bodyPr>
          <a:lstStyle/>
          <a:p>
            <a:r>
              <a:rPr lang="pl-PL" altLang="pl-PL"/>
              <a:t>Amunicja chemiczna i BST znalezione w strefach okupacyjnych</a:t>
            </a:r>
          </a:p>
        </p:txBody>
      </p:sp>
      <p:graphicFrame>
        <p:nvGraphicFramePr>
          <p:cNvPr id="4" name="Tabela 3"/>
          <p:cNvGraphicFramePr>
            <a:graphicFrameLocks noGrp="1"/>
          </p:cNvGraphicFramePr>
          <p:nvPr/>
        </p:nvGraphicFramePr>
        <p:xfrm>
          <a:off x="1331913" y="692150"/>
          <a:ext cx="6075362" cy="2195513"/>
        </p:xfrm>
        <a:graphic>
          <a:graphicData uri="http://schemas.openxmlformats.org/drawingml/2006/table">
            <a:tbl>
              <a:tblPr>
                <a:tableStyleId>{5C22544A-7EE6-4342-B048-85BDC9FD1C3A}</a:tableStyleId>
              </a:tblPr>
              <a:tblGrid>
                <a:gridCol w="1664883"/>
                <a:gridCol w="899748"/>
                <a:gridCol w="1260409"/>
                <a:gridCol w="1260409"/>
                <a:gridCol w="989913"/>
              </a:tblGrid>
              <a:tr h="274439">
                <a:tc rowSpan="2">
                  <a:txBody>
                    <a:bodyPr/>
                    <a:lstStyle/>
                    <a:p>
                      <a:pPr marL="215900" indent="-215900" algn="ctr">
                        <a:lnSpc>
                          <a:spcPct val="150000"/>
                        </a:lnSpc>
                        <a:spcAft>
                          <a:spcPts val="0"/>
                        </a:spcAft>
                      </a:pPr>
                      <a:r>
                        <a:rPr lang="pl-PL" sz="1200" dirty="0">
                          <a:effectLst/>
                        </a:rPr>
                        <a:t>Rodzaj amunicji</a:t>
                      </a:r>
                      <a:endParaRPr lang="pl-PL" sz="1000" dirty="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marL="215900" indent="-215900" algn="ctr">
                        <a:lnSpc>
                          <a:spcPct val="150000"/>
                        </a:lnSpc>
                        <a:spcBef>
                          <a:spcPts val="300"/>
                        </a:spcBef>
                        <a:spcAft>
                          <a:spcPts val="300"/>
                        </a:spcAft>
                      </a:pPr>
                      <a:r>
                        <a:rPr lang="pl-PL" sz="1200">
                          <a:effectLst/>
                        </a:rPr>
                        <a:t>Strefa okupacyjna</a:t>
                      </a:r>
                      <a:endParaRPr lang="pl-PL" sz="1000">
                        <a:effectLst/>
                        <a:latin typeface="Times New Roman"/>
                        <a:ea typeface="Times New Roman"/>
                      </a:endParaRPr>
                    </a:p>
                  </a:txBody>
                  <a:tcPr marL="44448" marR="4444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pl-PL"/>
                    </a:p>
                  </a:txBody>
                  <a:tcPr/>
                </a:tc>
                <a:tc hMerge="1">
                  <a:txBody>
                    <a:bodyPr/>
                    <a:lstStyle/>
                    <a:p>
                      <a:endParaRPr lang="pl-PL"/>
                    </a:p>
                  </a:txBody>
                  <a:tcPr/>
                </a:tc>
                <a:tc hMerge="1">
                  <a:txBody>
                    <a:bodyPr/>
                    <a:lstStyle/>
                    <a:p>
                      <a:endParaRPr lang="pl-PL"/>
                    </a:p>
                  </a:txBody>
                  <a:tcPr/>
                </a:tc>
              </a:tr>
              <a:tr h="274439">
                <a:tc vMerge="1">
                  <a:txBody>
                    <a:bodyPr/>
                    <a:lstStyle/>
                    <a:p>
                      <a:endParaRPr lang="pl-PL"/>
                    </a:p>
                  </a:txBody>
                  <a:tcPr/>
                </a:tc>
                <a:tc>
                  <a:txBody>
                    <a:bodyPr/>
                    <a:lstStyle/>
                    <a:p>
                      <a:pPr marL="215900" indent="-215900" algn="ctr">
                        <a:lnSpc>
                          <a:spcPct val="150000"/>
                        </a:lnSpc>
                        <a:spcAft>
                          <a:spcPts val="0"/>
                        </a:spcAft>
                      </a:pPr>
                      <a:r>
                        <a:rPr lang="pl-PL" sz="1200">
                          <a:effectLst/>
                        </a:rPr>
                        <a:t>ZSRR</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USA</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Wielka Brytania</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Francja</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8878">
                <a:tc>
                  <a:txBody>
                    <a:bodyPr/>
                    <a:lstStyle/>
                    <a:p>
                      <a:pPr marL="215900" indent="-215900" algn="ctr">
                        <a:lnSpc>
                          <a:spcPct val="150000"/>
                        </a:lnSpc>
                        <a:spcAft>
                          <a:spcPts val="0"/>
                        </a:spcAft>
                      </a:pPr>
                      <a:r>
                        <a:rPr lang="pl-PL" sz="1200">
                          <a:effectLst/>
                        </a:rPr>
                        <a:t>Amunicja chemiczna</a:t>
                      </a:r>
                      <a:endParaRPr lang="pl-PL" sz="1000">
                        <a:effectLst/>
                      </a:endParaRPr>
                    </a:p>
                    <a:p>
                      <a:pPr marL="215900" indent="-215900" algn="ctr">
                        <a:lnSpc>
                          <a:spcPct val="150000"/>
                        </a:lnSpc>
                        <a:spcAft>
                          <a:spcPts val="0"/>
                        </a:spcAft>
                      </a:pPr>
                      <a:r>
                        <a:rPr lang="pl-PL" sz="1200">
                          <a:effectLst/>
                        </a:rPr>
                        <a:t>[tys. ton]</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62,5</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94,0</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122,5</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9,3</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8878">
                <a:tc>
                  <a:txBody>
                    <a:bodyPr/>
                    <a:lstStyle/>
                    <a:p>
                      <a:pPr marL="215900" indent="-215900" algn="ctr">
                        <a:lnSpc>
                          <a:spcPct val="150000"/>
                        </a:lnSpc>
                        <a:spcAft>
                          <a:spcPts val="0"/>
                        </a:spcAft>
                      </a:pPr>
                      <a:r>
                        <a:rPr lang="pl-PL" sz="1200">
                          <a:effectLst/>
                        </a:rPr>
                        <a:t>BST w pojemnikach</a:t>
                      </a:r>
                      <a:endParaRPr lang="pl-PL" sz="1000">
                        <a:effectLst/>
                      </a:endParaRPr>
                    </a:p>
                    <a:p>
                      <a:pPr marL="215900" indent="-215900" algn="ctr">
                        <a:lnSpc>
                          <a:spcPct val="150000"/>
                        </a:lnSpc>
                        <a:spcAft>
                          <a:spcPts val="0"/>
                        </a:spcAft>
                      </a:pPr>
                      <a:r>
                        <a:rPr lang="pl-PL" sz="1200">
                          <a:effectLst/>
                        </a:rPr>
                        <a:t>[tys. ton]</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8,0</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10,5</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4,2</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0,2</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439">
                <a:tc>
                  <a:txBody>
                    <a:bodyPr/>
                    <a:lstStyle/>
                    <a:p>
                      <a:pPr marL="215900" indent="-215900" algn="just">
                        <a:lnSpc>
                          <a:spcPct val="150000"/>
                        </a:lnSpc>
                        <a:spcAft>
                          <a:spcPts val="0"/>
                        </a:spcAft>
                      </a:pPr>
                      <a:r>
                        <a:rPr lang="pl-PL" sz="1200">
                          <a:effectLst/>
                        </a:rPr>
                        <a:t>Razem:</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70,5</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104,5</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126,7</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15900" indent="-215900" algn="ctr">
                        <a:lnSpc>
                          <a:spcPct val="150000"/>
                        </a:lnSpc>
                        <a:spcBef>
                          <a:spcPts val="300"/>
                        </a:spcBef>
                        <a:spcAft>
                          <a:spcPts val="300"/>
                        </a:spcAft>
                      </a:pPr>
                      <a:r>
                        <a:rPr lang="pl-PL" sz="1200">
                          <a:effectLst/>
                        </a:rPr>
                        <a:t>9,5</a:t>
                      </a:r>
                      <a:endParaRPr lang="pl-PL" sz="100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439">
                <a:tc gridSpan="5">
                  <a:txBody>
                    <a:bodyPr/>
                    <a:lstStyle/>
                    <a:p>
                      <a:pPr marL="215900" indent="-215900" algn="ctr">
                        <a:lnSpc>
                          <a:spcPct val="150000"/>
                        </a:lnSpc>
                        <a:spcAft>
                          <a:spcPts val="0"/>
                        </a:spcAft>
                      </a:pPr>
                      <a:r>
                        <a:rPr lang="pl-PL" sz="1200" dirty="0">
                          <a:effectLst/>
                        </a:rPr>
                        <a:t>Ogółem: 311,2 tys. ton</a:t>
                      </a:r>
                      <a:endParaRPr lang="pl-PL" sz="1000" dirty="0">
                        <a:effectLst/>
                        <a:latin typeface="Times New Roman"/>
                        <a:ea typeface="Times New Roman"/>
                      </a:endParaRPr>
                    </a:p>
                  </a:txBody>
                  <a:tcPr marL="44448" marR="444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bl>
          </a:graphicData>
        </a:graphic>
      </p:graphicFrame>
      <p:sp>
        <p:nvSpPr>
          <p:cNvPr id="26663" name="Prostokąt 3"/>
          <p:cNvSpPr>
            <a:spLocks noChangeArrowheads="1"/>
          </p:cNvSpPr>
          <p:nvPr/>
        </p:nvSpPr>
        <p:spPr bwMode="auto">
          <a:xfrm>
            <a:off x="323850" y="3113088"/>
            <a:ext cx="8351838" cy="368300"/>
          </a:xfrm>
          <a:prstGeom prst="rect">
            <a:avLst/>
          </a:prstGeom>
          <a:noFill/>
          <a:ln w="9525">
            <a:noFill/>
            <a:miter lim="800000"/>
            <a:headEnd/>
            <a:tailEnd/>
          </a:ln>
        </p:spPr>
        <p:txBody>
          <a:bodyPr>
            <a:spAutoFit/>
          </a:bodyPr>
          <a:lstStyle/>
          <a:p>
            <a:r>
              <a:rPr lang="pl-PL" altLang="pl-PL"/>
              <a:t>Rodzaje i ilości BST zatopione przez wojska radzieckie w Bałtyku</a:t>
            </a:r>
          </a:p>
        </p:txBody>
      </p:sp>
      <p:graphicFrame>
        <p:nvGraphicFramePr>
          <p:cNvPr id="6" name="Tabela 5"/>
          <p:cNvGraphicFramePr>
            <a:graphicFrameLocks noGrp="1"/>
          </p:cNvGraphicFramePr>
          <p:nvPr/>
        </p:nvGraphicFramePr>
        <p:xfrm>
          <a:off x="395288" y="3644900"/>
          <a:ext cx="8280400" cy="2835275"/>
        </p:xfrm>
        <a:graphic>
          <a:graphicData uri="http://schemas.openxmlformats.org/drawingml/2006/table">
            <a:tbl>
              <a:tblPr>
                <a:tableStyleId>{5C22544A-7EE6-4342-B048-85BDC9FD1C3A}</a:tableStyleId>
              </a:tblPr>
              <a:tblGrid>
                <a:gridCol w="1785770"/>
                <a:gridCol w="1070959"/>
                <a:gridCol w="1070959"/>
                <a:gridCol w="968549"/>
                <a:gridCol w="1512073"/>
                <a:gridCol w="766693"/>
                <a:gridCol w="1105398"/>
              </a:tblGrid>
              <a:tr h="274381">
                <a:tc rowSpan="2">
                  <a:txBody>
                    <a:bodyPr/>
                    <a:lstStyle/>
                    <a:p>
                      <a:pPr marL="0" indent="0" algn="ctr">
                        <a:lnSpc>
                          <a:spcPct val="150000"/>
                        </a:lnSpc>
                        <a:spcBef>
                          <a:spcPts val="300"/>
                        </a:spcBef>
                        <a:spcAft>
                          <a:spcPts val="300"/>
                        </a:spcAft>
                      </a:pPr>
                      <a:r>
                        <a:rPr lang="pl-PL" sz="1200" dirty="0">
                          <a:effectLst/>
                        </a:rPr>
                        <a:t>Rodzaj amunicji</a:t>
                      </a:r>
                      <a:endParaRPr lang="pl-PL" sz="1000" dirty="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marL="0" indent="0" algn="ctr">
                        <a:lnSpc>
                          <a:spcPct val="150000"/>
                        </a:lnSpc>
                        <a:spcBef>
                          <a:spcPts val="300"/>
                        </a:spcBef>
                        <a:spcAft>
                          <a:spcPts val="300"/>
                        </a:spcAft>
                      </a:pPr>
                      <a:r>
                        <a:rPr lang="pl-PL" sz="1200">
                          <a:effectLst/>
                        </a:rPr>
                        <a:t>Rodzaj i ilość BST [tony]</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365843">
                <a:tc vMerge="1">
                  <a:txBody>
                    <a:bodyPr/>
                    <a:lstStyle/>
                    <a:p>
                      <a:endParaRPr lang="pl-PL"/>
                    </a:p>
                  </a:txBody>
                  <a:tcPr/>
                </a:tc>
                <a:tc>
                  <a:txBody>
                    <a:bodyPr/>
                    <a:lstStyle/>
                    <a:p>
                      <a:pPr marL="0" indent="0" algn="ctr">
                        <a:lnSpc>
                          <a:spcPct val="100000"/>
                        </a:lnSpc>
                        <a:spcBef>
                          <a:spcPts val="300"/>
                        </a:spcBef>
                        <a:spcAft>
                          <a:spcPts val="300"/>
                        </a:spcAft>
                      </a:pPr>
                      <a:r>
                        <a:rPr lang="pl-PL" sz="1200" dirty="0">
                          <a:effectLst/>
                        </a:rPr>
                        <a:t>iperyt</a:t>
                      </a:r>
                      <a:endParaRPr lang="pl-PL" sz="1000" dirty="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00000"/>
                        </a:lnSpc>
                        <a:spcBef>
                          <a:spcPts val="300"/>
                        </a:spcBef>
                        <a:spcAft>
                          <a:spcPts val="300"/>
                        </a:spcAft>
                      </a:pPr>
                      <a:r>
                        <a:rPr lang="pl-PL" sz="1200" dirty="0">
                          <a:effectLst/>
                        </a:rPr>
                        <a:t>związki arsenowe</a:t>
                      </a:r>
                      <a:endParaRPr lang="pl-PL" sz="1000" dirty="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00000"/>
                        </a:lnSpc>
                        <a:spcBef>
                          <a:spcPts val="300"/>
                        </a:spcBef>
                        <a:spcAft>
                          <a:spcPts val="300"/>
                        </a:spcAft>
                      </a:pPr>
                      <a:r>
                        <a:rPr lang="pl-PL" sz="1200" dirty="0">
                          <a:effectLst/>
                        </a:rPr>
                        <a:t>adamsyt</a:t>
                      </a:r>
                      <a:endParaRPr lang="pl-PL" sz="1000" dirty="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00000"/>
                        </a:lnSpc>
                        <a:spcBef>
                          <a:spcPts val="300"/>
                        </a:spcBef>
                        <a:spcAft>
                          <a:spcPts val="300"/>
                        </a:spcAft>
                      </a:pPr>
                      <a:r>
                        <a:rPr lang="pl-PL" sz="1200" dirty="0" err="1" smtClean="0">
                          <a:effectLst/>
                        </a:rPr>
                        <a:t>chloroacetofenon</a:t>
                      </a:r>
                      <a:endParaRPr lang="pl-PL" sz="1000" dirty="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00000"/>
                        </a:lnSpc>
                        <a:spcBef>
                          <a:spcPts val="300"/>
                        </a:spcBef>
                        <a:spcAft>
                          <a:spcPts val="300"/>
                        </a:spcAft>
                      </a:pPr>
                      <a:r>
                        <a:rPr lang="pl-PL" sz="1200" dirty="0">
                          <a:effectLst/>
                        </a:rPr>
                        <a:t>cyklon B</a:t>
                      </a:r>
                      <a:endParaRPr lang="pl-PL" sz="1000" dirty="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00000"/>
                        </a:lnSpc>
                        <a:spcAft>
                          <a:spcPts val="0"/>
                        </a:spcAft>
                      </a:pPr>
                      <a:r>
                        <a:rPr lang="pl-PL" sz="1200" dirty="0">
                          <a:effectLst/>
                        </a:rPr>
                        <a:t>Razem</a:t>
                      </a:r>
                      <a:endParaRPr lang="pl-PL" sz="1000" dirty="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381">
                <a:tc>
                  <a:txBody>
                    <a:bodyPr/>
                    <a:lstStyle/>
                    <a:p>
                      <a:pPr marL="0" indent="0" algn="just">
                        <a:lnSpc>
                          <a:spcPct val="150000"/>
                        </a:lnSpc>
                        <a:spcBef>
                          <a:spcPts val="300"/>
                        </a:spcBef>
                        <a:spcAft>
                          <a:spcPts val="300"/>
                        </a:spcAft>
                      </a:pPr>
                      <a:r>
                        <a:rPr lang="pl-PL" sz="1200">
                          <a:effectLst/>
                        </a:rPr>
                        <a:t>bomby lotnicze</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6 773</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984</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642</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520</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8 919</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381">
                <a:tc>
                  <a:txBody>
                    <a:bodyPr/>
                    <a:lstStyle/>
                    <a:p>
                      <a:pPr marL="0" indent="0" algn="just">
                        <a:lnSpc>
                          <a:spcPct val="150000"/>
                        </a:lnSpc>
                        <a:spcBef>
                          <a:spcPts val="300"/>
                        </a:spcBef>
                        <a:spcAft>
                          <a:spcPts val="300"/>
                        </a:spcAft>
                      </a:pPr>
                      <a:r>
                        <a:rPr lang="pl-PL" sz="1200">
                          <a:effectLst/>
                        </a:rPr>
                        <a:t>pociski artyleryjskie</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729</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66</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39</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dirty="0">
                          <a:effectLst/>
                        </a:rPr>
                        <a:t>-</a:t>
                      </a:r>
                      <a:endParaRPr lang="pl-PL" sz="1000" dirty="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834</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381">
                <a:tc>
                  <a:txBody>
                    <a:bodyPr/>
                    <a:lstStyle/>
                    <a:p>
                      <a:pPr marL="0" indent="0" algn="just">
                        <a:lnSpc>
                          <a:spcPct val="150000"/>
                        </a:lnSpc>
                        <a:spcBef>
                          <a:spcPts val="300"/>
                        </a:spcBef>
                        <a:spcAft>
                          <a:spcPts val="300"/>
                        </a:spcAft>
                      </a:pPr>
                      <a:r>
                        <a:rPr lang="pl-PL" sz="1200">
                          <a:effectLst/>
                        </a:rPr>
                        <a:t>miny</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46</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46</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381">
                <a:tc>
                  <a:txBody>
                    <a:bodyPr/>
                    <a:lstStyle/>
                    <a:p>
                      <a:pPr marL="0" indent="0" algn="just">
                        <a:lnSpc>
                          <a:spcPct val="150000"/>
                        </a:lnSpc>
                        <a:spcBef>
                          <a:spcPts val="300"/>
                        </a:spcBef>
                        <a:spcAft>
                          <a:spcPts val="300"/>
                        </a:spcAft>
                      </a:pPr>
                      <a:r>
                        <a:rPr lang="pl-PL" sz="1200">
                          <a:effectLst/>
                        </a:rPr>
                        <a:t>pojemniki</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87</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221</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753</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80</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1 141</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381">
                <a:tc>
                  <a:txBody>
                    <a:bodyPr/>
                    <a:lstStyle/>
                    <a:p>
                      <a:pPr marL="0" indent="0" algn="just">
                        <a:lnSpc>
                          <a:spcPct val="150000"/>
                        </a:lnSpc>
                        <a:spcBef>
                          <a:spcPts val="300"/>
                        </a:spcBef>
                        <a:spcAft>
                          <a:spcPts val="300"/>
                        </a:spcAft>
                      </a:pPr>
                      <a:r>
                        <a:rPr lang="pl-PL" sz="1200">
                          <a:effectLst/>
                        </a:rPr>
                        <a:t>granaty dymne</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71</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71</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381">
                <a:tc>
                  <a:txBody>
                    <a:bodyPr/>
                    <a:lstStyle/>
                    <a:p>
                      <a:pPr marL="0" indent="0" algn="just">
                        <a:lnSpc>
                          <a:spcPct val="150000"/>
                        </a:lnSpc>
                        <a:spcBef>
                          <a:spcPts val="300"/>
                        </a:spcBef>
                        <a:spcAft>
                          <a:spcPts val="300"/>
                        </a:spcAft>
                      </a:pPr>
                      <a:r>
                        <a:rPr lang="pl-PL" sz="1200">
                          <a:effectLst/>
                        </a:rPr>
                        <a:t>cysterny</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1004</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1 004</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381">
                <a:tc>
                  <a:txBody>
                    <a:bodyPr/>
                    <a:lstStyle/>
                    <a:p>
                      <a:pPr marL="0" indent="0" algn="just">
                        <a:lnSpc>
                          <a:spcPct val="150000"/>
                        </a:lnSpc>
                        <a:spcBef>
                          <a:spcPts val="300"/>
                        </a:spcBef>
                        <a:spcAft>
                          <a:spcPts val="300"/>
                        </a:spcAft>
                      </a:pPr>
                      <a:r>
                        <a:rPr lang="pl-PL" sz="1200">
                          <a:effectLst/>
                        </a:rPr>
                        <a:t>beczki</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20</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20</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381">
                <a:tc>
                  <a:txBody>
                    <a:bodyPr/>
                    <a:lstStyle/>
                    <a:p>
                      <a:pPr marL="0" indent="0" algn="just">
                        <a:lnSpc>
                          <a:spcPct val="150000"/>
                        </a:lnSpc>
                        <a:spcAft>
                          <a:spcPts val="0"/>
                        </a:spcAft>
                      </a:pPr>
                      <a:r>
                        <a:rPr lang="pl-PL" sz="1200">
                          <a:effectLst/>
                        </a:rPr>
                        <a:t>R a z e m:</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7 635</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2 209</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1 552</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559</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a:effectLst/>
                        </a:rPr>
                        <a:t>80</a:t>
                      </a:r>
                      <a:endParaRPr lang="pl-PL" sz="100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lnSpc>
                          <a:spcPct val="150000"/>
                        </a:lnSpc>
                        <a:spcBef>
                          <a:spcPts val="300"/>
                        </a:spcBef>
                        <a:spcAft>
                          <a:spcPts val="300"/>
                        </a:spcAft>
                      </a:pPr>
                      <a:r>
                        <a:rPr lang="pl-PL" sz="1200" dirty="0">
                          <a:effectLst/>
                        </a:rPr>
                        <a:t>12 035</a:t>
                      </a:r>
                      <a:endParaRPr lang="pl-PL" sz="1000" dirty="0">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Prostokąt 1"/>
          <p:cNvSpPr>
            <a:spLocks noChangeArrowheads="1"/>
          </p:cNvSpPr>
          <p:nvPr/>
        </p:nvSpPr>
        <p:spPr bwMode="auto">
          <a:xfrm>
            <a:off x="539750" y="2765425"/>
            <a:ext cx="7848600" cy="584200"/>
          </a:xfrm>
          <a:prstGeom prst="rect">
            <a:avLst/>
          </a:prstGeom>
          <a:noFill/>
          <a:ln w="9525">
            <a:noFill/>
            <a:miter lim="800000"/>
            <a:headEnd/>
            <a:tailEnd/>
          </a:ln>
        </p:spPr>
        <p:txBody>
          <a:bodyPr>
            <a:spAutoFit/>
          </a:bodyPr>
          <a:lstStyle/>
          <a:p>
            <a:pPr algn="ctr"/>
            <a:r>
              <a:rPr lang="pl-PL" altLang="pl-PL" sz="3200">
                <a:solidFill>
                  <a:srgbClr val="0033CC"/>
                </a:solidFill>
              </a:rPr>
              <a:t>Likwidacja skażeń</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0" y="92075"/>
            <a:ext cx="9144000" cy="366713"/>
          </a:xfrm>
          <a:prstGeom prst="rect">
            <a:avLst/>
          </a:prstGeom>
          <a:noFill/>
          <a:ln w="9525">
            <a:noFill/>
            <a:miter lim="800000"/>
            <a:headEnd/>
            <a:tailEnd/>
          </a:ln>
          <a:effec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eaLnBrk="0" hangingPunct="0">
              <a:defRPr/>
            </a:pPr>
            <a:r>
              <a:rPr lang="pl-PL" altLang="pl-PL" b="1" dirty="0" smtClean="0">
                <a:effectLst>
                  <a:outerShdw blurRad="38100" dist="38100" dir="2700000" algn="tl">
                    <a:srgbClr val="C0C0C0"/>
                  </a:outerShdw>
                </a:effectLst>
              </a:rPr>
              <a:t>LIKWIDACJA SKAŻEŃ</a:t>
            </a:r>
          </a:p>
        </p:txBody>
      </p:sp>
      <p:sp>
        <p:nvSpPr>
          <p:cNvPr id="28675" name="Freeform 22"/>
          <p:cNvSpPr>
            <a:spLocks/>
          </p:cNvSpPr>
          <p:nvPr/>
        </p:nvSpPr>
        <p:spPr bwMode="auto">
          <a:xfrm>
            <a:off x="3467100" y="606425"/>
            <a:ext cx="5664200" cy="6121400"/>
          </a:xfrm>
          <a:custGeom>
            <a:avLst/>
            <a:gdLst>
              <a:gd name="T0" fmla="*/ 2147483647 w 3479"/>
              <a:gd name="T1" fmla="*/ 2147483647 h 3856"/>
              <a:gd name="T2" fmla="*/ 2147483647 w 3479"/>
              <a:gd name="T3" fmla="*/ 2147483647 h 3856"/>
              <a:gd name="T4" fmla="*/ 2147483647 w 3479"/>
              <a:gd name="T5" fmla="*/ 2147483647 h 3856"/>
              <a:gd name="T6" fmla="*/ 2147483647 w 3479"/>
              <a:gd name="T7" fmla="*/ 2147483647 h 3856"/>
              <a:gd name="T8" fmla="*/ 2147483647 w 3479"/>
              <a:gd name="T9" fmla="*/ 2147483647 h 3856"/>
              <a:gd name="T10" fmla="*/ 2147483647 w 3479"/>
              <a:gd name="T11" fmla="*/ 2147483647 h 3856"/>
              <a:gd name="T12" fmla="*/ 2147483647 w 3479"/>
              <a:gd name="T13" fmla="*/ 2147483647 h 3856"/>
              <a:gd name="T14" fmla="*/ 2147483647 w 3479"/>
              <a:gd name="T15" fmla="*/ 2147483647 h 3856"/>
              <a:gd name="T16" fmla="*/ 2147483647 w 3479"/>
              <a:gd name="T17" fmla="*/ 2147483647 h 3856"/>
              <a:gd name="T18" fmla="*/ 2147483647 w 3479"/>
              <a:gd name="T19" fmla="*/ 2147483647 h 3856"/>
              <a:gd name="T20" fmla="*/ 2147483647 w 3479"/>
              <a:gd name="T21" fmla="*/ 2147483647 h 3856"/>
              <a:gd name="T22" fmla="*/ 2147483647 w 3479"/>
              <a:gd name="T23" fmla="*/ 2147483647 h 3856"/>
              <a:gd name="T24" fmla="*/ 2147483647 w 3479"/>
              <a:gd name="T25" fmla="*/ 2147483647 h 3856"/>
              <a:gd name="T26" fmla="*/ 2147483647 w 3479"/>
              <a:gd name="T27" fmla="*/ 2147483647 h 3856"/>
              <a:gd name="T28" fmla="*/ 2147483647 w 3479"/>
              <a:gd name="T29" fmla="*/ 2147483647 h 3856"/>
              <a:gd name="T30" fmla="*/ 2147483647 w 3479"/>
              <a:gd name="T31" fmla="*/ 2147483647 h 3856"/>
              <a:gd name="T32" fmla="*/ 2147483647 w 3479"/>
              <a:gd name="T33" fmla="*/ 2147483647 h 3856"/>
              <a:gd name="T34" fmla="*/ 2147483647 w 3479"/>
              <a:gd name="T35" fmla="*/ 2147483647 h 3856"/>
              <a:gd name="T36" fmla="*/ 2147483647 w 3479"/>
              <a:gd name="T37" fmla="*/ 2147483647 h 3856"/>
              <a:gd name="T38" fmla="*/ 2147483647 w 3479"/>
              <a:gd name="T39" fmla="*/ 2147483647 h 3856"/>
              <a:gd name="T40" fmla="*/ 2147483647 w 3479"/>
              <a:gd name="T41" fmla="*/ 2147483647 h 3856"/>
              <a:gd name="T42" fmla="*/ 2147483647 w 3479"/>
              <a:gd name="T43" fmla="*/ 2147483647 h 3856"/>
              <a:gd name="T44" fmla="*/ 2147483647 w 3479"/>
              <a:gd name="T45" fmla="*/ 2147483647 h 3856"/>
              <a:gd name="T46" fmla="*/ 2147483647 w 3479"/>
              <a:gd name="T47" fmla="*/ 2147483647 h 3856"/>
              <a:gd name="T48" fmla="*/ 2147483647 w 3479"/>
              <a:gd name="T49" fmla="*/ 2147483647 h 3856"/>
              <a:gd name="T50" fmla="*/ 2147483647 w 3479"/>
              <a:gd name="T51" fmla="*/ 2147483647 h 3856"/>
              <a:gd name="T52" fmla="*/ 2147483647 w 3479"/>
              <a:gd name="T53" fmla="*/ 2147483647 h 3856"/>
              <a:gd name="T54" fmla="*/ 2147483647 w 3479"/>
              <a:gd name="T55" fmla="*/ 2147483647 h 3856"/>
              <a:gd name="T56" fmla="*/ 2147483647 w 3479"/>
              <a:gd name="T57" fmla="*/ 2147483647 h 3856"/>
              <a:gd name="T58" fmla="*/ 2147483647 w 3479"/>
              <a:gd name="T59" fmla="*/ 2147483647 h 3856"/>
              <a:gd name="T60" fmla="*/ 2147483647 w 3479"/>
              <a:gd name="T61" fmla="*/ 2147483647 h 3856"/>
              <a:gd name="T62" fmla="*/ 2147483647 w 3479"/>
              <a:gd name="T63" fmla="*/ 2147483647 h 3856"/>
              <a:gd name="T64" fmla="*/ 2147483647 w 3479"/>
              <a:gd name="T65" fmla="*/ 2147483647 h 3856"/>
              <a:gd name="T66" fmla="*/ 2147483647 w 3479"/>
              <a:gd name="T67" fmla="*/ 2147483647 h 3856"/>
              <a:gd name="T68" fmla="*/ 2147483647 w 3479"/>
              <a:gd name="T69" fmla="*/ 2147483647 h 385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479"/>
              <a:gd name="T106" fmla="*/ 0 h 3856"/>
              <a:gd name="T107" fmla="*/ 3479 w 3479"/>
              <a:gd name="T108" fmla="*/ 3856 h 385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479" h="3856">
                <a:moveTo>
                  <a:pt x="3086" y="46"/>
                </a:moveTo>
                <a:cubicBezTo>
                  <a:pt x="2708" y="0"/>
                  <a:pt x="1485" y="43"/>
                  <a:pt x="1090" y="46"/>
                </a:cubicBezTo>
                <a:cubicBezTo>
                  <a:pt x="695" y="49"/>
                  <a:pt x="804" y="56"/>
                  <a:pt x="713" y="64"/>
                </a:cubicBezTo>
                <a:cubicBezTo>
                  <a:pt x="622" y="72"/>
                  <a:pt x="612" y="80"/>
                  <a:pt x="546" y="92"/>
                </a:cubicBezTo>
                <a:cubicBezTo>
                  <a:pt x="480" y="104"/>
                  <a:pt x="372" y="107"/>
                  <a:pt x="319" y="137"/>
                </a:cubicBezTo>
                <a:cubicBezTo>
                  <a:pt x="266" y="167"/>
                  <a:pt x="251" y="228"/>
                  <a:pt x="228" y="273"/>
                </a:cubicBezTo>
                <a:cubicBezTo>
                  <a:pt x="205" y="318"/>
                  <a:pt x="191" y="341"/>
                  <a:pt x="183" y="409"/>
                </a:cubicBezTo>
                <a:cubicBezTo>
                  <a:pt x="175" y="477"/>
                  <a:pt x="168" y="613"/>
                  <a:pt x="183" y="681"/>
                </a:cubicBezTo>
                <a:cubicBezTo>
                  <a:pt x="198" y="749"/>
                  <a:pt x="228" y="794"/>
                  <a:pt x="273" y="817"/>
                </a:cubicBezTo>
                <a:cubicBezTo>
                  <a:pt x="318" y="840"/>
                  <a:pt x="402" y="832"/>
                  <a:pt x="455" y="817"/>
                </a:cubicBezTo>
                <a:cubicBezTo>
                  <a:pt x="508" y="802"/>
                  <a:pt x="538" y="765"/>
                  <a:pt x="591" y="727"/>
                </a:cubicBezTo>
                <a:cubicBezTo>
                  <a:pt x="644" y="689"/>
                  <a:pt x="704" y="614"/>
                  <a:pt x="772" y="591"/>
                </a:cubicBezTo>
                <a:cubicBezTo>
                  <a:pt x="840" y="568"/>
                  <a:pt x="924" y="576"/>
                  <a:pt x="999" y="591"/>
                </a:cubicBezTo>
                <a:cubicBezTo>
                  <a:pt x="1074" y="606"/>
                  <a:pt x="1188" y="636"/>
                  <a:pt x="1226" y="681"/>
                </a:cubicBezTo>
                <a:cubicBezTo>
                  <a:pt x="1264" y="726"/>
                  <a:pt x="1233" y="787"/>
                  <a:pt x="1226" y="863"/>
                </a:cubicBezTo>
                <a:cubicBezTo>
                  <a:pt x="1219" y="939"/>
                  <a:pt x="1189" y="1044"/>
                  <a:pt x="1181" y="1135"/>
                </a:cubicBezTo>
                <a:cubicBezTo>
                  <a:pt x="1173" y="1226"/>
                  <a:pt x="1166" y="1332"/>
                  <a:pt x="1181" y="1407"/>
                </a:cubicBezTo>
                <a:cubicBezTo>
                  <a:pt x="1196" y="1482"/>
                  <a:pt x="1233" y="1521"/>
                  <a:pt x="1271" y="1589"/>
                </a:cubicBezTo>
                <a:cubicBezTo>
                  <a:pt x="1309" y="1657"/>
                  <a:pt x="1377" y="1747"/>
                  <a:pt x="1407" y="1815"/>
                </a:cubicBezTo>
                <a:cubicBezTo>
                  <a:pt x="1437" y="1883"/>
                  <a:pt x="1468" y="1952"/>
                  <a:pt x="1453" y="1997"/>
                </a:cubicBezTo>
                <a:cubicBezTo>
                  <a:pt x="1438" y="2042"/>
                  <a:pt x="1377" y="2058"/>
                  <a:pt x="1317" y="2088"/>
                </a:cubicBezTo>
                <a:cubicBezTo>
                  <a:pt x="1257" y="2118"/>
                  <a:pt x="1165" y="2163"/>
                  <a:pt x="1090" y="2178"/>
                </a:cubicBezTo>
                <a:cubicBezTo>
                  <a:pt x="1015" y="2193"/>
                  <a:pt x="931" y="2193"/>
                  <a:pt x="863" y="2178"/>
                </a:cubicBezTo>
                <a:cubicBezTo>
                  <a:pt x="795" y="2163"/>
                  <a:pt x="735" y="2126"/>
                  <a:pt x="682" y="2088"/>
                </a:cubicBezTo>
                <a:cubicBezTo>
                  <a:pt x="629" y="2050"/>
                  <a:pt x="587" y="2003"/>
                  <a:pt x="546" y="1951"/>
                </a:cubicBezTo>
                <a:cubicBezTo>
                  <a:pt x="505" y="1899"/>
                  <a:pt x="491" y="1798"/>
                  <a:pt x="435" y="1778"/>
                </a:cubicBezTo>
                <a:cubicBezTo>
                  <a:pt x="379" y="1758"/>
                  <a:pt x="271" y="1790"/>
                  <a:pt x="212" y="1833"/>
                </a:cubicBezTo>
                <a:cubicBezTo>
                  <a:pt x="153" y="1876"/>
                  <a:pt x="117" y="1965"/>
                  <a:pt x="83" y="2036"/>
                </a:cubicBezTo>
                <a:cubicBezTo>
                  <a:pt x="49" y="2107"/>
                  <a:pt x="16" y="2165"/>
                  <a:pt x="8" y="2260"/>
                </a:cubicBezTo>
                <a:cubicBezTo>
                  <a:pt x="0" y="2355"/>
                  <a:pt x="6" y="2513"/>
                  <a:pt x="35" y="2605"/>
                </a:cubicBezTo>
                <a:cubicBezTo>
                  <a:pt x="64" y="2697"/>
                  <a:pt x="136" y="2763"/>
                  <a:pt x="183" y="2813"/>
                </a:cubicBezTo>
                <a:cubicBezTo>
                  <a:pt x="230" y="2863"/>
                  <a:pt x="267" y="2896"/>
                  <a:pt x="319" y="2904"/>
                </a:cubicBezTo>
                <a:cubicBezTo>
                  <a:pt x="371" y="2912"/>
                  <a:pt x="437" y="2891"/>
                  <a:pt x="496" y="2863"/>
                </a:cubicBezTo>
                <a:cubicBezTo>
                  <a:pt x="555" y="2835"/>
                  <a:pt x="645" y="2760"/>
                  <a:pt x="672" y="2734"/>
                </a:cubicBezTo>
                <a:cubicBezTo>
                  <a:pt x="699" y="2708"/>
                  <a:pt x="639" y="2728"/>
                  <a:pt x="659" y="2707"/>
                </a:cubicBezTo>
                <a:cubicBezTo>
                  <a:pt x="679" y="2686"/>
                  <a:pt x="735" y="2628"/>
                  <a:pt x="794" y="2605"/>
                </a:cubicBezTo>
                <a:cubicBezTo>
                  <a:pt x="853" y="2582"/>
                  <a:pt x="969" y="2582"/>
                  <a:pt x="1011" y="2571"/>
                </a:cubicBezTo>
                <a:cubicBezTo>
                  <a:pt x="1053" y="2560"/>
                  <a:pt x="1002" y="2531"/>
                  <a:pt x="1045" y="2541"/>
                </a:cubicBezTo>
                <a:cubicBezTo>
                  <a:pt x="1088" y="2551"/>
                  <a:pt x="1226" y="2564"/>
                  <a:pt x="1271" y="2632"/>
                </a:cubicBezTo>
                <a:cubicBezTo>
                  <a:pt x="1316" y="2700"/>
                  <a:pt x="1317" y="2836"/>
                  <a:pt x="1317" y="2949"/>
                </a:cubicBezTo>
                <a:cubicBezTo>
                  <a:pt x="1317" y="3062"/>
                  <a:pt x="1264" y="3206"/>
                  <a:pt x="1271" y="3312"/>
                </a:cubicBezTo>
                <a:cubicBezTo>
                  <a:pt x="1278" y="3418"/>
                  <a:pt x="1332" y="3508"/>
                  <a:pt x="1362" y="3584"/>
                </a:cubicBezTo>
                <a:cubicBezTo>
                  <a:pt x="1392" y="3660"/>
                  <a:pt x="1302" y="3736"/>
                  <a:pt x="1453" y="3766"/>
                </a:cubicBezTo>
                <a:cubicBezTo>
                  <a:pt x="1604" y="3796"/>
                  <a:pt x="2148" y="3804"/>
                  <a:pt x="2269" y="3766"/>
                </a:cubicBezTo>
                <a:cubicBezTo>
                  <a:pt x="2390" y="3728"/>
                  <a:pt x="2187" y="3607"/>
                  <a:pt x="2179" y="3539"/>
                </a:cubicBezTo>
                <a:cubicBezTo>
                  <a:pt x="2171" y="3471"/>
                  <a:pt x="2149" y="3396"/>
                  <a:pt x="2224" y="3358"/>
                </a:cubicBezTo>
                <a:cubicBezTo>
                  <a:pt x="2299" y="3320"/>
                  <a:pt x="2549" y="3282"/>
                  <a:pt x="2632" y="3312"/>
                </a:cubicBezTo>
                <a:cubicBezTo>
                  <a:pt x="2715" y="3342"/>
                  <a:pt x="2738" y="3479"/>
                  <a:pt x="2723" y="3539"/>
                </a:cubicBezTo>
                <a:cubicBezTo>
                  <a:pt x="2708" y="3599"/>
                  <a:pt x="2556" y="3637"/>
                  <a:pt x="2541" y="3675"/>
                </a:cubicBezTo>
                <a:cubicBezTo>
                  <a:pt x="2526" y="3713"/>
                  <a:pt x="2496" y="3743"/>
                  <a:pt x="2632" y="3766"/>
                </a:cubicBezTo>
                <a:cubicBezTo>
                  <a:pt x="2768" y="3789"/>
                  <a:pt x="3237" y="3856"/>
                  <a:pt x="3358" y="3811"/>
                </a:cubicBezTo>
                <a:cubicBezTo>
                  <a:pt x="3479" y="3766"/>
                  <a:pt x="3396" y="3547"/>
                  <a:pt x="3358" y="3494"/>
                </a:cubicBezTo>
                <a:cubicBezTo>
                  <a:pt x="3320" y="3441"/>
                  <a:pt x="3184" y="3524"/>
                  <a:pt x="3131" y="3494"/>
                </a:cubicBezTo>
                <a:cubicBezTo>
                  <a:pt x="3078" y="3464"/>
                  <a:pt x="3063" y="3471"/>
                  <a:pt x="3040" y="3312"/>
                </a:cubicBezTo>
                <a:cubicBezTo>
                  <a:pt x="3017" y="3153"/>
                  <a:pt x="2965" y="2647"/>
                  <a:pt x="2995" y="2541"/>
                </a:cubicBezTo>
                <a:cubicBezTo>
                  <a:pt x="3025" y="2435"/>
                  <a:pt x="3161" y="2654"/>
                  <a:pt x="3222" y="2677"/>
                </a:cubicBezTo>
                <a:cubicBezTo>
                  <a:pt x="3283" y="2700"/>
                  <a:pt x="3358" y="2768"/>
                  <a:pt x="3358" y="2677"/>
                </a:cubicBezTo>
                <a:cubicBezTo>
                  <a:pt x="3358" y="2586"/>
                  <a:pt x="3222" y="2314"/>
                  <a:pt x="3222" y="2133"/>
                </a:cubicBezTo>
                <a:cubicBezTo>
                  <a:pt x="3222" y="1952"/>
                  <a:pt x="3351" y="1733"/>
                  <a:pt x="3358" y="1589"/>
                </a:cubicBezTo>
                <a:cubicBezTo>
                  <a:pt x="3365" y="1445"/>
                  <a:pt x="3343" y="1301"/>
                  <a:pt x="3267" y="1271"/>
                </a:cubicBezTo>
                <a:cubicBezTo>
                  <a:pt x="3191" y="1241"/>
                  <a:pt x="2972" y="1346"/>
                  <a:pt x="2904" y="1407"/>
                </a:cubicBezTo>
                <a:cubicBezTo>
                  <a:pt x="2836" y="1468"/>
                  <a:pt x="2897" y="1589"/>
                  <a:pt x="2859" y="1634"/>
                </a:cubicBezTo>
                <a:cubicBezTo>
                  <a:pt x="2821" y="1679"/>
                  <a:pt x="2723" y="1747"/>
                  <a:pt x="2678" y="1679"/>
                </a:cubicBezTo>
                <a:cubicBezTo>
                  <a:pt x="2633" y="1611"/>
                  <a:pt x="2595" y="1385"/>
                  <a:pt x="2587" y="1226"/>
                </a:cubicBezTo>
                <a:cubicBezTo>
                  <a:pt x="2579" y="1067"/>
                  <a:pt x="2564" y="818"/>
                  <a:pt x="2632" y="727"/>
                </a:cubicBezTo>
                <a:cubicBezTo>
                  <a:pt x="2700" y="636"/>
                  <a:pt x="2904" y="636"/>
                  <a:pt x="2995" y="681"/>
                </a:cubicBezTo>
                <a:cubicBezTo>
                  <a:pt x="3086" y="726"/>
                  <a:pt x="3108" y="954"/>
                  <a:pt x="3176" y="999"/>
                </a:cubicBezTo>
                <a:cubicBezTo>
                  <a:pt x="3244" y="1044"/>
                  <a:pt x="3373" y="1067"/>
                  <a:pt x="3403" y="954"/>
                </a:cubicBezTo>
                <a:cubicBezTo>
                  <a:pt x="3433" y="841"/>
                  <a:pt x="3411" y="470"/>
                  <a:pt x="3358" y="319"/>
                </a:cubicBezTo>
                <a:cubicBezTo>
                  <a:pt x="3305" y="168"/>
                  <a:pt x="3464" y="92"/>
                  <a:pt x="3086" y="46"/>
                </a:cubicBezTo>
                <a:close/>
              </a:path>
            </a:pathLst>
          </a:custGeom>
          <a:gradFill rotWithShape="1">
            <a:gsLst>
              <a:gs pos="0">
                <a:srgbClr val="FFFF00"/>
              </a:gs>
              <a:gs pos="100000">
                <a:srgbClr val="FFCC00"/>
              </a:gs>
            </a:gsLst>
            <a:lin ang="0" scaled="1"/>
          </a:gradFill>
          <a:ln w="9525">
            <a:solidFill>
              <a:schemeClr val="tx1"/>
            </a:solidFill>
            <a:round/>
            <a:headEnd/>
            <a:tailEnd/>
          </a:ln>
        </p:spPr>
        <p:txBody>
          <a:bodyPr/>
          <a:lstStyle/>
          <a:p>
            <a:endParaRPr lang="pl-PL"/>
          </a:p>
        </p:txBody>
      </p:sp>
      <p:sp>
        <p:nvSpPr>
          <p:cNvPr id="28676" name="Text Box 32"/>
          <p:cNvSpPr txBox="1">
            <a:spLocks noChangeArrowheads="1"/>
          </p:cNvSpPr>
          <p:nvPr/>
        </p:nvSpPr>
        <p:spPr bwMode="auto">
          <a:xfrm>
            <a:off x="5076825" y="777875"/>
            <a:ext cx="2951163" cy="366713"/>
          </a:xfrm>
          <a:prstGeom prst="rect">
            <a:avLst/>
          </a:prstGeom>
          <a:noFill/>
          <a:ln w="9525">
            <a:noFill/>
            <a:miter lim="800000"/>
            <a:headEnd/>
            <a:tailEnd/>
          </a:ln>
        </p:spPr>
        <p:txBody>
          <a:bodyPr>
            <a:spAutoFit/>
          </a:bodyPr>
          <a:lstStyle/>
          <a:p>
            <a:pPr algn="ctr">
              <a:spcBef>
                <a:spcPct val="50000"/>
              </a:spcBef>
            </a:pPr>
            <a:r>
              <a:rPr lang="pl-PL" altLang="pl-PL" b="1">
                <a:solidFill>
                  <a:schemeClr val="accent2"/>
                </a:solidFill>
              </a:rPr>
              <a:t>NOWE WEZWANIA</a:t>
            </a:r>
          </a:p>
        </p:txBody>
      </p:sp>
      <p:pic>
        <p:nvPicPr>
          <p:cNvPr id="28677" name="Picture 16" descr="ASIP-E02"/>
          <p:cNvPicPr>
            <a:picLocks noChangeAspect="1" noChangeArrowheads="1"/>
          </p:cNvPicPr>
          <p:nvPr/>
        </p:nvPicPr>
        <p:blipFill>
          <a:blip r:embed="rId3" cstate="print"/>
          <a:srcRect/>
          <a:stretch>
            <a:fillRect/>
          </a:stretch>
        </p:blipFill>
        <p:spPr bwMode="auto">
          <a:xfrm>
            <a:off x="5867400" y="3284538"/>
            <a:ext cx="935038" cy="650875"/>
          </a:xfrm>
          <a:prstGeom prst="rect">
            <a:avLst/>
          </a:prstGeom>
          <a:noFill/>
          <a:ln w="9525">
            <a:noFill/>
            <a:miter lim="800000"/>
            <a:headEnd/>
            <a:tailEnd/>
          </a:ln>
        </p:spPr>
      </p:pic>
      <p:sp>
        <p:nvSpPr>
          <p:cNvPr id="28678" name="Text Box 33"/>
          <p:cNvSpPr txBox="1">
            <a:spLocks noChangeArrowheads="1"/>
          </p:cNvSpPr>
          <p:nvPr/>
        </p:nvSpPr>
        <p:spPr bwMode="auto">
          <a:xfrm>
            <a:off x="6877050" y="3500438"/>
            <a:ext cx="1798638" cy="387350"/>
          </a:xfrm>
          <a:prstGeom prst="rect">
            <a:avLst/>
          </a:prstGeom>
          <a:noFill/>
          <a:ln w="9525">
            <a:noFill/>
            <a:miter lim="800000"/>
            <a:headEnd/>
            <a:tailEnd/>
          </a:ln>
        </p:spPr>
        <p:txBody>
          <a:bodyPr lIns="18000" tIns="10800" rIns="18000" bIns="10800">
            <a:spAutoFit/>
          </a:bodyPr>
          <a:lstStyle/>
          <a:p>
            <a:pPr algn="ctr">
              <a:spcBef>
                <a:spcPct val="50000"/>
              </a:spcBef>
            </a:pPr>
            <a:r>
              <a:rPr lang="pl-PL" altLang="pl-PL" sz="1200" b="1"/>
              <a:t>likwidacja skażeń elektroniki (aparatury)</a:t>
            </a:r>
          </a:p>
        </p:txBody>
      </p:sp>
      <p:pic>
        <p:nvPicPr>
          <p:cNvPr id="28679" name="Picture 14" descr="PNL3_1b"/>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3708400" y="3716338"/>
            <a:ext cx="704850" cy="825500"/>
          </a:xfrm>
          <a:prstGeom prst="rect">
            <a:avLst/>
          </a:prstGeom>
          <a:noFill/>
          <a:ln w="9525">
            <a:noFill/>
            <a:miter lim="800000"/>
            <a:headEnd/>
            <a:tailEnd/>
          </a:ln>
        </p:spPr>
      </p:pic>
      <p:sp>
        <p:nvSpPr>
          <p:cNvPr id="28680" name="Text Box 36"/>
          <p:cNvSpPr txBox="1">
            <a:spLocks noChangeArrowheads="1"/>
          </p:cNvSpPr>
          <p:nvPr/>
        </p:nvSpPr>
        <p:spPr bwMode="auto">
          <a:xfrm>
            <a:off x="3708400" y="4508500"/>
            <a:ext cx="1800225" cy="204788"/>
          </a:xfrm>
          <a:prstGeom prst="rect">
            <a:avLst/>
          </a:prstGeom>
          <a:noFill/>
          <a:ln w="9525">
            <a:noFill/>
            <a:miter lim="800000"/>
            <a:headEnd/>
            <a:tailEnd/>
          </a:ln>
        </p:spPr>
        <p:txBody>
          <a:bodyPr lIns="18000" tIns="10800" rIns="18000" bIns="10800">
            <a:spAutoFit/>
          </a:bodyPr>
          <a:lstStyle/>
          <a:p>
            <a:pPr algn="ctr">
              <a:spcBef>
                <a:spcPct val="50000"/>
              </a:spcBef>
            </a:pPr>
            <a:r>
              <a:rPr lang="pl-PL" altLang="pl-PL" sz="1200" b="1"/>
              <a:t>likwidacja skażeń optyki</a:t>
            </a:r>
          </a:p>
        </p:txBody>
      </p:sp>
      <p:graphicFrame>
        <p:nvGraphicFramePr>
          <p:cNvPr id="28681" name="Object 11"/>
          <p:cNvGraphicFramePr>
            <a:graphicFrameLocks noChangeAspect="1"/>
          </p:cNvGraphicFramePr>
          <p:nvPr/>
        </p:nvGraphicFramePr>
        <p:xfrm>
          <a:off x="4178300" y="793750"/>
          <a:ext cx="860425" cy="663575"/>
        </p:xfrm>
        <a:graphic>
          <a:graphicData uri="http://schemas.openxmlformats.org/presentationml/2006/ole">
            <p:oleObj spid="_x0000_s28681" name="Photo Editor Photo" r:id="rId5" imgW="28647619" imgH="19047619" progId="">
              <p:embed/>
            </p:oleObj>
          </a:graphicData>
        </a:graphic>
      </p:graphicFrame>
      <p:sp>
        <p:nvSpPr>
          <p:cNvPr id="28682" name="Text Box 37"/>
          <p:cNvSpPr txBox="1">
            <a:spLocks noChangeArrowheads="1"/>
          </p:cNvSpPr>
          <p:nvPr/>
        </p:nvSpPr>
        <p:spPr bwMode="auto">
          <a:xfrm>
            <a:off x="5076825" y="1209675"/>
            <a:ext cx="2303463" cy="274638"/>
          </a:xfrm>
          <a:prstGeom prst="rect">
            <a:avLst/>
          </a:prstGeom>
          <a:noFill/>
          <a:ln w="9525">
            <a:noFill/>
            <a:miter lim="800000"/>
            <a:headEnd/>
            <a:tailEnd/>
          </a:ln>
        </p:spPr>
        <p:txBody>
          <a:bodyPr>
            <a:spAutoFit/>
          </a:bodyPr>
          <a:lstStyle/>
          <a:p>
            <a:pPr algn="ctr">
              <a:spcBef>
                <a:spcPct val="50000"/>
              </a:spcBef>
            </a:pPr>
            <a:r>
              <a:rPr lang="pl-PL" altLang="pl-PL" sz="1200" b="1"/>
              <a:t>likwidacja skażeń rannych</a:t>
            </a:r>
          </a:p>
        </p:txBody>
      </p:sp>
      <p:pic>
        <p:nvPicPr>
          <p:cNvPr id="28683" name="Picture 12" descr="f16"/>
          <p:cNvPicPr>
            <a:picLocks noChangeAspect="1" noChangeArrowheads="1"/>
          </p:cNvPicPr>
          <p:nvPr/>
        </p:nvPicPr>
        <p:blipFill>
          <a:blip r:embed="rId6" cstate="print"/>
          <a:srcRect/>
          <a:stretch>
            <a:fillRect/>
          </a:stretch>
        </p:blipFill>
        <p:spPr bwMode="auto">
          <a:xfrm>
            <a:off x="5508625" y="1484313"/>
            <a:ext cx="1803400" cy="811212"/>
          </a:xfrm>
          <a:prstGeom prst="rect">
            <a:avLst/>
          </a:prstGeom>
          <a:noFill/>
          <a:ln w="9525">
            <a:noFill/>
            <a:miter lim="800000"/>
            <a:headEnd/>
            <a:tailEnd/>
          </a:ln>
        </p:spPr>
      </p:pic>
      <p:graphicFrame>
        <p:nvGraphicFramePr>
          <p:cNvPr id="28684" name="Object 3"/>
          <p:cNvGraphicFramePr>
            <a:graphicFrameLocks/>
          </p:cNvGraphicFramePr>
          <p:nvPr/>
        </p:nvGraphicFramePr>
        <p:xfrm>
          <a:off x="7235825" y="1628775"/>
          <a:ext cx="1506538" cy="706438"/>
        </p:xfrm>
        <a:graphic>
          <a:graphicData uri="http://schemas.openxmlformats.org/presentationml/2006/ole">
            <p:oleObj spid="_x0000_s28684" name="Fotografia Photo Editor" r:id="rId7" imgW="7695238" imgH="3772427" progId="">
              <p:embed/>
            </p:oleObj>
          </a:graphicData>
        </a:graphic>
      </p:graphicFrame>
      <p:sp>
        <p:nvSpPr>
          <p:cNvPr id="28685" name="Text Box 39"/>
          <p:cNvSpPr txBox="1">
            <a:spLocks noChangeArrowheads="1"/>
          </p:cNvSpPr>
          <p:nvPr/>
        </p:nvSpPr>
        <p:spPr bwMode="auto">
          <a:xfrm>
            <a:off x="5580063" y="2349500"/>
            <a:ext cx="1755775" cy="387350"/>
          </a:xfrm>
          <a:prstGeom prst="rect">
            <a:avLst/>
          </a:prstGeom>
          <a:noFill/>
          <a:ln w="9525">
            <a:noFill/>
            <a:miter lim="800000"/>
            <a:headEnd/>
            <a:tailEnd/>
          </a:ln>
        </p:spPr>
        <p:txBody>
          <a:bodyPr lIns="18000" tIns="10800" rIns="18000" bIns="10800">
            <a:spAutoFit/>
          </a:bodyPr>
          <a:lstStyle/>
          <a:p>
            <a:pPr algn="ctr">
              <a:spcBef>
                <a:spcPct val="50000"/>
              </a:spcBef>
            </a:pPr>
            <a:r>
              <a:rPr lang="pl-PL" altLang="pl-PL" sz="1200" b="1"/>
              <a:t>likwidacja skażeń statków powietrznych</a:t>
            </a:r>
          </a:p>
        </p:txBody>
      </p:sp>
      <p:sp>
        <p:nvSpPr>
          <p:cNvPr id="28686" name="Freeform 19"/>
          <p:cNvSpPr>
            <a:spLocks/>
          </p:cNvSpPr>
          <p:nvPr/>
        </p:nvSpPr>
        <p:spPr bwMode="auto">
          <a:xfrm>
            <a:off x="-323850" y="574675"/>
            <a:ext cx="6119813" cy="6238875"/>
          </a:xfrm>
          <a:custGeom>
            <a:avLst/>
            <a:gdLst>
              <a:gd name="T0" fmla="*/ 2147483647 w 4633"/>
              <a:gd name="T1" fmla="*/ 2147483647 h 3802"/>
              <a:gd name="T2" fmla="*/ 2147483647 w 4633"/>
              <a:gd name="T3" fmla="*/ 2147483647 h 3802"/>
              <a:gd name="T4" fmla="*/ 2147483647 w 4633"/>
              <a:gd name="T5" fmla="*/ 2147483647 h 3802"/>
              <a:gd name="T6" fmla="*/ 2147483647 w 4633"/>
              <a:gd name="T7" fmla="*/ 2147483647 h 3802"/>
              <a:gd name="T8" fmla="*/ 2147483647 w 4633"/>
              <a:gd name="T9" fmla="*/ 2147483647 h 3802"/>
              <a:gd name="T10" fmla="*/ 2147483647 w 4633"/>
              <a:gd name="T11" fmla="*/ 2147483647 h 3802"/>
              <a:gd name="T12" fmla="*/ 2147483647 w 4633"/>
              <a:gd name="T13" fmla="*/ 2147483647 h 3802"/>
              <a:gd name="T14" fmla="*/ 2147483647 w 4633"/>
              <a:gd name="T15" fmla="*/ 2147483647 h 3802"/>
              <a:gd name="T16" fmla="*/ 2147483647 w 4633"/>
              <a:gd name="T17" fmla="*/ 2147483647 h 3802"/>
              <a:gd name="T18" fmla="*/ 2147483647 w 4633"/>
              <a:gd name="T19" fmla="*/ 2147483647 h 3802"/>
              <a:gd name="T20" fmla="*/ 2147483647 w 4633"/>
              <a:gd name="T21" fmla="*/ 2147483647 h 3802"/>
              <a:gd name="T22" fmla="*/ 2147483647 w 4633"/>
              <a:gd name="T23" fmla="*/ 2147483647 h 3802"/>
              <a:gd name="T24" fmla="*/ 2147483647 w 4633"/>
              <a:gd name="T25" fmla="*/ 2147483647 h 3802"/>
              <a:gd name="T26" fmla="*/ 2147483647 w 4633"/>
              <a:gd name="T27" fmla="*/ 2147483647 h 3802"/>
              <a:gd name="T28" fmla="*/ 2147483647 w 4633"/>
              <a:gd name="T29" fmla="*/ 2147483647 h 3802"/>
              <a:gd name="T30" fmla="*/ 2147483647 w 4633"/>
              <a:gd name="T31" fmla="*/ 2147483647 h 3802"/>
              <a:gd name="T32" fmla="*/ 2147483647 w 4633"/>
              <a:gd name="T33" fmla="*/ 2147483647 h 3802"/>
              <a:gd name="T34" fmla="*/ 2147483647 w 4633"/>
              <a:gd name="T35" fmla="*/ 2147483647 h 3802"/>
              <a:gd name="T36" fmla="*/ 2147483647 w 4633"/>
              <a:gd name="T37" fmla="*/ 2147483647 h 3802"/>
              <a:gd name="T38" fmla="*/ 2147483647 w 4633"/>
              <a:gd name="T39" fmla="*/ 2147483647 h 3802"/>
              <a:gd name="T40" fmla="*/ 2147483647 w 4633"/>
              <a:gd name="T41" fmla="*/ 2147483647 h 3802"/>
              <a:gd name="T42" fmla="*/ 2147483647 w 4633"/>
              <a:gd name="T43" fmla="*/ 2147483647 h 3802"/>
              <a:gd name="T44" fmla="*/ 2147483647 w 4633"/>
              <a:gd name="T45" fmla="*/ 2147483647 h 3802"/>
              <a:gd name="T46" fmla="*/ 2147483647 w 4633"/>
              <a:gd name="T47" fmla="*/ 2147483647 h 3802"/>
              <a:gd name="T48" fmla="*/ 2147483647 w 4633"/>
              <a:gd name="T49" fmla="*/ 2147483647 h 3802"/>
              <a:gd name="T50" fmla="*/ 2147483647 w 4633"/>
              <a:gd name="T51" fmla="*/ 2147483647 h 3802"/>
              <a:gd name="T52" fmla="*/ 2147483647 w 4633"/>
              <a:gd name="T53" fmla="*/ 2147483647 h 3802"/>
              <a:gd name="T54" fmla="*/ 2147483647 w 4633"/>
              <a:gd name="T55" fmla="*/ 2147483647 h 3802"/>
              <a:gd name="T56" fmla="*/ 2147483647 w 4633"/>
              <a:gd name="T57" fmla="*/ 2147483647 h 3802"/>
              <a:gd name="T58" fmla="*/ 2147483647 w 4633"/>
              <a:gd name="T59" fmla="*/ 2147483647 h 3802"/>
              <a:gd name="T60" fmla="*/ 2147483647 w 4633"/>
              <a:gd name="T61" fmla="*/ 2147483647 h 3802"/>
              <a:gd name="T62" fmla="*/ 2147483647 w 4633"/>
              <a:gd name="T63" fmla="*/ 2147483647 h 3802"/>
              <a:gd name="T64" fmla="*/ 2147483647 w 4633"/>
              <a:gd name="T65" fmla="*/ 2147483647 h 380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633"/>
              <a:gd name="T100" fmla="*/ 0 h 3802"/>
              <a:gd name="T101" fmla="*/ 4633 w 4633"/>
              <a:gd name="T102" fmla="*/ 3802 h 380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633" h="3802">
                <a:moveTo>
                  <a:pt x="514" y="53"/>
                </a:moveTo>
                <a:cubicBezTo>
                  <a:pt x="1028" y="0"/>
                  <a:pt x="3092" y="46"/>
                  <a:pt x="3553" y="53"/>
                </a:cubicBezTo>
                <a:cubicBezTo>
                  <a:pt x="4014" y="60"/>
                  <a:pt x="3364" y="53"/>
                  <a:pt x="3281" y="98"/>
                </a:cubicBezTo>
                <a:cubicBezTo>
                  <a:pt x="3198" y="143"/>
                  <a:pt x="3092" y="219"/>
                  <a:pt x="3054" y="325"/>
                </a:cubicBezTo>
                <a:cubicBezTo>
                  <a:pt x="3016" y="431"/>
                  <a:pt x="3001" y="642"/>
                  <a:pt x="3054" y="733"/>
                </a:cubicBezTo>
                <a:cubicBezTo>
                  <a:pt x="3107" y="824"/>
                  <a:pt x="3243" y="884"/>
                  <a:pt x="3371" y="869"/>
                </a:cubicBezTo>
                <a:cubicBezTo>
                  <a:pt x="3499" y="854"/>
                  <a:pt x="3682" y="672"/>
                  <a:pt x="3825" y="642"/>
                </a:cubicBezTo>
                <a:cubicBezTo>
                  <a:pt x="3968" y="612"/>
                  <a:pt x="4173" y="612"/>
                  <a:pt x="4233" y="688"/>
                </a:cubicBezTo>
                <a:cubicBezTo>
                  <a:pt x="4293" y="764"/>
                  <a:pt x="4188" y="960"/>
                  <a:pt x="4188" y="1096"/>
                </a:cubicBezTo>
                <a:cubicBezTo>
                  <a:pt x="4188" y="1232"/>
                  <a:pt x="4188" y="1368"/>
                  <a:pt x="4233" y="1504"/>
                </a:cubicBezTo>
                <a:cubicBezTo>
                  <a:pt x="4278" y="1640"/>
                  <a:pt x="4520" y="1821"/>
                  <a:pt x="4460" y="1912"/>
                </a:cubicBezTo>
                <a:cubicBezTo>
                  <a:pt x="4400" y="2003"/>
                  <a:pt x="4051" y="2087"/>
                  <a:pt x="3870" y="2049"/>
                </a:cubicBezTo>
                <a:cubicBezTo>
                  <a:pt x="3689" y="2011"/>
                  <a:pt x="3522" y="1701"/>
                  <a:pt x="3371" y="1686"/>
                </a:cubicBezTo>
                <a:cubicBezTo>
                  <a:pt x="3220" y="1671"/>
                  <a:pt x="3046" y="1822"/>
                  <a:pt x="2963" y="1958"/>
                </a:cubicBezTo>
                <a:cubicBezTo>
                  <a:pt x="2880" y="2094"/>
                  <a:pt x="2827" y="2351"/>
                  <a:pt x="2872" y="2502"/>
                </a:cubicBezTo>
                <a:cubicBezTo>
                  <a:pt x="2917" y="2653"/>
                  <a:pt x="3114" y="2820"/>
                  <a:pt x="3235" y="2865"/>
                </a:cubicBezTo>
                <a:cubicBezTo>
                  <a:pt x="3356" y="2910"/>
                  <a:pt x="3507" y="2819"/>
                  <a:pt x="3598" y="2774"/>
                </a:cubicBezTo>
                <a:cubicBezTo>
                  <a:pt x="3689" y="2729"/>
                  <a:pt x="3674" y="2623"/>
                  <a:pt x="3780" y="2593"/>
                </a:cubicBezTo>
                <a:cubicBezTo>
                  <a:pt x="3886" y="2563"/>
                  <a:pt x="4150" y="2487"/>
                  <a:pt x="4233" y="2593"/>
                </a:cubicBezTo>
                <a:cubicBezTo>
                  <a:pt x="4316" y="2699"/>
                  <a:pt x="4317" y="3054"/>
                  <a:pt x="4279" y="3228"/>
                </a:cubicBezTo>
                <a:cubicBezTo>
                  <a:pt x="4241" y="3402"/>
                  <a:pt x="4633" y="3561"/>
                  <a:pt x="4006" y="3636"/>
                </a:cubicBezTo>
                <a:cubicBezTo>
                  <a:pt x="3379" y="3711"/>
                  <a:pt x="983" y="3802"/>
                  <a:pt x="514" y="3681"/>
                </a:cubicBezTo>
                <a:cubicBezTo>
                  <a:pt x="45" y="3560"/>
                  <a:pt x="982" y="3038"/>
                  <a:pt x="1194" y="2910"/>
                </a:cubicBezTo>
                <a:cubicBezTo>
                  <a:pt x="1406" y="2782"/>
                  <a:pt x="1724" y="3016"/>
                  <a:pt x="1784" y="2910"/>
                </a:cubicBezTo>
                <a:cubicBezTo>
                  <a:pt x="1844" y="2804"/>
                  <a:pt x="1738" y="2335"/>
                  <a:pt x="1557" y="2275"/>
                </a:cubicBezTo>
                <a:cubicBezTo>
                  <a:pt x="1376" y="2215"/>
                  <a:pt x="876" y="2630"/>
                  <a:pt x="695" y="2547"/>
                </a:cubicBezTo>
                <a:cubicBezTo>
                  <a:pt x="514" y="2464"/>
                  <a:pt x="415" y="1927"/>
                  <a:pt x="468" y="1776"/>
                </a:cubicBezTo>
                <a:cubicBezTo>
                  <a:pt x="521" y="1625"/>
                  <a:pt x="832" y="1670"/>
                  <a:pt x="1013" y="1640"/>
                </a:cubicBezTo>
                <a:cubicBezTo>
                  <a:pt x="1194" y="1610"/>
                  <a:pt x="1496" y="1701"/>
                  <a:pt x="1557" y="1595"/>
                </a:cubicBezTo>
                <a:cubicBezTo>
                  <a:pt x="1618" y="1489"/>
                  <a:pt x="1535" y="1096"/>
                  <a:pt x="1376" y="1005"/>
                </a:cubicBezTo>
                <a:cubicBezTo>
                  <a:pt x="1217" y="914"/>
                  <a:pt x="756" y="1157"/>
                  <a:pt x="605" y="1051"/>
                </a:cubicBezTo>
                <a:cubicBezTo>
                  <a:pt x="454" y="945"/>
                  <a:pt x="483" y="536"/>
                  <a:pt x="468" y="370"/>
                </a:cubicBezTo>
                <a:cubicBezTo>
                  <a:pt x="453" y="204"/>
                  <a:pt x="0" y="106"/>
                  <a:pt x="514" y="53"/>
                </a:cubicBezTo>
                <a:close/>
              </a:path>
            </a:pathLst>
          </a:custGeom>
          <a:gradFill rotWithShape="1">
            <a:gsLst>
              <a:gs pos="0">
                <a:schemeClr val="bg1"/>
              </a:gs>
              <a:gs pos="100000">
                <a:srgbClr val="FFFF00"/>
              </a:gs>
            </a:gsLst>
            <a:lin ang="0" scaled="1"/>
          </a:gradFill>
          <a:ln w="9525">
            <a:solidFill>
              <a:schemeClr val="tx1"/>
            </a:solidFill>
            <a:round/>
            <a:headEnd/>
            <a:tailEnd/>
          </a:ln>
        </p:spPr>
        <p:txBody>
          <a:bodyPr/>
          <a:lstStyle/>
          <a:p>
            <a:endParaRPr lang="pl-PL"/>
          </a:p>
        </p:txBody>
      </p:sp>
      <p:pic>
        <p:nvPicPr>
          <p:cNvPr id="28687" name="Picture 15"/>
          <p:cNvPicPr>
            <a:picLocks noChangeAspect="1" noChangeArrowheads="1"/>
          </p:cNvPicPr>
          <p:nvPr/>
        </p:nvPicPr>
        <p:blipFill>
          <a:blip r:embed="rId8" cstate="print"/>
          <a:srcRect/>
          <a:stretch>
            <a:fillRect/>
          </a:stretch>
        </p:blipFill>
        <p:spPr bwMode="auto">
          <a:xfrm>
            <a:off x="3348038" y="2133600"/>
            <a:ext cx="1293812" cy="1009650"/>
          </a:xfrm>
          <a:prstGeom prst="rect">
            <a:avLst/>
          </a:prstGeom>
          <a:noFill/>
          <a:ln w="9525">
            <a:noFill/>
            <a:miter lim="800000"/>
            <a:headEnd/>
            <a:tailEnd/>
          </a:ln>
        </p:spPr>
      </p:pic>
      <p:sp>
        <p:nvSpPr>
          <p:cNvPr id="28688" name="Text Box 31"/>
          <p:cNvSpPr txBox="1">
            <a:spLocks noChangeArrowheads="1"/>
          </p:cNvSpPr>
          <p:nvPr/>
        </p:nvSpPr>
        <p:spPr bwMode="auto">
          <a:xfrm>
            <a:off x="1006475" y="657225"/>
            <a:ext cx="2520950" cy="641350"/>
          </a:xfrm>
          <a:prstGeom prst="rect">
            <a:avLst/>
          </a:prstGeom>
          <a:noFill/>
          <a:ln w="9525">
            <a:noFill/>
            <a:miter lim="800000"/>
            <a:headEnd/>
            <a:tailEnd/>
          </a:ln>
        </p:spPr>
        <p:txBody>
          <a:bodyPr>
            <a:spAutoFit/>
          </a:bodyPr>
          <a:lstStyle/>
          <a:p>
            <a:pPr algn="ctr">
              <a:spcBef>
                <a:spcPct val="50000"/>
              </a:spcBef>
            </a:pPr>
            <a:r>
              <a:rPr lang="pl-PL" altLang="pl-PL" b="1">
                <a:solidFill>
                  <a:schemeClr val="accent2"/>
                </a:solidFill>
              </a:rPr>
              <a:t>POSIADANE ZDOLNOŚCI</a:t>
            </a:r>
          </a:p>
        </p:txBody>
      </p:sp>
      <p:graphicFrame>
        <p:nvGraphicFramePr>
          <p:cNvPr id="28689" name="Object 79"/>
          <p:cNvGraphicFramePr>
            <a:graphicFrameLocks noChangeAspect="1"/>
          </p:cNvGraphicFramePr>
          <p:nvPr/>
        </p:nvGraphicFramePr>
        <p:xfrm>
          <a:off x="3671888" y="5445125"/>
          <a:ext cx="1584325" cy="998538"/>
        </p:xfrm>
        <a:graphic>
          <a:graphicData uri="http://schemas.openxmlformats.org/presentationml/2006/ole">
            <p:oleObj spid="_x0000_s28689" name="Photo Editor Photo" r:id="rId9" imgW="24685714" imgH="18514286" progId="">
              <p:embed/>
            </p:oleObj>
          </a:graphicData>
        </a:graphic>
      </p:graphicFrame>
      <p:sp>
        <p:nvSpPr>
          <p:cNvPr id="28690" name="Text Box 40"/>
          <p:cNvSpPr txBox="1">
            <a:spLocks noChangeArrowheads="1"/>
          </p:cNvSpPr>
          <p:nvPr/>
        </p:nvSpPr>
        <p:spPr bwMode="auto">
          <a:xfrm>
            <a:off x="1835150" y="2349500"/>
            <a:ext cx="1584325" cy="457200"/>
          </a:xfrm>
          <a:prstGeom prst="rect">
            <a:avLst/>
          </a:prstGeom>
          <a:noFill/>
          <a:ln w="9525">
            <a:noFill/>
            <a:miter lim="800000"/>
            <a:headEnd/>
            <a:tailEnd/>
          </a:ln>
        </p:spPr>
        <p:txBody>
          <a:bodyPr>
            <a:spAutoFit/>
          </a:bodyPr>
          <a:lstStyle/>
          <a:p>
            <a:pPr algn="ctr">
              <a:spcBef>
                <a:spcPct val="50000"/>
              </a:spcBef>
            </a:pPr>
            <a:r>
              <a:rPr lang="pl-PL" altLang="pl-PL" sz="1200" b="1"/>
              <a:t>likwidacja skażeń ludzi </a:t>
            </a:r>
          </a:p>
        </p:txBody>
      </p:sp>
      <p:sp>
        <p:nvSpPr>
          <p:cNvPr id="28691" name="Text Box 42"/>
          <p:cNvSpPr txBox="1">
            <a:spLocks noChangeArrowheads="1"/>
          </p:cNvSpPr>
          <p:nvPr/>
        </p:nvSpPr>
        <p:spPr bwMode="auto">
          <a:xfrm>
            <a:off x="2339975" y="5683250"/>
            <a:ext cx="1368425" cy="457200"/>
          </a:xfrm>
          <a:prstGeom prst="rect">
            <a:avLst/>
          </a:prstGeom>
          <a:noFill/>
          <a:ln w="9525">
            <a:noFill/>
            <a:miter lim="800000"/>
            <a:headEnd/>
            <a:tailEnd/>
          </a:ln>
        </p:spPr>
        <p:txBody>
          <a:bodyPr>
            <a:spAutoFit/>
          </a:bodyPr>
          <a:lstStyle/>
          <a:p>
            <a:pPr algn="ctr">
              <a:spcBef>
                <a:spcPct val="50000"/>
              </a:spcBef>
            </a:pPr>
            <a:r>
              <a:rPr lang="pl-PL" altLang="pl-PL" sz="1200" b="1"/>
              <a:t>likwidacja skażeń UiSW</a:t>
            </a:r>
          </a:p>
        </p:txBody>
      </p:sp>
      <p:sp>
        <p:nvSpPr>
          <p:cNvPr id="28692" name="Text Box 46"/>
          <p:cNvSpPr txBox="1">
            <a:spLocks noChangeArrowheads="1"/>
          </p:cNvSpPr>
          <p:nvPr/>
        </p:nvSpPr>
        <p:spPr bwMode="auto">
          <a:xfrm>
            <a:off x="576263" y="3595688"/>
            <a:ext cx="1368425" cy="457200"/>
          </a:xfrm>
          <a:prstGeom prst="rect">
            <a:avLst/>
          </a:prstGeom>
          <a:noFill/>
          <a:ln w="9525">
            <a:noFill/>
            <a:miter lim="800000"/>
            <a:headEnd/>
            <a:tailEnd/>
          </a:ln>
        </p:spPr>
        <p:txBody>
          <a:bodyPr>
            <a:spAutoFit/>
          </a:bodyPr>
          <a:lstStyle/>
          <a:p>
            <a:pPr algn="ctr">
              <a:spcBef>
                <a:spcPct val="50000"/>
              </a:spcBef>
            </a:pPr>
            <a:r>
              <a:rPr lang="pl-PL" altLang="pl-PL" sz="1200" b="1"/>
              <a:t>likwidacja skażeń drogi</a:t>
            </a:r>
          </a:p>
        </p:txBody>
      </p:sp>
      <p:graphicFrame>
        <p:nvGraphicFramePr>
          <p:cNvPr id="28693" name="Object 83"/>
          <p:cNvGraphicFramePr>
            <a:graphicFrameLocks noChangeAspect="1"/>
          </p:cNvGraphicFramePr>
          <p:nvPr/>
        </p:nvGraphicFramePr>
        <p:xfrm>
          <a:off x="1943100" y="3357563"/>
          <a:ext cx="1476375" cy="1017587"/>
        </p:xfrm>
        <a:graphic>
          <a:graphicData uri="http://schemas.openxmlformats.org/presentationml/2006/ole">
            <p:oleObj spid="_x0000_s28693" name="Photo Editor Photo" r:id="rId10" imgW="22561905" imgH="15552381" progId="">
              <p:embed/>
            </p:oleObj>
          </a:graphicData>
        </a:graphic>
      </p:graphicFrame>
      <p:pic>
        <p:nvPicPr>
          <p:cNvPr id="28694" name="Picture 25" descr="ANd9GcRe_7mSNKi6YHXNFeNiITzJFXiazqtHxu166dpPgrDRfrWDJ-ep"/>
          <p:cNvPicPr>
            <a:picLocks noChangeAspect="1" noChangeArrowheads="1"/>
          </p:cNvPicPr>
          <p:nvPr/>
        </p:nvPicPr>
        <p:blipFill>
          <a:blip r:embed="rId11" cstate="print"/>
          <a:srcRect/>
          <a:stretch>
            <a:fillRect/>
          </a:stretch>
        </p:blipFill>
        <p:spPr bwMode="auto">
          <a:xfrm>
            <a:off x="5867400" y="4365625"/>
            <a:ext cx="863600" cy="649288"/>
          </a:xfrm>
          <a:prstGeom prst="rect">
            <a:avLst/>
          </a:prstGeom>
          <a:noFill/>
          <a:ln w="9525">
            <a:noFill/>
            <a:miter lim="800000"/>
            <a:headEnd/>
            <a:tailEnd/>
          </a:ln>
        </p:spPr>
      </p:pic>
      <p:sp>
        <p:nvSpPr>
          <p:cNvPr id="28695" name="Text Box 33"/>
          <p:cNvSpPr txBox="1">
            <a:spLocks noChangeArrowheads="1"/>
          </p:cNvSpPr>
          <p:nvPr/>
        </p:nvSpPr>
        <p:spPr bwMode="auto">
          <a:xfrm>
            <a:off x="6804025" y="4437063"/>
            <a:ext cx="2016125" cy="204787"/>
          </a:xfrm>
          <a:prstGeom prst="rect">
            <a:avLst/>
          </a:prstGeom>
          <a:noFill/>
          <a:ln w="9525">
            <a:noFill/>
            <a:miter lim="800000"/>
            <a:headEnd/>
            <a:tailEnd/>
          </a:ln>
        </p:spPr>
        <p:txBody>
          <a:bodyPr lIns="18000" tIns="10800" rIns="18000" bIns="10800">
            <a:spAutoFit/>
          </a:bodyPr>
          <a:lstStyle/>
          <a:p>
            <a:pPr algn="ctr">
              <a:spcBef>
                <a:spcPct val="50000"/>
              </a:spcBef>
            </a:pPr>
            <a:r>
              <a:rPr lang="pl-PL" altLang="pl-PL" sz="1200" b="1"/>
              <a:t>likwidacja skażeń wnętrz</a:t>
            </a:r>
          </a:p>
        </p:txBody>
      </p:sp>
      <p:pic>
        <p:nvPicPr>
          <p:cNvPr id="28696" name="irc_mi" descr="kombinezon_gazo_4"/>
          <p:cNvPicPr>
            <a:picLocks noChangeAspect="1" noChangeArrowheads="1"/>
          </p:cNvPicPr>
          <p:nvPr/>
        </p:nvPicPr>
        <p:blipFill>
          <a:blip r:embed="rId12" cstate="print"/>
          <a:srcRect/>
          <a:stretch>
            <a:fillRect/>
          </a:stretch>
        </p:blipFill>
        <p:spPr bwMode="auto">
          <a:xfrm>
            <a:off x="5724525" y="5157788"/>
            <a:ext cx="962025" cy="962025"/>
          </a:xfrm>
          <a:prstGeom prst="rect">
            <a:avLst/>
          </a:prstGeom>
          <a:noFill/>
          <a:ln w="9525">
            <a:noFill/>
            <a:miter lim="800000"/>
            <a:headEnd/>
            <a:tailEnd/>
          </a:ln>
        </p:spPr>
      </p:pic>
      <p:sp>
        <p:nvSpPr>
          <p:cNvPr id="28697" name="Text Box 33"/>
          <p:cNvSpPr txBox="1">
            <a:spLocks noChangeArrowheads="1"/>
          </p:cNvSpPr>
          <p:nvPr/>
        </p:nvSpPr>
        <p:spPr bwMode="auto">
          <a:xfrm>
            <a:off x="6731000" y="5129213"/>
            <a:ext cx="1730375" cy="760412"/>
          </a:xfrm>
          <a:prstGeom prst="rect">
            <a:avLst/>
          </a:prstGeom>
          <a:noFill/>
          <a:ln w="9525">
            <a:noFill/>
            <a:miter lim="800000"/>
            <a:headEnd/>
            <a:tailEnd/>
          </a:ln>
        </p:spPr>
        <p:txBody>
          <a:bodyPr lIns="18000" tIns="10800" rIns="18000" bIns="10800">
            <a:spAutoFit/>
          </a:bodyPr>
          <a:lstStyle/>
          <a:p>
            <a:pPr algn="ctr">
              <a:spcBef>
                <a:spcPct val="50000"/>
              </a:spcBef>
            </a:pPr>
            <a:r>
              <a:rPr lang="pl-PL" altLang="pl-PL" sz="1200" b="1"/>
              <a:t>likwidacja skażeń odzieży ochronnej i elementów umundurowania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Prostokąt 1"/>
          <p:cNvSpPr>
            <a:spLocks noChangeArrowheads="1"/>
          </p:cNvSpPr>
          <p:nvPr/>
        </p:nvSpPr>
        <p:spPr bwMode="auto">
          <a:xfrm>
            <a:off x="323850" y="260350"/>
            <a:ext cx="6148388" cy="461963"/>
          </a:xfrm>
          <a:prstGeom prst="rect">
            <a:avLst/>
          </a:prstGeom>
          <a:noFill/>
          <a:ln w="9525">
            <a:noFill/>
            <a:miter lim="800000"/>
            <a:headEnd/>
            <a:tailEnd/>
          </a:ln>
        </p:spPr>
        <p:txBody>
          <a:bodyPr wrap="none">
            <a:spAutoFit/>
          </a:bodyPr>
          <a:lstStyle/>
          <a:p>
            <a:r>
              <a:rPr lang="pl-PL" altLang="pl-PL" sz="2400" b="1">
                <a:solidFill>
                  <a:srgbClr val="0033CC"/>
                </a:solidFill>
              </a:rPr>
              <a:t>Indywidualne pakiety przeciwchemiczne </a:t>
            </a:r>
            <a:endParaRPr lang="pl-PL" altLang="pl-PL" sz="2400">
              <a:solidFill>
                <a:srgbClr val="0033CC"/>
              </a:solidFill>
            </a:endParaRPr>
          </a:p>
        </p:txBody>
      </p:sp>
      <p:pic>
        <p:nvPicPr>
          <p:cNvPr id="29699" name="Picture 2"/>
          <p:cNvPicPr>
            <a:picLocks noChangeAspect="1" noChangeArrowheads="1"/>
          </p:cNvPicPr>
          <p:nvPr/>
        </p:nvPicPr>
        <p:blipFill>
          <a:blip r:embed="rId2" cstate="print"/>
          <a:srcRect/>
          <a:stretch>
            <a:fillRect/>
          </a:stretch>
        </p:blipFill>
        <p:spPr bwMode="auto">
          <a:xfrm>
            <a:off x="1651000" y="981075"/>
            <a:ext cx="6161088" cy="4214813"/>
          </a:xfrm>
          <a:prstGeom prst="rect">
            <a:avLst/>
          </a:prstGeom>
          <a:solidFill>
            <a:srgbClr val="FFFFFF"/>
          </a:solidFill>
          <a:ln w="9525">
            <a:noFill/>
            <a:miter lim="800000"/>
            <a:headEnd/>
            <a:tailEnd/>
          </a:ln>
        </p:spPr>
      </p:pic>
      <p:sp>
        <p:nvSpPr>
          <p:cNvPr id="3" name="Text Box 3"/>
          <p:cNvSpPr txBox="1">
            <a:spLocks noChangeArrowheads="1"/>
          </p:cNvSpPr>
          <p:nvPr/>
        </p:nvSpPr>
        <p:spPr bwMode="auto">
          <a:xfrm>
            <a:off x="2195513" y="3860800"/>
            <a:ext cx="284162" cy="249238"/>
          </a:xfrm>
          <a:prstGeom prst="rect">
            <a:avLst/>
          </a:prstGeom>
          <a:solidFill>
            <a:srgbClr val="FFFFFF">
              <a:alpha val="0"/>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p>
            <a:pPr algn="ctr">
              <a:spcBef>
                <a:spcPts val="838"/>
              </a:spcBef>
              <a:spcAft>
                <a:spcPts val="1400"/>
              </a:spcAft>
              <a:defRPr/>
            </a:pPr>
            <a:r>
              <a:rPr lang="pl-PL" altLang="pl-PL" sz="1200" b="1" dirty="0">
                <a:solidFill>
                  <a:srgbClr val="000000"/>
                </a:solidFill>
                <a:latin typeface="+mn-lt"/>
              </a:rPr>
              <a:t>1</a:t>
            </a:r>
            <a:endParaRPr lang="pl-PL" altLang="pl-PL" sz="1200" dirty="0">
              <a:latin typeface="+mn-lt"/>
            </a:endParaRPr>
          </a:p>
        </p:txBody>
      </p:sp>
      <p:sp>
        <p:nvSpPr>
          <p:cNvPr id="5" name="Text Box 3"/>
          <p:cNvSpPr txBox="1">
            <a:spLocks noChangeArrowheads="1"/>
          </p:cNvSpPr>
          <p:nvPr/>
        </p:nvSpPr>
        <p:spPr bwMode="auto">
          <a:xfrm>
            <a:off x="2151063" y="1689100"/>
            <a:ext cx="284162" cy="249238"/>
          </a:xfrm>
          <a:prstGeom prst="rect">
            <a:avLst/>
          </a:prstGeom>
          <a:solidFill>
            <a:srgbClr val="FFFFFF">
              <a:alpha val="0"/>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p>
            <a:pPr algn="ctr">
              <a:spcBef>
                <a:spcPts val="838"/>
              </a:spcBef>
              <a:spcAft>
                <a:spcPts val="1400"/>
              </a:spcAft>
              <a:defRPr/>
            </a:pPr>
            <a:r>
              <a:rPr lang="pl-PL" altLang="pl-PL" sz="1200" b="1" dirty="0">
                <a:solidFill>
                  <a:srgbClr val="000000"/>
                </a:solidFill>
                <a:latin typeface="+mn-lt"/>
              </a:rPr>
              <a:t>2</a:t>
            </a:r>
            <a:endParaRPr lang="pl-PL" altLang="pl-PL" sz="1200" dirty="0">
              <a:latin typeface="+mn-lt"/>
            </a:endParaRPr>
          </a:p>
        </p:txBody>
      </p:sp>
      <p:sp>
        <p:nvSpPr>
          <p:cNvPr id="6" name="Text Box 3"/>
          <p:cNvSpPr txBox="1">
            <a:spLocks noChangeArrowheads="1"/>
          </p:cNvSpPr>
          <p:nvPr/>
        </p:nvSpPr>
        <p:spPr bwMode="auto">
          <a:xfrm>
            <a:off x="3563938" y="1800225"/>
            <a:ext cx="284162" cy="249238"/>
          </a:xfrm>
          <a:prstGeom prst="rect">
            <a:avLst/>
          </a:prstGeom>
          <a:solidFill>
            <a:srgbClr val="FFFFFF">
              <a:alpha val="0"/>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p>
            <a:pPr algn="ctr">
              <a:spcBef>
                <a:spcPts val="838"/>
              </a:spcBef>
              <a:spcAft>
                <a:spcPts val="1400"/>
              </a:spcAft>
              <a:defRPr/>
            </a:pPr>
            <a:r>
              <a:rPr lang="pl-PL" altLang="pl-PL" sz="1200" b="1" dirty="0">
                <a:solidFill>
                  <a:srgbClr val="000000"/>
                </a:solidFill>
                <a:latin typeface="+mn-lt"/>
              </a:rPr>
              <a:t>3</a:t>
            </a:r>
            <a:endParaRPr lang="pl-PL" altLang="pl-PL" sz="1200" dirty="0">
              <a:latin typeface="+mn-lt"/>
            </a:endParaRPr>
          </a:p>
        </p:txBody>
      </p:sp>
      <p:sp>
        <p:nvSpPr>
          <p:cNvPr id="7" name="Text Box 3"/>
          <p:cNvSpPr txBox="1">
            <a:spLocks noChangeArrowheads="1"/>
          </p:cNvSpPr>
          <p:nvPr/>
        </p:nvSpPr>
        <p:spPr bwMode="auto">
          <a:xfrm>
            <a:off x="6659563" y="1563688"/>
            <a:ext cx="284162" cy="249237"/>
          </a:xfrm>
          <a:prstGeom prst="rect">
            <a:avLst/>
          </a:prstGeom>
          <a:solidFill>
            <a:srgbClr val="FFFFFF">
              <a:alpha val="0"/>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p>
            <a:pPr algn="ctr">
              <a:spcBef>
                <a:spcPts val="838"/>
              </a:spcBef>
              <a:spcAft>
                <a:spcPts val="1400"/>
              </a:spcAft>
              <a:defRPr/>
            </a:pPr>
            <a:r>
              <a:rPr lang="pl-PL" altLang="pl-PL" sz="1200" b="1" dirty="0">
                <a:solidFill>
                  <a:srgbClr val="000000"/>
                </a:solidFill>
                <a:latin typeface="+mn-lt"/>
              </a:rPr>
              <a:t>4</a:t>
            </a:r>
            <a:endParaRPr lang="pl-PL" altLang="pl-PL" sz="1200" dirty="0">
              <a:latin typeface="+mn-lt"/>
            </a:endParaRPr>
          </a:p>
        </p:txBody>
      </p:sp>
      <p:sp>
        <p:nvSpPr>
          <p:cNvPr id="8" name="Text Box 3"/>
          <p:cNvSpPr txBox="1">
            <a:spLocks noChangeArrowheads="1"/>
          </p:cNvSpPr>
          <p:nvPr/>
        </p:nvSpPr>
        <p:spPr bwMode="auto">
          <a:xfrm>
            <a:off x="6330950" y="3724275"/>
            <a:ext cx="284163" cy="249238"/>
          </a:xfrm>
          <a:prstGeom prst="rect">
            <a:avLst/>
          </a:prstGeom>
          <a:solidFill>
            <a:srgbClr val="FFFFFF">
              <a:alpha val="0"/>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p>
            <a:pPr algn="ctr">
              <a:spcBef>
                <a:spcPts val="838"/>
              </a:spcBef>
              <a:spcAft>
                <a:spcPts val="1400"/>
              </a:spcAft>
              <a:defRPr/>
            </a:pPr>
            <a:r>
              <a:rPr lang="pl-PL" altLang="pl-PL" sz="1200" b="1" dirty="0">
                <a:solidFill>
                  <a:srgbClr val="000000"/>
                </a:solidFill>
                <a:latin typeface="+mn-lt"/>
              </a:rPr>
              <a:t>5</a:t>
            </a:r>
            <a:endParaRPr lang="pl-PL" altLang="pl-PL" sz="1200" dirty="0">
              <a:latin typeface="+mn-lt"/>
            </a:endParaRPr>
          </a:p>
        </p:txBody>
      </p:sp>
      <p:sp>
        <p:nvSpPr>
          <p:cNvPr id="29705" name="Prostokąt 3"/>
          <p:cNvSpPr>
            <a:spLocks noChangeArrowheads="1"/>
          </p:cNvSpPr>
          <p:nvPr/>
        </p:nvSpPr>
        <p:spPr bwMode="auto">
          <a:xfrm>
            <a:off x="334963" y="5213350"/>
            <a:ext cx="8629650" cy="955675"/>
          </a:xfrm>
          <a:prstGeom prst="rect">
            <a:avLst/>
          </a:prstGeom>
          <a:noFill/>
          <a:ln w="9525">
            <a:noFill/>
            <a:miter lim="800000"/>
            <a:headEnd/>
            <a:tailEnd/>
          </a:ln>
        </p:spPr>
        <p:txBody>
          <a:bodyPr>
            <a:spAutoFit/>
          </a:bodyPr>
          <a:lstStyle/>
          <a:p>
            <a:pPr algn="ctr"/>
            <a:r>
              <a:rPr lang="pl-PL" altLang="pl-PL" sz="1400" b="1"/>
              <a:t>Indywidualny pakiet do likwidacji skażeń IPLS-1:</a:t>
            </a:r>
          </a:p>
          <a:p>
            <a:r>
              <a:rPr lang="pl-PL" altLang="pl-PL" sz="1400"/>
              <a:t>1) serwetki; 2) głowica spryskiwacza z pompką; 3) pojemnik spryskiwacza z środkiem do likwidacji skażeń (95g); 4) maść profilaktyczna w tubce (100g);  5) odkażalnik proszkowy w rękawicy.</a:t>
            </a:r>
          </a:p>
          <a:p>
            <a:r>
              <a:rPr lang="pl-PL" altLang="pl-PL" sz="1400"/>
              <a:t>Całkowita masa pakietu wynosi 460 g, a okres używalności to 5 lat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cstate="print"/>
          <a:srcRect/>
          <a:stretch>
            <a:fillRect/>
          </a:stretch>
        </p:blipFill>
        <p:spPr bwMode="auto">
          <a:xfrm>
            <a:off x="1187450" y="819150"/>
            <a:ext cx="2892425" cy="2178050"/>
          </a:xfrm>
          <a:prstGeom prst="rect">
            <a:avLst/>
          </a:prstGeom>
          <a:solidFill>
            <a:srgbClr val="FFFFFF"/>
          </a:solidFill>
          <a:ln w="9525">
            <a:noFill/>
            <a:miter lim="800000"/>
            <a:headEnd/>
            <a:tailEnd/>
          </a:ln>
        </p:spPr>
      </p:pic>
      <p:pic>
        <p:nvPicPr>
          <p:cNvPr id="30723" name="Picture 3"/>
          <p:cNvPicPr>
            <a:picLocks noChangeAspect="1" noChangeArrowheads="1"/>
          </p:cNvPicPr>
          <p:nvPr/>
        </p:nvPicPr>
        <p:blipFill>
          <a:blip r:embed="rId3" cstate="print"/>
          <a:srcRect/>
          <a:stretch>
            <a:fillRect/>
          </a:stretch>
        </p:blipFill>
        <p:spPr bwMode="auto">
          <a:xfrm>
            <a:off x="4572000" y="819150"/>
            <a:ext cx="2968625" cy="2185988"/>
          </a:xfrm>
          <a:prstGeom prst="rect">
            <a:avLst/>
          </a:prstGeom>
          <a:solidFill>
            <a:srgbClr val="FFFFFF"/>
          </a:solidFill>
          <a:ln w="9525">
            <a:noFill/>
            <a:miter lim="800000"/>
            <a:headEnd/>
            <a:tailEnd/>
          </a:ln>
        </p:spPr>
      </p:pic>
      <p:sp>
        <p:nvSpPr>
          <p:cNvPr id="30724" name="Prostokąt 1"/>
          <p:cNvSpPr>
            <a:spLocks noChangeArrowheads="1"/>
          </p:cNvSpPr>
          <p:nvPr/>
        </p:nvSpPr>
        <p:spPr bwMode="auto">
          <a:xfrm>
            <a:off x="395288" y="2967038"/>
            <a:ext cx="8353425" cy="523875"/>
          </a:xfrm>
          <a:prstGeom prst="rect">
            <a:avLst/>
          </a:prstGeom>
          <a:noFill/>
          <a:ln w="9525">
            <a:noFill/>
            <a:miter lim="800000"/>
            <a:headEnd/>
            <a:tailEnd/>
          </a:ln>
        </p:spPr>
        <p:txBody>
          <a:bodyPr>
            <a:spAutoFit/>
          </a:bodyPr>
          <a:lstStyle/>
          <a:p>
            <a:pPr algn="ctr"/>
            <a:r>
              <a:rPr lang="pl-PL" altLang="pl-PL" sz="1400"/>
              <a:t>Sposób pokrywania odkrytych powierzchni skóry odkażalnikiem proszkowym</a:t>
            </a:r>
            <a:br>
              <a:rPr lang="pl-PL" altLang="pl-PL" sz="1400"/>
            </a:br>
            <a:r>
              <a:rPr lang="pl-PL" altLang="pl-PL" sz="1400"/>
              <a:t>(metoda „pudrowania”)</a:t>
            </a:r>
          </a:p>
        </p:txBody>
      </p:sp>
      <p:pic>
        <p:nvPicPr>
          <p:cNvPr id="30725" name="Picture 4"/>
          <p:cNvPicPr>
            <a:picLocks noChangeAspect="1" noChangeArrowheads="1"/>
          </p:cNvPicPr>
          <p:nvPr/>
        </p:nvPicPr>
        <p:blipFill>
          <a:blip r:embed="rId4" cstate="print"/>
          <a:srcRect/>
          <a:stretch>
            <a:fillRect/>
          </a:stretch>
        </p:blipFill>
        <p:spPr bwMode="auto">
          <a:xfrm>
            <a:off x="1187450" y="3521075"/>
            <a:ext cx="3124200" cy="2349500"/>
          </a:xfrm>
          <a:prstGeom prst="rect">
            <a:avLst/>
          </a:prstGeom>
          <a:solidFill>
            <a:srgbClr val="FFFFFF"/>
          </a:solidFill>
          <a:ln w="9525">
            <a:noFill/>
            <a:miter lim="800000"/>
            <a:headEnd/>
            <a:tailEnd/>
          </a:ln>
        </p:spPr>
      </p:pic>
      <p:pic>
        <p:nvPicPr>
          <p:cNvPr id="30726" name="Picture 5"/>
          <p:cNvPicPr>
            <a:picLocks noChangeAspect="1" noChangeArrowheads="1"/>
          </p:cNvPicPr>
          <p:nvPr/>
        </p:nvPicPr>
        <p:blipFill>
          <a:blip r:embed="rId5" cstate="print"/>
          <a:srcRect/>
          <a:stretch>
            <a:fillRect/>
          </a:stretch>
        </p:blipFill>
        <p:spPr bwMode="auto">
          <a:xfrm>
            <a:off x="4427538" y="3538538"/>
            <a:ext cx="3113087" cy="2332037"/>
          </a:xfrm>
          <a:prstGeom prst="rect">
            <a:avLst/>
          </a:prstGeom>
          <a:solidFill>
            <a:srgbClr val="FFFFFF"/>
          </a:solidFill>
          <a:ln w="9525">
            <a:noFill/>
            <a:miter lim="800000"/>
            <a:headEnd/>
            <a:tailEnd/>
          </a:ln>
        </p:spPr>
      </p:pic>
      <p:sp>
        <p:nvSpPr>
          <p:cNvPr id="30727" name="Prostokąt 2"/>
          <p:cNvSpPr>
            <a:spLocks noChangeArrowheads="1"/>
          </p:cNvSpPr>
          <p:nvPr/>
        </p:nvSpPr>
        <p:spPr bwMode="auto">
          <a:xfrm>
            <a:off x="879475" y="6016625"/>
            <a:ext cx="7416800" cy="307975"/>
          </a:xfrm>
          <a:prstGeom prst="rect">
            <a:avLst/>
          </a:prstGeom>
          <a:noFill/>
          <a:ln w="9525">
            <a:noFill/>
            <a:miter lim="800000"/>
            <a:headEnd/>
            <a:tailEnd/>
          </a:ln>
        </p:spPr>
        <p:txBody>
          <a:bodyPr>
            <a:spAutoFit/>
          </a:bodyPr>
          <a:lstStyle/>
          <a:p>
            <a:pPr algn="ctr"/>
            <a:r>
              <a:rPr lang="pl-PL" altLang="pl-PL" sz="1400"/>
              <a:t>Usuwanie (strzepywanie) odkażalnika proszkowego ze skóry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iekt 1"/>
          <p:cNvGraphicFramePr>
            <a:graphicFrameLocks noChangeAspect="1"/>
          </p:cNvGraphicFramePr>
          <p:nvPr/>
        </p:nvGraphicFramePr>
        <p:xfrm>
          <a:off x="900113" y="692150"/>
          <a:ext cx="7291387" cy="4114800"/>
        </p:xfrm>
        <a:graphic>
          <a:graphicData uri="http://schemas.openxmlformats.org/presentationml/2006/ole">
            <p:oleObj spid="_x0000_s31746" name="Arkusz" r:id="rId3" imgW="5450040" imgH="3071520" progId="Excel.Sheet.8">
              <p:embed/>
            </p:oleObj>
          </a:graphicData>
        </a:graphic>
      </p:graphicFrame>
      <p:sp>
        <p:nvSpPr>
          <p:cNvPr id="31747" name="Prostokąt 2"/>
          <p:cNvSpPr>
            <a:spLocks noChangeArrowheads="1"/>
          </p:cNvSpPr>
          <p:nvPr/>
        </p:nvSpPr>
        <p:spPr bwMode="auto">
          <a:xfrm>
            <a:off x="468313" y="5013325"/>
            <a:ext cx="8424862" cy="338138"/>
          </a:xfrm>
          <a:prstGeom prst="rect">
            <a:avLst/>
          </a:prstGeom>
          <a:noFill/>
          <a:ln w="9525">
            <a:noFill/>
            <a:miter lim="800000"/>
            <a:headEnd/>
            <a:tailEnd/>
          </a:ln>
        </p:spPr>
        <p:txBody>
          <a:bodyPr>
            <a:spAutoFit/>
          </a:bodyPr>
          <a:lstStyle/>
          <a:p>
            <a:r>
              <a:rPr lang="pl-PL" altLang="pl-PL" sz="1600"/>
              <a:t>Skuteczność zabezpieczenia skóry układem - maść profilaktyczna + odkażalnik proszkowy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nvGraphicFramePr>
        <p:xfrm>
          <a:off x="468313" y="1341438"/>
          <a:ext cx="8424862" cy="4237037"/>
        </p:xfrm>
        <a:graphic>
          <a:graphicData uri="http://schemas.openxmlformats.org/drawingml/2006/table">
            <a:tbl>
              <a:tblPr firstRow="1" firstCol="1" lastRow="1" lastCol="1" bandRow="1" bandCol="1">
                <a:tableStyleId>{5C22544A-7EE6-4342-B048-85BDC9FD1C3A}</a:tableStyleId>
              </a:tblPr>
              <a:tblGrid>
                <a:gridCol w="2807679"/>
                <a:gridCol w="2808592"/>
                <a:gridCol w="2808592"/>
              </a:tblGrid>
              <a:tr h="238226">
                <a:tc>
                  <a:txBody>
                    <a:bodyPr/>
                    <a:lstStyle/>
                    <a:p>
                      <a:pPr algn="ctr">
                        <a:spcAft>
                          <a:spcPts val="0"/>
                        </a:spcAft>
                      </a:pPr>
                      <a:r>
                        <a:rPr lang="pl-PL" sz="1200" dirty="0">
                          <a:solidFill>
                            <a:schemeClr val="tx1"/>
                          </a:solidFill>
                          <a:effectLst/>
                        </a:rPr>
                        <a:t>Wymaganie</a:t>
                      </a:r>
                      <a:endParaRPr lang="pl-PL" sz="1200" dirty="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pl-PL" sz="1200" dirty="0">
                          <a:solidFill>
                            <a:schemeClr val="tx1"/>
                          </a:solidFill>
                          <a:effectLst/>
                        </a:rPr>
                        <a:t>Parametr</a:t>
                      </a:r>
                      <a:endParaRPr lang="pl-PL" sz="1200" dirty="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pl-PL" sz="1200">
                          <a:solidFill>
                            <a:schemeClr val="tx1"/>
                          </a:solidFill>
                          <a:effectLst/>
                        </a:rPr>
                        <a:t>Spełnienie wymagania</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672255">
                <a:tc>
                  <a:txBody>
                    <a:bodyPr/>
                    <a:lstStyle/>
                    <a:p>
                      <a:pPr>
                        <a:spcAft>
                          <a:spcPts val="0"/>
                        </a:spcAft>
                      </a:pPr>
                      <a:r>
                        <a:rPr lang="pl-PL" sz="1200">
                          <a:solidFill>
                            <a:schemeClr val="tx1"/>
                          </a:solidFill>
                          <a:effectLst/>
                        </a:rPr>
                        <a:t>Skuteczność odkażania iperytu przy naniesieniu odkażalnika z pakietu z gęstością 250 cm</a:t>
                      </a:r>
                      <a:r>
                        <a:rPr lang="pl-PL" sz="1200" baseline="30000">
                          <a:solidFill>
                            <a:schemeClr val="tx1"/>
                          </a:solidFill>
                          <a:effectLst/>
                        </a:rPr>
                        <a:t>3</a:t>
                      </a:r>
                      <a:r>
                        <a:rPr lang="pl-PL" sz="1200">
                          <a:solidFill>
                            <a:schemeClr val="tx1"/>
                          </a:solidFill>
                          <a:effectLst/>
                        </a:rPr>
                        <a:t>/m</a:t>
                      </a:r>
                      <a:r>
                        <a:rPr lang="pl-PL" sz="1200" baseline="30000">
                          <a:solidFill>
                            <a:schemeClr val="tx1"/>
                          </a:solidFill>
                          <a:effectLst/>
                        </a:rPr>
                        <a:t>2</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pl-PL" sz="1200">
                          <a:solidFill>
                            <a:schemeClr val="tx1"/>
                          </a:solidFill>
                          <a:effectLst/>
                        </a:rPr>
                        <a:t>0,42 g/m</a:t>
                      </a:r>
                      <a:r>
                        <a:rPr lang="pl-PL" sz="1200" baseline="30000">
                          <a:solidFill>
                            <a:schemeClr val="tx1"/>
                          </a:solidFill>
                          <a:effectLst/>
                        </a:rPr>
                        <a:t>2</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pl-PL" sz="1200">
                          <a:solidFill>
                            <a:schemeClr val="tx1"/>
                          </a:solidFill>
                          <a:effectLst/>
                        </a:rPr>
                        <a:t>0,06 g/m</a:t>
                      </a:r>
                      <a:r>
                        <a:rPr lang="pl-PL" sz="1200" baseline="30000">
                          <a:solidFill>
                            <a:schemeClr val="tx1"/>
                          </a:solidFill>
                          <a:effectLst/>
                        </a:rPr>
                        <a:t>2</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365759">
                <a:tc>
                  <a:txBody>
                    <a:bodyPr/>
                    <a:lstStyle/>
                    <a:p>
                      <a:pPr>
                        <a:spcAft>
                          <a:spcPts val="0"/>
                        </a:spcAft>
                      </a:pPr>
                      <a:r>
                        <a:rPr lang="pl-PL" sz="1200">
                          <a:solidFill>
                            <a:schemeClr val="tx1"/>
                          </a:solidFill>
                          <a:effectLst/>
                        </a:rPr>
                        <a:t>Powierzchnia odkażana jednym pakietem</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2 m</a:t>
                      </a:r>
                      <a:r>
                        <a:rPr lang="pl-PL" sz="1200" baseline="30000">
                          <a:solidFill>
                            <a:schemeClr val="tx1"/>
                          </a:solidFill>
                          <a:effectLst/>
                        </a:rPr>
                        <a:t>2</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2 m</a:t>
                      </a:r>
                      <a:r>
                        <a:rPr lang="pl-PL" sz="1200" baseline="30000">
                          <a:solidFill>
                            <a:schemeClr val="tx1"/>
                          </a:solidFill>
                          <a:effectLst/>
                        </a:rPr>
                        <a:t>2</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365759">
                <a:tc>
                  <a:txBody>
                    <a:bodyPr/>
                    <a:lstStyle/>
                    <a:p>
                      <a:pPr>
                        <a:spcAft>
                          <a:spcPts val="0"/>
                        </a:spcAft>
                      </a:pPr>
                      <a:r>
                        <a:rPr lang="pl-PL" sz="1200">
                          <a:solidFill>
                            <a:schemeClr val="tx1"/>
                          </a:solidFill>
                          <a:effectLst/>
                        </a:rPr>
                        <a:t>Czas przygotowania pakietu do odkażania</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nie dłuższy niż 30 s</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15 – 20 s</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504192">
                <a:tc>
                  <a:txBody>
                    <a:bodyPr/>
                    <a:lstStyle/>
                    <a:p>
                      <a:pPr>
                        <a:spcAft>
                          <a:spcPts val="0"/>
                        </a:spcAft>
                      </a:pPr>
                      <a:r>
                        <a:rPr lang="pl-PL" sz="1200">
                          <a:solidFill>
                            <a:schemeClr val="tx1"/>
                          </a:solidFill>
                          <a:effectLst/>
                        </a:rPr>
                        <a:t>Czas przeprowadzenia zabiegu odkażania kpl. umundurowania</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pl-PL" sz="1200">
                          <a:solidFill>
                            <a:schemeClr val="tx1"/>
                          </a:solidFill>
                          <a:effectLst/>
                        </a:rPr>
                        <a:t>nie dłuższy niż </a:t>
                      </a:r>
                      <a:br>
                        <a:rPr lang="pl-PL" sz="1200">
                          <a:solidFill>
                            <a:schemeClr val="tx1"/>
                          </a:solidFill>
                          <a:effectLst/>
                        </a:rPr>
                      </a:br>
                      <a:r>
                        <a:rPr lang="pl-PL" sz="1200">
                          <a:solidFill>
                            <a:schemeClr val="tx1"/>
                          </a:solidFill>
                          <a:effectLst/>
                        </a:rPr>
                        <a:t>5 min</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&lt; 5 min</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914398">
                <a:tc>
                  <a:txBody>
                    <a:bodyPr/>
                    <a:lstStyle/>
                    <a:p>
                      <a:pPr>
                        <a:spcAft>
                          <a:spcPts val="0"/>
                        </a:spcAft>
                      </a:pPr>
                      <a:r>
                        <a:rPr lang="pl-PL" sz="1200">
                          <a:solidFill>
                            <a:schemeClr val="tx1"/>
                          </a:solidFill>
                          <a:effectLst/>
                        </a:rPr>
                        <a:t>Czas zachowania właściwości ochronnych umundurowania pokrytego odkażalnikiem</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nie mniej niż 2 h</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spcAft>
                          <a:spcPts val="0"/>
                        </a:spcAft>
                      </a:pPr>
                      <a:r>
                        <a:rPr lang="pl-PL" sz="1200">
                          <a:solidFill>
                            <a:schemeClr val="tx1"/>
                          </a:solidFill>
                          <a:effectLst/>
                        </a:rPr>
                        <a:t>dla iperytu skażenie resztkowe określone po 2 h ekspozycji odkażalnika i skażeniu iperytem gęstością 3 g/m</a:t>
                      </a:r>
                      <a:r>
                        <a:rPr lang="pl-PL" sz="1200" baseline="30000">
                          <a:solidFill>
                            <a:schemeClr val="tx1"/>
                          </a:solidFill>
                          <a:effectLst/>
                        </a:rPr>
                        <a:t>2</a:t>
                      </a:r>
                      <a:r>
                        <a:rPr lang="pl-PL" sz="1200">
                          <a:solidFill>
                            <a:schemeClr val="tx1"/>
                          </a:solidFill>
                          <a:effectLst/>
                        </a:rPr>
                        <a:t> wynosiło -   0,024 g/m</a:t>
                      </a:r>
                      <a:r>
                        <a:rPr lang="pl-PL" sz="1200" baseline="30000">
                          <a:solidFill>
                            <a:schemeClr val="tx1"/>
                          </a:solidFill>
                          <a:effectLst/>
                        </a:rPr>
                        <a:t>2</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1176448">
                <a:tc>
                  <a:txBody>
                    <a:bodyPr/>
                    <a:lstStyle/>
                    <a:p>
                      <a:pPr>
                        <a:spcAft>
                          <a:spcPts val="0"/>
                        </a:spcAft>
                      </a:pPr>
                      <a:r>
                        <a:rPr lang="pl-PL" sz="1200">
                          <a:solidFill>
                            <a:schemeClr val="tx1"/>
                          </a:solidFill>
                          <a:effectLst/>
                        </a:rPr>
                        <a:t>Określenie toksyczności ogólnej i dermalnej odkażalnika z pakietu - wg. wymagań NO-42-A200:1996</a:t>
                      </a:r>
                      <a:endParaRPr lang="pl-PL" sz="120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just">
                        <a:spcAft>
                          <a:spcPts val="0"/>
                        </a:spcAft>
                      </a:pPr>
                      <a:r>
                        <a:rPr lang="pl-PL" sz="1200" dirty="0">
                          <a:solidFill>
                            <a:schemeClr val="tx1"/>
                          </a:solidFill>
                          <a:effectLst/>
                        </a:rPr>
                        <a:t>Odkażalnik wykazuje toksyczność </a:t>
                      </a:r>
                      <a:r>
                        <a:rPr lang="pl-PL" sz="1200" dirty="0" err="1">
                          <a:solidFill>
                            <a:schemeClr val="tx1"/>
                          </a:solidFill>
                          <a:effectLst/>
                        </a:rPr>
                        <a:t>dermalną</a:t>
                      </a:r>
                      <a:r>
                        <a:rPr lang="pl-PL" sz="1200" dirty="0">
                          <a:solidFill>
                            <a:schemeClr val="tx1"/>
                          </a:solidFill>
                          <a:effectLst/>
                        </a:rPr>
                        <a:t> większą od dopuszczalnej 2,5 g/kg </a:t>
                      </a:r>
                      <a:r>
                        <a:rPr lang="pl-PL" sz="1200" dirty="0" err="1">
                          <a:solidFill>
                            <a:schemeClr val="tx1"/>
                          </a:solidFill>
                          <a:effectLst/>
                        </a:rPr>
                        <a:t>m.c</a:t>
                      </a:r>
                      <a:r>
                        <a:rPr lang="pl-PL" sz="1200" dirty="0">
                          <a:solidFill>
                            <a:schemeClr val="tx1"/>
                          </a:solidFill>
                          <a:effectLst/>
                        </a:rPr>
                        <a:t> (ok 7). Umundurowanie pokryte odkażalnikiem z gęstością 250 cm</a:t>
                      </a:r>
                      <a:r>
                        <a:rPr lang="pl-PL" sz="1200" baseline="30000" dirty="0">
                          <a:solidFill>
                            <a:schemeClr val="tx1"/>
                          </a:solidFill>
                          <a:effectLst/>
                        </a:rPr>
                        <a:t>3</a:t>
                      </a:r>
                      <a:r>
                        <a:rPr lang="pl-PL" sz="1200" dirty="0">
                          <a:solidFill>
                            <a:schemeClr val="tx1"/>
                          </a:solidFill>
                          <a:effectLst/>
                        </a:rPr>
                        <a:t>/m</a:t>
                      </a:r>
                      <a:r>
                        <a:rPr lang="pl-PL" sz="1200" baseline="30000" dirty="0">
                          <a:solidFill>
                            <a:schemeClr val="tx1"/>
                          </a:solidFill>
                          <a:effectLst/>
                        </a:rPr>
                        <a:t>2</a:t>
                      </a:r>
                      <a:r>
                        <a:rPr lang="pl-PL" sz="1200" dirty="0">
                          <a:solidFill>
                            <a:schemeClr val="tx1"/>
                          </a:solidFill>
                          <a:effectLst/>
                        </a:rPr>
                        <a:t> nie wykazuje działania drażniącego na skórę. Oddziaływanie na oczy - 2,5 punktu przy dopuszczalnych 3. W badaniach na materiale biologicznym stwierdzono wysoką skuteczność względem testowych BST.</a:t>
                      </a:r>
                      <a:endParaRPr lang="pl-PL" sz="1200" dirty="0">
                        <a:solidFill>
                          <a:schemeClr val="tx1"/>
                        </a:solidFill>
                        <a:effectLst/>
                        <a:latin typeface="Times New Roman"/>
                        <a:ea typeface="Times New Roman"/>
                      </a:endParaRPr>
                    </a:p>
                  </a:txBody>
                  <a:tcPr marL="68579" marR="685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pl-PL"/>
                    </a:p>
                  </a:txBody>
                  <a:tcPr/>
                </a:tc>
              </a:tr>
            </a:tbl>
          </a:graphicData>
        </a:graphic>
      </p:graphicFrame>
      <p:sp>
        <p:nvSpPr>
          <p:cNvPr id="32803" name="Prostokąt 4"/>
          <p:cNvSpPr>
            <a:spLocks noChangeArrowheads="1"/>
          </p:cNvSpPr>
          <p:nvPr/>
        </p:nvSpPr>
        <p:spPr bwMode="auto">
          <a:xfrm>
            <a:off x="611188" y="476250"/>
            <a:ext cx="8137525" cy="307975"/>
          </a:xfrm>
          <a:prstGeom prst="rect">
            <a:avLst/>
          </a:prstGeom>
          <a:noFill/>
          <a:ln w="9525">
            <a:noFill/>
            <a:miter lim="800000"/>
            <a:headEnd/>
            <a:tailEnd/>
          </a:ln>
        </p:spPr>
        <p:txBody>
          <a:bodyPr>
            <a:spAutoFit/>
          </a:bodyPr>
          <a:lstStyle/>
          <a:p>
            <a:pPr algn="ctr"/>
            <a:r>
              <a:rPr lang="pl-PL" altLang="pl-PL" sz="1400" b="1"/>
              <a:t>Wyniki badań skuteczności odkażania umundurowania</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1"/>
          <p:cNvSpPr>
            <a:spLocks noChangeArrowheads="1"/>
          </p:cNvSpPr>
          <p:nvPr/>
        </p:nvSpPr>
        <p:spPr bwMode="auto">
          <a:xfrm>
            <a:off x="0" y="0"/>
            <a:ext cx="9144000" cy="457200"/>
          </a:xfrm>
          <a:prstGeom prst="rect">
            <a:avLst/>
          </a:prstGeom>
          <a:noFill/>
          <a:ln w="9525">
            <a:noFill/>
            <a:miter lim="800000"/>
            <a:headEnd/>
            <a:tailEnd/>
          </a:ln>
          <a:effectLst/>
        </p:spPr>
        <p:txBody>
          <a:bodyPr wrap="none" anchor="ctr">
            <a:spAutoFit/>
          </a:bodyPr>
          <a:lstStyle/>
          <a:p>
            <a:endParaRPr lang="pl-PL" altLang="pl-PL"/>
          </a:p>
        </p:txBody>
      </p:sp>
      <p:grpSp>
        <p:nvGrpSpPr>
          <p:cNvPr id="33795" name="Group 1"/>
          <p:cNvGrpSpPr>
            <a:grpSpLocks/>
          </p:cNvGrpSpPr>
          <p:nvPr/>
        </p:nvGrpSpPr>
        <p:grpSpPr bwMode="auto">
          <a:xfrm>
            <a:off x="719138" y="515938"/>
            <a:ext cx="7705725" cy="4618037"/>
            <a:chOff x="2655" y="1515"/>
            <a:chExt cx="8867" cy="5323"/>
          </a:xfrm>
        </p:grpSpPr>
        <p:pic>
          <p:nvPicPr>
            <p:cNvPr id="33797" name="Picture 10"/>
            <p:cNvPicPr>
              <a:picLocks noChangeAspect="1" noChangeArrowheads="1"/>
            </p:cNvPicPr>
            <p:nvPr/>
          </p:nvPicPr>
          <p:blipFill>
            <a:blip r:embed="rId2" cstate="print"/>
            <a:srcRect/>
            <a:stretch>
              <a:fillRect/>
            </a:stretch>
          </p:blipFill>
          <p:spPr bwMode="auto">
            <a:xfrm>
              <a:off x="2655" y="1515"/>
              <a:ext cx="8867" cy="5323"/>
            </a:xfrm>
            <a:prstGeom prst="rect">
              <a:avLst/>
            </a:prstGeom>
            <a:noFill/>
            <a:ln w="9525">
              <a:noFill/>
              <a:miter lim="800000"/>
              <a:headEnd/>
              <a:tailEnd/>
            </a:ln>
          </p:spPr>
        </p:pic>
        <p:sp>
          <p:nvSpPr>
            <p:cNvPr id="33798" name="Tekst 5"/>
            <p:cNvSpPr txBox="1">
              <a:spLocks noChangeArrowheads="1"/>
            </p:cNvSpPr>
            <p:nvPr/>
          </p:nvSpPr>
          <p:spPr bwMode="auto">
            <a:xfrm>
              <a:off x="5158" y="1731"/>
              <a:ext cx="5215" cy="590"/>
            </a:xfrm>
            <a:prstGeom prst="rect">
              <a:avLst/>
            </a:prstGeom>
            <a:solidFill>
              <a:srgbClr val="CCFFFF"/>
            </a:solidFill>
            <a:ln w="0">
              <a:noFill/>
              <a:miter lim="800000"/>
              <a:headEnd/>
              <a:tailEnd/>
            </a:ln>
          </p:spPr>
          <p:txBody>
            <a:bodyPr/>
            <a:lstStyle/>
            <a:p>
              <a:pPr eaLnBrk="0" hangingPunct="0"/>
              <a:r>
                <a:rPr lang="pl-PL" altLang="pl-PL" sz="900">
                  <a:solidFill>
                    <a:srgbClr val="000000"/>
                  </a:solidFill>
                  <a:cs typeface="Times New Roman" pitchFamily="18" charset="0"/>
                </a:rPr>
                <a:t>Vx naniesiony na tkaninę mundurową i po 5 min pokryty odkażalnikiem</a:t>
              </a:r>
              <a:endParaRPr lang="pl-PL" altLang="pl-PL"/>
            </a:p>
          </p:txBody>
        </p:sp>
        <p:sp>
          <p:nvSpPr>
            <p:cNvPr id="33799" name="Line 14"/>
            <p:cNvSpPr>
              <a:spLocks noChangeShapeType="1"/>
            </p:cNvSpPr>
            <p:nvPr/>
          </p:nvSpPr>
          <p:spPr bwMode="auto">
            <a:xfrm flipH="1">
              <a:off x="4963" y="2271"/>
              <a:ext cx="360" cy="345"/>
            </a:xfrm>
            <a:prstGeom prst="line">
              <a:avLst/>
            </a:prstGeom>
            <a:noFill/>
            <a:ln w="9525">
              <a:solidFill>
                <a:srgbClr val="FF0000"/>
              </a:solidFill>
              <a:round/>
              <a:headEnd type="triangle" w="sm" len="med"/>
              <a:tailEnd type="triangle" w="sm" len="med"/>
            </a:ln>
          </p:spPr>
          <p:txBody>
            <a:bodyPr/>
            <a:lstStyle/>
            <a:p>
              <a:endParaRPr lang="pl-PL"/>
            </a:p>
          </p:txBody>
        </p:sp>
        <p:sp>
          <p:nvSpPr>
            <p:cNvPr id="33800" name="Text Box 15"/>
            <p:cNvSpPr txBox="1">
              <a:spLocks noChangeArrowheads="1"/>
            </p:cNvSpPr>
            <p:nvPr/>
          </p:nvSpPr>
          <p:spPr bwMode="auto">
            <a:xfrm>
              <a:off x="6973" y="2211"/>
              <a:ext cx="4320" cy="585"/>
            </a:xfrm>
            <a:prstGeom prst="rect">
              <a:avLst/>
            </a:prstGeom>
            <a:solidFill>
              <a:srgbClr val="FFFF00"/>
            </a:solidFill>
            <a:ln w="9525">
              <a:solidFill>
                <a:srgbClr val="FFFF00"/>
              </a:solidFill>
              <a:miter lim="800000"/>
              <a:headEnd/>
              <a:tailEnd/>
            </a:ln>
          </p:spPr>
          <p:txBody>
            <a:bodyPr/>
            <a:lstStyle/>
            <a:p>
              <a:pPr eaLnBrk="0" hangingPunct="0"/>
              <a:r>
                <a:rPr lang="pl-PL" altLang="pl-PL" sz="900">
                  <a:cs typeface="Times New Roman" pitchFamily="18" charset="0"/>
                </a:rPr>
                <a:t>soman naniesiony na tkaninę mundurową i po 5 min pokryty odkażalnikiem</a:t>
              </a:r>
              <a:endParaRPr lang="pl-PL" altLang="pl-PL"/>
            </a:p>
          </p:txBody>
        </p:sp>
        <p:sp>
          <p:nvSpPr>
            <p:cNvPr id="33801" name="Line 16"/>
            <p:cNvSpPr>
              <a:spLocks noChangeShapeType="1"/>
            </p:cNvSpPr>
            <p:nvPr/>
          </p:nvSpPr>
          <p:spPr bwMode="auto">
            <a:xfrm flipH="1">
              <a:off x="6658" y="2781"/>
              <a:ext cx="360" cy="345"/>
            </a:xfrm>
            <a:prstGeom prst="line">
              <a:avLst/>
            </a:prstGeom>
            <a:noFill/>
            <a:ln w="9525">
              <a:solidFill>
                <a:srgbClr val="FF0000"/>
              </a:solidFill>
              <a:round/>
              <a:headEnd type="triangle" w="sm" len="med"/>
              <a:tailEnd type="triangle" w="sm" len="med"/>
            </a:ln>
          </p:spPr>
          <p:txBody>
            <a:bodyPr/>
            <a:lstStyle/>
            <a:p>
              <a:endParaRPr lang="pl-PL"/>
            </a:p>
          </p:txBody>
        </p:sp>
        <p:sp>
          <p:nvSpPr>
            <p:cNvPr id="33802" name="Text Box 17"/>
            <p:cNvSpPr txBox="1">
              <a:spLocks noChangeArrowheads="1"/>
            </p:cNvSpPr>
            <p:nvPr/>
          </p:nvSpPr>
          <p:spPr bwMode="auto">
            <a:xfrm>
              <a:off x="6748" y="3381"/>
              <a:ext cx="3720" cy="375"/>
            </a:xfrm>
            <a:prstGeom prst="rect">
              <a:avLst/>
            </a:prstGeom>
            <a:solidFill>
              <a:srgbClr val="0000FF"/>
            </a:solidFill>
            <a:ln w="9525">
              <a:solidFill>
                <a:srgbClr val="0000FF"/>
              </a:solidFill>
              <a:miter lim="800000"/>
              <a:headEnd/>
              <a:tailEnd/>
            </a:ln>
          </p:spPr>
          <p:txBody>
            <a:bodyPr/>
            <a:lstStyle/>
            <a:p>
              <a:pPr eaLnBrk="0" hangingPunct="0"/>
              <a:r>
                <a:rPr lang="pl-PL" altLang="pl-PL" sz="900" b="1">
                  <a:cs typeface="Times New Roman" pitchFamily="18" charset="0"/>
                </a:rPr>
                <a:t>Vx naniesiony na tkaninę mundurową</a:t>
              </a:r>
              <a:endParaRPr lang="pl-PL" altLang="pl-PL"/>
            </a:p>
          </p:txBody>
        </p:sp>
        <p:sp>
          <p:nvSpPr>
            <p:cNvPr id="33803" name="Line 18"/>
            <p:cNvSpPr>
              <a:spLocks noChangeShapeType="1"/>
            </p:cNvSpPr>
            <p:nvPr/>
          </p:nvSpPr>
          <p:spPr bwMode="auto">
            <a:xfrm flipH="1">
              <a:off x="6388" y="3771"/>
              <a:ext cx="360" cy="345"/>
            </a:xfrm>
            <a:prstGeom prst="line">
              <a:avLst/>
            </a:prstGeom>
            <a:noFill/>
            <a:ln w="9525">
              <a:solidFill>
                <a:srgbClr val="FF0000"/>
              </a:solidFill>
              <a:round/>
              <a:headEnd type="triangle" w="sm" len="med"/>
              <a:tailEnd type="triangle" w="sm" len="med"/>
            </a:ln>
          </p:spPr>
          <p:txBody>
            <a:bodyPr/>
            <a:lstStyle/>
            <a:p>
              <a:endParaRPr lang="pl-PL"/>
            </a:p>
          </p:txBody>
        </p:sp>
        <p:sp>
          <p:nvSpPr>
            <p:cNvPr id="33804" name="Text Box 19"/>
            <p:cNvSpPr txBox="1">
              <a:spLocks noChangeArrowheads="1"/>
            </p:cNvSpPr>
            <p:nvPr/>
          </p:nvSpPr>
          <p:spPr bwMode="auto">
            <a:xfrm>
              <a:off x="7543" y="3921"/>
              <a:ext cx="3720" cy="375"/>
            </a:xfrm>
            <a:prstGeom prst="rect">
              <a:avLst/>
            </a:prstGeom>
            <a:solidFill>
              <a:srgbClr val="008000"/>
            </a:solidFill>
            <a:ln w="9525">
              <a:solidFill>
                <a:srgbClr val="008000"/>
              </a:solidFill>
              <a:miter lim="800000"/>
              <a:headEnd/>
              <a:tailEnd/>
            </a:ln>
          </p:spPr>
          <p:txBody>
            <a:bodyPr/>
            <a:lstStyle/>
            <a:p>
              <a:pPr eaLnBrk="0" hangingPunct="0"/>
              <a:r>
                <a:rPr lang="pl-PL" altLang="pl-PL" sz="900" b="1">
                  <a:solidFill>
                    <a:srgbClr val="FFFFFF"/>
                  </a:solidFill>
                  <a:cs typeface="Times New Roman" pitchFamily="18" charset="0"/>
                </a:rPr>
                <a:t>soman naniesiony na tkaninę mundurową</a:t>
              </a:r>
              <a:endParaRPr lang="pl-PL" altLang="pl-PL"/>
            </a:p>
          </p:txBody>
        </p:sp>
        <p:sp>
          <p:nvSpPr>
            <p:cNvPr id="33805" name="Line 20"/>
            <p:cNvSpPr>
              <a:spLocks noChangeShapeType="1"/>
            </p:cNvSpPr>
            <p:nvPr/>
          </p:nvSpPr>
          <p:spPr bwMode="auto">
            <a:xfrm flipH="1">
              <a:off x="7273" y="4086"/>
              <a:ext cx="360" cy="345"/>
            </a:xfrm>
            <a:prstGeom prst="line">
              <a:avLst/>
            </a:prstGeom>
            <a:noFill/>
            <a:ln w="9525">
              <a:solidFill>
                <a:srgbClr val="FF0000"/>
              </a:solidFill>
              <a:round/>
              <a:headEnd type="triangle" w="sm" len="med"/>
              <a:tailEnd type="triangle" w="sm" len="med"/>
            </a:ln>
          </p:spPr>
          <p:txBody>
            <a:bodyPr/>
            <a:lstStyle/>
            <a:p>
              <a:endParaRPr lang="pl-PL"/>
            </a:p>
          </p:txBody>
        </p:sp>
      </p:grpSp>
      <p:sp>
        <p:nvSpPr>
          <p:cNvPr id="33796" name="Rectangle 16"/>
          <p:cNvSpPr>
            <a:spLocks noChangeArrowheads="1"/>
          </p:cNvSpPr>
          <p:nvPr/>
        </p:nvSpPr>
        <p:spPr bwMode="auto">
          <a:xfrm>
            <a:off x="531813" y="5251450"/>
            <a:ext cx="8208962" cy="739775"/>
          </a:xfrm>
          <a:prstGeom prst="rect">
            <a:avLst/>
          </a:prstGeom>
          <a:noFill/>
          <a:ln w="9525">
            <a:noFill/>
            <a:miter lim="800000"/>
            <a:headEnd/>
            <a:tailEnd/>
          </a:ln>
          <a:effectLst/>
        </p:spPr>
        <p:txBody>
          <a:bodyPr anchor="ctr">
            <a:spAutoFit/>
          </a:bodyPr>
          <a:lstStyle/>
          <a:p>
            <a:pPr indent="215900" eaLnBrk="0" hangingPunct="0"/>
            <a:r>
              <a:rPr lang="pl-PL" altLang="pl-PL" sz="1400" b="1">
                <a:cs typeface="Times New Roman" pitchFamily="18" charset="0"/>
              </a:rPr>
              <a:t>Spadek aktywności AChE u szczurów po skażeniu tkaniny mundurowej somanem lub Vx i po 5 minutach pokrytej odkażalnikiem orgaicznym z pakietu „ATLAS”. Gęstość odkażania odkażalnikiem organicznym z pakietu „ATLAS” – 250 cm</a:t>
            </a:r>
            <a:r>
              <a:rPr lang="pl-PL" altLang="pl-PL" sz="1400" b="1" baseline="30000">
                <a:cs typeface="Times New Roman" pitchFamily="18" charset="0"/>
              </a:rPr>
              <a:t>3</a:t>
            </a:r>
            <a:r>
              <a:rPr lang="pl-PL" altLang="pl-PL" sz="1400" b="1">
                <a:cs typeface="Times New Roman" pitchFamily="18" charset="0"/>
              </a:rPr>
              <a:t>/m</a:t>
            </a:r>
            <a:r>
              <a:rPr lang="pl-PL" altLang="pl-PL" sz="1400" b="1" baseline="30000">
                <a:cs typeface="Times New Roman" pitchFamily="18" charset="0"/>
              </a:rPr>
              <a:t>2</a:t>
            </a:r>
            <a:endParaRPr lang="pl-PL" altLang="pl-PL" sz="1400" b="1">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p:cNvGraphicFramePr>
            <a:graphicFrameLocks noGrp="1"/>
          </p:cNvGraphicFramePr>
          <p:nvPr/>
        </p:nvGraphicFramePr>
        <p:xfrm>
          <a:off x="179388" y="1052513"/>
          <a:ext cx="8640762" cy="3109912"/>
        </p:xfrm>
        <a:graphic>
          <a:graphicData uri="http://schemas.openxmlformats.org/drawingml/2006/table">
            <a:tbl>
              <a:tblPr firstRow="1" firstCol="1" bandRow="1">
                <a:tableStyleId>{5C22544A-7EE6-4342-B048-85BDC9FD1C3A}</a:tableStyleId>
              </a:tblPr>
              <a:tblGrid>
                <a:gridCol w="1440127"/>
                <a:gridCol w="1440127"/>
                <a:gridCol w="1440127"/>
                <a:gridCol w="1296116"/>
                <a:gridCol w="1584138"/>
                <a:gridCol w="1440127"/>
              </a:tblGrid>
              <a:tr h="365872">
                <a:tc>
                  <a:txBody>
                    <a:bodyPr/>
                    <a:lstStyle/>
                    <a:p>
                      <a:pPr algn="ctr">
                        <a:spcAft>
                          <a:spcPts val="0"/>
                        </a:spcAft>
                      </a:pPr>
                      <a:r>
                        <a:rPr lang="pl-PL" sz="1200">
                          <a:solidFill>
                            <a:schemeClr val="tx1"/>
                          </a:solidFill>
                          <a:effectLst/>
                        </a:rPr>
                        <a:t>Materiał</a:t>
                      </a:r>
                    </a:p>
                    <a:p>
                      <a:pPr algn="ctr">
                        <a:spcAft>
                          <a:spcPts val="0"/>
                        </a:spcAft>
                      </a:pPr>
                      <a:r>
                        <a:rPr lang="pl-PL" sz="1200">
                          <a:solidFill>
                            <a:schemeClr val="tx1"/>
                          </a:solidFill>
                          <a:effectLst/>
                        </a:rPr>
                        <a:t>krystaliczny</a:t>
                      </a:r>
                      <a:endParaRPr lang="pl-PL" sz="1200">
                        <a:solidFill>
                          <a:schemeClr val="tx1"/>
                        </a:solidFill>
                        <a:effectLst/>
                        <a:latin typeface="Times New Roman"/>
                        <a:ea typeface="Times New Roman"/>
                      </a:endParaRPr>
                    </a:p>
                  </a:txBody>
                  <a:tcPr marL="68578" marR="685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pl-PL" sz="1200">
                          <a:solidFill>
                            <a:schemeClr val="tx1"/>
                          </a:solidFill>
                          <a:effectLst/>
                        </a:rPr>
                        <a:t>Kolor</a:t>
                      </a:r>
                    </a:p>
                    <a:p>
                      <a:pPr algn="ctr">
                        <a:spcAft>
                          <a:spcPts val="0"/>
                        </a:spcAft>
                      </a:pPr>
                      <a:r>
                        <a:rPr lang="pl-PL" sz="1200">
                          <a:solidFill>
                            <a:schemeClr val="tx1"/>
                          </a:solidFill>
                          <a:effectLst/>
                        </a:rPr>
                        <a:t>proszku</a:t>
                      </a:r>
                      <a:endParaRPr lang="pl-PL" sz="1200">
                        <a:solidFill>
                          <a:schemeClr val="tx1"/>
                        </a:solidFill>
                        <a:effectLst/>
                        <a:latin typeface="Times New Roman"/>
                        <a:ea typeface="Times New Roman"/>
                      </a:endParaRPr>
                    </a:p>
                  </a:txBody>
                  <a:tcPr marL="68578" marR="685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pl-PL" sz="1200">
                          <a:solidFill>
                            <a:schemeClr val="tx1"/>
                          </a:solidFill>
                          <a:effectLst/>
                        </a:rPr>
                        <a:t>Powierzchnia</a:t>
                      </a:r>
                    </a:p>
                    <a:p>
                      <a:pPr algn="ctr">
                        <a:spcAft>
                          <a:spcPts val="0"/>
                        </a:spcAft>
                      </a:pPr>
                      <a:r>
                        <a:rPr lang="pl-PL" sz="1200">
                          <a:solidFill>
                            <a:schemeClr val="tx1"/>
                          </a:solidFill>
                          <a:effectLst/>
                        </a:rPr>
                        <a:t>(mg</a:t>
                      </a:r>
                      <a:r>
                        <a:rPr lang="pl-PL" sz="1200" baseline="30000">
                          <a:solidFill>
                            <a:schemeClr val="tx1"/>
                          </a:solidFill>
                          <a:effectLst/>
                        </a:rPr>
                        <a:t>2</a:t>
                      </a:r>
                      <a:r>
                        <a:rPr lang="pl-PL" sz="1200">
                          <a:solidFill>
                            <a:schemeClr val="tx1"/>
                          </a:solidFill>
                          <a:effectLst/>
                        </a:rPr>
                        <a:t>g</a:t>
                      </a:r>
                      <a:r>
                        <a:rPr lang="pl-PL" sz="1200" baseline="30000">
                          <a:solidFill>
                            <a:schemeClr val="tx1"/>
                          </a:solidFill>
                          <a:effectLst/>
                        </a:rPr>
                        <a:t>-1</a:t>
                      </a:r>
                      <a:r>
                        <a:rPr lang="pl-PL" sz="1200">
                          <a:solidFill>
                            <a:schemeClr val="tx1"/>
                          </a:solidFill>
                          <a:effectLst/>
                        </a:rPr>
                        <a:t>)</a:t>
                      </a:r>
                      <a:endParaRPr lang="pl-PL" sz="1200">
                        <a:solidFill>
                          <a:schemeClr val="tx1"/>
                        </a:solidFill>
                        <a:effectLst/>
                        <a:latin typeface="Times New Roman"/>
                        <a:ea typeface="Times New Roman"/>
                      </a:endParaRPr>
                    </a:p>
                  </a:txBody>
                  <a:tcPr marL="68578" marR="685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pl-PL" sz="1200">
                          <a:solidFill>
                            <a:schemeClr val="tx1"/>
                          </a:solidFill>
                          <a:effectLst/>
                        </a:rPr>
                        <a:t>Rozmiar</a:t>
                      </a:r>
                    </a:p>
                    <a:p>
                      <a:pPr algn="ctr">
                        <a:spcAft>
                          <a:spcPts val="0"/>
                        </a:spcAft>
                      </a:pPr>
                      <a:r>
                        <a:rPr lang="pl-PL" sz="1200">
                          <a:solidFill>
                            <a:schemeClr val="tx1"/>
                          </a:solidFill>
                          <a:effectLst/>
                        </a:rPr>
                        <a:t>krystalitu (nm)</a:t>
                      </a:r>
                      <a:endParaRPr lang="pl-PL" sz="1200">
                        <a:solidFill>
                          <a:schemeClr val="tx1"/>
                        </a:solidFill>
                        <a:effectLst/>
                        <a:latin typeface="Times New Roman"/>
                        <a:ea typeface="Times New Roman"/>
                      </a:endParaRPr>
                    </a:p>
                  </a:txBody>
                  <a:tcPr marL="68578" marR="685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pl-PL" sz="1200">
                          <a:solidFill>
                            <a:schemeClr val="tx1"/>
                          </a:solidFill>
                          <a:effectLst/>
                        </a:rPr>
                        <a:t>Przeciętna</a:t>
                      </a:r>
                    </a:p>
                    <a:p>
                      <a:pPr algn="ctr">
                        <a:spcAft>
                          <a:spcPts val="0"/>
                        </a:spcAft>
                      </a:pPr>
                      <a:r>
                        <a:rPr lang="pl-PL" sz="1200">
                          <a:solidFill>
                            <a:schemeClr val="tx1"/>
                          </a:solidFill>
                          <a:effectLst/>
                        </a:rPr>
                        <a:t>średnica porów (˚A)</a:t>
                      </a:r>
                      <a:endParaRPr lang="pl-PL" sz="1200">
                        <a:solidFill>
                          <a:schemeClr val="tx1"/>
                        </a:solidFill>
                        <a:effectLst/>
                        <a:latin typeface="Times New Roman"/>
                        <a:ea typeface="Times New Roman"/>
                      </a:endParaRPr>
                    </a:p>
                  </a:txBody>
                  <a:tcPr marL="68578" marR="685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pl-PL" sz="1200">
                          <a:solidFill>
                            <a:schemeClr val="tx1"/>
                          </a:solidFill>
                          <a:effectLst/>
                        </a:rPr>
                        <a:t>Wielkość</a:t>
                      </a:r>
                    </a:p>
                    <a:p>
                      <a:pPr algn="ctr">
                        <a:spcAft>
                          <a:spcPts val="0"/>
                        </a:spcAft>
                      </a:pPr>
                      <a:r>
                        <a:rPr lang="pl-PL" sz="1200">
                          <a:solidFill>
                            <a:schemeClr val="tx1"/>
                          </a:solidFill>
                          <a:effectLst/>
                        </a:rPr>
                        <a:t>cząsteczek (μm)</a:t>
                      </a:r>
                      <a:endParaRPr lang="pl-PL" sz="1200">
                        <a:solidFill>
                          <a:schemeClr val="tx1"/>
                        </a:solidFill>
                        <a:effectLst/>
                        <a:latin typeface="Times New Roman"/>
                        <a:ea typeface="Times New Roman"/>
                      </a:endParaRPr>
                    </a:p>
                  </a:txBody>
                  <a:tcPr marL="68578" marR="685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274404">
                <a:tc>
                  <a:txBody>
                    <a:bodyPr/>
                    <a:lstStyle/>
                    <a:p>
                      <a:pPr algn="ctr">
                        <a:lnSpc>
                          <a:spcPct val="150000"/>
                        </a:lnSpc>
                        <a:spcAft>
                          <a:spcPts val="0"/>
                        </a:spcAft>
                      </a:pPr>
                      <a:r>
                        <a:rPr lang="pl-PL" sz="1200">
                          <a:solidFill>
                            <a:schemeClr val="tx1"/>
                          </a:solidFill>
                          <a:effectLst/>
                        </a:rPr>
                        <a:t>MgO </a:t>
                      </a:r>
                      <a:r>
                        <a:rPr lang="pl-PL" sz="1200" baseline="30000">
                          <a:solidFill>
                            <a:schemeClr val="tx1"/>
                          </a:solidFill>
                          <a:effectLst/>
                        </a:rPr>
                        <a:t>+</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biały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600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4</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30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12</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274404">
                <a:tc>
                  <a:txBody>
                    <a:bodyPr/>
                    <a:lstStyle/>
                    <a:p>
                      <a:pPr algn="ctr">
                        <a:lnSpc>
                          <a:spcPct val="150000"/>
                        </a:lnSpc>
                        <a:spcAft>
                          <a:spcPts val="0"/>
                        </a:spcAft>
                      </a:pPr>
                      <a:r>
                        <a:rPr lang="pl-PL" sz="1200">
                          <a:solidFill>
                            <a:schemeClr val="tx1"/>
                          </a:solidFill>
                          <a:effectLst/>
                        </a:rPr>
                        <a:t>MgO</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biały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230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8</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50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3,3</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274404">
                <a:tc>
                  <a:txBody>
                    <a:bodyPr/>
                    <a:lstStyle/>
                    <a:p>
                      <a:pPr algn="ctr">
                        <a:lnSpc>
                          <a:spcPct val="150000"/>
                        </a:lnSpc>
                        <a:spcAft>
                          <a:spcPts val="0"/>
                        </a:spcAft>
                      </a:pPr>
                      <a:r>
                        <a:rPr lang="pl-PL" sz="1200">
                          <a:solidFill>
                            <a:schemeClr val="tx1"/>
                          </a:solidFill>
                          <a:effectLst/>
                        </a:rPr>
                        <a:t>CaO </a:t>
                      </a:r>
                      <a:r>
                        <a:rPr lang="pl-PL" sz="1200" baseline="30000">
                          <a:solidFill>
                            <a:schemeClr val="tx1"/>
                          </a:solidFill>
                          <a:effectLst/>
                        </a:rPr>
                        <a:t>+</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biały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90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20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110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4</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274404">
                <a:tc>
                  <a:txBody>
                    <a:bodyPr/>
                    <a:lstStyle/>
                    <a:p>
                      <a:pPr algn="ctr">
                        <a:lnSpc>
                          <a:spcPct val="150000"/>
                        </a:lnSpc>
                        <a:spcAft>
                          <a:spcPts val="0"/>
                        </a:spcAft>
                      </a:pPr>
                      <a:r>
                        <a:rPr lang="pl-PL" sz="1200">
                          <a:solidFill>
                            <a:schemeClr val="tx1"/>
                          </a:solidFill>
                          <a:effectLst/>
                        </a:rPr>
                        <a:t>CaO</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biały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20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40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165</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4</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274404">
                <a:tc>
                  <a:txBody>
                    <a:bodyPr/>
                    <a:lstStyle/>
                    <a:p>
                      <a:pPr algn="ctr">
                        <a:lnSpc>
                          <a:spcPct val="150000"/>
                        </a:lnSpc>
                        <a:spcAft>
                          <a:spcPts val="0"/>
                        </a:spcAft>
                      </a:pPr>
                      <a:r>
                        <a:rPr lang="pl-PL" sz="1200">
                          <a:solidFill>
                            <a:schemeClr val="tx1"/>
                          </a:solidFill>
                          <a:effectLst/>
                        </a:rPr>
                        <a:t>Al</a:t>
                      </a:r>
                      <a:r>
                        <a:rPr lang="pl-PL" sz="1200" baseline="-25000">
                          <a:solidFill>
                            <a:schemeClr val="tx1"/>
                          </a:solidFill>
                          <a:effectLst/>
                        </a:rPr>
                        <a:t>2</a:t>
                      </a:r>
                      <a:r>
                        <a:rPr lang="pl-PL" sz="1200">
                          <a:solidFill>
                            <a:schemeClr val="tx1"/>
                          </a:solidFill>
                          <a:effectLst/>
                        </a:rPr>
                        <a:t>O</a:t>
                      </a:r>
                      <a:r>
                        <a:rPr lang="pl-PL" sz="1200" baseline="-25000">
                          <a:solidFill>
                            <a:schemeClr val="tx1"/>
                          </a:solidFill>
                          <a:effectLst/>
                        </a:rPr>
                        <a:t>3</a:t>
                      </a:r>
                      <a:r>
                        <a:rPr lang="pl-PL" sz="1200">
                          <a:solidFill>
                            <a:schemeClr val="tx1"/>
                          </a:solidFill>
                          <a:effectLst/>
                        </a:rPr>
                        <a:t> </a:t>
                      </a:r>
                      <a:r>
                        <a:rPr lang="pl-PL" sz="1200" baseline="30000">
                          <a:solidFill>
                            <a:schemeClr val="tx1"/>
                          </a:solidFill>
                          <a:effectLst/>
                        </a:rPr>
                        <a:t>+</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biały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550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bezkształtny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110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5</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274404">
                <a:tc>
                  <a:txBody>
                    <a:bodyPr/>
                    <a:lstStyle/>
                    <a:p>
                      <a:pPr algn="ctr">
                        <a:lnSpc>
                          <a:spcPct val="150000"/>
                        </a:lnSpc>
                        <a:spcAft>
                          <a:spcPts val="0"/>
                        </a:spcAft>
                      </a:pPr>
                      <a:r>
                        <a:rPr lang="pl-PL" sz="1200">
                          <a:solidFill>
                            <a:schemeClr val="tx1"/>
                          </a:solidFill>
                          <a:effectLst/>
                        </a:rPr>
                        <a:t>Al</a:t>
                      </a:r>
                      <a:r>
                        <a:rPr lang="pl-PL" sz="1200" baseline="-25000">
                          <a:solidFill>
                            <a:schemeClr val="tx1"/>
                          </a:solidFill>
                          <a:effectLst/>
                        </a:rPr>
                        <a:t>2</a:t>
                      </a:r>
                      <a:r>
                        <a:rPr lang="pl-PL" sz="1200">
                          <a:solidFill>
                            <a:schemeClr val="tx1"/>
                          </a:solidFill>
                          <a:effectLst/>
                        </a:rPr>
                        <a:t>O</a:t>
                      </a:r>
                      <a:r>
                        <a:rPr lang="pl-PL" sz="1200" baseline="-25000">
                          <a:solidFill>
                            <a:schemeClr val="tx1"/>
                          </a:solidFill>
                          <a:effectLst/>
                        </a:rPr>
                        <a:t>3</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biały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275</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bezkształtny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28</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1,5</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274404">
                <a:tc>
                  <a:txBody>
                    <a:bodyPr/>
                    <a:lstStyle/>
                    <a:p>
                      <a:pPr algn="ctr">
                        <a:lnSpc>
                          <a:spcPct val="150000"/>
                        </a:lnSpc>
                        <a:spcAft>
                          <a:spcPts val="0"/>
                        </a:spcAft>
                      </a:pPr>
                      <a:r>
                        <a:rPr lang="pl-PL" sz="1200">
                          <a:solidFill>
                            <a:schemeClr val="tx1"/>
                          </a:solidFill>
                          <a:effectLst/>
                        </a:rPr>
                        <a:t>CuO</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czarny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65</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8</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85</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6</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274404">
                <a:tc>
                  <a:txBody>
                    <a:bodyPr/>
                    <a:lstStyle/>
                    <a:p>
                      <a:pPr algn="ctr">
                        <a:lnSpc>
                          <a:spcPct val="150000"/>
                        </a:lnSpc>
                        <a:spcAft>
                          <a:spcPts val="0"/>
                        </a:spcAft>
                      </a:pPr>
                      <a:r>
                        <a:rPr lang="pl-PL" sz="1200">
                          <a:solidFill>
                            <a:schemeClr val="tx1"/>
                          </a:solidFill>
                          <a:effectLst/>
                        </a:rPr>
                        <a:t>ZnO</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biały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70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10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170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4</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274404">
                <a:tc>
                  <a:txBody>
                    <a:bodyPr/>
                    <a:lstStyle/>
                    <a:p>
                      <a:pPr algn="ctr">
                        <a:lnSpc>
                          <a:spcPct val="150000"/>
                        </a:lnSpc>
                        <a:spcAft>
                          <a:spcPts val="0"/>
                        </a:spcAft>
                      </a:pPr>
                      <a:r>
                        <a:rPr lang="pl-PL" sz="1200">
                          <a:solidFill>
                            <a:schemeClr val="tx1"/>
                          </a:solidFill>
                          <a:effectLst/>
                        </a:rPr>
                        <a:t>TiO</a:t>
                      </a:r>
                      <a:r>
                        <a:rPr lang="pl-PL" sz="1200" baseline="-25000">
                          <a:solidFill>
                            <a:schemeClr val="tx1"/>
                          </a:solidFill>
                          <a:effectLst/>
                        </a:rPr>
                        <a:t>2</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biały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500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bezkształtny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32</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5</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274404">
                <a:tc>
                  <a:txBody>
                    <a:bodyPr/>
                    <a:lstStyle/>
                    <a:p>
                      <a:pPr algn="ctr">
                        <a:lnSpc>
                          <a:spcPct val="150000"/>
                        </a:lnSpc>
                        <a:spcAft>
                          <a:spcPts val="0"/>
                        </a:spcAft>
                      </a:pPr>
                      <a:r>
                        <a:rPr lang="pl-PL" sz="1200">
                          <a:solidFill>
                            <a:schemeClr val="tx1"/>
                          </a:solidFill>
                          <a:effectLst/>
                        </a:rPr>
                        <a:t>CeO</a:t>
                      </a:r>
                      <a:r>
                        <a:rPr lang="pl-PL" sz="1200" baseline="-25000">
                          <a:solidFill>
                            <a:schemeClr val="tx1"/>
                          </a:solidFill>
                          <a:effectLst/>
                        </a:rPr>
                        <a:t>2</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żółty</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50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sym typeface="Symbol"/>
                        </a:rPr>
                        <a:t></a:t>
                      </a:r>
                      <a:r>
                        <a:rPr lang="pl-PL" sz="1200">
                          <a:solidFill>
                            <a:schemeClr val="tx1"/>
                          </a:solidFill>
                          <a:effectLst/>
                        </a:rPr>
                        <a:t>8</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a:solidFill>
                            <a:schemeClr val="tx1"/>
                          </a:solidFill>
                          <a:effectLst/>
                        </a:rPr>
                        <a:t>70</a:t>
                      </a:r>
                      <a:endParaRPr lang="pl-PL" sz="120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spcAft>
                          <a:spcPts val="0"/>
                        </a:spcAft>
                      </a:pPr>
                      <a:r>
                        <a:rPr lang="pl-PL" sz="1200" dirty="0">
                          <a:solidFill>
                            <a:schemeClr val="tx1"/>
                          </a:solidFill>
                          <a:effectLst/>
                        </a:rPr>
                        <a:t>9,5</a:t>
                      </a:r>
                      <a:endParaRPr lang="pl-PL" sz="1200" dirty="0">
                        <a:solidFill>
                          <a:schemeClr val="tx1"/>
                        </a:solidFill>
                        <a:effectLst/>
                        <a:latin typeface="Times New Roman"/>
                        <a:ea typeface="Times New Roman"/>
                      </a:endParaRPr>
                    </a:p>
                  </a:txBody>
                  <a:tcPr marL="68578" marR="685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bl>
          </a:graphicData>
        </a:graphic>
      </p:graphicFrame>
      <p:sp>
        <p:nvSpPr>
          <p:cNvPr id="34904" name="Prostokąt 2"/>
          <p:cNvSpPr>
            <a:spLocks noChangeArrowheads="1"/>
          </p:cNvSpPr>
          <p:nvPr/>
        </p:nvSpPr>
        <p:spPr bwMode="auto">
          <a:xfrm>
            <a:off x="755650" y="333375"/>
            <a:ext cx="7272338" cy="306388"/>
          </a:xfrm>
          <a:prstGeom prst="rect">
            <a:avLst/>
          </a:prstGeom>
          <a:noFill/>
          <a:ln w="9525">
            <a:noFill/>
            <a:miter lim="800000"/>
            <a:headEnd/>
            <a:tailEnd/>
          </a:ln>
        </p:spPr>
        <p:txBody>
          <a:bodyPr>
            <a:spAutoFit/>
          </a:bodyPr>
          <a:lstStyle/>
          <a:p>
            <a:pPr algn="ctr"/>
            <a:r>
              <a:rPr lang="pl-PL" altLang="pl-PL" sz="1400" b="1"/>
              <a:t>Właściwości fizyczne wybranych nanokrystalicznych tlenków metali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Nowy obraz"/>
          <p:cNvPicPr>
            <a:picLocks noChangeAspect="1" noChangeArrowheads="1"/>
          </p:cNvPicPr>
          <p:nvPr/>
        </p:nvPicPr>
        <p:blipFill>
          <a:blip r:embed="rId2" cstate="print"/>
          <a:srcRect/>
          <a:stretch>
            <a:fillRect/>
          </a:stretch>
        </p:blipFill>
        <p:spPr bwMode="auto">
          <a:xfrm>
            <a:off x="260350" y="836613"/>
            <a:ext cx="8585200" cy="3024187"/>
          </a:xfrm>
          <a:prstGeom prst="rect">
            <a:avLst/>
          </a:prstGeom>
          <a:noFill/>
          <a:ln w="9525">
            <a:noFill/>
            <a:miter lim="800000"/>
            <a:headEnd/>
            <a:tailEnd/>
          </a:ln>
        </p:spPr>
      </p:pic>
      <p:sp>
        <p:nvSpPr>
          <p:cNvPr id="35843" name="Prostokąt 1"/>
          <p:cNvSpPr>
            <a:spLocks noChangeArrowheads="1"/>
          </p:cNvSpPr>
          <p:nvPr/>
        </p:nvSpPr>
        <p:spPr bwMode="auto">
          <a:xfrm>
            <a:off x="395288" y="4076700"/>
            <a:ext cx="8450262" cy="1077913"/>
          </a:xfrm>
          <a:prstGeom prst="rect">
            <a:avLst/>
          </a:prstGeom>
          <a:noFill/>
          <a:ln w="9525">
            <a:noFill/>
            <a:miter lim="800000"/>
            <a:headEnd/>
            <a:tailEnd/>
          </a:ln>
        </p:spPr>
        <p:txBody>
          <a:bodyPr>
            <a:spAutoFit/>
          </a:bodyPr>
          <a:lstStyle/>
          <a:p>
            <a:r>
              <a:rPr lang="pl-PL" altLang="pl-PL" sz="1600" b="1"/>
              <a:t>Tlenek magnezu (MgO) wchodząc w reakcje z iperytem siarkowym (HD) tworzy siarczek 2-chloroetenu , który w dalszym czasie przekształca się w siarczek dietenu. Innymi produktami reakcji są chlorohydryna (CH</a:t>
            </a:r>
            <a:r>
              <a:rPr lang="pl-PL" altLang="pl-PL" sz="1600" b="1" baseline="-25000"/>
              <a:t>2</a:t>
            </a:r>
            <a:r>
              <a:rPr lang="pl-PL" altLang="pl-PL" sz="1600" b="1"/>
              <a:t>OHCHOHCH</a:t>
            </a:r>
            <a:r>
              <a:rPr lang="pl-PL" altLang="pl-PL" sz="1600" b="1" baseline="-25000"/>
              <a:t>2</a:t>
            </a:r>
            <a:r>
              <a:rPr lang="pl-PL" altLang="pl-PL" sz="1600" b="1"/>
              <a:t>Cl) oraz tiodiglikol. Okres półrozpadu HD wynosi 17,8 godzin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Nowy obraz (3)"/>
          <p:cNvPicPr>
            <a:picLocks noChangeAspect="1" noChangeArrowheads="1"/>
          </p:cNvPicPr>
          <p:nvPr/>
        </p:nvPicPr>
        <p:blipFill>
          <a:blip r:embed="rId2" cstate="print"/>
          <a:srcRect/>
          <a:stretch>
            <a:fillRect/>
          </a:stretch>
        </p:blipFill>
        <p:spPr bwMode="auto">
          <a:xfrm>
            <a:off x="1187450" y="476250"/>
            <a:ext cx="6624638" cy="4522788"/>
          </a:xfrm>
          <a:prstGeom prst="rect">
            <a:avLst/>
          </a:prstGeom>
          <a:noFill/>
          <a:ln w="9525">
            <a:noFill/>
            <a:miter lim="800000"/>
            <a:headEnd/>
            <a:tailEnd/>
          </a:ln>
        </p:spPr>
      </p:pic>
      <p:sp>
        <p:nvSpPr>
          <p:cNvPr id="36867" name="Prostokąt 1"/>
          <p:cNvSpPr>
            <a:spLocks noChangeArrowheads="1"/>
          </p:cNvSpPr>
          <p:nvPr/>
        </p:nvSpPr>
        <p:spPr bwMode="auto">
          <a:xfrm>
            <a:off x="611188" y="5229225"/>
            <a:ext cx="8208962" cy="523875"/>
          </a:xfrm>
          <a:prstGeom prst="rect">
            <a:avLst/>
          </a:prstGeom>
          <a:noFill/>
          <a:ln w="9525">
            <a:noFill/>
            <a:miter lim="800000"/>
            <a:headEnd/>
            <a:tailEnd/>
          </a:ln>
        </p:spPr>
        <p:txBody>
          <a:bodyPr>
            <a:spAutoFit/>
          </a:bodyPr>
          <a:lstStyle/>
          <a:p>
            <a:pPr algn="ctr"/>
            <a:r>
              <a:rPr lang="pl-PL" altLang="pl-PL" sz="1400" b="1"/>
              <a:t>Przebieg reakcji nanosorbentu MgO z somanem (GD) oraz VX  -  produkt końcowy nietoksyczny kwas metylofosfonowy MPA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5"/>
          <p:cNvSpPr>
            <a:spLocks noChangeArrowheads="1"/>
          </p:cNvSpPr>
          <p:nvPr/>
        </p:nvSpPr>
        <p:spPr bwMode="auto">
          <a:xfrm>
            <a:off x="1497013" y="1341438"/>
            <a:ext cx="5741987" cy="396875"/>
          </a:xfrm>
          <a:prstGeom prst="rect">
            <a:avLst/>
          </a:prstGeom>
          <a:noFill/>
          <a:ln w="9525">
            <a:noFill/>
            <a:miter lim="800000"/>
            <a:headEnd/>
            <a:tailEnd/>
          </a:ln>
          <a:effectLst/>
        </p:spPr>
        <p:txBody>
          <a:bodyPr wrap="none">
            <a:spAutoFit/>
          </a:bodyPr>
          <a:lstStyle/>
          <a:p>
            <a:r>
              <a:rPr lang="pl-PL" altLang="pl-PL" sz="2000" b="1">
                <a:solidFill>
                  <a:srgbClr val="FF3300"/>
                </a:solidFill>
              </a:rPr>
              <a:t>Indywidualny Zestaw Autostrzykawek IZAS-05</a:t>
            </a:r>
          </a:p>
        </p:txBody>
      </p:sp>
      <p:pic>
        <p:nvPicPr>
          <p:cNvPr id="37891" name="Picture 6"/>
          <p:cNvPicPr>
            <a:picLocks noChangeAspect="1" noChangeArrowheads="1"/>
          </p:cNvPicPr>
          <p:nvPr/>
        </p:nvPicPr>
        <p:blipFill>
          <a:blip r:embed="rId2" cstate="print"/>
          <a:srcRect/>
          <a:stretch>
            <a:fillRect/>
          </a:stretch>
        </p:blipFill>
        <p:spPr bwMode="auto">
          <a:xfrm>
            <a:off x="1476375" y="2073275"/>
            <a:ext cx="1393825" cy="2943225"/>
          </a:xfrm>
          <a:prstGeom prst="rect">
            <a:avLst/>
          </a:prstGeom>
          <a:noFill/>
          <a:ln w="9525">
            <a:noFill/>
            <a:miter lim="800000"/>
            <a:headEnd/>
            <a:tailEnd/>
          </a:ln>
          <a:effectLst/>
        </p:spPr>
      </p:pic>
      <p:pic>
        <p:nvPicPr>
          <p:cNvPr id="37892" name="Picture 7"/>
          <p:cNvPicPr>
            <a:picLocks noChangeAspect="1" noChangeArrowheads="1"/>
          </p:cNvPicPr>
          <p:nvPr/>
        </p:nvPicPr>
        <p:blipFill>
          <a:blip r:embed="rId3" cstate="print"/>
          <a:srcRect/>
          <a:stretch>
            <a:fillRect/>
          </a:stretch>
        </p:blipFill>
        <p:spPr bwMode="auto">
          <a:xfrm>
            <a:off x="3571875" y="1989138"/>
            <a:ext cx="4046538" cy="3027362"/>
          </a:xfrm>
          <a:prstGeom prst="rect">
            <a:avLst/>
          </a:prstGeom>
          <a:noFill/>
          <a:ln w="9525">
            <a:noFill/>
            <a:miter lim="800000"/>
            <a:headEnd/>
            <a:tailEnd/>
          </a:ln>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ChangeArrowheads="1"/>
          </p:cNvSpPr>
          <p:nvPr/>
        </p:nvSpPr>
        <p:spPr bwMode="auto">
          <a:xfrm>
            <a:off x="179388" y="188913"/>
            <a:ext cx="6675437" cy="2644775"/>
          </a:xfrm>
          <a:prstGeom prst="rect">
            <a:avLst/>
          </a:prstGeom>
          <a:noFill/>
          <a:ln w="9525">
            <a:noFill/>
            <a:miter lim="800000"/>
            <a:headEnd/>
            <a:tailEnd/>
          </a:ln>
          <a:effectLst/>
        </p:spPr>
        <p:txBody>
          <a:bodyPr wrap="none" anchor="ctr">
            <a:spAutoFit/>
          </a:bodyPr>
          <a:lstStyle/>
          <a:p>
            <a:r>
              <a:rPr lang="pl-PL" altLang="pl-PL" sz="1400" b="1">
                <a:solidFill>
                  <a:srgbClr val="339933"/>
                </a:solidFill>
              </a:rPr>
              <a:t>Autostrzykawka – duża zielona</a:t>
            </a:r>
            <a:br>
              <a:rPr lang="pl-PL" altLang="pl-PL" sz="1400" b="1">
                <a:solidFill>
                  <a:srgbClr val="339933"/>
                </a:solidFill>
              </a:rPr>
            </a:br>
            <a:r>
              <a:rPr lang="pl-PL" altLang="pl-PL" sz="1400" b="1"/>
              <a:t>przeznaczenie: Przeciwdziałanie zatruciom BST z grupy fosforoorganicznych</a:t>
            </a:r>
            <a:br>
              <a:rPr lang="pl-PL" altLang="pl-PL" sz="1400" b="1"/>
            </a:br>
            <a:r>
              <a:rPr lang="pl-PL" altLang="pl-PL" sz="1400" b="1"/>
              <a:t>np.: soman, sarin, VX, itp.</a:t>
            </a:r>
          </a:p>
          <a:p>
            <a:r>
              <a:rPr lang="pl-PL" altLang="pl-PL" sz="1400" b="1"/>
              <a:t>Dane techniczne:</a:t>
            </a:r>
            <a:br>
              <a:rPr lang="pl-PL" altLang="pl-PL" sz="1400" b="1"/>
            </a:br>
            <a:r>
              <a:rPr lang="pl-PL" altLang="pl-PL" sz="1400" b="1"/>
              <a:t>- skład: - atropina (cholinolityk) - 2 mg</a:t>
            </a:r>
            <a:br>
              <a:rPr lang="pl-PL" altLang="pl-PL" sz="1400" b="1"/>
            </a:br>
            <a:r>
              <a:rPr lang="pl-PL" altLang="pl-PL" sz="1400" b="1"/>
              <a:t>- toksogonina (reaktywtor AchE) - 220 mg</a:t>
            </a:r>
            <a:br>
              <a:rPr lang="pl-PL" altLang="pl-PL" sz="1400" b="1"/>
            </a:br>
            <a:r>
              <a:rPr lang="pl-PL" altLang="pl-PL" sz="1400" b="1"/>
              <a:t>lub zamiennie pralidoksym - 600 mg</a:t>
            </a:r>
            <a:br>
              <a:rPr lang="pl-PL" altLang="pl-PL" sz="1400" b="1"/>
            </a:br>
            <a:r>
              <a:rPr lang="pl-PL" altLang="pl-PL" sz="1400" b="1"/>
              <a:t>- diazepam (środek uspakajający) - 7,5 mg</a:t>
            </a:r>
            <a:br>
              <a:rPr lang="pl-PL" altLang="pl-PL" sz="1400" b="1"/>
            </a:br>
            <a:r>
              <a:rPr lang="pl-PL" altLang="pl-PL" sz="1400" b="1"/>
              <a:t>- rozmiar - 14.5 cm x 1 cm</a:t>
            </a:r>
            <a:br>
              <a:rPr lang="pl-PL" altLang="pl-PL" sz="1400" b="1"/>
            </a:br>
            <a:r>
              <a:rPr lang="pl-PL" altLang="pl-PL" sz="1400" b="1"/>
              <a:t>- czas wstrzyknięcia - 8-12 sek.</a:t>
            </a:r>
            <a:br>
              <a:rPr lang="pl-PL" altLang="pl-PL" sz="1400" b="1"/>
            </a:br>
            <a:r>
              <a:rPr lang="pl-PL" altLang="pl-PL" sz="1400" b="1"/>
              <a:t>- okres ważności - 5 lat</a:t>
            </a:r>
            <a:br>
              <a:rPr lang="pl-PL" altLang="pl-PL" sz="1400" b="1"/>
            </a:br>
            <a:r>
              <a:rPr lang="pl-PL" altLang="pl-PL" sz="1400" b="1"/>
              <a:t>- waga - 34 g</a:t>
            </a:r>
          </a:p>
        </p:txBody>
      </p:sp>
      <p:sp>
        <p:nvSpPr>
          <p:cNvPr id="38915" name="Rectangle 5"/>
          <p:cNvSpPr>
            <a:spLocks noChangeArrowheads="1"/>
          </p:cNvSpPr>
          <p:nvPr/>
        </p:nvSpPr>
        <p:spPr bwMode="auto">
          <a:xfrm>
            <a:off x="3779838" y="2349500"/>
            <a:ext cx="5086350" cy="1793875"/>
          </a:xfrm>
          <a:prstGeom prst="rect">
            <a:avLst/>
          </a:prstGeom>
          <a:noFill/>
          <a:ln w="9525">
            <a:noFill/>
            <a:miter lim="800000"/>
            <a:headEnd/>
            <a:tailEnd/>
          </a:ln>
          <a:effectLst/>
        </p:spPr>
        <p:txBody>
          <a:bodyPr wrap="none" anchor="ctr">
            <a:spAutoFit/>
          </a:bodyPr>
          <a:lstStyle/>
          <a:p>
            <a:r>
              <a:rPr lang="pl-PL" altLang="pl-PL" sz="1400" b="1">
                <a:solidFill>
                  <a:srgbClr val="FF3300"/>
                </a:solidFill>
              </a:rPr>
              <a:t>Autostrzykawka – mała, czerwona</a:t>
            </a:r>
            <a:r>
              <a:rPr lang="pl-PL" altLang="pl-PL" sz="1400" b="1"/>
              <a:t/>
            </a:r>
            <a:br>
              <a:rPr lang="pl-PL" altLang="pl-PL" sz="1400" b="1"/>
            </a:br>
            <a:r>
              <a:rPr lang="pl-PL" altLang="pl-PL" sz="1400" b="1"/>
              <a:t>przeznaczenie: Do uśmierzania silnego bólu pourazowego</a:t>
            </a:r>
            <a:br>
              <a:rPr lang="pl-PL" altLang="pl-PL" sz="1400" b="1"/>
            </a:br>
            <a:r>
              <a:rPr lang="pl-PL" altLang="pl-PL" sz="1400" b="1"/>
              <a:t>dane techniczne:</a:t>
            </a:r>
            <a:br>
              <a:rPr lang="pl-PL" altLang="pl-PL" sz="1400" b="1"/>
            </a:br>
            <a:r>
              <a:rPr lang="pl-PL" altLang="pl-PL" sz="1400" b="1"/>
              <a:t>- skład: morfina (10 mg lub 20 mg)</a:t>
            </a:r>
            <a:br>
              <a:rPr lang="pl-PL" altLang="pl-PL" sz="1400" b="1"/>
            </a:br>
            <a:r>
              <a:rPr lang="pl-PL" altLang="pl-PL" sz="1400" b="1"/>
              <a:t>- rozmiar - 10.5 cm x 1 cm</a:t>
            </a:r>
            <a:br>
              <a:rPr lang="pl-PL" altLang="pl-PL" sz="1400" b="1"/>
            </a:br>
            <a:r>
              <a:rPr lang="pl-PL" altLang="pl-PL" sz="1400" b="1"/>
              <a:t>- czas wstrzyknięcia - 2-3 sek.</a:t>
            </a:r>
            <a:br>
              <a:rPr lang="pl-PL" altLang="pl-PL" sz="1400" b="1"/>
            </a:br>
            <a:r>
              <a:rPr lang="pl-PL" altLang="pl-PL" sz="1400" b="1"/>
              <a:t>- okres ważności - 5 lat</a:t>
            </a:r>
            <a:br>
              <a:rPr lang="pl-PL" altLang="pl-PL" sz="1400" b="1"/>
            </a:br>
            <a:r>
              <a:rPr lang="pl-PL" altLang="pl-PL" sz="1400" b="1"/>
              <a:t>- waga - 27 g </a:t>
            </a:r>
          </a:p>
        </p:txBody>
      </p:sp>
      <p:sp>
        <p:nvSpPr>
          <p:cNvPr id="38916" name="Text Box 7"/>
          <p:cNvSpPr txBox="1">
            <a:spLocks noChangeArrowheads="1"/>
          </p:cNvSpPr>
          <p:nvPr/>
        </p:nvSpPr>
        <p:spPr bwMode="auto">
          <a:xfrm>
            <a:off x="250825" y="4365625"/>
            <a:ext cx="8642350" cy="2006600"/>
          </a:xfrm>
          <a:prstGeom prst="rect">
            <a:avLst/>
          </a:prstGeom>
          <a:noFill/>
          <a:ln w="9525">
            <a:noFill/>
            <a:miter lim="800000"/>
            <a:headEnd/>
            <a:tailEnd/>
          </a:ln>
          <a:effectLst/>
        </p:spPr>
        <p:txBody>
          <a:bodyPr>
            <a:spAutoFit/>
          </a:bodyPr>
          <a:lstStyle/>
          <a:p>
            <a:pPr>
              <a:spcBef>
                <a:spcPct val="50000"/>
              </a:spcBef>
            </a:pPr>
            <a:r>
              <a:rPr lang="pl-PL" altLang="pl-PL" sz="1400" b="1">
                <a:solidFill>
                  <a:srgbClr val="FF9933"/>
                </a:solidFill>
              </a:rPr>
              <a:t>Autostrzykawka – mała, żółta</a:t>
            </a:r>
            <a:br>
              <a:rPr lang="pl-PL" altLang="pl-PL" sz="1400" b="1">
                <a:solidFill>
                  <a:srgbClr val="FF9933"/>
                </a:solidFill>
              </a:rPr>
            </a:br>
            <a:r>
              <a:rPr lang="pl-PL" altLang="pl-PL" sz="1400" b="1"/>
              <a:t>przeznaczenie: podtrzymanie działania cholinolitycznego (dalsza atropinizacja) w zatruciach BST (uzupełnienie autostrzykawki dużej zielonej).</a:t>
            </a:r>
            <a:br>
              <a:rPr lang="pl-PL" altLang="pl-PL" sz="1400" b="1"/>
            </a:br>
            <a:r>
              <a:rPr lang="pl-PL" altLang="pl-PL" sz="1400" b="1"/>
              <a:t>dane techniczne:</a:t>
            </a:r>
            <a:br>
              <a:rPr lang="pl-PL" altLang="pl-PL" sz="1400" b="1"/>
            </a:br>
            <a:r>
              <a:rPr lang="pl-PL" altLang="pl-PL" sz="1400" b="1"/>
              <a:t>- skład: atropina (2 mg)</a:t>
            </a:r>
            <a:br>
              <a:rPr lang="pl-PL" altLang="pl-PL" sz="1400" b="1"/>
            </a:br>
            <a:r>
              <a:rPr lang="pl-PL" altLang="pl-PL" sz="1400" b="1"/>
              <a:t>- rozmiar - 10.5 cm x 1 cm</a:t>
            </a:r>
            <a:br>
              <a:rPr lang="pl-PL" altLang="pl-PL" sz="1400" b="1"/>
            </a:br>
            <a:r>
              <a:rPr lang="pl-PL" altLang="pl-PL" sz="1400" b="1"/>
              <a:t>- czas wstrzyknięcia - 2-3 sek.</a:t>
            </a:r>
            <a:br>
              <a:rPr lang="pl-PL" altLang="pl-PL" sz="1400" b="1"/>
            </a:br>
            <a:r>
              <a:rPr lang="pl-PL" altLang="pl-PL" sz="1400" b="1"/>
              <a:t>- okres ważności - 5 lat</a:t>
            </a:r>
            <a:br>
              <a:rPr lang="pl-PL" altLang="pl-PL" sz="1400" b="1"/>
            </a:br>
            <a:r>
              <a:rPr lang="pl-PL" altLang="pl-PL" sz="1400" b="1"/>
              <a:t>- waga - 27 g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922338" y="2373313"/>
            <a:ext cx="72390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lvl1pPr>
              <a:tabLst>
                <a:tab pos="539750" algn="l"/>
              </a:tabLst>
              <a:defRPr>
                <a:solidFill>
                  <a:schemeClr val="tx1"/>
                </a:solidFill>
                <a:latin typeface="Arial" pitchFamily="34" charset="0"/>
              </a:defRPr>
            </a:lvl1pPr>
            <a:lvl2pPr>
              <a:tabLst>
                <a:tab pos="539750" algn="l"/>
              </a:tabLst>
              <a:defRPr>
                <a:solidFill>
                  <a:schemeClr val="tx1"/>
                </a:solidFill>
                <a:latin typeface="Arial" pitchFamily="34" charset="0"/>
              </a:defRPr>
            </a:lvl2pPr>
            <a:lvl3pPr>
              <a:tabLst>
                <a:tab pos="539750" algn="l"/>
              </a:tabLst>
              <a:defRPr>
                <a:solidFill>
                  <a:schemeClr val="tx1"/>
                </a:solidFill>
                <a:latin typeface="Arial" pitchFamily="34" charset="0"/>
              </a:defRPr>
            </a:lvl3pPr>
            <a:lvl4pPr>
              <a:tabLst>
                <a:tab pos="539750" algn="l"/>
              </a:tabLst>
              <a:defRPr>
                <a:solidFill>
                  <a:schemeClr val="tx1"/>
                </a:solidFill>
                <a:latin typeface="Arial" pitchFamily="34" charset="0"/>
              </a:defRPr>
            </a:lvl4pPr>
            <a:lvl5pPr>
              <a:tabLst>
                <a:tab pos="539750" algn="l"/>
              </a:tabLst>
              <a:defRPr>
                <a:solidFill>
                  <a:schemeClr val="tx1"/>
                </a:solidFill>
                <a:latin typeface="Arial" pitchFamily="34" charset="0"/>
              </a:defRPr>
            </a:lvl5pPr>
            <a:lvl6pPr fontAlgn="base">
              <a:spcBef>
                <a:spcPct val="0"/>
              </a:spcBef>
              <a:spcAft>
                <a:spcPct val="0"/>
              </a:spcAft>
              <a:tabLst>
                <a:tab pos="539750" algn="l"/>
              </a:tabLst>
              <a:defRPr>
                <a:solidFill>
                  <a:schemeClr val="tx1"/>
                </a:solidFill>
                <a:latin typeface="Arial" pitchFamily="34" charset="0"/>
              </a:defRPr>
            </a:lvl6pPr>
            <a:lvl7pPr fontAlgn="base">
              <a:spcBef>
                <a:spcPct val="0"/>
              </a:spcBef>
              <a:spcAft>
                <a:spcPct val="0"/>
              </a:spcAft>
              <a:tabLst>
                <a:tab pos="539750" algn="l"/>
              </a:tabLst>
              <a:defRPr>
                <a:solidFill>
                  <a:schemeClr val="tx1"/>
                </a:solidFill>
                <a:latin typeface="Arial" pitchFamily="34" charset="0"/>
              </a:defRPr>
            </a:lvl7pPr>
            <a:lvl8pPr fontAlgn="base">
              <a:spcBef>
                <a:spcPct val="0"/>
              </a:spcBef>
              <a:spcAft>
                <a:spcPct val="0"/>
              </a:spcAft>
              <a:tabLst>
                <a:tab pos="539750" algn="l"/>
              </a:tabLst>
              <a:defRPr>
                <a:solidFill>
                  <a:schemeClr val="tx1"/>
                </a:solidFill>
                <a:latin typeface="Arial" pitchFamily="34" charset="0"/>
              </a:defRPr>
            </a:lvl8pPr>
            <a:lvl9pPr fontAlgn="base">
              <a:spcBef>
                <a:spcPct val="0"/>
              </a:spcBef>
              <a:spcAft>
                <a:spcPct val="0"/>
              </a:spcAft>
              <a:tabLst>
                <a:tab pos="539750" algn="l"/>
              </a:tabLst>
              <a:defRPr>
                <a:solidFill>
                  <a:schemeClr val="tx1"/>
                </a:solidFill>
                <a:latin typeface="Arial" pitchFamily="34" charset="0"/>
              </a:defRPr>
            </a:lvl9pPr>
          </a:lstStyle>
          <a:p>
            <a:pPr algn="ctr">
              <a:buFont typeface="Symbol" pitchFamily="18" charset="2"/>
              <a:buNone/>
              <a:defRPr/>
            </a:pPr>
            <a:r>
              <a:rPr lang="pl-PL" altLang="pl-PL" sz="2800" b="1" dirty="0" smtClean="0">
                <a:solidFill>
                  <a:srgbClr val="FF9933"/>
                </a:solidFill>
                <a:effectLst>
                  <a:outerShdw blurRad="38100" dist="38100" dir="2700000" algn="tl">
                    <a:srgbClr val="C0C0C0"/>
                  </a:outerShdw>
                </a:effectLst>
              </a:rPr>
              <a:t>Pododdziałowy Zestaw do Likwidacji Skażeń PZLS-1</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4"/>
          <p:cNvSpPr txBox="1">
            <a:spLocks noChangeArrowheads="1"/>
          </p:cNvSpPr>
          <p:nvPr/>
        </p:nvSpPr>
        <p:spPr bwMode="auto">
          <a:xfrm>
            <a:off x="304800" y="215900"/>
            <a:ext cx="8509000" cy="581025"/>
          </a:xfrm>
          <a:prstGeom prst="rect">
            <a:avLst/>
          </a:prstGeom>
          <a:noFill/>
          <a:ln w="9525">
            <a:noFill/>
            <a:miter lim="800000"/>
            <a:headEnd/>
            <a:tailEnd/>
          </a:ln>
          <a:effectLst/>
        </p:spPr>
        <p:txBody>
          <a:bodyPr>
            <a:spAutoFit/>
          </a:bodyPr>
          <a:lstStyle/>
          <a:p>
            <a:pPr>
              <a:spcBef>
                <a:spcPct val="50000"/>
              </a:spcBef>
            </a:pPr>
            <a:r>
              <a:rPr lang="pl-PL" altLang="pl-PL" sz="1600" b="1">
                <a:solidFill>
                  <a:srgbClr val="FF9933"/>
                </a:solidFill>
              </a:rPr>
              <a:t>Pododdziałowy Zestaw Likwidacji Skażeń (PZLS)</a:t>
            </a:r>
            <a:r>
              <a:rPr lang="pl-PL" altLang="pl-PL" sz="1600" b="1"/>
              <a:t> przeznaczony jest do likwidacji skażeń powierzchni wozów bojowych i pojazdów na szczeblu batalionu </a:t>
            </a:r>
          </a:p>
        </p:txBody>
      </p:sp>
      <p:sp>
        <p:nvSpPr>
          <p:cNvPr id="40963" name="Text Box 5"/>
          <p:cNvSpPr txBox="1">
            <a:spLocks noChangeArrowheads="1"/>
          </p:cNvSpPr>
          <p:nvPr/>
        </p:nvSpPr>
        <p:spPr bwMode="auto">
          <a:xfrm>
            <a:off x="190500" y="876300"/>
            <a:ext cx="8699500" cy="368300"/>
          </a:xfrm>
          <a:prstGeom prst="rect">
            <a:avLst/>
          </a:prstGeom>
          <a:noFill/>
          <a:ln w="9525">
            <a:noFill/>
            <a:miter lim="800000"/>
            <a:headEnd/>
            <a:tailEnd/>
          </a:ln>
          <a:effectLst/>
        </p:spPr>
        <p:txBody>
          <a:bodyPr>
            <a:spAutoFit/>
          </a:bodyPr>
          <a:lstStyle/>
          <a:p>
            <a:pPr>
              <a:spcBef>
                <a:spcPct val="50000"/>
              </a:spcBef>
            </a:pPr>
            <a:r>
              <a:rPr lang="pl-PL" altLang="pl-PL" b="1">
                <a:solidFill>
                  <a:srgbClr val="666633"/>
                </a:solidFill>
              </a:rPr>
              <a:t>Wyposażenie PZLS umożliwia : </a:t>
            </a:r>
          </a:p>
        </p:txBody>
      </p:sp>
      <p:sp>
        <p:nvSpPr>
          <p:cNvPr id="40964" name="Text Box 6"/>
          <p:cNvSpPr txBox="1">
            <a:spLocks noChangeArrowheads="1"/>
          </p:cNvSpPr>
          <p:nvPr/>
        </p:nvSpPr>
        <p:spPr bwMode="auto">
          <a:xfrm>
            <a:off x="203200" y="1257300"/>
            <a:ext cx="8597900" cy="825500"/>
          </a:xfrm>
          <a:prstGeom prst="rect">
            <a:avLst/>
          </a:prstGeom>
          <a:noFill/>
          <a:ln w="9525">
            <a:noFill/>
            <a:miter lim="800000"/>
            <a:headEnd/>
            <a:tailEnd/>
          </a:ln>
          <a:effectLst/>
        </p:spPr>
        <p:txBody>
          <a:bodyPr>
            <a:spAutoFit/>
          </a:bodyPr>
          <a:lstStyle/>
          <a:p>
            <a:pPr>
              <a:spcBef>
                <a:spcPct val="50000"/>
              </a:spcBef>
              <a:buFont typeface="Wingdings" pitchFamily="2" charset="2"/>
              <a:buChar char="F"/>
            </a:pPr>
            <a:r>
              <a:rPr lang="pl-PL" altLang="pl-PL" sz="1600" b="1">
                <a:solidFill>
                  <a:srgbClr val="006600"/>
                </a:solidFill>
              </a:rPr>
              <a:t> prowadzenie likwidacji skażeń powierzchni wozów bojowych i pojazdów w jednej kompanii przy użyciu przenośnych przyrządów odkażających mieszczących po 8 dm</a:t>
            </a:r>
            <a:r>
              <a:rPr lang="pl-PL" altLang="pl-PL" sz="1600" b="1" baseline="30000">
                <a:solidFill>
                  <a:srgbClr val="006600"/>
                </a:solidFill>
              </a:rPr>
              <a:t>3</a:t>
            </a:r>
            <a:r>
              <a:rPr lang="pl-PL" altLang="pl-PL" sz="1600" b="1">
                <a:solidFill>
                  <a:srgbClr val="006600"/>
                </a:solidFill>
              </a:rPr>
              <a:t> odkażalnika. W zestawie znajduje się 16 sztuk takich przyrządów;</a:t>
            </a:r>
          </a:p>
        </p:txBody>
      </p:sp>
      <p:sp>
        <p:nvSpPr>
          <p:cNvPr id="40965" name="Text Box 7"/>
          <p:cNvSpPr txBox="1">
            <a:spLocks noChangeArrowheads="1"/>
          </p:cNvSpPr>
          <p:nvPr/>
        </p:nvSpPr>
        <p:spPr bwMode="auto">
          <a:xfrm>
            <a:off x="165100" y="2070100"/>
            <a:ext cx="8686800" cy="825500"/>
          </a:xfrm>
          <a:prstGeom prst="rect">
            <a:avLst/>
          </a:prstGeom>
          <a:noFill/>
          <a:ln w="9525">
            <a:noFill/>
            <a:miter lim="800000"/>
            <a:headEnd/>
            <a:tailEnd/>
          </a:ln>
          <a:effectLst/>
        </p:spPr>
        <p:txBody>
          <a:bodyPr>
            <a:spAutoFit/>
          </a:bodyPr>
          <a:lstStyle/>
          <a:p>
            <a:pPr>
              <a:spcBef>
                <a:spcPct val="50000"/>
              </a:spcBef>
              <a:buFont typeface="Wingdings" pitchFamily="2" charset="2"/>
              <a:buChar char="F"/>
            </a:pPr>
            <a:r>
              <a:rPr lang="pl-PL" altLang="pl-PL" sz="1600" b="1">
                <a:solidFill>
                  <a:srgbClr val="800000"/>
                </a:solidFill>
              </a:rPr>
              <a:t> uzupełnienie odkażalnika organicznego w indywidualnych zestawach odkażających w jednej kompanii (PZLS posiada zapas 120 dm</a:t>
            </a:r>
            <a:r>
              <a:rPr lang="pl-PL" altLang="pl-PL" sz="1600" b="1" baseline="30000">
                <a:solidFill>
                  <a:srgbClr val="800000"/>
                </a:solidFill>
              </a:rPr>
              <a:t>3</a:t>
            </a:r>
            <a:r>
              <a:rPr lang="pl-PL" altLang="pl-PL" sz="1600" b="1">
                <a:solidFill>
                  <a:srgbClr val="800000"/>
                </a:solidFill>
              </a:rPr>
              <a:t> odkażalnika umieszczonego w 60-ciu dwu litrowych pojemnikach);</a:t>
            </a:r>
          </a:p>
        </p:txBody>
      </p:sp>
      <p:sp>
        <p:nvSpPr>
          <p:cNvPr id="40966" name="Text Box 8"/>
          <p:cNvSpPr txBox="1">
            <a:spLocks noChangeArrowheads="1"/>
          </p:cNvSpPr>
          <p:nvPr/>
        </p:nvSpPr>
        <p:spPr bwMode="auto">
          <a:xfrm>
            <a:off x="254000" y="2921000"/>
            <a:ext cx="8534400" cy="2047875"/>
          </a:xfrm>
          <a:prstGeom prst="rect">
            <a:avLst/>
          </a:prstGeom>
          <a:noFill/>
          <a:ln w="9525">
            <a:noFill/>
            <a:miter lim="800000"/>
            <a:headEnd/>
            <a:tailEnd/>
          </a:ln>
          <a:effectLst/>
        </p:spPr>
        <p:txBody>
          <a:bodyPr>
            <a:spAutoFit/>
          </a:bodyPr>
          <a:lstStyle/>
          <a:p>
            <a:pPr>
              <a:spcBef>
                <a:spcPct val="50000"/>
              </a:spcBef>
              <a:buFont typeface="Wingdings" pitchFamily="2" charset="2"/>
              <a:buChar char="F"/>
            </a:pPr>
            <a:r>
              <a:rPr lang="pl-PL" altLang="pl-PL" sz="1600" b="1">
                <a:solidFill>
                  <a:srgbClr val="0000CC"/>
                </a:solidFill>
              </a:rPr>
              <a:t> prowadzenie likwidacji skażeń przy użyciu roztworów wodnych odkażalnika proszkowego. Zapas odkażalnika proszkowego umożliwia sporządzenie wodnych roztworów odkażających do odkażenia całkowitej powierzchni pojazdów i wozów bojowych w batalionie. Odkażanie można realizować w zależności od możliwości taktycznych i dostępu do wody poprzez stosowanie dwu technologii. Pierwsza z nich polega na zmywaniu sprzętu wodą, a następnie naniesieniu odkażalnika przy użyciu dysz spieniających. Druga, alternatywna technologia polega na usuwaniu skażenia przez zmywanie przy użyciu szczotek; </a:t>
            </a:r>
          </a:p>
        </p:txBody>
      </p:sp>
      <p:sp>
        <p:nvSpPr>
          <p:cNvPr id="40967" name="Text Box 9"/>
          <p:cNvSpPr txBox="1">
            <a:spLocks noChangeArrowheads="1"/>
          </p:cNvSpPr>
          <p:nvPr/>
        </p:nvSpPr>
        <p:spPr bwMode="auto">
          <a:xfrm>
            <a:off x="330200" y="5016500"/>
            <a:ext cx="8636000" cy="581025"/>
          </a:xfrm>
          <a:prstGeom prst="rect">
            <a:avLst/>
          </a:prstGeom>
          <a:noFill/>
          <a:ln w="9525">
            <a:noFill/>
            <a:miter lim="800000"/>
            <a:headEnd/>
            <a:tailEnd/>
          </a:ln>
          <a:effectLst/>
        </p:spPr>
        <p:txBody>
          <a:bodyPr>
            <a:spAutoFit/>
          </a:bodyPr>
          <a:lstStyle/>
          <a:p>
            <a:pPr>
              <a:spcBef>
                <a:spcPct val="50000"/>
              </a:spcBef>
              <a:buFont typeface="Wingdings" pitchFamily="2" charset="2"/>
              <a:buChar char="F"/>
            </a:pPr>
            <a:r>
              <a:rPr lang="pl-PL" altLang="pl-PL" sz="1600" b="1"/>
              <a:t> prowadzenie dezaktywacji przez zmywanie powierzchni pojazdów wodą ze środkiem zwiększającym efektywność procesu (SF-M); </a:t>
            </a:r>
          </a:p>
        </p:txBody>
      </p:sp>
      <p:sp>
        <p:nvSpPr>
          <p:cNvPr id="40968" name="Text Box 10"/>
          <p:cNvSpPr txBox="1">
            <a:spLocks noChangeArrowheads="1"/>
          </p:cNvSpPr>
          <p:nvPr/>
        </p:nvSpPr>
        <p:spPr bwMode="auto">
          <a:xfrm>
            <a:off x="241300" y="5689600"/>
            <a:ext cx="8712200" cy="336550"/>
          </a:xfrm>
          <a:prstGeom prst="rect">
            <a:avLst/>
          </a:prstGeom>
          <a:noFill/>
          <a:ln w="9525">
            <a:noFill/>
            <a:miter lim="800000"/>
            <a:headEnd/>
            <a:tailEnd/>
          </a:ln>
          <a:effectLst/>
        </p:spPr>
        <p:txBody>
          <a:bodyPr>
            <a:spAutoFit/>
          </a:bodyPr>
          <a:lstStyle/>
          <a:p>
            <a:pPr>
              <a:spcBef>
                <a:spcPct val="50000"/>
              </a:spcBef>
              <a:buFont typeface="Wingdings" pitchFamily="2" charset="2"/>
              <a:buChar char="F"/>
            </a:pPr>
            <a:r>
              <a:rPr lang="pl-PL" altLang="pl-PL" sz="1600" b="1">
                <a:solidFill>
                  <a:srgbClr val="FF0066"/>
                </a:solidFill>
              </a:rPr>
              <a:t> prowadzenie dezynfekcji roztworem uniwersalnego odkażalnika proszkowego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5"/>
          <p:cNvPicPr>
            <a:picLocks noChangeAspect="1" noChangeArrowheads="1"/>
          </p:cNvPicPr>
          <p:nvPr/>
        </p:nvPicPr>
        <p:blipFill>
          <a:blip r:embed="rId2" cstate="print"/>
          <a:srcRect/>
          <a:stretch>
            <a:fillRect/>
          </a:stretch>
        </p:blipFill>
        <p:spPr bwMode="auto">
          <a:xfrm>
            <a:off x="5508625" y="1068388"/>
            <a:ext cx="2703513" cy="3606800"/>
          </a:xfrm>
          <a:prstGeom prst="rect">
            <a:avLst/>
          </a:prstGeom>
          <a:noFill/>
          <a:ln w="9525">
            <a:noFill/>
            <a:miter lim="800000"/>
            <a:headEnd/>
            <a:tailEnd/>
          </a:ln>
          <a:effectLst/>
        </p:spPr>
      </p:pic>
      <p:pic>
        <p:nvPicPr>
          <p:cNvPr id="41987" name="Picture 6"/>
          <p:cNvPicPr>
            <a:picLocks noChangeAspect="1" noChangeArrowheads="1"/>
          </p:cNvPicPr>
          <p:nvPr/>
        </p:nvPicPr>
        <p:blipFill>
          <a:blip r:embed="rId3" cstate="print"/>
          <a:srcRect/>
          <a:stretch>
            <a:fillRect/>
          </a:stretch>
        </p:blipFill>
        <p:spPr bwMode="auto">
          <a:xfrm>
            <a:off x="381000" y="1125538"/>
            <a:ext cx="4732338" cy="3549650"/>
          </a:xfrm>
          <a:prstGeom prst="rect">
            <a:avLst/>
          </a:prstGeom>
          <a:noFill/>
          <a:ln w="9525">
            <a:noFill/>
            <a:miter lim="800000"/>
            <a:headEnd/>
            <a:tailEnd/>
          </a:ln>
          <a:effectLst/>
        </p:spPr>
      </p:pic>
      <p:sp>
        <p:nvSpPr>
          <p:cNvPr id="41988" name="Text Box 7"/>
          <p:cNvSpPr txBox="1">
            <a:spLocks noChangeArrowheads="1"/>
          </p:cNvSpPr>
          <p:nvPr/>
        </p:nvSpPr>
        <p:spPr bwMode="auto">
          <a:xfrm>
            <a:off x="347663" y="5157788"/>
            <a:ext cx="8305800" cy="366712"/>
          </a:xfrm>
          <a:prstGeom prst="rect">
            <a:avLst/>
          </a:prstGeom>
          <a:noFill/>
          <a:ln w="9525">
            <a:noFill/>
            <a:miter lim="800000"/>
            <a:headEnd/>
            <a:tailEnd/>
          </a:ln>
          <a:effectLst/>
        </p:spPr>
        <p:txBody>
          <a:bodyPr>
            <a:spAutoFit/>
          </a:bodyPr>
          <a:lstStyle/>
          <a:p>
            <a:pPr>
              <a:spcBef>
                <a:spcPct val="50000"/>
              </a:spcBef>
            </a:pPr>
            <a:r>
              <a:rPr lang="pl-PL" altLang="pl-PL"/>
              <a:t>Prowadzenie odkażania emulsją wodną odkażalnika za pomocą PZLS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10" name="Object 5"/>
          <p:cNvGraphicFramePr>
            <a:graphicFrameLocks noChangeAspect="1"/>
          </p:cNvGraphicFramePr>
          <p:nvPr/>
        </p:nvGraphicFramePr>
        <p:xfrm>
          <a:off x="195263" y="549275"/>
          <a:ext cx="2376487" cy="1787525"/>
        </p:xfrm>
        <a:graphic>
          <a:graphicData uri="http://schemas.openxmlformats.org/presentationml/2006/ole">
            <p:oleObj spid="_x0000_s43010" name="Obraz" r:id="rId3" imgW="2956560" imgH="2557272" progId="Word.Picture.8">
              <p:embed/>
            </p:oleObj>
          </a:graphicData>
        </a:graphic>
      </p:graphicFrame>
      <p:graphicFrame>
        <p:nvGraphicFramePr>
          <p:cNvPr id="43011" name="Object 6"/>
          <p:cNvGraphicFramePr>
            <a:graphicFrameLocks noChangeAspect="1"/>
          </p:cNvGraphicFramePr>
          <p:nvPr/>
        </p:nvGraphicFramePr>
        <p:xfrm>
          <a:off x="6621463" y="1916113"/>
          <a:ext cx="2522537" cy="2000250"/>
        </p:xfrm>
        <a:graphic>
          <a:graphicData uri="http://schemas.openxmlformats.org/presentationml/2006/ole">
            <p:oleObj spid="_x0000_s43011" name="Obraz" r:id="rId4" imgW="3226308" imgH="2538984" progId="Word.Picture.8">
              <p:embed/>
            </p:oleObj>
          </a:graphicData>
        </a:graphic>
      </p:graphicFrame>
      <p:sp>
        <p:nvSpPr>
          <p:cNvPr id="43012" name="Text Box 8"/>
          <p:cNvSpPr txBox="1">
            <a:spLocks noChangeArrowheads="1"/>
          </p:cNvSpPr>
          <p:nvPr/>
        </p:nvSpPr>
        <p:spPr bwMode="auto">
          <a:xfrm>
            <a:off x="2735263" y="836613"/>
            <a:ext cx="3240087" cy="1314450"/>
          </a:xfrm>
          <a:prstGeom prst="rect">
            <a:avLst/>
          </a:prstGeom>
          <a:noFill/>
          <a:ln w="9525">
            <a:noFill/>
            <a:miter lim="800000"/>
            <a:headEnd/>
            <a:tailEnd/>
          </a:ln>
          <a:effectLst/>
        </p:spPr>
        <p:txBody>
          <a:bodyPr>
            <a:spAutoFit/>
          </a:bodyPr>
          <a:lstStyle/>
          <a:p>
            <a:pPr>
              <a:spcBef>
                <a:spcPct val="50000"/>
              </a:spcBef>
            </a:pPr>
            <a:r>
              <a:rPr lang="pl-PL" altLang="pl-PL" sz="1600"/>
              <a:t>Część mieszcząca wyposażenie przeznaczone do stosowania roztworów wodnych uniwersalnego odkażalnika proszkowego</a:t>
            </a:r>
            <a:r>
              <a:rPr lang="pl-PL" altLang="pl-PL" sz="1600" b="1">
                <a:solidFill>
                  <a:srgbClr val="FFFF00"/>
                </a:solidFill>
              </a:rPr>
              <a:t> </a:t>
            </a:r>
          </a:p>
        </p:txBody>
      </p:sp>
      <p:sp>
        <p:nvSpPr>
          <p:cNvPr id="43013" name="Text Box 9"/>
          <p:cNvSpPr txBox="1">
            <a:spLocks noChangeArrowheads="1"/>
          </p:cNvSpPr>
          <p:nvPr/>
        </p:nvSpPr>
        <p:spPr bwMode="auto">
          <a:xfrm>
            <a:off x="2627313" y="2606675"/>
            <a:ext cx="3887787" cy="581025"/>
          </a:xfrm>
          <a:prstGeom prst="rect">
            <a:avLst/>
          </a:prstGeom>
          <a:noFill/>
          <a:ln w="9525">
            <a:noFill/>
            <a:miter lim="800000"/>
            <a:headEnd/>
            <a:tailEnd/>
          </a:ln>
          <a:effectLst/>
        </p:spPr>
        <p:txBody>
          <a:bodyPr>
            <a:spAutoFit/>
          </a:bodyPr>
          <a:lstStyle/>
          <a:p>
            <a:pPr algn="r">
              <a:spcBef>
                <a:spcPct val="50000"/>
              </a:spcBef>
            </a:pPr>
            <a:r>
              <a:rPr lang="pl-PL" altLang="pl-PL" sz="1600"/>
              <a:t>Część wyposażenia przeznaczona do stosowania odkażalnika organicznego</a:t>
            </a:r>
          </a:p>
        </p:txBody>
      </p:sp>
      <p:pic>
        <p:nvPicPr>
          <p:cNvPr id="43014" name="Picture 11"/>
          <p:cNvPicPr>
            <a:picLocks noChangeAspect="1" noChangeArrowheads="1"/>
          </p:cNvPicPr>
          <p:nvPr/>
        </p:nvPicPr>
        <p:blipFill>
          <a:blip r:embed="rId5" cstate="print"/>
          <a:srcRect/>
          <a:stretch>
            <a:fillRect/>
          </a:stretch>
        </p:blipFill>
        <p:spPr bwMode="auto">
          <a:xfrm>
            <a:off x="395288" y="4005263"/>
            <a:ext cx="1974850" cy="2349500"/>
          </a:xfrm>
          <a:prstGeom prst="rect">
            <a:avLst/>
          </a:prstGeom>
          <a:noFill/>
          <a:ln w="9525">
            <a:noFill/>
            <a:miter lim="800000"/>
            <a:headEnd/>
            <a:tailEnd/>
          </a:ln>
        </p:spPr>
      </p:pic>
      <p:pic>
        <p:nvPicPr>
          <p:cNvPr id="43015" name="Picture 12"/>
          <p:cNvPicPr>
            <a:picLocks noChangeAspect="1" noChangeArrowheads="1"/>
          </p:cNvPicPr>
          <p:nvPr/>
        </p:nvPicPr>
        <p:blipFill>
          <a:blip r:embed="rId6" cstate="print"/>
          <a:srcRect/>
          <a:stretch>
            <a:fillRect/>
          </a:stretch>
        </p:blipFill>
        <p:spPr bwMode="auto">
          <a:xfrm>
            <a:off x="6732588" y="4221163"/>
            <a:ext cx="2157412" cy="2384425"/>
          </a:xfrm>
          <a:prstGeom prst="rect">
            <a:avLst/>
          </a:prstGeom>
          <a:noFill/>
          <a:ln w="9525">
            <a:noFill/>
            <a:miter lim="800000"/>
            <a:headEnd/>
            <a:tailEnd/>
          </a:ln>
        </p:spPr>
      </p:pic>
      <p:sp>
        <p:nvSpPr>
          <p:cNvPr id="43016" name="Text Box 13"/>
          <p:cNvSpPr txBox="1">
            <a:spLocks noChangeArrowheads="1"/>
          </p:cNvSpPr>
          <p:nvPr/>
        </p:nvSpPr>
        <p:spPr bwMode="auto">
          <a:xfrm>
            <a:off x="4154488" y="5413375"/>
            <a:ext cx="2374900" cy="581025"/>
          </a:xfrm>
          <a:prstGeom prst="rect">
            <a:avLst/>
          </a:prstGeom>
          <a:noFill/>
          <a:ln w="9525">
            <a:noFill/>
            <a:miter lim="800000"/>
            <a:headEnd/>
            <a:tailEnd/>
          </a:ln>
          <a:effectLst/>
        </p:spPr>
        <p:txBody>
          <a:bodyPr>
            <a:spAutoFit/>
          </a:bodyPr>
          <a:lstStyle/>
          <a:p>
            <a:pPr algn="r">
              <a:spcBef>
                <a:spcPct val="50000"/>
              </a:spcBef>
            </a:pPr>
            <a:r>
              <a:rPr lang="pl-PL" altLang="pl-PL" sz="1600"/>
              <a:t>Zmywanie wodą przy użyciu strumienicy</a:t>
            </a:r>
          </a:p>
        </p:txBody>
      </p:sp>
      <p:sp>
        <p:nvSpPr>
          <p:cNvPr id="43017" name="Text Box 14"/>
          <p:cNvSpPr txBox="1">
            <a:spLocks noChangeArrowheads="1"/>
          </p:cNvSpPr>
          <p:nvPr/>
        </p:nvSpPr>
        <p:spPr bwMode="auto">
          <a:xfrm>
            <a:off x="2484438" y="4076700"/>
            <a:ext cx="2735262" cy="1314450"/>
          </a:xfrm>
          <a:prstGeom prst="rect">
            <a:avLst/>
          </a:prstGeom>
          <a:noFill/>
          <a:ln w="9525">
            <a:noFill/>
            <a:miter lim="800000"/>
            <a:headEnd/>
            <a:tailEnd/>
          </a:ln>
          <a:effectLst/>
        </p:spPr>
        <p:txBody>
          <a:bodyPr>
            <a:spAutoFit/>
          </a:bodyPr>
          <a:lstStyle/>
          <a:p>
            <a:pPr>
              <a:spcBef>
                <a:spcPct val="50000"/>
              </a:spcBef>
            </a:pPr>
            <a:r>
              <a:rPr lang="pl-PL" altLang="pl-PL" sz="1600"/>
              <a:t>Nanoszenie uniwersalnego odkażalnika proszkowego przy użyciu wynośnego urządzenia z dyszami spieniającymi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6" descr="1"/>
          <p:cNvPicPr>
            <a:picLocks noChangeAspect="1" noChangeArrowheads="1"/>
          </p:cNvPicPr>
          <p:nvPr/>
        </p:nvPicPr>
        <p:blipFill>
          <a:blip r:embed="rId2" cstate="print"/>
          <a:srcRect/>
          <a:stretch>
            <a:fillRect/>
          </a:stretch>
        </p:blipFill>
        <p:spPr bwMode="auto">
          <a:xfrm>
            <a:off x="292100" y="533400"/>
            <a:ext cx="5438775" cy="3086100"/>
          </a:xfrm>
          <a:prstGeom prst="rect">
            <a:avLst/>
          </a:prstGeom>
          <a:noFill/>
          <a:ln w="9525">
            <a:noFill/>
            <a:miter lim="800000"/>
            <a:headEnd/>
            <a:tailEnd/>
          </a:ln>
        </p:spPr>
      </p:pic>
      <p:pic>
        <p:nvPicPr>
          <p:cNvPr id="44035" name="Picture 7" descr="e)decon system IRS2C"/>
          <p:cNvPicPr>
            <a:picLocks noChangeAspect="1" noChangeArrowheads="1"/>
          </p:cNvPicPr>
          <p:nvPr/>
        </p:nvPicPr>
        <p:blipFill>
          <a:blip r:embed="rId3" cstate="print"/>
          <a:srcRect t="13443"/>
          <a:stretch>
            <a:fillRect/>
          </a:stretch>
        </p:blipFill>
        <p:spPr bwMode="auto">
          <a:xfrm>
            <a:off x="4305300" y="3619500"/>
            <a:ext cx="4648200" cy="3025775"/>
          </a:xfrm>
          <a:prstGeom prst="rect">
            <a:avLst/>
          </a:prstGeom>
          <a:noFill/>
          <a:ln w="9525">
            <a:noFill/>
            <a:miter lim="800000"/>
            <a:headEnd/>
            <a:tailEnd/>
          </a:ln>
        </p:spPr>
      </p:pic>
      <p:sp>
        <p:nvSpPr>
          <p:cNvPr id="44036" name="Text Box 8"/>
          <p:cNvSpPr txBox="1">
            <a:spLocks noChangeArrowheads="1"/>
          </p:cNvSpPr>
          <p:nvPr/>
        </p:nvSpPr>
        <p:spPr bwMode="auto">
          <a:xfrm>
            <a:off x="838200" y="0"/>
            <a:ext cx="7315200" cy="366713"/>
          </a:xfrm>
          <a:prstGeom prst="rect">
            <a:avLst/>
          </a:prstGeom>
          <a:noFill/>
          <a:ln w="9525">
            <a:noFill/>
            <a:miter lim="800000"/>
            <a:headEnd/>
            <a:tailEnd/>
          </a:ln>
          <a:effectLst/>
        </p:spPr>
        <p:txBody>
          <a:bodyPr>
            <a:spAutoFit/>
          </a:bodyPr>
          <a:lstStyle/>
          <a:p>
            <a:pPr algn="ctr">
              <a:spcBef>
                <a:spcPct val="50000"/>
              </a:spcBef>
            </a:pPr>
            <a:r>
              <a:rPr lang="pl-PL" altLang="pl-PL" b="1"/>
              <a:t>Instalacja rozlewcza IRS-2C</a:t>
            </a:r>
          </a:p>
        </p:txBody>
      </p:sp>
      <p:sp>
        <p:nvSpPr>
          <p:cNvPr id="44037" name="AutoShape 10"/>
          <p:cNvSpPr>
            <a:spLocks/>
          </p:cNvSpPr>
          <p:nvPr/>
        </p:nvSpPr>
        <p:spPr bwMode="auto">
          <a:xfrm>
            <a:off x="1905000" y="3797300"/>
            <a:ext cx="419100" cy="317500"/>
          </a:xfrm>
          <a:prstGeom prst="borderCallout2">
            <a:avLst>
              <a:gd name="adj1" fmla="val 36000"/>
              <a:gd name="adj2" fmla="val 118181"/>
              <a:gd name="adj3" fmla="val 36000"/>
              <a:gd name="adj4" fmla="val 216667"/>
              <a:gd name="adj5" fmla="val -220000"/>
              <a:gd name="adj6" fmla="val 318181"/>
            </a:avLst>
          </a:prstGeom>
          <a:noFill/>
          <a:ln w="9525">
            <a:solidFill>
              <a:schemeClr val="tx1"/>
            </a:solidFill>
            <a:miter lim="800000"/>
            <a:headEnd/>
            <a:tailEnd/>
          </a:ln>
          <a:effectLst/>
        </p:spPr>
        <p:txBody>
          <a:bodyPr lIns="0" rIns="0"/>
          <a:lstStyle/>
          <a:p>
            <a:pPr algn="ctr"/>
            <a:r>
              <a:rPr lang="pl-PL" altLang="pl-PL" sz="1200" b="1"/>
              <a:t>3</a:t>
            </a:r>
          </a:p>
        </p:txBody>
      </p:sp>
      <p:sp>
        <p:nvSpPr>
          <p:cNvPr id="44038" name="Line 11"/>
          <p:cNvSpPr>
            <a:spLocks noChangeShapeType="1"/>
          </p:cNvSpPr>
          <p:nvPr/>
        </p:nvSpPr>
        <p:spPr bwMode="auto">
          <a:xfrm flipH="1" flipV="1">
            <a:off x="2679700" y="3276600"/>
            <a:ext cx="114300" cy="647700"/>
          </a:xfrm>
          <a:prstGeom prst="line">
            <a:avLst/>
          </a:prstGeom>
          <a:noFill/>
          <a:ln w="9525">
            <a:solidFill>
              <a:schemeClr val="tx1"/>
            </a:solidFill>
            <a:round/>
            <a:headEnd/>
            <a:tailEnd/>
          </a:ln>
          <a:effectLst/>
        </p:spPr>
        <p:txBody>
          <a:bodyPr/>
          <a:lstStyle/>
          <a:p>
            <a:endParaRPr lang="pl-PL"/>
          </a:p>
        </p:txBody>
      </p:sp>
      <p:sp>
        <p:nvSpPr>
          <p:cNvPr id="44039" name="AutoShape 12"/>
          <p:cNvSpPr>
            <a:spLocks/>
          </p:cNvSpPr>
          <p:nvPr/>
        </p:nvSpPr>
        <p:spPr bwMode="auto">
          <a:xfrm>
            <a:off x="6261100" y="3086100"/>
            <a:ext cx="419100" cy="317500"/>
          </a:xfrm>
          <a:prstGeom prst="borderCallout2">
            <a:avLst>
              <a:gd name="adj1" fmla="val 36000"/>
              <a:gd name="adj2" fmla="val -18181"/>
              <a:gd name="adj3" fmla="val 36000"/>
              <a:gd name="adj4" fmla="val -126894"/>
              <a:gd name="adj5" fmla="val -128000"/>
              <a:gd name="adj6" fmla="val -239394"/>
            </a:avLst>
          </a:prstGeom>
          <a:noFill/>
          <a:ln w="9525">
            <a:solidFill>
              <a:schemeClr val="tx1"/>
            </a:solidFill>
            <a:miter lim="800000"/>
            <a:headEnd/>
            <a:tailEnd/>
          </a:ln>
          <a:effectLst/>
        </p:spPr>
        <p:txBody>
          <a:bodyPr lIns="0" rIns="0"/>
          <a:lstStyle/>
          <a:p>
            <a:pPr algn="ctr"/>
            <a:r>
              <a:rPr lang="pl-PL" altLang="pl-PL" sz="1200" b="1"/>
              <a:t>2</a:t>
            </a:r>
          </a:p>
        </p:txBody>
      </p:sp>
      <p:sp>
        <p:nvSpPr>
          <p:cNvPr id="44040" name="AutoShape 13"/>
          <p:cNvSpPr>
            <a:spLocks/>
          </p:cNvSpPr>
          <p:nvPr/>
        </p:nvSpPr>
        <p:spPr bwMode="auto">
          <a:xfrm>
            <a:off x="2984500" y="3949700"/>
            <a:ext cx="419100" cy="317500"/>
          </a:xfrm>
          <a:prstGeom prst="borderCallout2">
            <a:avLst>
              <a:gd name="adj1" fmla="val 36000"/>
              <a:gd name="adj2" fmla="val 118181"/>
              <a:gd name="adj3" fmla="val 36000"/>
              <a:gd name="adj4" fmla="val 204546"/>
              <a:gd name="adj5" fmla="val -276000"/>
              <a:gd name="adj6" fmla="val 293940"/>
            </a:avLst>
          </a:prstGeom>
          <a:noFill/>
          <a:ln w="9525">
            <a:solidFill>
              <a:schemeClr val="tx1"/>
            </a:solidFill>
            <a:miter lim="800000"/>
            <a:headEnd/>
            <a:tailEnd/>
          </a:ln>
          <a:effectLst/>
        </p:spPr>
        <p:txBody>
          <a:bodyPr lIns="0" rIns="0"/>
          <a:lstStyle/>
          <a:p>
            <a:pPr algn="ctr"/>
            <a:r>
              <a:rPr lang="pl-PL" altLang="pl-PL" sz="1200" b="1"/>
              <a:t>4</a:t>
            </a:r>
          </a:p>
        </p:txBody>
      </p:sp>
      <p:sp>
        <p:nvSpPr>
          <p:cNvPr id="44041" name="AutoShape 14"/>
          <p:cNvSpPr>
            <a:spLocks/>
          </p:cNvSpPr>
          <p:nvPr/>
        </p:nvSpPr>
        <p:spPr bwMode="auto">
          <a:xfrm>
            <a:off x="5842000" y="1244600"/>
            <a:ext cx="419100" cy="317500"/>
          </a:xfrm>
          <a:prstGeom prst="borderCallout2">
            <a:avLst>
              <a:gd name="adj1" fmla="val 36000"/>
              <a:gd name="adj2" fmla="val -18181"/>
              <a:gd name="adj3" fmla="val 36000"/>
              <a:gd name="adj4" fmla="val -191287"/>
              <a:gd name="adj5" fmla="val -48000"/>
              <a:gd name="adj6" fmla="val -369699"/>
            </a:avLst>
          </a:prstGeom>
          <a:noFill/>
          <a:ln w="9525">
            <a:solidFill>
              <a:schemeClr val="tx1"/>
            </a:solidFill>
            <a:miter lim="800000"/>
            <a:headEnd/>
            <a:tailEnd/>
          </a:ln>
          <a:effectLst/>
        </p:spPr>
        <p:txBody>
          <a:bodyPr lIns="0" rIns="0"/>
          <a:lstStyle/>
          <a:p>
            <a:pPr algn="ctr"/>
            <a:r>
              <a:rPr lang="pl-PL" altLang="pl-PL" sz="1200" b="1"/>
              <a:t>1</a:t>
            </a:r>
          </a:p>
        </p:txBody>
      </p:sp>
      <p:sp>
        <p:nvSpPr>
          <p:cNvPr id="44042" name="AutoShape 15"/>
          <p:cNvSpPr>
            <a:spLocks/>
          </p:cNvSpPr>
          <p:nvPr/>
        </p:nvSpPr>
        <p:spPr bwMode="auto">
          <a:xfrm>
            <a:off x="876300" y="3035300"/>
            <a:ext cx="419100" cy="317500"/>
          </a:xfrm>
          <a:prstGeom prst="borderCallout2">
            <a:avLst>
              <a:gd name="adj1" fmla="val 36000"/>
              <a:gd name="adj2" fmla="val 118181"/>
              <a:gd name="adj3" fmla="val 36000"/>
              <a:gd name="adj4" fmla="val 219699"/>
              <a:gd name="adj5" fmla="val -708000"/>
              <a:gd name="adj6" fmla="val 324241"/>
            </a:avLst>
          </a:prstGeom>
          <a:noFill/>
          <a:ln w="9525">
            <a:solidFill>
              <a:schemeClr val="tx1"/>
            </a:solidFill>
            <a:miter lim="800000"/>
            <a:headEnd/>
            <a:tailEnd/>
          </a:ln>
          <a:effectLst/>
        </p:spPr>
        <p:txBody>
          <a:bodyPr lIns="0" rIns="0"/>
          <a:lstStyle/>
          <a:p>
            <a:pPr algn="ctr"/>
            <a:r>
              <a:rPr lang="pl-PL" altLang="pl-PL" sz="1200" b="1"/>
              <a:t>5</a:t>
            </a:r>
          </a:p>
        </p:txBody>
      </p:sp>
      <p:sp>
        <p:nvSpPr>
          <p:cNvPr id="44043" name="Line 16"/>
          <p:cNvSpPr>
            <a:spLocks noChangeShapeType="1"/>
          </p:cNvSpPr>
          <p:nvPr/>
        </p:nvSpPr>
        <p:spPr bwMode="auto">
          <a:xfrm flipH="1" flipV="1">
            <a:off x="1549400" y="1346200"/>
            <a:ext cx="241300" cy="1790700"/>
          </a:xfrm>
          <a:prstGeom prst="line">
            <a:avLst/>
          </a:prstGeom>
          <a:noFill/>
          <a:ln w="9525">
            <a:solidFill>
              <a:schemeClr val="tx1"/>
            </a:solidFill>
            <a:round/>
            <a:headEnd/>
            <a:tailEnd/>
          </a:ln>
          <a:effectLst/>
        </p:spPr>
        <p:txBody>
          <a:bodyPr/>
          <a:lstStyle/>
          <a:p>
            <a:endParaRPr lang="pl-PL"/>
          </a:p>
        </p:txBody>
      </p:sp>
      <p:sp>
        <p:nvSpPr>
          <p:cNvPr id="44044" name="Line 17"/>
          <p:cNvSpPr>
            <a:spLocks noChangeShapeType="1"/>
          </p:cNvSpPr>
          <p:nvPr/>
        </p:nvSpPr>
        <p:spPr bwMode="auto">
          <a:xfrm flipV="1">
            <a:off x="1790700" y="990600"/>
            <a:ext cx="927100" cy="2159000"/>
          </a:xfrm>
          <a:prstGeom prst="line">
            <a:avLst/>
          </a:prstGeom>
          <a:noFill/>
          <a:ln w="9525">
            <a:solidFill>
              <a:schemeClr val="tx1"/>
            </a:solidFill>
            <a:round/>
            <a:headEnd/>
            <a:tailEnd/>
          </a:ln>
          <a:effectLst/>
        </p:spPr>
        <p:txBody>
          <a:bodyPr/>
          <a:lstStyle/>
          <a:p>
            <a:endParaRPr lang="pl-PL"/>
          </a:p>
        </p:txBody>
      </p:sp>
      <p:sp>
        <p:nvSpPr>
          <p:cNvPr id="44045" name="Text Box 18"/>
          <p:cNvSpPr txBox="1">
            <a:spLocks noChangeArrowheads="1"/>
          </p:cNvSpPr>
          <p:nvPr/>
        </p:nvSpPr>
        <p:spPr bwMode="auto">
          <a:xfrm>
            <a:off x="279400" y="4305300"/>
            <a:ext cx="3835400" cy="942975"/>
          </a:xfrm>
          <a:prstGeom prst="rect">
            <a:avLst/>
          </a:prstGeom>
          <a:noFill/>
          <a:ln w="9525">
            <a:noFill/>
            <a:miter lim="800000"/>
            <a:headEnd/>
            <a:tailEnd/>
          </a:ln>
          <a:effectLst/>
        </p:spPr>
        <p:txBody>
          <a:bodyPr>
            <a:spAutoFit/>
          </a:bodyPr>
          <a:lstStyle/>
          <a:p>
            <a:pPr>
              <a:spcBef>
                <a:spcPct val="50000"/>
              </a:spcBef>
            </a:pPr>
            <a:r>
              <a:rPr lang="pl-PL" altLang="pl-PL" sz="1400" b="1"/>
              <a:t>1-podwozie STAR-266 (IRS-2); 2-myjnie wysokociśnieniowe SANIJET 921D; </a:t>
            </a:r>
            <a:br>
              <a:rPr lang="pl-PL" altLang="pl-PL" sz="1400" b="1"/>
            </a:br>
            <a:r>
              <a:rPr lang="pl-PL" altLang="pl-PL" sz="1400" b="1"/>
              <a:t>3-urządzenia pianowe; 4-pomosty myjni; </a:t>
            </a:r>
            <a:br>
              <a:rPr lang="pl-PL" altLang="pl-PL" sz="1400" b="1"/>
            </a:br>
            <a:r>
              <a:rPr lang="pl-PL" altLang="pl-PL" sz="1400" b="1"/>
              <a:t>5-skrzynie na wyposażenie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pl-PL" altLang="pl-PL"/>
          </a:p>
        </p:txBody>
      </p:sp>
      <p:pic>
        <p:nvPicPr>
          <p:cNvPr id="45059" name="Picture 3"/>
          <p:cNvPicPr>
            <a:picLocks noChangeAspect="1" noChangeArrowheads="1"/>
          </p:cNvPicPr>
          <p:nvPr/>
        </p:nvPicPr>
        <p:blipFill>
          <a:blip r:embed="rId2" cstate="print"/>
          <a:srcRect/>
          <a:stretch>
            <a:fillRect/>
          </a:stretch>
        </p:blipFill>
        <p:spPr bwMode="auto">
          <a:xfrm>
            <a:off x="625475" y="981075"/>
            <a:ext cx="7893050" cy="3502025"/>
          </a:xfrm>
          <a:prstGeom prst="rect">
            <a:avLst/>
          </a:prstGeom>
          <a:noFill/>
          <a:ln w="9525">
            <a:noFill/>
            <a:miter lim="800000"/>
            <a:headEnd/>
            <a:tailEnd/>
          </a:ln>
        </p:spPr>
      </p:pic>
      <p:sp>
        <p:nvSpPr>
          <p:cNvPr id="45060" name="Prostokąt 3"/>
          <p:cNvSpPr>
            <a:spLocks noChangeArrowheads="1"/>
          </p:cNvSpPr>
          <p:nvPr/>
        </p:nvSpPr>
        <p:spPr bwMode="auto">
          <a:xfrm>
            <a:off x="369888" y="4797425"/>
            <a:ext cx="8351837" cy="307975"/>
          </a:xfrm>
          <a:prstGeom prst="rect">
            <a:avLst/>
          </a:prstGeom>
          <a:noFill/>
          <a:ln w="9525">
            <a:noFill/>
            <a:miter lim="800000"/>
            <a:headEnd/>
            <a:tailEnd/>
          </a:ln>
        </p:spPr>
        <p:txBody>
          <a:bodyPr>
            <a:spAutoFit/>
          </a:bodyPr>
          <a:lstStyle/>
          <a:p>
            <a:r>
              <a:rPr lang="pl-PL" altLang="pl-PL" sz="1400" b="1"/>
              <a:t>Reakcje hydrolizy katalizowanej sarinu  (somanu, Vx) – odkażalniki organiczne typu ORO lub C-9</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cstate="print"/>
          <a:srcRect/>
          <a:stretch>
            <a:fillRect/>
          </a:stretch>
        </p:blipFill>
        <p:spPr bwMode="auto">
          <a:xfrm>
            <a:off x="1187450" y="333375"/>
            <a:ext cx="6480175" cy="4862513"/>
          </a:xfrm>
          <a:prstGeom prst="rect">
            <a:avLst/>
          </a:prstGeom>
          <a:noFill/>
          <a:ln w="9525">
            <a:noFill/>
            <a:miter lim="800000"/>
            <a:headEnd/>
            <a:tailEnd/>
          </a:ln>
        </p:spPr>
      </p:pic>
      <p:sp>
        <p:nvSpPr>
          <p:cNvPr id="46083" name="Prostokąt 1"/>
          <p:cNvSpPr>
            <a:spLocks noChangeArrowheads="1"/>
          </p:cNvSpPr>
          <p:nvPr/>
        </p:nvSpPr>
        <p:spPr bwMode="auto">
          <a:xfrm>
            <a:off x="1835150" y="5486400"/>
            <a:ext cx="5689600" cy="368300"/>
          </a:xfrm>
          <a:prstGeom prst="rect">
            <a:avLst/>
          </a:prstGeom>
          <a:noFill/>
          <a:ln w="9525">
            <a:noFill/>
            <a:miter lim="800000"/>
            <a:headEnd/>
            <a:tailEnd/>
          </a:ln>
        </p:spPr>
        <p:txBody>
          <a:bodyPr>
            <a:spAutoFit/>
          </a:bodyPr>
          <a:lstStyle/>
          <a:p>
            <a:r>
              <a:rPr lang="pl-PL" altLang="pl-PL"/>
              <a:t>Ogólny schemat odkażania iperytu siarkowego</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Prostokąt 1"/>
          <p:cNvSpPr>
            <a:spLocks noChangeArrowheads="1"/>
          </p:cNvSpPr>
          <p:nvPr/>
        </p:nvSpPr>
        <p:spPr bwMode="auto">
          <a:xfrm>
            <a:off x="539750" y="2420938"/>
            <a:ext cx="7605713" cy="1570037"/>
          </a:xfrm>
          <a:prstGeom prst="rect">
            <a:avLst/>
          </a:prstGeom>
          <a:noFill/>
          <a:ln w="9525">
            <a:noFill/>
            <a:miter lim="800000"/>
            <a:headEnd/>
            <a:tailEnd/>
          </a:ln>
        </p:spPr>
        <p:txBody>
          <a:bodyPr wrap="none">
            <a:spAutoFit/>
          </a:bodyPr>
          <a:lstStyle/>
          <a:p>
            <a:pPr algn="ctr"/>
            <a:r>
              <a:rPr lang="pl-PL" altLang="pl-PL" sz="3200" b="1">
                <a:solidFill>
                  <a:srgbClr val="0000CC"/>
                </a:solidFill>
              </a:rPr>
              <a:t>Instalacja mobilna</a:t>
            </a:r>
          </a:p>
          <a:p>
            <a:pPr algn="ctr"/>
            <a:r>
              <a:rPr lang="pl-PL" altLang="pl-PL" sz="3200" b="1">
                <a:solidFill>
                  <a:srgbClr val="0000CC"/>
                </a:solidFill>
              </a:rPr>
              <a:t>do likwidacji skażeń waporyzowanym </a:t>
            </a:r>
            <a:br>
              <a:rPr lang="pl-PL" altLang="pl-PL" sz="3200" b="1">
                <a:solidFill>
                  <a:srgbClr val="0000CC"/>
                </a:solidFill>
              </a:rPr>
            </a:br>
            <a:r>
              <a:rPr lang="pl-PL" altLang="pl-PL" sz="3200" b="1">
                <a:solidFill>
                  <a:srgbClr val="0000CC"/>
                </a:solidFill>
              </a:rPr>
              <a:t>nadtlenkiem wodoru</a:t>
            </a:r>
            <a:endParaRPr lang="pl-PL" altLang="pl-PL" sz="3200">
              <a:solidFill>
                <a:srgbClr val="0000CC"/>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Group 2"/>
          <p:cNvGrpSpPr>
            <a:grpSpLocks/>
          </p:cNvGrpSpPr>
          <p:nvPr/>
        </p:nvGrpSpPr>
        <p:grpSpPr bwMode="auto">
          <a:xfrm>
            <a:off x="300038" y="404813"/>
            <a:ext cx="5622925" cy="3124200"/>
            <a:chOff x="1035" y="9377"/>
            <a:chExt cx="8856" cy="4920"/>
          </a:xfrm>
        </p:grpSpPr>
        <p:pic>
          <p:nvPicPr>
            <p:cNvPr id="48138" name="Obraz 5" descr="C:\Users\Jacek\Documents\VHP-publikacja\DSC_2795a.JPG"/>
            <p:cNvPicPr>
              <a:picLocks noChangeAspect="1" noChangeArrowheads="1"/>
            </p:cNvPicPr>
            <p:nvPr/>
          </p:nvPicPr>
          <p:blipFill>
            <a:blip r:embed="rId2" cstate="print"/>
            <a:srcRect/>
            <a:stretch>
              <a:fillRect/>
            </a:stretch>
          </p:blipFill>
          <p:spPr bwMode="auto">
            <a:xfrm>
              <a:off x="6621" y="9377"/>
              <a:ext cx="3270" cy="4920"/>
            </a:xfrm>
            <a:prstGeom prst="rect">
              <a:avLst/>
            </a:prstGeom>
            <a:noFill/>
            <a:ln w="9525">
              <a:noFill/>
              <a:miter lim="800000"/>
              <a:headEnd/>
              <a:tailEnd/>
            </a:ln>
          </p:spPr>
        </p:pic>
        <p:pic>
          <p:nvPicPr>
            <p:cNvPr id="48139" name="Obraz 7" descr="C:\Users\Jacek\Pictures\Nikon Transfer 2\43\DSC_2948a.jpg"/>
            <p:cNvPicPr>
              <a:picLocks noChangeAspect="1" noChangeArrowheads="1"/>
            </p:cNvPicPr>
            <p:nvPr/>
          </p:nvPicPr>
          <p:blipFill>
            <a:blip r:embed="rId3" cstate="print"/>
            <a:srcRect/>
            <a:stretch>
              <a:fillRect/>
            </a:stretch>
          </p:blipFill>
          <p:spPr bwMode="auto">
            <a:xfrm>
              <a:off x="1035" y="9979"/>
              <a:ext cx="5310" cy="3990"/>
            </a:xfrm>
            <a:prstGeom prst="rect">
              <a:avLst/>
            </a:prstGeom>
            <a:noFill/>
            <a:ln w="9525">
              <a:noFill/>
              <a:miter lim="800000"/>
              <a:headEnd/>
              <a:tailEnd/>
            </a:ln>
          </p:spPr>
        </p:pic>
      </p:grpSp>
      <p:sp>
        <p:nvSpPr>
          <p:cNvPr id="48131" name="Prostokąt 2"/>
          <p:cNvSpPr>
            <a:spLocks noChangeArrowheads="1"/>
          </p:cNvSpPr>
          <p:nvPr/>
        </p:nvSpPr>
        <p:spPr bwMode="auto">
          <a:xfrm>
            <a:off x="1331913" y="3506788"/>
            <a:ext cx="1082675" cy="369887"/>
          </a:xfrm>
          <a:prstGeom prst="rect">
            <a:avLst/>
          </a:prstGeom>
          <a:noFill/>
          <a:ln w="9525">
            <a:noFill/>
            <a:miter lim="800000"/>
            <a:headEnd/>
            <a:tailEnd/>
          </a:ln>
        </p:spPr>
        <p:txBody>
          <a:bodyPr wrap="none">
            <a:spAutoFit/>
          </a:bodyPr>
          <a:lstStyle/>
          <a:p>
            <a:r>
              <a:rPr lang="pl-PL" altLang="pl-PL"/>
              <a:t>kontener</a:t>
            </a:r>
          </a:p>
        </p:txBody>
      </p:sp>
      <p:sp>
        <p:nvSpPr>
          <p:cNvPr id="48132" name="Prostokąt 3"/>
          <p:cNvSpPr>
            <a:spLocks noChangeArrowheads="1"/>
          </p:cNvSpPr>
          <p:nvPr/>
        </p:nvSpPr>
        <p:spPr bwMode="auto">
          <a:xfrm>
            <a:off x="3492500" y="3663950"/>
            <a:ext cx="2568575" cy="369888"/>
          </a:xfrm>
          <a:prstGeom prst="rect">
            <a:avLst/>
          </a:prstGeom>
          <a:noFill/>
          <a:ln w="9525">
            <a:noFill/>
            <a:miter lim="800000"/>
            <a:headEnd/>
            <a:tailEnd/>
          </a:ln>
        </p:spPr>
        <p:txBody>
          <a:bodyPr wrap="none">
            <a:spAutoFit/>
          </a:bodyPr>
          <a:lstStyle/>
          <a:p>
            <a:r>
              <a:rPr lang="pl-PL" altLang="pl-PL"/>
              <a:t>przedział aparaturowy </a:t>
            </a:r>
          </a:p>
        </p:txBody>
      </p:sp>
      <p:sp>
        <p:nvSpPr>
          <p:cNvPr id="48133" name="Prostokąt 6"/>
          <p:cNvSpPr>
            <a:spLocks noChangeArrowheads="1"/>
          </p:cNvSpPr>
          <p:nvPr/>
        </p:nvSpPr>
        <p:spPr bwMode="auto">
          <a:xfrm>
            <a:off x="539750" y="5670550"/>
            <a:ext cx="2351088" cy="369888"/>
          </a:xfrm>
          <a:prstGeom prst="rect">
            <a:avLst/>
          </a:prstGeom>
          <a:noFill/>
          <a:ln w="9525">
            <a:noFill/>
            <a:miter lim="800000"/>
            <a:headEnd/>
            <a:tailEnd/>
          </a:ln>
        </p:spPr>
        <p:txBody>
          <a:bodyPr wrap="none">
            <a:spAutoFit/>
          </a:bodyPr>
          <a:lstStyle/>
          <a:p>
            <a:r>
              <a:rPr lang="pl-PL" altLang="pl-PL"/>
              <a:t>przedział sterowania </a:t>
            </a:r>
          </a:p>
        </p:txBody>
      </p:sp>
      <p:pic>
        <p:nvPicPr>
          <p:cNvPr id="48134" name="Obraz 5"/>
          <p:cNvPicPr>
            <a:picLocks noChangeAspect="1"/>
          </p:cNvPicPr>
          <p:nvPr/>
        </p:nvPicPr>
        <p:blipFill>
          <a:blip r:embed="rId4" cstate="print"/>
          <a:srcRect/>
          <a:stretch>
            <a:fillRect/>
          </a:stretch>
        </p:blipFill>
        <p:spPr bwMode="auto">
          <a:xfrm>
            <a:off x="6156325" y="442913"/>
            <a:ext cx="2087563" cy="3151187"/>
          </a:xfrm>
          <a:prstGeom prst="rect">
            <a:avLst/>
          </a:prstGeom>
          <a:noFill/>
          <a:ln w="9525">
            <a:noFill/>
            <a:miter lim="800000"/>
            <a:headEnd/>
            <a:tailEnd/>
          </a:ln>
        </p:spPr>
      </p:pic>
      <p:sp>
        <p:nvSpPr>
          <p:cNvPr id="48135" name="Prostokąt 7"/>
          <p:cNvSpPr>
            <a:spLocks noChangeArrowheads="1"/>
          </p:cNvSpPr>
          <p:nvPr/>
        </p:nvSpPr>
        <p:spPr bwMode="auto">
          <a:xfrm>
            <a:off x="5724525" y="4149725"/>
            <a:ext cx="3217863" cy="368300"/>
          </a:xfrm>
          <a:prstGeom prst="rect">
            <a:avLst/>
          </a:prstGeom>
          <a:noFill/>
          <a:ln w="9525">
            <a:noFill/>
            <a:miter lim="800000"/>
            <a:headEnd/>
            <a:tailEnd/>
          </a:ln>
        </p:spPr>
        <p:txBody>
          <a:bodyPr>
            <a:spAutoFit/>
          </a:bodyPr>
          <a:lstStyle/>
          <a:p>
            <a:r>
              <a:rPr lang="pl-PL" altLang="pl-PL"/>
              <a:t>przedział do likwidacji skażeń</a:t>
            </a:r>
          </a:p>
        </p:txBody>
      </p:sp>
      <p:pic>
        <p:nvPicPr>
          <p:cNvPr id="48136" name="Obraz 9"/>
          <p:cNvPicPr>
            <a:picLocks noChangeAspect="1"/>
          </p:cNvPicPr>
          <p:nvPr/>
        </p:nvPicPr>
        <p:blipFill>
          <a:blip r:embed="rId5" cstate="print"/>
          <a:srcRect/>
          <a:stretch>
            <a:fillRect/>
          </a:stretch>
        </p:blipFill>
        <p:spPr bwMode="auto">
          <a:xfrm>
            <a:off x="1054100" y="4149725"/>
            <a:ext cx="1524000" cy="1047750"/>
          </a:xfrm>
          <a:prstGeom prst="rect">
            <a:avLst/>
          </a:prstGeom>
          <a:noFill/>
          <a:ln w="9525">
            <a:noFill/>
            <a:miter lim="800000"/>
            <a:headEnd/>
            <a:tailEnd/>
          </a:ln>
        </p:spPr>
      </p:pic>
      <p:pic>
        <p:nvPicPr>
          <p:cNvPr id="48137" name="Obraz 10"/>
          <p:cNvPicPr>
            <a:picLocks noChangeAspect="1"/>
          </p:cNvPicPr>
          <p:nvPr/>
        </p:nvPicPr>
        <p:blipFill>
          <a:blip r:embed="rId6" cstate="print"/>
          <a:srcRect/>
          <a:stretch>
            <a:fillRect/>
          </a:stretch>
        </p:blipFill>
        <p:spPr bwMode="auto">
          <a:xfrm>
            <a:off x="2700338" y="4129088"/>
            <a:ext cx="1257300" cy="1524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4"/>
          <p:cNvSpPr>
            <a:spLocks noChangeArrowheads="1"/>
          </p:cNvSpPr>
          <p:nvPr/>
        </p:nvSpPr>
        <p:spPr bwMode="auto">
          <a:xfrm>
            <a:off x="179388" y="188913"/>
            <a:ext cx="6238875" cy="336550"/>
          </a:xfrm>
          <a:prstGeom prst="rect">
            <a:avLst/>
          </a:prstGeom>
          <a:noFill/>
          <a:ln w="9525">
            <a:noFill/>
            <a:miter lim="800000"/>
            <a:headEnd/>
            <a:tailEnd/>
          </a:ln>
          <a:effectLst/>
        </p:spPr>
        <p:txBody>
          <a:bodyPr wrap="none" anchor="ctr">
            <a:spAutoFit/>
          </a:bodyPr>
          <a:lstStyle/>
          <a:p>
            <a:r>
              <a:rPr lang="pl-PL" altLang="pl-PL" sz="1600" b="1"/>
              <a:t>Wyniki badań działania biobojczego GNW na spory bakteryjne </a:t>
            </a:r>
          </a:p>
        </p:txBody>
      </p:sp>
      <p:graphicFrame>
        <p:nvGraphicFramePr>
          <p:cNvPr id="13" name="Group 840"/>
          <p:cNvGraphicFramePr>
            <a:graphicFrameLocks noGrp="1"/>
          </p:cNvGraphicFramePr>
          <p:nvPr/>
        </p:nvGraphicFramePr>
        <p:xfrm>
          <a:off x="179388" y="563563"/>
          <a:ext cx="8496300" cy="5491162"/>
        </p:xfrm>
        <a:graphic>
          <a:graphicData uri="http://schemas.openxmlformats.org/drawingml/2006/table">
            <a:tbl>
              <a:tblPr/>
              <a:tblGrid>
                <a:gridCol w="2613025"/>
                <a:gridCol w="1187450"/>
                <a:gridCol w="1189037"/>
                <a:gridCol w="1189038"/>
                <a:gridCol w="996950"/>
                <a:gridCol w="1320800"/>
              </a:tblGrid>
              <a:tr h="549207">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dirty="0" smtClean="0">
                          <a:ln>
                            <a:noFill/>
                          </a:ln>
                          <a:solidFill>
                            <a:schemeClr val="tx1"/>
                          </a:solidFill>
                          <a:effectLst/>
                          <a:latin typeface="Times New Roman" pitchFamily="18" charset="0"/>
                          <a:ea typeface="TimesNewRomanPSMT" charset="-128"/>
                          <a:cs typeface="Times New Roman" pitchFamily="18" charset="0"/>
                        </a:rPr>
                        <a:t>Szczep</a:t>
                      </a:r>
                      <a:endParaRPr kumimoji="0" lang="pl-PL" altLang="pl-PL" sz="1000" b="0" i="0" u="none" strike="noStrike" cap="none" normalizeH="0" baseline="0" dirty="0" smtClean="0">
                        <a:ln>
                          <a:noFill/>
                        </a:ln>
                        <a:solidFill>
                          <a:schemeClr val="tx1"/>
                        </a:solidFill>
                        <a:effectLst/>
                        <a:latin typeface="Arial" pitchFamily="34" charset="0"/>
                        <a:ea typeface="TimesNewRomanPSMT" charset="-128"/>
                        <a:cs typeface="Times New Roman" pitchFamily="18"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t>Wilgotność</a:t>
                      </a:r>
                      <a:b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br>
                      <a: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t>względna*</a:t>
                      </a:r>
                    </a:p>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t>[%]</a:t>
                      </a:r>
                      <a:endParaRPr kumimoji="0" lang="pl-PL" altLang="pl-PL" sz="1000" b="0" i="0" u="none" strike="noStrike" cap="none" normalizeH="0" baseline="0" smtClean="0">
                        <a:ln>
                          <a:noFill/>
                        </a:ln>
                        <a:solidFill>
                          <a:schemeClr val="tx1"/>
                        </a:solidFill>
                        <a:effectLst/>
                        <a:latin typeface="Arial" pitchFamily="34" charset="0"/>
                        <a:ea typeface="TimesNewRomanPSMT" charset="-128"/>
                        <a:cs typeface="Times New Roman" pitchFamily="18"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t>Temperatura</a:t>
                      </a:r>
                    </a:p>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t>[</a:t>
                      </a:r>
                      <a:r>
                        <a:rPr kumimoji="0" lang="pl-PL" altLang="pl-PL" sz="1000" b="0" i="0" u="none" strike="noStrike" cap="none" normalizeH="0" baseline="30000" smtClean="0">
                          <a:ln>
                            <a:noFill/>
                          </a:ln>
                          <a:solidFill>
                            <a:schemeClr val="tx1"/>
                          </a:solidFill>
                          <a:effectLst/>
                          <a:latin typeface="Times New Roman" pitchFamily="18" charset="0"/>
                          <a:ea typeface="TimesNewRomanPSMT" charset="-128"/>
                          <a:cs typeface="Times New Roman" pitchFamily="18" charset="0"/>
                        </a:rPr>
                        <a:t>0</a:t>
                      </a:r>
                      <a: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t>C]</a:t>
                      </a:r>
                      <a:endParaRPr kumimoji="0" lang="pl-PL" altLang="pl-PL" sz="1000" b="0" i="0" u="none" strike="noStrike" cap="none" normalizeH="0" baseline="0" smtClean="0">
                        <a:ln>
                          <a:noFill/>
                        </a:ln>
                        <a:solidFill>
                          <a:schemeClr val="tx1"/>
                        </a:solidFill>
                        <a:effectLst/>
                        <a:latin typeface="Arial" pitchFamily="34" charset="0"/>
                        <a:ea typeface="TimesNewRomanPSMT" charset="-128"/>
                        <a:cs typeface="Times New Roman" pitchFamily="18"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t>Stężenie GNW</a:t>
                      </a:r>
                    </a:p>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t>[ppm]</a:t>
                      </a:r>
                      <a:endParaRPr kumimoji="0" lang="pl-PL" altLang="pl-PL" sz="1000" b="0" i="0" u="none" strike="noStrike" cap="none" normalizeH="0" baseline="0" smtClean="0">
                        <a:ln>
                          <a:noFill/>
                        </a:ln>
                        <a:solidFill>
                          <a:schemeClr val="tx1"/>
                        </a:solidFill>
                        <a:effectLst/>
                        <a:latin typeface="Arial" pitchFamily="34" charset="0"/>
                        <a:ea typeface="TimesNewRomanPSMT" charset="-128"/>
                        <a:cs typeface="Times New Roman" pitchFamily="18"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t>Czas</a:t>
                      </a:r>
                    </a:p>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t>[min]</a:t>
                      </a:r>
                      <a:endParaRPr kumimoji="0" lang="pl-PL" altLang="pl-PL" sz="1000" b="0" i="0" u="none" strike="noStrike" cap="none" normalizeH="0" baseline="0" smtClean="0">
                        <a:ln>
                          <a:noFill/>
                        </a:ln>
                        <a:solidFill>
                          <a:schemeClr val="tx1"/>
                        </a:solidFill>
                        <a:effectLst/>
                        <a:latin typeface="Arial" pitchFamily="34" charset="0"/>
                        <a:ea typeface="TimesNewRomanPSMT" charset="-128"/>
                        <a:cs typeface="Times New Roman" pitchFamily="18"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itchFamily="18" charset="0"/>
                          <a:ea typeface="TimesNewRomanPSMT" charset="-128"/>
                          <a:cs typeface="Times New Roman" pitchFamily="18" charset="0"/>
                        </a:rPr>
                        <a:t>Wzrost**</a:t>
                      </a:r>
                      <a:endParaRPr kumimoji="0" lang="pl-PL" altLang="pl-PL" sz="1000" b="0" i="0" u="none" strike="noStrike" cap="none" normalizeH="0" baseline="0" smtClean="0">
                        <a:ln>
                          <a:noFill/>
                        </a:ln>
                        <a:solidFill>
                          <a:schemeClr val="tx1"/>
                        </a:solidFill>
                        <a:effectLst/>
                        <a:latin typeface="Arial" pitchFamily="34" charset="0"/>
                        <a:ea typeface="TimesNewRomanPSMT" charset="-128"/>
                        <a:cs typeface="Times New Roman" pitchFamily="18"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03">
                <a:tc rowSpan="9">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pl-PL"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Geobacillus</a:t>
                      </a:r>
                      <a:r>
                        <a:rPr kumimoji="0" lang="pl-PL" altLang="pl-PL"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altLang="pl-PL"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stearothermophilus</a:t>
                      </a:r>
                      <a:r>
                        <a:rPr kumimoji="0" lang="en-US" altLang="pl-PL"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ATCC 7953</a:t>
                      </a:r>
                      <a:endParaRPr kumimoji="0" lang="pl-PL" altLang="pl-PL"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30-70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150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90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30-70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250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60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31-71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250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90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tabLst>
                          <a:tab pos="168275" algn="l"/>
                        </a:tabLst>
                        <a:defRPr sz="2800">
                          <a:solidFill>
                            <a:schemeClr val="tx1"/>
                          </a:solidFill>
                          <a:latin typeface="Arial" pitchFamily="34" charset="0"/>
                        </a:defRPr>
                      </a:lvl1pPr>
                      <a:lvl2pPr marL="742950" indent="-285750" eaLnBrk="0" hangingPunct="0">
                        <a:spcBef>
                          <a:spcPct val="20000"/>
                        </a:spcBef>
                        <a:tabLst>
                          <a:tab pos="168275" algn="l"/>
                        </a:tabLst>
                        <a:defRPr sz="2400">
                          <a:solidFill>
                            <a:schemeClr val="tx1"/>
                          </a:solidFill>
                          <a:latin typeface="Arial" pitchFamily="34" charset="0"/>
                        </a:defRPr>
                      </a:lvl2pPr>
                      <a:lvl3pPr marL="1143000" indent="-228600" eaLnBrk="0" hangingPunct="0">
                        <a:spcBef>
                          <a:spcPct val="20000"/>
                        </a:spcBef>
                        <a:tabLst>
                          <a:tab pos="168275" algn="l"/>
                        </a:tabLst>
                        <a:defRPr sz="2000">
                          <a:solidFill>
                            <a:schemeClr val="tx1"/>
                          </a:solidFill>
                          <a:latin typeface="Arial" pitchFamily="34" charset="0"/>
                        </a:defRPr>
                      </a:lvl3pPr>
                      <a:lvl4pPr marL="1600200" indent="-228600" eaLnBrk="0" hangingPunct="0">
                        <a:spcBef>
                          <a:spcPct val="20000"/>
                        </a:spcBef>
                        <a:tabLst>
                          <a:tab pos="168275" algn="l"/>
                        </a:tabLst>
                        <a:defRPr>
                          <a:solidFill>
                            <a:schemeClr val="tx1"/>
                          </a:solidFill>
                          <a:latin typeface="Arial" pitchFamily="34" charset="0"/>
                        </a:defRPr>
                      </a:lvl4pPr>
                      <a:lvl5pPr marL="2057400" indent="-228600" eaLnBrk="0" hangingPunct="0">
                        <a:spcBef>
                          <a:spcPct val="20000"/>
                        </a:spcBef>
                        <a:tabLst>
                          <a:tab pos="168275" algn="l"/>
                        </a:tabLst>
                        <a:defRPr>
                          <a:solidFill>
                            <a:schemeClr val="tx1"/>
                          </a:solidFill>
                          <a:latin typeface="Arial" pitchFamily="34" charset="0"/>
                        </a:defRPr>
                      </a:lvl5pPr>
                      <a:lvl6pPr marL="2514600" indent="-228600" eaLnBrk="0" fontAlgn="base" hangingPunct="0">
                        <a:spcBef>
                          <a:spcPct val="20000"/>
                        </a:spcBef>
                        <a:spcAft>
                          <a:spcPct val="0"/>
                        </a:spcAft>
                        <a:tabLst>
                          <a:tab pos="168275" algn="l"/>
                        </a:tabLst>
                        <a:defRPr>
                          <a:solidFill>
                            <a:schemeClr val="tx1"/>
                          </a:solidFill>
                          <a:latin typeface="Arial" pitchFamily="34" charset="0"/>
                        </a:defRPr>
                      </a:lvl6pPr>
                      <a:lvl7pPr marL="2971800" indent="-228600" eaLnBrk="0" fontAlgn="base" hangingPunct="0">
                        <a:spcBef>
                          <a:spcPct val="20000"/>
                        </a:spcBef>
                        <a:spcAft>
                          <a:spcPct val="0"/>
                        </a:spcAft>
                        <a:tabLst>
                          <a:tab pos="168275" algn="l"/>
                        </a:tabLst>
                        <a:defRPr>
                          <a:solidFill>
                            <a:schemeClr val="tx1"/>
                          </a:solidFill>
                          <a:latin typeface="Arial" pitchFamily="34" charset="0"/>
                        </a:defRPr>
                      </a:lvl7pPr>
                      <a:lvl8pPr marL="3429000" indent="-228600" eaLnBrk="0" fontAlgn="base" hangingPunct="0">
                        <a:spcBef>
                          <a:spcPct val="20000"/>
                        </a:spcBef>
                        <a:spcAft>
                          <a:spcPct val="0"/>
                        </a:spcAft>
                        <a:tabLst>
                          <a:tab pos="168275" algn="l"/>
                        </a:tabLst>
                        <a:defRPr>
                          <a:solidFill>
                            <a:schemeClr val="tx1"/>
                          </a:solidFill>
                          <a:latin typeface="Arial" pitchFamily="34" charset="0"/>
                        </a:defRPr>
                      </a:lvl8pPr>
                      <a:lvl9pPr marL="3886200" indent="-228600" eaLnBrk="0" fontAlgn="base" hangingPunct="0">
                        <a:spcBef>
                          <a:spcPct val="20000"/>
                        </a:spcBef>
                        <a:spcAft>
                          <a:spcPct val="0"/>
                        </a:spcAft>
                        <a:tabLst>
                          <a:tab pos="168275" algn="l"/>
                        </a:tabLs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tab pos="168275" algn="l"/>
                        </a:tabLst>
                      </a:pPr>
                      <a:r>
                        <a:rPr kumimoji="0" lang="pl-PL" altLang="pl-PL" sz="1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pl-PL"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r>
              <a:tr h="274302">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30-82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400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15</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30-82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400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25</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30-81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400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tabLst>
                          <a:tab pos="168275" algn="l"/>
                        </a:tabLst>
                        <a:defRPr sz="2800">
                          <a:solidFill>
                            <a:schemeClr val="tx1"/>
                          </a:solidFill>
                          <a:latin typeface="Arial" pitchFamily="34" charset="0"/>
                        </a:defRPr>
                      </a:lvl1pPr>
                      <a:lvl2pPr marL="742950" indent="-285750" eaLnBrk="0" hangingPunct="0">
                        <a:spcBef>
                          <a:spcPct val="20000"/>
                        </a:spcBef>
                        <a:tabLst>
                          <a:tab pos="168275" algn="l"/>
                        </a:tabLst>
                        <a:defRPr sz="2400">
                          <a:solidFill>
                            <a:schemeClr val="tx1"/>
                          </a:solidFill>
                          <a:latin typeface="Arial" pitchFamily="34" charset="0"/>
                        </a:defRPr>
                      </a:lvl2pPr>
                      <a:lvl3pPr marL="1143000" indent="-228600" eaLnBrk="0" hangingPunct="0">
                        <a:spcBef>
                          <a:spcPct val="20000"/>
                        </a:spcBef>
                        <a:tabLst>
                          <a:tab pos="168275" algn="l"/>
                        </a:tabLst>
                        <a:defRPr sz="2000">
                          <a:solidFill>
                            <a:schemeClr val="tx1"/>
                          </a:solidFill>
                          <a:latin typeface="Arial" pitchFamily="34" charset="0"/>
                        </a:defRPr>
                      </a:lvl3pPr>
                      <a:lvl4pPr marL="1600200" indent="-228600" eaLnBrk="0" hangingPunct="0">
                        <a:spcBef>
                          <a:spcPct val="20000"/>
                        </a:spcBef>
                        <a:tabLst>
                          <a:tab pos="168275" algn="l"/>
                        </a:tabLst>
                        <a:defRPr>
                          <a:solidFill>
                            <a:schemeClr val="tx1"/>
                          </a:solidFill>
                          <a:latin typeface="Arial" pitchFamily="34" charset="0"/>
                        </a:defRPr>
                      </a:lvl4pPr>
                      <a:lvl5pPr marL="2057400" indent="-228600" eaLnBrk="0" hangingPunct="0">
                        <a:spcBef>
                          <a:spcPct val="20000"/>
                        </a:spcBef>
                        <a:tabLst>
                          <a:tab pos="168275" algn="l"/>
                        </a:tabLst>
                        <a:defRPr>
                          <a:solidFill>
                            <a:schemeClr val="tx1"/>
                          </a:solidFill>
                          <a:latin typeface="Arial" pitchFamily="34" charset="0"/>
                        </a:defRPr>
                      </a:lvl5pPr>
                      <a:lvl6pPr marL="2514600" indent="-228600" eaLnBrk="0" fontAlgn="base" hangingPunct="0">
                        <a:spcBef>
                          <a:spcPct val="20000"/>
                        </a:spcBef>
                        <a:spcAft>
                          <a:spcPct val="0"/>
                        </a:spcAft>
                        <a:tabLst>
                          <a:tab pos="168275" algn="l"/>
                        </a:tabLst>
                        <a:defRPr>
                          <a:solidFill>
                            <a:schemeClr val="tx1"/>
                          </a:solidFill>
                          <a:latin typeface="Arial" pitchFamily="34" charset="0"/>
                        </a:defRPr>
                      </a:lvl6pPr>
                      <a:lvl7pPr marL="2971800" indent="-228600" eaLnBrk="0" fontAlgn="base" hangingPunct="0">
                        <a:spcBef>
                          <a:spcPct val="20000"/>
                        </a:spcBef>
                        <a:spcAft>
                          <a:spcPct val="0"/>
                        </a:spcAft>
                        <a:tabLst>
                          <a:tab pos="168275" algn="l"/>
                        </a:tabLst>
                        <a:defRPr>
                          <a:solidFill>
                            <a:schemeClr val="tx1"/>
                          </a:solidFill>
                          <a:latin typeface="Arial" pitchFamily="34" charset="0"/>
                        </a:defRPr>
                      </a:lvl7pPr>
                      <a:lvl8pPr marL="3429000" indent="-228600" eaLnBrk="0" fontAlgn="base" hangingPunct="0">
                        <a:spcBef>
                          <a:spcPct val="20000"/>
                        </a:spcBef>
                        <a:spcAft>
                          <a:spcPct val="0"/>
                        </a:spcAft>
                        <a:tabLst>
                          <a:tab pos="168275" algn="l"/>
                        </a:tabLst>
                        <a:defRPr>
                          <a:solidFill>
                            <a:schemeClr val="tx1"/>
                          </a:solidFill>
                          <a:latin typeface="Arial" pitchFamily="34" charset="0"/>
                        </a:defRPr>
                      </a:lvl8pPr>
                      <a:lvl9pPr marL="3886200" indent="-228600" eaLnBrk="0" fontAlgn="base" hangingPunct="0">
                        <a:spcBef>
                          <a:spcPct val="20000"/>
                        </a:spcBef>
                        <a:spcAft>
                          <a:spcPct val="0"/>
                        </a:spcAft>
                        <a:tabLst>
                          <a:tab pos="168275" algn="l"/>
                        </a:tabLs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tab pos="168275" algn="l"/>
                        </a:tabLst>
                      </a:pPr>
                      <a:r>
                        <a:rPr kumimoji="0" lang="pl-PL" altLang="pl-PL" sz="1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pl-PL"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30-87</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1000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15</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302">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1" i="0" u="none" strike="noStrike" cap="none" normalizeH="0" baseline="0" smtClean="0">
                          <a:ln>
                            <a:noFill/>
                          </a:ln>
                          <a:solidFill>
                            <a:srgbClr val="000000"/>
                          </a:solidFill>
                          <a:effectLst/>
                          <a:latin typeface="Times New Roman" pitchFamily="18" charset="0"/>
                          <a:cs typeface="Times New Roman" pitchFamily="18" charset="0"/>
                        </a:rPr>
                        <a:t>31-91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1" i="0" u="none" strike="noStrike" cap="none" normalizeH="0" baseline="0" smtClean="0">
                          <a:ln>
                            <a:noFill/>
                          </a:ln>
                          <a:solidFill>
                            <a:srgbClr val="000000"/>
                          </a:solidFill>
                          <a:effectLst/>
                          <a:latin typeface="Times New Roman" pitchFamily="18" charset="0"/>
                          <a:cs typeface="Times New Roman" pitchFamily="18" charset="0"/>
                        </a:rPr>
                        <a:t>22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1" i="0" u="none" strike="noStrike" cap="none" normalizeH="0" baseline="0" smtClean="0">
                          <a:ln>
                            <a:noFill/>
                          </a:ln>
                          <a:solidFill>
                            <a:srgbClr val="000000"/>
                          </a:solidFill>
                          <a:effectLst/>
                          <a:latin typeface="Times New Roman" pitchFamily="18" charset="0"/>
                          <a:cs typeface="Times New Roman" pitchFamily="18" charset="0"/>
                        </a:rPr>
                        <a:t>2000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1" i="0" u="none" strike="noStrike" cap="none" normalizeH="0" baseline="0" smtClean="0">
                          <a:ln>
                            <a:noFill/>
                          </a:ln>
                          <a:solidFill>
                            <a:srgbClr val="000000"/>
                          </a:solidFill>
                          <a:effectLst/>
                          <a:latin typeface="Times New Roman" pitchFamily="18" charset="0"/>
                          <a:cs typeface="Times New Roman" pitchFamily="18" charset="0"/>
                        </a:rPr>
                        <a:t>15</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tabLst>
                          <a:tab pos="168275" algn="l"/>
                        </a:tabLst>
                        <a:defRPr sz="2800">
                          <a:solidFill>
                            <a:schemeClr val="tx1"/>
                          </a:solidFill>
                          <a:latin typeface="Arial" pitchFamily="34" charset="0"/>
                        </a:defRPr>
                      </a:lvl1pPr>
                      <a:lvl2pPr marL="742950" indent="-285750" eaLnBrk="0" hangingPunct="0">
                        <a:spcBef>
                          <a:spcPct val="20000"/>
                        </a:spcBef>
                        <a:tabLst>
                          <a:tab pos="168275" algn="l"/>
                        </a:tabLst>
                        <a:defRPr sz="2400">
                          <a:solidFill>
                            <a:schemeClr val="tx1"/>
                          </a:solidFill>
                          <a:latin typeface="Arial" pitchFamily="34" charset="0"/>
                        </a:defRPr>
                      </a:lvl2pPr>
                      <a:lvl3pPr marL="1143000" indent="-228600" eaLnBrk="0" hangingPunct="0">
                        <a:spcBef>
                          <a:spcPct val="20000"/>
                        </a:spcBef>
                        <a:tabLst>
                          <a:tab pos="168275" algn="l"/>
                        </a:tabLst>
                        <a:defRPr sz="2000">
                          <a:solidFill>
                            <a:schemeClr val="tx1"/>
                          </a:solidFill>
                          <a:latin typeface="Arial" pitchFamily="34" charset="0"/>
                        </a:defRPr>
                      </a:lvl3pPr>
                      <a:lvl4pPr marL="1600200" indent="-228600" eaLnBrk="0" hangingPunct="0">
                        <a:spcBef>
                          <a:spcPct val="20000"/>
                        </a:spcBef>
                        <a:tabLst>
                          <a:tab pos="168275" algn="l"/>
                        </a:tabLst>
                        <a:defRPr>
                          <a:solidFill>
                            <a:schemeClr val="tx1"/>
                          </a:solidFill>
                          <a:latin typeface="Arial" pitchFamily="34" charset="0"/>
                        </a:defRPr>
                      </a:lvl4pPr>
                      <a:lvl5pPr marL="2057400" indent="-228600" eaLnBrk="0" hangingPunct="0">
                        <a:spcBef>
                          <a:spcPct val="20000"/>
                        </a:spcBef>
                        <a:tabLst>
                          <a:tab pos="168275" algn="l"/>
                        </a:tabLst>
                        <a:defRPr>
                          <a:solidFill>
                            <a:schemeClr val="tx1"/>
                          </a:solidFill>
                          <a:latin typeface="Arial" pitchFamily="34" charset="0"/>
                        </a:defRPr>
                      </a:lvl5pPr>
                      <a:lvl6pPr marL="2514600" indent="-228600" eaLnBrk="0" fontAlgn="base" hangingPunct="0">
                        <a:spcBef>
                          <a:spcPct val="20000"/>
                        </a:spcBef>
                        <a:spcAft>
                          <a:spcPct val="0"/>
                        </a:spcAft>
                        <a:tabLst>
                          <a:tab pos="168275" algn="l"/>
                        </a:tabLst>
                        <a:defRPr>
                          <a:solidFill>
                            <a:schemeClr val="tx1"/>
                          </a:solidFill>
                          <a:latin typeface="Arial" pitchFamily="34" charset="0"/>
                        </a:defRPr>
                      </a:lvl6pPr>
                      <a:lvl7pPr marL="2971800" indent="-228600" eaLnBrk="0" fontAlgn="base" hangingPunct="0">
                        <a:spcBef>
                          <a:spcPct val="20000"/>
                        </a:spcBef>
                        <a:spcAft>
                          <a:spcPct val="0"/>
                        </a:spcAft>
                        <a:tabLst>
                          <a:tab pos="168275" algn="l"/>
                        </a:tabLst>
                        <a:defRPr>
                          <a:solidFill>
                            <a:schemeClr val="tx1"/>
                          </a:solidFill>
                          <a:latin typeface="Arial" pitchFamily="34" charset="0"/>
                        </a:defRPr>
                      </a:lvl7pPr>
                      <a:lvl8pPr marL="3429000" indent="-228600" eaLnBrk="0" fontAlgn="base" hangingPunct="0">
                        <a:spcBef>
                          <a:spcPct val="20000"/>
                        </a:spcBef>
                        <a:spcAft>
                          <a:spcPct val="0"/>
                        </a:spcAft>
                        <a:tabLst>
                          <a:tab pos="168275" algn="l"/>
                        </a:tabLst>
                        <a:defRPr>
                          <a:solidFill>
                            <a:schemeClr val="tx1"/>
                          </a:solidFill>
                          <a:latin typeface="Arial" pitchFamily="34" charset="0"/>
                        </a:defRPr>
                      </a:lvl8pPr>
                      <a:lvl9pPr marL="3886200" indent="-228600" eaLnBrk="0" fontAlgn="base" hangingPunct="0">
                        <a:spcBef>
                          <a:spcPct val="20000"/>
                        </a:spcBef>
                        <a:spcAft>
                          <a:spcPct val="0"/>
                        </a:spcAft>
                        <a:tabLst>
                          <a:tab pos="168275" algn="l"/>
                        </a:tabLs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tab pos="168275" algn="l"/>
                        </a:tabLst>
                      </a:pPr>
                      <a:r>
                        <a:rPr kumimoji="0" lang="pl-PL" altLang="pl-PL"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pl-PL"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03">
                <a:tc rowSpan="9">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pl-PL" sz="1400" b="0" i="0" u="none" strike="noStrike" cap="none" normalizeH="0" baseline="0" dirty="0" smtClean="0">
                          <a:ln>
                            <a:noFill/>
                          </a:ln>
                          <a:solidFill>
                            <a:srgbClr val="000000"/>
                          </a:solidFill>
                          <a:effectLst/>
                          <a:latin typeface="Times New Roman" pitchFamily="18" charset="0"/>
                          <a:cs typeface="Times New Roman" pitchFamily="18" charset="0"/>
                        </a:rPr>
                        <a:t>Bacillus </a:t>
                      </a:r>
                      <a:r>
                        <a:rPr kumimoji="0" lang="en-US" altLang="pl-PL" sz="1400" b="0" i="0" u="none" strike="noStrike" cap="none" normalizeH="0" baseline="0" dirty="0" err="1" smtClean="0">
                          <a:ln>
                            <a:noFill/>
                          </a:ln>
                          <a:solidFill>
                            <a:srgbClr val="000000"/>
                          </a:solidFill>
                          <a:effectLst/>
                          <a:latin typeface="Times New Roman" pitchFamily="18" charset="0"/>
                          <a:cs typeface="Times New Roman" pitchFamily="18" charset="0"/>
                        </a:rPr>
                        <a:t>subtilis</a:t>
                      </a:r>
                      <a:r>
                        <a:rPr kumimoji="0" lang="en-US" altLang="pl-PL" sz="1400" b="0" i="0" u="none" strike="noStrike" cap="none" normalizeH="0" baseline="0" dirty="0" smtClean="0">
                          <a:ln>
                            <a:noFill/>
                          </a:ln>
                          <a:solidFill>
                            <a:srgbClr val="000000"/>
                          </a:solidFill>
                          <a:effectLst/>
                          <a:latin typeface="Times New Roman" pitchFamily="18" charset="0"/>
                          <a:cs typeface="Times New Roman" pitchFamily="18" charset="0"/>
                        </a:rPr>
                        <a:t> ATCC 6633</a:t>
                      </a:r>
                      <a:endParaRPr kumimoji="0" lang="en-US" altLang="pl-PL" sz="1400" b="0" i="0" u="none" strike="noStrike" cap="none" normalizeH="0" baseline="0" dirty="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31-70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150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90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dirty="0" smtClean="0">
                          <a:ln>
                            <a:noFill/>
                          </a:ln>
                          <a:solidFill>
                            <a:srgbClr val="000000"/>
                          </a:solidFill>
                          <a:effectLst/>
                          <a:latin typeface="Times New Roman" pitchFamily="18" charset="0"/>
                          <a:cs typeface="Times New Roman" pitchFamily="18" charset="0"/>
                        </a:rPr>
                        <a:t>31-70</a:t>
                      </a:r>
                      <a:endParaRPr kumimoji="0" lang="en-US" altLang="pl-PL" sz="1200" b="0" i="0" u="none" strike="noStrike" cap="none" normalizeH="0" baseline="0" dirty="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250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60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31-71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250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90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pl-PL"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30-82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400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15</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302">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30-82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400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25</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31-81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400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pl-PL"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FF"/>
                    </a:solid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30-89</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1000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15</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1" i="0" u="none" strike="noStrike" cap="none" normalizeH="0" baseline="0" smtClean="0">
                          <a:ln>
                            <a:noFill/>
                          </a:ln>
                          <a:solidFill>
                            <a:srgbClr val="000000"/>
                          </a:solidFill>
                          <a:effectLst/>
                          <a:latin typeface="Times New Roman" pitchFamily="18" charset="0"/>
                          <a:cs typeface="Times New Roman" pitchFamily="18" charset="0"/>
                        </a:rPr>
                        <a:t>30-92</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1" i="0" u="none" strike="noStrike" cap="none" normalizeH="0" baseline="0" smtClean="0">
                          <a:ln>
                            <a:noFill/>
                          </a:ln>
                          <a:solidFill>
                            <a:srgbClr val="000000"/>
                          </a:solidFill>
                          <a:effectLst/>
                          <a:latin typeface="Times New Roman" pitchFamily="18" charset="0"/>
                          <a:cs typeface="Times New Roman" pitchFamily="18" charset="0"/>
                        </a:rPr>
                        <a:t>21</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1" i="0" u="none" strike="noStrike" cap="none" normalizeH="0" baseline="0" smtClean="0">
                          <a:ln>
                            <a:noFill/>
                          </a:ln>
                          <a:solidFill>
                            <a:srgbClr val="000000"/>
                          </a:solidFill>
                          <a:effectLst/>
                          <a:latin typeface="Times New Roman" pitchFamily="18" charset="0"/>
                          <a:cs typeface="Times New Roman" pitchFamily="18" charset="0"/>
                        </a:rPr>
                        <a:t>2000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1" i="0" u="none" strike="noStrike" cap="none" normalizeH="0" baseline="0" smtClean="0">
                          <a:ln>
                            <a:noFill/>
                          </a:ln>
                          <a:solidFill>
                            <a:srgbClr val="000000"/>
                          </a:solidFill>
                          <a:effectLst/>
                          <a:latin typeface="Times New Roman" pitchFamily="18" charset="0"/>
                          <a:cs typeface="Times New Roman" pitchFamily="18" charset="0"/>
                        </a:rPr>
                        <a:t>15</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pl-PL"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03">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0</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2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en-US" altLang="pl-PL" sz="1200" b="0" i="0" u="none" strike="noStrike" cap="none" normalizeH="0" baseline="0" smtClean="0">
                        <a:ln>
                          <a:noFill/>
                        </a:ln>
                        <a:solidFill>
                          <a:schemeClr val="tx1"/>
                        </a:solidFill>
                        <a:effectLst/>
                        <a:latin typeface="Arial" pitchFamily="34" charset="0"/>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4"/>
          <p:cNvSpPr>
            <a:spLocks noChangeArrowheads="1"/>
          </p:cNvSpPr>
          <p:nvPr/>
        </p:nvSpPr>
        <p:spPr bwMode="auto">
          <a:xfrm>
            <a:off x="250825" y="333375"/>
            <a:ext cx="7956550" cy="366713"/>
          </a:xfrm>
          <a:prstGeom prst="rect">
            <a:avLst/>
          </a:prstGeom>
          <a:noFill/>
          <a:ln w="9525">
            <a:noFill/>
            <a:miter lim="800000"/>
            <a:headEnd/>
            <a:tailEnd/>
          </a:ln>
          <a:effectLst/>
        </p:spPr>
        <p:txBody>
          <a:bodyPr wrap="none">
            <a:spAutoFit/>
          </a:bodyPr>
          <a:lstStyle/>
          <a:p>
            <a:r>
              <a:rPr lang="pl-PL" altLang="pl-PL" b="1"/>
              <a:t>Ilość HD desorbująca z próbek po procesie odkażania za pomocą GNW</a:t>
            </a:r>
            <a:r>
              <a:rPr lang="pl-PL" altLang="pl-PL"/>
              <a:t> </a:t>
            </a:r>
          </a:p>
        </p:txBody>
      </p:sp>
      <p:graphicFrame>
        <p:nvGraphicFramePr>
          <p:cNvPr id="5" name="Group 61"/>
          <p:cNvGraphicFramePr>
            <a:graphicFrameLocks noGrp="1"/>
          </p:cNvGraphicFramePr>
          <p:nvPr/>
        </p:nvGraphicFramePr>
        <p:xfrm>
          <a:off x="539750" y="981075"/>
          <a:ext cx="7920038" cy="3527425"/>
        </p:xfrm>
        <a:graphic>
          <a:graphicData uri="http://schemas.openxmlformats.org/drawingml/2006/table">
            <a:tbl>
              <a:tblPr/>
              <a:tblGrid>
                <a:gridCol w="1885950"/>
                <a:gridCol w="1389063"/>
                <a:gridCol w="1389062"/>
                <a:gridCol w="1627188"/>
                <a:gridCol w="1628775"/>
              </a:tblGrid>
              <a:tr h="503238">
                <a:tc rowSpan="3">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pl-PL"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Materiał</a:t>
                      </a:r>
                      <a:r>
                        <a:rPr kumimoji="0" lang="en-US" altLang="pl-PL"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pl-PL"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barierowy</a:t>
                      </a:r>
                      <a:endParaRPr kumimoji="0" lang="en-US" altLang="pl-PL"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Pozostałość HD desorbująca z próbek po 24 godzinach od zakończenia procesu odkażania za pomocą GNW dla dwóch wybranych czasów trwania tego procesu [g/m</a:t>
                      </a:r>
                      <a:r>
                        <a:rPr kumimoji="0" lang="pl-PL" altLang="pl-PL" sz="12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2</a:t>
                      </a:r>
                      <a:r>
                        <a:rPr kumimoji="0" lang="pl-PL" altLang="pl-PL"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oraz [%]</a:t>
                      </a:r>
                      <a:endParaRPr kumimoji="0" lang="pl-PL" altLang="pl-PL" sz="12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r>
              <a:tr h="304800">
                <a:tc vMerge="1">
                  <a:txBody>
                    <a:bodyPr/>
                    <a:lstStyle/>
                    <a:p>
                      <a:endParaRPr lang="pl-PL"/>
                    </a:p>
                  </a:txBody>
                  <a:tcPr/>
                </a:tc>
                <a:tc gridSpan="2">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2 h</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gridSpan="2">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4 h</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r>
              <a:tr h="342900">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[g/m</a:t>
                      </a:r>
                      <a:r>
                        <a:rPr kumimoji="0" lang="pl-PL" altLang="pl-PL" sz="14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2</a:t>
                      </a: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[g/m</a:t>
                      </a:r>
                      <a:r>
                        <a:rPr kumimoji="0" lang="pl-PL" altLang="pl-PL" sz="14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2</a:t>
                      </a: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360363">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MP-204</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0,0100</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0,15</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0,0023</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0,035</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431800">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IZO</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0,0019</a:t>
                      </a:r>
                      <a:endParaRPr kumimoji="0" lang="en-US" altLang="pl-PL"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0,03</a:t>
                      </a:r>
                      <a:endParaRPr kumimoji="0" lang="pl-PL" altLang="pl-PL"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&lt; 0,001</a:t>
                      </a:r>
                      <a:endParaRPr kumimoji="0" lang="en-US"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&lt; </a:t>
                      </a:r>
                      <a:r>
                        <a:rPr kumimoji="0" lang="pl-PL"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0,015</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431800">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FOO</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0,0029</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0,04</a:t>
                      </a:r>
                      <a:endParaRPr kumimoji="0" lang="pl-PL" altLang="pl-PL"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&lt; 0,001</a:t>
                      </a:r>
                      <a:endParaRPr kumimoji="0" lang="pl-PL" altLang="pl-PL"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&lt; </a:t>
                      </a:r>
                      <a:r>
                        <a:rPr kumimoji="0" lang="pl-PL"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0,015</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360363">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P1</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0,0018</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0,03</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0,0022</a:t>
                      </a:r>
                      <a:endParaRPr kumimoji="0" lang="pl-PL" altLang="pl-PL"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0,030</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360363">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RZ</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0,127</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1,95</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0,0018</a:t>
                      </a:r>
                      <a:endParaRPr kumimoji="0" lang="pl-PL" altLang="pl-PL"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0,028</a:t>
                      </a:r>
                      <a:endParaRPr kumimoji="0" lang="pl-PL" altLang="pl-PL"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431800">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RC</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0,037</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0,57</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0,013</a:t>
                      </a:r>
                      <a:endParaRPr kumimoji="0" lang="pl-PL" altLang="pl-PL" sz="1400" b="0" i="0" u="none" strike="noStrike" cap="none" normalizeH="0" baseline="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eaLnBrk="0" hangingPunct="0">
                        <a:spcBef>
                          <a:spcPct val="20000"/>
                        </a:spcBef>
                        <a:defRPr sz="2800">
                          <a:solidFill>
                            <a:schemeClr val="tx1"/>
                          </a:solidFill>
                          <a:latin typeface="Arial" pitchFamily="34" charset="0"/>
                        </a:defRPr>
                      </a:lvl1pPr>
                      <a:lvl2pPr marL="742950" indent="-285750" eaLnBrk="0" hangingPunct="0">
                        <a:spcBef>
                          <a:spcPct val="20000"/>
                        </a:spcBef>
                        <a:defRPr sz="2400">
                          <a:solidFill>
                            <a:schemeClr val="tx1"/>
                          </a:solidFill>
                          <a:latin typeface="Arial" pitchFamily="34" charset="0"/>
                        </a:defRPr>
                      </a:lvl2pPr>
                      <a:lvl3pPr marL="1143000" indent="-228600" eaLnBrk="0" hangingPunct="0">
                        <a:spcBef>
                          <a:spcPct val="20000"/>
                        </a:spcBef>
                        <a:defRPr sz="2000">
                          <a:solidFill>
                            <a:schemeClr val="tx1"/>
                          </a:solidFill>
                          <a:latin typeface="Arial" pitchFamily="34" charset="0"/>
                        </a:defRPr>
                      </a:lvl3pPr>
                      <a:lvl4pPr marL="1600200" indent="-228600" eaLnBrk="0" hangingPunct="0">
                        <a:spcBef>
                          <a:spcPct val="20000"/>
                        </a:spcBef>
                        <a:defRPr>
                          <a:solidFill>
                            <a:schemeClr val="tx1"/>
                          </a:solidFill>
                          <a:latin typeface="Arial" pitchFamily="34" charset="0"/>
                        </a:defRPr>
                      </a:lvl4pPr>
                      <a:lvl5pPr marL="2057400" indent="-228600"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0,200</a:t>
                      </a:r>
                      <a:endParaRPr kumimoji="0" lang="pl-PL" altLang="pl-PL"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
        <p:nvSpPr>
          <p:cNvPr id="50234" name="Prostokąt 1"/>
          <p:cNvSpPr>
            <a:spLocks noChangeArrowheads="1"/>
          </p:cNvSpPr>
          <p:nvPr/>
        </p:nvSpPr>
        <p:spPr bwMode="auto">
          <a:xfrm>
            <a:off x="250825" y="4724400"/>
            <a:ext cx="8642350" cy="739775"/>
          </a:xfrm>
          <a:prstGeom prst="rect">
            <a:avLst/>
          </a:prstGeom>
          <a:noFill/>
          <a:ln w="9525">
            <a:noFill/>
            <a:miter lim="800000"/>
            <a:headEnd/>
            <a:tailEnd/>
          </a:ln>
        </p:spPr>
        <p:txBody>
          <a:bodyPr>
            <a:spAutoFit/>
          </a:bodyPr>
          <a:lstStyle/>
          <a:p>
            <a:r>
              <a:rPr lang="pl-PL" altLang="pl-PL" sz="1400" b="1"/>
              <a:t>Skażenie początkowe 6,5 g/m</a:t>
            </a:r>
            <a:r>
              <a:rPr lang="pl-PL" altLang="pl-PL" sz="1400" b="1" baseline="30000"/>
              <a:t>2</a:t>
            </a:r>
            <a:r>
              <a:rPr lang="pl-PL" altLang="pl-PL" sz="1400" b="1"/>
              <a:t>, objętość kropel 5 </a:t>
            </a:r>
            <a:r>
              <a:rPr lang="pl-PL" altLang="pl-PL" sz="1400" b="1">
                <a:sym typeface="Symbol" pitchFamily="18" charset="2"/>
              </a:rPr>
              <a:t></a:t>
            </a:r>
            <a:r>
              <a:rPr lang="pl-PL" altLang="pl-PL" sz="1400" b="1"/>
              <a:t>l, gęstość skażenia 1 kropla/1 cm</a:t>
            </a:r>
            <a:r>
              <a:rPr lang="pl-PL" altLang="pl-PL" sz="1400" b="1" baseline="30000"/>
              <a:t>2</a:t>
            </a:r>
            <a:r>
              <a:rPr lang="pl-PL" altLang="pl-PL" sz="1400" b="1"/>
              <a:t>, czas ekspozycji HD na próbkach przed odkażaniem 30 minut. Warunki odkażania: temperatura: 50°C, stężenie nadtlenku wodoru 2000 ppm. </a:t>
            </a:r>
            <a:r>
              <a:rPr lang="pl-PL" altLang="pl-PL" sz="1400" b="1">
                <a:solidFill>
                  <a:srgbClr val="00B050"/>
                </a:solidFill>
              </a:rPr>
              <a:t>Wartość dopuszczalna skażenia resztkowego 0,420 g/m</a:t>
            </a:r>
            <a:r>
              <a:rPr lang="pl-PL" altLang="pl-PL" sz="1400" b="1" baseline="30000">
                <a:solidFill>
                  <a:srgbClr val="00B050"/>
                </a:solidFill>
              </a:rPr>
              <a:t>2</a:t>
            </a:r>
            <a:endParaRPr lang="pl-PL" altLang="pl-PL" sz="1400" b="1"/>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cstate="print"/>
          <a:srcRect/>
          <a:stretch>
            <a:fillRect/>
          </a:stretch>
        </p:blipFill>
        <p:spPr bwMode="auto">
          <a:xfrm>
            <a:off x="777875" y="404813"/>
            <a:ext cx="7372350" cy="792162"/>
          </a:xfrm>
          <a:prstGeom prst="rect">
            <a:avLst/>
          </a:prstGeom>
          <a:noFill/>
          <a:ln w="9525">
            <a:noFill/>
            <a:miter lim="800000"/>
            <a:headEnd/>
            <a:tailEnd/>
          </a:ln>
        </p:spPr>
      </p:pic>
      <p:sp>
        <p:nvSpPr>
          <p:cNvPr id="51203" name="Prostokąt 1"/>
          <p:cNvSpPr>
            <a:spLocks noChangeArrowheads="1"/>
          </p:cNvSpPr>
          <p:nvPr/>
        </p:nvSpPr>
        <p:spPr bwMode="auto">
          <a:xfrm>
            <a:off x="250825" y="1341438"/>
            <a:ext cx="8424863" cy="1168400"/>
          </a:xfrm>
          <a:prstGeom prst="rect">
            <a:avLst/>
          </a:prstGeom>
          <a:noFill/>
          <a:ln w="9525">
            <a:noFill/>
            <a:miter lim="800000"/>
            <a:headEnd/>
            <a:tailEnd/>
          </a:ln>
        </p:spPr>
        <p:txBody>
          <a:bodyPr>
            <a:spAutoFit/>
          </a:bodyPr>
          <a:lstStyle/>
          <a:p>
            <a:r>
              <a:rPr lang="pl-PL" altLang="pl-PL" sz="1400"/>
              <a:t>Schemat reakcji zachodzących podczas odkażania iperytu gazowym nadtlenkiem wodoru.</a:t>
            </a:r>
          </a:p>
          <a:p>
            <a:r>
              <a:rPr lang="pl-PL" altLang="pl-PL" sz="1400"/>
              <a:t>Toksyczność głównego produktu rozkładu iperytu siarkowego jest znacznie niższa od toksyczności iperytu siarkowego, gdyż LD</a:t>
            </a:r>
            <a:r>
              <a:rPr lang="pl-PL" altLang="pl-PL" sz="1400" baseline="-25000"/>
              <a:t>50</a:t>
            </a:r>
            <a:r>
              <a:rPr lang="pl-PL" altLang="pl-PL" sz="1400"/>
              <a:t> dla sulfotlenku przekracza 1000 mg/kg. Toksyczność sulfonu jest natomiast wysoka, gdyż wartość LD</a:t>
            </a:r>
            <a:r>
              <a:rPr lang="pl-PL" altLang="pl-PL" sz="1400" baseline="-25000"/>
              <a:t>50</a:t>
            </a:r>
            <a:r>
              <a:rPr lang="pl-PL" altLang="pl-PL" sz="1400"/>
              <a:t> wynosi ok. 50 mg/kg, co oznacza, że jest porównywalna z wartością  LD</a:t>
            </a:r>
            <a:r>
              <a:rPr lang="pl-PL" altLang="pl-PL" sz="1400" baseline="-25000"/>
              <a:t>50</a:t>
            </a:r>
            <a:r>
              <a:rPr lang="pl-PL" altLang="pl-PL" sz="1400"/>
              <a:t> dla iperytu siarkowego wynoszącą 20-70 mg/kg. </a:t>
            </a:r>
          </a:p>
        </p:txBody>
      </p:sp>
      <p:pic>
        <p:nvPicPr>
          <p:cNvPr id="51204" name="Picture 3"/>
          <p:cNvPicPr>
            <a:picLocks noChangeAspect="1" noChangeArrowheads="1"/>
          </p:cNvPicPr>
          <p:nvPr/>
        </p:nvPicPr>
        <p:blipFill>
          <a:blip r:embed="rId3" cstate="print"/>
          <a:srcRect/>
          <a:stretch>
            <a:fillRect/>
          </a:stretch>
        </p:blipFill>
        <p:spPr bwMode="auto">
          <a:xfrm>
            <a:off x="901700" y="2514600"/>
            <a:ext cx="7248525" cy="1079500"/>
          </a:xfrm>
          <a:prstGeom prst="rect">
            <a:avLst/>
          </a:prstGeom>
          <a:noFill/>
          <a:ln w="9525">
            <a:noFill/>
            <a:miter lim="800000"/>
            <a:headEnd/>
            <a:tailEnd/>
          </a:ln>
        </p:spPr>
      </p:pic>
      <p:sp>
        <p:nvSpPr>
          <p:cNvPr id="51205" name="Prostokąt 2"/>
          <p:cNvSpPr>
            <a:spLocks noChangeArrowheads="1"/>
          </p:cNvSpPr>
          <p:nvPr/>
        </p:nvSpPr>
        <p:spPr bwMode="auto">
          <a:xfrm>
            <a:off x="468313" y="3789363"/>
            <a:ext cx="8207375" cy="738187"/>
          </a:xfrm>
          <a:prstGeom prst="rect">
            <a:avLst/>
          </a:prstGeom>
          <a:noFill/>
          <a:ln w="9525">
            <a:noFill/>
            <a:miter lim="800000"/>
            <a:headEnd/>
            <a:tailEnd/>
          </a:ln>
        </p:spPr>
        <p:txBody>
          <a:bodyPr>
            <a:spAutoFit/>
          </a:bodyPr>
          <a:lstStyle/>
          <a:p>
            <a:r>
              <a:rPr lang="pl-PL" altLang="pl-PL" sz="1400"/>
              <a:t>Uproszczony schemat reakcji zachodzących podczas odkażania VX gazowym nadtlenkiem wodoru.</a:t>
            </a:r>
          </a:p>
          <a:p>
            <a:r>
              <a:rPr lang="pl-PL" altLang="pl-PL" sz="1400"/>
              <a:t>Toksyczność produktów rozkładu jest niewielka. Dla EMPA  wartość LD</a:t>
            </a:r>
            <a:r>
              <a:rPr lang="pl-PL" altLang="pl-PL" sz="1400" baseline="-25000"/>
              <a:t>50</a:t>
            </a:r>
            <a:r>
              <a:rPr lang="pl-PL" altLang="pl-PL" sz="1400"/>
              <a:t> wynosi ponad 3000 mg/kg, a dla MPA 2300 – 5000 mg/kg</a:t>
            </a:r>
          </a:p>
        </p:txBody>
      </p:sp>
      <p:pic>
        <p:nvPicPr>
          <p:cNvPr id="51206" name="Picture 4"/>
          <p:cNvPicPr>
            <a:picLocks noChangeAspect="1" noChangeArrowheads="1"/>
          </p:cNvPicPr>
          <p:nvPr/>
        </p:nvPicPr>
        <p:blipFill>
          <a:blip r:embed="rId4" cstate="print"/>
          <a:srcRect/>
          <a:stretch>
            <a:fillRect/>
          </a:stretch>
        </p:blipFill>
        <p:spPr bwMode="auto">
          <a:xfrm>
            <a:off x="1695450" y="4518025"/>
            <a:ext cx="5753100" cy="1114425"/>
          </a:xfrm>
          <a:prstGeom prst="rect">
            <a:avLst/>
          </a:prstGeom>
          <a:noFill/>
          <a:ln w="9525">
            <a:noFill/>
            <a:miter lim="800000"/>
            <a:headEnd/>
            <a:tailEnd/>
          </a:ln>
        </p:spPr>
      </p:pic>
      <p:sp>
        <p:nvSpPr>
          <p:cNvPr id="51207" name="Prostokąt 3"/>
          <p:cNvSpPr>
            <a:spLocks noChangeArrowheads="1"/>
          </p:cNvSpPr>
          <p:nvPr/>
        </p:nvSpPr>
        <p:spPr bwMode="auto">
          <a:xfrm>
            <a:off x="468313" y="5805488"/>
            <a:ext cx="8207375" cy="522287"/>
          </a:xfrm>
          <a:prstGeom prst="rect">
            <a:avLst/>
          </a:prstGeom>
          <a:noFill/>
          <a:ln w="9525">
            <a:noFill/>
            <a:miter lim="800000"/>
            <a:headEnd/>
            <a:tailEnd/>
          </a:ln>
        </p:spPr>
        <p:txBody>
          <a:bodyPr>
            <a:spAutoFit/>
          </a:bodyPr>
          <a:lstStyle/>
          <a:p>
            <a:r>
              <a:rPr lang="pl-PL" altLang="pl-PL" sz="1400"/>
              <a:t>Uproszczony schemat reakcji zachodzących podczas odkażania GD gazowym nadtlenkiem wodoru - kwas pinakolinometylofosfonowy - PMPA</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Prostokąt 1"/>
          <p:cNvSpPr>
            <a:spLocks noChangeArrowheads="1"/>
          </p:cNvSpPr>
          <p:nvPr/>
        </p:nvSpPr>
        <p:spPr bwMode="auto">
          <a:xfrm>
            <a:off x="179388" y="333375"/>
            <a:ext cx="8569325" cy="522288"/>
          </a:xfrm>
          <a:prstGeom prst="rect">
            <a:avLst/>
          </a:prstGeom>
          <a:noFill/>
          <a:ln w="9525">
            <a:noFill/>
            <a:miter lim="800000"/>
            <a:headEnd/>
            <a:tailEnd/>
          </a:ln>
        </p:spPr>
        <p:txBody>
          <a:bodyPr>
            <a:spAutoFit/>
          </a:bodyPr>
          <a:lstStyle/>
          <a:p>
            <a:pPr algn="ctr"/>
            <a:r>
              <a:rPr lang="pl-PL" altLang="pl-PL" sz="1400" b="1">
                <a:solidFill>
                  <a:srgbClr val="0000CC"/>
                </a:solidFill>
              </a:rPr>
              <a:t>Badanie odporności wybranych elementów i materiałów konstrukcyjnych na działanie waporyzowanego nadtlenku wodoru, w warunkach likwidacji skażeń BST</a:t>
            </a:r>
            <a:endParaRPr lang="pl-PL" altLang="pl-PL" sz="1400">
              <a:solidFill>
                <a:srgbClr val="0000CC"/>
              </a:solidFill>
            </a:endParaRPr>
          </a:p>
        </p:txBody>
      </p:sp>
      <p:pic>
        <p:nvPicPr>
          <p:cNvPr id="52227" name="Picture 2" descr="DSC_7803a"/>
          <p:cNvPicPr>
            <a:picLocks noChangeAspect="1" noChangeArrowheads="1"/>
          </p:cNvPicPr>
          <p:nvPr/>
        </p:nvPicPr>
        <p:blipFill>
          <a:blip r:embed="rId3" cstate="print"/>
          <a:srcRect/>
          <a:stretch>
            <a:fillRect/>
          </a:stretch>
        </p:blipFill>
        <p:spPr bwMode="auto">
          <a:xfrm>
            <a:off x="2665413" y="1325563"/>
            <a:ext cx="3462337" cy="2319337"/>
          </a:xfrm>
          <a:prstGeom prst="rect">
            <a:avLst/>
          </a:prstGeom>
          <a:noFill/>
          <a:ln w="9525">
            <a:noFill/>
            <a:miter lim="800000"/>
            <a:headEnd/>
            <a:tailEnd/>
          </a:ln>
        </p:spPr>
      </p:pic>
      <p:sp>
        <p:nvSpPr>
          <p:cNvPr id="52228" name="pole tekstowe 3"/>
          <p:cNvSpPr txBox="1">
            <a:spLocks noChangeArrowheads="1"/>
          </p:cNvSpPr>
          <p:nvPr/>
        </p:nvSpPr>
        <p:spPr bwMode="auto">
          <a:xfrm>
            <a:off x="255588" y="3644900"/>
            <a:ext cx="8785225" cy="306388"/>
          </a:xfrm>
          <a:prstGeom prst="rect">
            <a:avLst/>
          </a:prstGeom>
          <a:noFill/>
          <a:ln w="9525">
            <a:noFill/>
            <a:miter lim="800000"/>
            <a:headEnd/>
            <a:tailEnd/>
          </a:ln>
        </p:spPr>
        <p:txBody>
          <a:bodyPr>
            <a:spAutoFit/>
          </a:bodyPr>
          <a:lstStyle/>
          <a:p>
            <a:pPr algn="ctr"/>
            <a:r>
              <a:rPr lang="pl-PL" altLang="pl-PL" sz="1400"/>
              <a:t>Próbka aluminium poddana działaniu 2000 ppm H</a:t>
            </a:r>
            <a:r>
              <a:rPr lang="pl-PL" altLang="pl-PL" sz="1400" baseline="-25000"/>
              <a:t>2</a:t>
            </a:r>
            <a:r>
              <a:rPr lang="pl-PL" altLang="pl-PL" sz="1400"/>
              <a:t>O</a:t>
            </a:r>
            <a:r>
              <a:rPr lang="pl-PL" altLang="pl-PL" sz="1400" baseline="-25000"/>
              <a:t>2</a:t>
            </a:r>
            <a:r>
              <a:rPr lang="pl-PL" altLang="pl-PL" sz="1400"/>
              <a:t> przez 5 godz. w temp. 50°C (1) i próbka kontrolna (2).</a:t>
            </a:r>
          </a:p>
        </p:txBody>
      </p:sp>
      <p:sp>
        <p:nvSpPr>
          <p:cNvPr id="52229" name="Prostokąt 5"/>
          <p:cNvSpPr>
            <a:spLocks noChangeArrowheads="1"/>
          </p:cNvSpPr>
          <p:nvPr/>
        </p:nvSpPr>
        <p:spPr bwMode="auto">
          <a:xfrm>
            <a:off x="255588" y="5954713"/>
            <a:ext cx="8569325" cy="730250"/>
          </a:xfrm>
          <a:prstGeom prst="rect">
            <a:avLst/>
          </a:prstGeom>
          <a:noFill/>
          <a:ln w="9525">
            <a:noFill/>
            <a:miter lim="800000"/>
            <a:headEnd/>
            <a:tailEnd/>
          </a:ln>
        </p:spPr>
        <p:txBody>
          <a:bodyPr>
            <a:spAutoFit/>
          </a:bodyPr>
          <a:lstStyle/>
          <a:p>
            <a:r>
              <a:rPr lang="pl-PL" altLang="pl-PL" sz="1400"/>
              <a:t>Wyniki pomiarów zmian masy próbek są na granicy błędu pomiarowego i wskazują, że w warunkach prowadzenia procesu odkażania waporyzowanym nadtlenkiem wodoru nie powinna wystąpić znacząca korozja elementów wykonanych z aluminium</a:t>
            </a:r>
          </a:p>
        </p:txBody>
      </p:sp>
      <p:sp>
        <p:nvSpPr>
          <p:cNvPr id="52230" name="Prostokąt 6"/>
          <p:cNvSpPr>
            <a:spLocks noChangeArrowheads="1"/>
          </p:cNvSpPr>
          <p:nvPr/>
        </p:nvSpPr>
        <p:spPr bwMode="auto">
          <a:xfrm>
            <a:off x="371475" y="1323975"/>
            <a:ext cx="2044700" cy="368300"/>
          </a:xfrm>
          <a:prstGeom prst="rect">
            <a:avLst/>
          </a:prstGeom>
          <a:noFill/>
          <a:ln w="9525">
            <a:noFill/>
            <a:miter lim="800000"/>
            <a:headEnd/>
            <a:tailEnd/>
          </a:ln>
        </p:spPr>
        <p:txBody>
          <a:bodyPr wrap="none">
            <a:spAutoFit/>
          </a:bodyPr>
          <a:lstStyle/>
          <a:p>
            <a:r>
              <a:rPr lang="pl-PL" altLang="pl-PL" b="1">
                <a:solidFill>
                  <a:srgbClr val="0000CC"/>
                </a:solidFill>
              </a:rPr>
              <a:t>folia aluminiowa </a:t>
            </a:r>
          </a:p>
        </p:txBody>
      </p:sp>
      <p:graphicFrame>
        <p:nvGraphicFramePr>
          <p:cNvPr id="7" name="Group 258"/>
          <p:cNvGraphicFramePr>
            <a:graphicFrameLocks noGrp="1"/>
          </p:cNvGraphicFramePr>
          <p:nvPr/>
        </p:nvGraphicFramePr>
        <p:xfrm>
          <a:off x="441325" y="4033838"/>
          <a:ext cx="7908925" cy="1920875"/>
        </p:xfrm>
        <a:graphic>
          <a:graphicData uri="http://schemas.openxmlformats.org/drawingml/2006/table">
            <a:tbl>
              <a:tblPr/>
              <a:tblGrid>
                <a:gridCol w="1165225"/>
                <a:gridCol w="1165225"/>
                <a:gridCol w="1082675"/>
                <a:gridCol w="1082675"/>
                <a:gridCol w="1165225"/>
                <a:gridCol w="1082675"/>
                <a:gridCol w="1165225"/>
              </a:tblGrid>
              <a:tr h="274411">
                <a:tc gridSpan="7">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dirty="0" smtClean="0">
                          <a:ln>
                            <a:noFill/>
                          </a:ln>
                          <a:solidFill>
                            <a:srgbClr val="000000"/>
                          </a:solidFill>
                          <a:effectLst/>
                          <a:latin typeface="Arial" pitchFamily="34" charset="0"/>
                          <a:cs typeface="Arial" pitchFamily="34" charset="0"/>
                        </a:rPr>
                        <a:t>Zmiana masy próbki [µg] po czasie oddziaływania GNW </a:t>
                      </a:r>
                      <a:endParaRPr kumimoji="0" lang="pl-PL" altLang="pl-PL" sz="1200" b="0" i="0" u="none" strike="noStrike" cap="none" normalizeH="0" baseline="0" dirty="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274411">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0 h </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0,5 h</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1h</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2h</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3h</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4 h</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5h</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411">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165 284 ± 110</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165 295 ± 122</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165 310 ± 94</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165 311 ± 90</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165 358 ± 122</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165 336 ± 92</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165 322 ± 112</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411">
                <a:tc gridSpan="7">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różnica mas [</a:t>
                      </a:r>
                      <a:r>
                        <a:rPr kumimoji="0" lang="pl-PL" altLang="pl-PL" sz="1200" b="0" i="0" u="none" strike="noStrike" cap="none" normalizeH="0" baseline="0" smtClean="0">
                          <a:ln>
                            <a:noFill/>
                          </a:ln>
                          <a:solidFill>
                            <a:srgbClr val="000000"/>
                          </a:solidFill>
                          <a:effectLst/>
                          <a:latin typeface="Symbol" pitchFamily="18" charset="2"/>
                          <a:cs typeface="Arial" pitchFamily="34" charset="0"/>
                        </a:rPr>
                        <a:t>m</a:t>
                      </a:r>
                      <a:r>
                        <a:rPr kumimoji="0" lang="pl-PL" altLang="pl-PL" sz="1200" b="0" i="0" u="none" strike="noStrike" cap="none" normalizeH="0" baseline="0" smtClean="0">
                          <a:ln>
                            <a:noFill/>
                          </a:ln>
                          <a:solidFill>
                            <a:srgbClr val="000000"/>
                          </a:solidFill>
                          <a:effectLst/>
                          <a:latin typeface="Arial" pitchFamily="34" charset="0"/>
                          <a:cs typeface="Arial" pitchFamily="34" charset="0"/>
                        </a:rPr>
                        <a:t>g]</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274411">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0,0</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-10,8</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-26,5</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-27,4</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-73,5</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-51,9</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-38,2</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411">
                <a:tc gridSpan="7">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 zmiany masy</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274411">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0</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0,01</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0,02</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0,02</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0,04</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0" lang="pl-PL" altLang="pl-PL" sz="1200" b="0" i="0" u="none" strike="noStrike" cap="none" normalizeH="0" baseline="0" smtClean="0">
                          <a:ln>
                            <a:noFill/>
                          </a:ln>
                          <a:solidFill>
                            <a:srgbClr val="000000"/>
                          </a:solidFill>
                          <a:effectLst/>
                          <a:latin typeface="Arial" pitchFamily="34" charset="0"/>
                          <a:cs typeface="Arial" pitchFamily="34" charset="0"/>
                        </a:rPr>
                        <a:t>0,03</a:t>
                      </a:r>
                      <a:endParaRPr kumimoji="0" lang="pl-PL" altLang="pl-PL" sz="1200" b="0" i="0" u="none" strike="noStrike" cap="none" normalizeH="0" baseline="0" smtClean="0">
                        <a:ln>
                          <a:noFill/>
                        </a:ln>
                        <a:solidFill>
                          <a:schemeClr val="tx1"/>
                        </a:solidFill>
                        <a:effectLst/>
                        <a:latin typeface="Arial" pitchFamily="34" charset="0"/>
                      </a:endParaRPr>
                    </a:p>
                  </a:txBody>
                  <a:tcPr marT="45735" marB="4573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0" lang="pl-PL" altLang="pl-PL" sz="1200" b="0" i="0" u="none" strike="noStrike" cap="none" normalizeH="0" baseline="0" dirty="0" smtClean="0">
                          <a:ln>
                            <a:noFill/>
                          </a:ln>
                          <a:solidFill>
                            <a:srgbClr val="000000"/>
                          </a:solidFill>
                          <a:effectLst/>
                          <a:latin typeface="Arial" pitchFamily="34" charset="0"/>
                          <a:cs typeface="Arial" pitchFamily="34" charset="0"/>
                        </a:rPr>
                        <a:t>0,02</a:t>
                      </a:r>
                      <a:endParaRPr kumimoji="0" lang="pl-PL" altLang="pl-PL" sz="1200" b="0" i="0" u="none" strike="noStrike" cap="none" normalizeH="0" baseline="0" dirty="0" smtClean="0">
                        <a:ln>
                          <a:noFill/>
                        </a:ln>
                        <a:solidFill>
                          <a:schemeClr val="tx1"/>
                        </a:solidFill>
                        <a:effectLst/>
                        <a:latin typeface="Arial" pitchFamily="34" charset="0"/>
                      </a:endParaRPr>
                    </a:p>
                  </a:txBody>
                  <a:tcPr marT="45735" marB="4573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52291" name="Object 259"/>
          <p:cNvGraphicFramePr>
            <a:graphicFrameLocks noChangeAspect="1"/>
          </p:cNvGraphicFramePr>
          <p:nvPr/>
        </p:nvGraphicFramePr>
        <p:xfrm>
          <a:off x="6443663" y="4076700"/>
          <a:ext cx="600075" cy="238125"/>
        </p:xfrm>
        <a:graphic>
          <a:graphicData uri="http://schemas.openxmlformats.org/presentationml/2006/ole">
            <p:oleObj spid="_x0000_s52291" name="Równanie" r:id="rId4" imgW="596900" imgH="241300" progId="Equation.3">
              <p:embed/>
            </p:oleObj>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pole tekstowe 2"/>
          <p:cNvSpPr txBox="1">
            <a:spLocks noChangeArrowheads="1"/>
          </p:cNvSpPr>
          <p:nvPr/>
        </p:nvSpPr>
        <p:spPr bwMode="auto">
          <a:xfrm>
            <a:off x="311150" y="2882900"/>
            <a:ext cx="8785225" cy="517525"/>
          </a:xfrm>
          <a:prstGeom prst="rect">
            <a:avLst/>
          </a:prstGeom>
          <a:noFill/>
          <a:ln w="9525">
            <a:noFill/>
            <a:miter lim="800000"/>
            <a:headEnd/>
            <a:tailEnd/>
          </a:ln>
        </p:spPr>
        <p:txBody>
          <a:bodyPr>
            <a:spAutoFit/>
          </a:bodyPr>
          <a:lstStyle/>
          <a:p>
            <a:pPr algn="ctr"/>
            <a:r>
              <a:rPr lang="pl-PL" altLang="pl-PL" sz="1400"/>
              <a:t>Płytka stalowa pokryta farbą podkładową epoksydową EP 140 khaki i farbą nawierzchniową poliwinylową zieloną matową poddana działaniu 2000 ppm H</a:t>
            </a:r>
            <a:r>
              <a:rPr lang="pl-PL" altLang="pl-PL" sz="1400" baseline="-25000"/>
              <a:t>2</a:t>
            </a:r>
            <a:r>
              <a:rPr lang="pl-PL" altLang="pl-PL" sz="1400"/>
              <a:t>O</a:t>
            </a:r>
            <a:r>
              <a:rPr lang="pl-PL" altLang="pl-PL" sz="1400" baseline="-25000"/>
              <a:t>2</a:t>
            </a:r>
            <a:r>
              <a:rPr lang="pl-PL" altLang="pl-PL" sz="1400"/>
              <a:t> przez 6 godz. w temp. 50°C (1) i płytka kontrolna (2)</a:t>
            </a:r>
          </a:p>
        </p:txBody>
      </p:sp>
      <p:sp>
        <p:nvSpPr>
          <p:cNvPr id="53251" name="Prostokąt 4"/>
          <p:cNvSpPr>
            <a:spLocks noChangeArrowheads="1"/>
          </p:cNvSpPr>
          <p:nvPr/>
        </p:nvSpPr>
        <p:spPr bwMode="auto">
          <a:xfrm>
            <a:off x="250825" y="4797425"/>
            <a:ext cx="8569325" cy="522288"/>
          </a:xfrm>
          <a:prstGeom prst="rect">
            <a:avLst/>
          </a:prstGeom>
          <a:noFill/>
          <a:ln w="9525">
            <a:noFill/>
            <a:miter lim="800000"/>
            <a:headEnd/>
            <a:tailEnd/>
          </a:ln>
        </p:spPr>
        <p:txBody>
          <a:bodyPr>
            <a:spAutoFit/>
          </a:bodyPr>
          <a:lstStyle/>
          <a:p>
            <a:r>
              <a:rPr lang="pl-PL" altLang="pl-PL" sz="1400"/>
              <a:t>Wyniki badań wskazują, że powłoki z farby poliwinylowej są odporne na działanie nadtlenku wodoru w warunkach prowadzenia procesu odkażania</a:t>
            </a:r>
          </a:p>
        </p:txBody>
      </p:sp>
      <p:sp>
        <p:nvSpPr>
          <p:cNvPr id="53252" name="Prostokąt 5"/>
          <p:cNvSpPr>
            <a:spLocks noChangeArrowheads="1"/>
          </p:cNvSpPr>
          <p:nvPr/>
        </p:nvSpPr>
        <p:spPr bwMode="auto">
          <a:xfrm>
            <a:off x="371475" y="188913"/>
            <a:ext cx="8664575" cy="646112"/>
          </a:xfrm>
          <a:prstGeom prst="rect">
            <a:avLst/>
          </a:prstGeom>
          <a:noFill/>
          <a:ln w="9525">
            <a:noFill/>
            <a:miter lim="800000"/>
            <a:headEnd/>
            <a:tailEnd/>
          </a:ln>
        </p:spPr>
        <p:txBody>
          <a:bodyPr>
            <a:spAutoFit/>
          </a:bodyPr>
          <a:lstStyle/>
          <a:p>
            <a:r>
              <a:rPr lang="pl-PL" altLang="pl-PL" b="1">
                <a:solidFill>
                  <a:srgbClr val="00B050"/>
                </a:solidFill>
              </a:rPr>
              <a:t>płytki stalowe pokryte farbą podkładową epoksydową EP 140 khaki i farbą nawierzchniową poliwinylową zieloną matową</a:t>
            </a:r>
          </a:p>
        </p:txBody>
      </p:sp>
      <p:pic>
        <p:nvPicPr>
          <p:cNvPr id="53253" name="Picture 2" descr="DSC_7824a"/>
          <p:cNvPicPr>
            <a:picLocks noChangeAspect="1" noChangeArrowheads="1"/>
          </p:cNvPicPr>
          <p:nvPr/>
        </p:nvPicPr>
        <p:blipFill>
          <a:blip r:embed="rId2" cstate="print"/>
          <a:srcRect/>
          <a:stretch>
            <a:fillRect/>
          </a:stretch>
        </p:blipFill>
        <p:spPr bwMode="auto">
          <a:xfrm>
            <a:off x="3203575" y="901700"/>
            <a:ext cx="2962275" cy="1981200"/>
          </a:xfrm>
          <a:prstGeom prst="rect">
            <a:avLst/>
          </a:prstGeom>
          <a:noFill/>
          <a:ln w="9525">
            <a:noFill/>
            <a:miter lim="800000"/>
            <a:headEnd/>
            <a:tailEnd/>
          </a:ln>
        </p:spPr>
      </p:pic>
      <p:sp>
        <p:nvSpPr>
          <p:cNvPr id="53254" name="Prostokąt 6"/>
          <p:cNvSpPr>
            <a:spLocks noChangeArrowheads="1"/>
          </p:cNvSpPr>
          <p:nvPr/>
        </p:nvSpPr>
        <p:spPr bwMode="auto">
          <a:xfrm>
            <a:off x="250825" y="3448050"/>
            <a:ext cx="8005763" cy="307975"/>
          </a:xfrm>
          <a:prstGeom prst="rect">
            <a:avLst/>
          </a:prstGeom>
          <a:noFill/>
          <a:ln w="9525">
            <a:noFill/>
            <a:miter lim="800000"/>
            <a:headEnd/>
            <a:tailEnd/>
          </a:ln>
        </p:spPr>
        <p:txBody>
          <a:bodyPr>
            <a:spAutoFit/>
          </a:bodyPr>
          <a:lstStyle/>
          <a:p>
            <a:r>
              <a:rPr lang="pl-PL" altLang="pl-PL" sz="1400" b="1">
                <a:solidFill>
                  <a:srgbClr val="00B050"/>
                </a:solidFill>
              </a:rPr>
              <a:t>Ocenę stanu powierzchni wykonano zgodnie z normą ISO 4628-1:2005</a:t>
            </a:r>
          </a:p>
        </p:txBody>
      </p:sp>
      <p:graphicFrame>
        <p:nvGraphicFramePr>
          <p:cNvPr id="7" name="Tabela 6"/>
          <p:cNvGraphicFramePr>
            <a:graphicFrameLocks noGrp="1"/>
          </p:cNvGraphicFramePr>
          <p:nvPr/>
        </p:nvGraphicFramePr>
        <p:xfrm>
          <a:off x="755650" y="3751263"/>
          <a:ext cx="7500938" cy="901700"/>
        </p:xfrm>
        <a:graphic>
          <a:graphicData uri="http://schemas.openxmlformats.org/drawingml/2006/table">
            <a:tbl>
              <a:tblPr>
                <a:tableStyleId>{5C22544A-7EE6-4342-B048-85BDC9FD1C3A}</a:tableStyleId>
              </a:tblPr>
              <a:tblGrid>
                <a:gridCol w="1496157"/>
                <a:gridCol w="1497116"/>
                <a:gridCol w="1496157"/>
                <a:gridCol w="1496157"/>
                <a:gridCol w="1515351"/>
              </a:tblGrid>
              <a:tr h="253357">
                <a:tc gridSpan="5">
                  <a:txBody>
                    <a:bodyPr/>
                    <a:lstStyle/>
                    <a:p>
                      <a:pPr algn="ctr">
                        <a:spcAft>
                          <a:spcPts val="0"/>
                        </a:spcAft>
                      </a:pPr>
                      <a:r>
                        <a:rPr lang="pl-PL" sz="1100" dirty="0">
                          <a:effectLst/>
                        </a:rPr>
                        <a:t>Określenie zniszczenia powierzchni </a:t>
                      </a:r>
                      <a:endParaRPr lang="pl-PL" sz="1200" dirty="0">
                        <a:effectLst/>
                        <a:latin typeface="Times New Roman"/>
                        <a:ea typeface="Times New Roman"/>
                      </a:endParaRPr>
                    </a:p>
                  </a:txBody>
                  <a:tcPr marL="44451" marR="444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360191">
                <a:tc>
                  <a:txBody>
                    <a:bodyPr/>
                    <a:lstStyle/>
                    <a:p>
                      <a:pPr algn="ctr">
                        <a:spcAft>
                          <a:spcPts val="0"/>
                        </a:spcAft>
                      </a:pPr>
                      <a:r>
                        <a:rPr lang="pl-PL" sz="1100">
                          <a:effectLst/>
                        </a:rPr>
                        <a:t>stopień spęcherzenia</a:t>
                      </a:r>
                      <a:endParaRPr lang="pl-PL" sz="1200">
                        <a:effectLst/>
                        <a:latin typeface="Times New Roman"/>
                        <a:ea typeface="Times New Roman"/>
                      </a:endParaRPr>
                    </a:p>
                  </a:txBody>
                  <a:tcPr marL="44451" marR="444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pl-PL" sz="1100">
                          <a:effectLst/>
                        </a:rPr>
                        <a:t>stopień zardzewienia</a:t>
                      </a:r>
                      <a:endParaRPr lang="pl-PL" sz="1200">
                        <a:effectLst/>
                        <a:latin typeface="Times New Roman"/>
                        <a:ea typeface="Times New Roman"/>
                      </a:endParaRPr>
                    </a:p>
                  </a:txBody>
                  <a:tcPr marL="44451" marR="444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pl-PL" sz="1100">
                          <a:effectLst/>
                        </a:rPr>
                        <a:t>stopień spękania</a:t>
                      </a:r>
                      <a:endParaRPr lang="pl-PL" sz="1200">
                        <a:effectLst/>
                        <a:latin typeface="Times New Roman"/>
                        <a:ea typeface="Times New Roman"/>
                      </a:endParaRPr>
                    </a:p>
                  </a:txBody>
                  <a:tcPr marL="44451" marR="444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pl-PL" sz="1100">
                          <a:effectLst/>
                        </a:rPr>
                        <a:t>stopień złuszczenia</a:t>
                      </a:r>
                      <a:endParaRPr lang="pl-PL" sz="1200">
                        <a:effectLst/>
                        <a:latin typeface="Times New Roman"/>
                        <a:ea typeface="Times New Roman"/>
                      </a:endParaRPr>
                    </a:p>
                  </a:txBody>
                  <a:tcPr marL="44451" marR="444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pl-PL" sz="1100">
                          <a:effectLst/>
                        </a:rPr>
                        <a:t>stopień skredowania</a:t>
                      </a:r>
                      <a:endParaRPr lang="pl-PL" sz="1200">
                        <a:effectLst/>
                        <a:latin typeface="Times New Roman"/>
                        <a:ea typeface="Times New Roman"/>
                      </a:endParaRPr>
                    </a:p>
                  </a:txBody>
                  <a:tcPr marL="44451" marR="444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8152">
                <a:tc>
                  <a:txBody>
                    <a:bodyPr/>
                    <a:lstStyle/>
                    <a:p>
                      <a:pPr algn="ctr">
                        <a:spcAft>
                          <a:spcPts val="0"/>
                        </a:spcAft>
                      </a:pPr>
                      <a:r>
                        <a:rPr lang="pl-PL" sz="1100">
                          <a:effectLst/>
                        </a:rPr>
                        <a:t>0(S0)</a:t>
                      </a:r>
                      <a:endParaRPr lang="pl-PL" sz="1200">
                        <a:effectLst/>
                        <a:latin typeface="Times New Roman"/>
                        <a:ea typeface="Times New Roman"/>
                      </a:endParaRPr>
                    </a:p>
                  </a:txBody>
                  <a:tcPr marL="44451" marR="444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pl-PL" sz="1100">
                          <a:effectLst/>
                        </a:rPr>
                        <a:t>Ri0(S0)</a:t>
                      </a:r>
                      <a:endParaRPr lang="pl-PL" sz="1200">
                        <a:effectLst/>
                        <a:latin typeface="Times New Roman"/>
                        <a:ea typeface="Times New Roman"/>
                      </a:endParaRPr>
                    </a:p>
                  </a:txBody>
                  <a:tcPr marL="44451" marR="444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pl-PL" sz="1100">
                          <a:effectLst/>
                        </a:rPr>
                        <a:t>0(S0)</a:t>
                      </a:r>
                      <a:endParaRPr lang="pl-PL" sz="1200">
                        <a:effectLst/>
                        <a:latin typeface="Times New Roman"/>
                        <a:ea typeface="Times New Roman"/>
                      </a:endParaRPr>
                    </a:p>
                  </a:txBody>
                  <a:tcPr marL="44451" marR="444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pl-PL" sz="1100">
                          <a:effectLst/>
                        </a:rPr>
                        <a:t>0(S0)</a:t>
                      </a:r>
                      <a:endParaRPr lang="pl-PL" sz="1200">
                        <a:effectLst/>
                        <a:latin typeface="Times New Roman"/>
                        <a:ea typeface="Times New Roman"/>
                      </a:endParaRPr>
                    </a:p>
                  </a:txBody>
                  <a:tcPr marL="44451" marR="444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pl-PL" sz="1100" dirty="0">
                          <a:effectLst/>
                        </a:rPr>
                        <a:t>0</a:t>
                      </a:r>
                      <a:endParaRPr lang="pl-PL" sz="1200" dirty="0">
                        <a:effectLst/>
                        <a:latin typeface="Times New Roman"/>
                        <a:ea typeface="Times New Roman"/>
                      </a:endParaRPr>
                    </a:p>
                  </a:txBody>
                  <a:tcPr marL="44451" marR="444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DSC_7813a"/>
          <p:cNvPicPr>
            <a:picLocks noChangeAspect="1" noChangeArrowheads="1"/>
          </p:cNvPicPr>
          <p:nvPr/>
        </p:nvPicPr>
        <p:blipFill>
          <a:blip r:embed="rId2" cstate="print"/>
          <a:srcRect/>
          <a:stretch>
            <a:fillRect/>
          </a:stretch>
        </p:blipFill>
        <p:spPr bwMode="auto">
          <a:xfrm>
            <a:off x="2916238" y="382588"/>
            <a:ext cx="2403475" cy="1604962"/>
          </a:xfrm>
          <a:prstGeom prst="rect">
            <a:avLst/>
          </a:prstGeom>
          <a:noFill/>
          <a:ln w="9525">
            <a:noFill/>
            <a:miter lim="800000"/>
            <a:headEnd/>
            <a:tailEnd/>
          </a:ln>
        </p:spPr>
      </p:pic>
      <p:sp>
        <p:nvSpPr>
          <p:cNvPr id="54275" name="Prostokąt 1"/>
          <p:cNvSpPr>
            <a:spLocks noChangeArrowheads="1"/>
          </p:cNvSpPr>
          <p:nvPr/>
        </p:nvSpPr>
        <p:spPr bwMode="auto">
          <a:xfrm>
            <a:off x="179388" y="188913"/>
            <a:ext cx="2568575" cy="338137"/>
          </a:xfrm>
          <a:prstGeom prst="rect">
            <a:avLst/>
          </a:prstGeom>
          <a:noFill/>
          <a:ln w="9525">
            <a:noFill/>
            <a:miter lim="800000"/>
            <a:headEnd/>
            <a:tailEnd/>
          </a:ln>
        </p:spPr>
        <p:txBody>
          <a:bodyPr wrap="none">
            <a:spAutoFit/>
          </a:bodyPr>
          <a:lstStyle/>
          <a:p>
            <a:r>
              <a:rPr lang="pl-PL" altLang="pl-PL" sz="1600" b="1">
                <a:solidFill>
                  <a:srgbClr val="00B050"/>
                </a:solidFill>
              </a:rPr>
              <a:t>pamięć USB Flash 4 GB </a:t>
            </a:r>
          </a:p>
        </p:txBody>
      </p:sp>
      <p:sp>
        <p:nvSpPr>
          <p:cNvPr id="54276" name="Rectangle 4"/>
          <p:cNvSpPr>
            <a:spLocks noChangeArrowheads="1"/>
          </p:cNvSpPr>
          <p:nvPr/>
        </p:nvSpPr>
        <p:spPr bwMode="auto">
          <a:xfrm>
            <a:off x="611188" y="2063750"/>
            <a:ext cx="7345362" cy="517525"/>
          </a:xfrm>
          <a:prstGeom prst="rect">
            <a:avLst/>
          </a:prstGeom>
          <a:noFill/>
          <a:ln w="9525">
            <a:noFill/>
            <a:miter lim="800000"/>
            <a:headEnd/>
            <a:tailEnd/>
          </a:ln>
          <a:effectLst/>
        </p:spPr>
        <p:txBody>
          <a:bodyPr anchor="ctr">
            <a:spAutoFit/>
          </a:bodyPr>
          <a:lstStyle/>
          <a:p>
            <a:pPr algn="ctr"/>
            <a:r>
              <a:rPr lang="pl-PL" altLang="pl-PL" sz="1400">
                <a:solidFill>
                  <a:srgbClr val="000000"/>
                </a:solidFill>
                <a:cs typeface="Times New Roman" pitchFamily="18" charset="0"/>
              </a:rPr>
              <a:t>Pamięć USB Flash 4 GB</a:t>
            </a:r>
            <a:r>
              <a:rPr lang="pl-PL" altLang="pl-PL" sz="1400">
                <a:cs typeface="Times New Roman" pitchFamily="18" charset="0"/>
              </a:rPr>
              <a:t> poddana działaniu 2000 ppm H</a:t>
            </a:r>
            <a:r>
              <a:rPr lang="pl-PL" altLang="pl-PL" sz="1400" baseline="-30000">
                <a:cs typeface="Times New Roman" pitchFamily="18" charset="0"/>
              </a:rPr>
              <a:t>2</a:t>
            </a:r>
            <a:r>
              <a:rPr lang="pl-PL" altLang="pl-PL" sz="1400">
                <a:cs typeface="Times New Roman" pitchFamily="18" charset="0"/>
              </a:rPr>
              <a:t>O</a:t>
            </a:r>
            <a:r>
              <a:rPr lang="pl-PL" altLang="pl-PL" sz="1400" baseline="-30000">
                <a:cs typeface="Times New Roman" pitchFamily="18" charset="0"/>
              </a:rPr>
              <a:t>2</a:t>
            </a:r>
            <a:r>
              <a:rPr lang="pl-PL" altLang="pl-PL" sz="1400">
                <a:cs typeface="Times New Roman" pitchFamily="18" charset="0"/>
              </a:rPr>
              <a:t> przez 4 godz. w temp. 50°C (1) i urządzenie kontrolne (2)</a:t>
            </a:r>
            <a:r>
              <a:rPr lang="pl-PL" altLang="pl-PL" sz="1400"/>
              <a:t> </a:t>
            </a:r>
          </a:p>
        </p:txBody>
      </p:sp>
      <p:pic>
        <p:nvPicPr>
          <p:cNvPr id="54277" name="Picture 6"/>
          <p:cNvPicPr>
            <a:picLocks noChangeAspect="1" noChangeArrowheads="1"/>
          </p:cNvPicPr>
          <p:nvPr/>
        </p:nvPicPr>
        <p:blipFill>
          <a:blip r:embed="rId3" cstate="print"/>
          <a:srcRect l="29158" t="4688" r="26837" b="3761"/>
          <a:stretch>
            <a:fillRect/>
          </a:stretch>
        </p:blipFill>
        <p:spPr bwMode="auto">
          <a:xfrm>
            <a:off x="635000" y="2624138"/>
            <a:ext cx="2241550" cy="3730625"/>
          </a:xfrm>
          <a:prstGeom prst="rect">
            <a:avLst/>
          </a:prstGeom>
          <a:noFill/>
          <a:ln w="9525">
            <a:noFill/>
            <a:miter lim="800000"/>
            <a:headEnd/>
            <a:tailEnd/>
          </a:ln>
        </p:spPr>
      </p:pic>
      <p:pic>
        <p:nvPicPr>
          <p:cNvPr id="54278" name="Picture 7"/>
          <p:cNvPicPr>
            <a:picLocks noChangeAspect="1" noChangeArrowheads="1"/>
          </p:cNvPicPr>
          <p:nvPr/>
        </p:nvPicPr>
        <p:blipFill>
          <a:blip r:embed="rId4" cstate="print"/>
          <a:srcRect l="24347" t="26492" r="25000" b="20886"/>
          <a:stretch>
            <a:fillRect/>
          </a:stretch>
        </p:blipFill>
        <p:spPr bwMode="auto">
          <a:xfrm>
            <a:off x="398463" y="3644900"/>
            <a:ext cx="2714625" cy="2257425"/>
          </a:xfrm>
          <a:prstGeom prst="rect">
            <a:avLst/>
          </a:prstGeom>
          <a:noFill/>
          <a:ln w="9525">
            <a:noFill/>
            <a:miter lim="800000"/>
            <a:headEnd/>
            <a:tailEnd/>
          </a:ln>
        </p:spPr>
      </p:pic>
      <p:sp>
        <p:nvSpPr>
          <p:cNvPr id="54279" name="Prostokąt 4"/>
          <p:cNvSpPr>
            <a:spLocks noChangeArrowheads="1"/>
          </p:cNvSpPr>
          <p:nvPr/>
        </p:nvSpPr>
        <p:spPr bwMode="auto">
          <a:xfrm>
            <a:off x="60325" y="6057900"/>
            <a:ext cx="8975725" cy="738188"/>
          </a:xfrm>
          <a:prstGeom prst="rect">
            <a:avLst/>
          </a:prstGeom>
          <a:noFill/>
          <a:ln w="9525">
            <a:noFill/>
            <a:miter lim="800000"/>
            <a:headEnd/>
            <a:tailEnd/>
          </a:ln>
        </p:spPr>
        <p:txBody>
          <a:bodyPr>
            <a:spAutoFit/>
          </a:bodyPr>
          <a:lstStyle/>
          <a:p>
            <a:r>
              <a:rPr lang="pl-PL" altLang="pl-PL" sz="1400"/>
              <a:t>Po zakończeniu badań nie stwierdzono zmian wyglądu urządzeń, a w szczególności obecności śladów korozji, odkształceń, zmiany barwy. Próby zapisu i odczytu plików na urządzeniach po ekspozycji przebiegały tak samo jak na kontrolnych urządzeniach nie poddanych działaniu nadtlenku wodoru</a:t>
            </a:r>
          </a:p>
        </p:txBody>
      </p:sp>
      <p:pic>
        <p:nvPicPr>
          <p:cNvPr id="54280" name="Picture 9"/>
          <p:cNvPicPr>
            <a:picLocks noChangeAspect="1" noChangeArrowheads="1"/>
          </p:cNvPicPr>
          <p:nvPr/>
        </p:nvPicPr>
        <p:blipFill>
          <a:blip r:embed="rId5" cstate="print"/>
          <a:srcRect l="28036" t="5756" r="28648" b="3268"/>
          <a:stretch>
            <a:fillRect/>
          </a:stretch>
        </p:blipFill>
        <p:spPr bwMode="auto">
          <a:xfrm>
            <a:off x="5508625" y="2528888"/>
            <a:ext cx="2055813" cy="3455987"/>
          </a:xfrm>
          <a:prstGeom prst="rect">
            <a:avLst/>
          </a:prstGeom>
          <a:noFill/>
          <a:ln w="9525">
            <a:noFill/>
            <a:miter lim="800000"/>
            <a:headEnd/>
            <a:tailEnd/>
          </a:ln>
        </p:spPr>
      </p:pic>
      <p:pic>
        <p:nvPicPr>
          <p:cNvPr id="54281" name="Picture 8"/>
          <p:cNvPicPr>
            <a:picLocks noChangeAspect="1" noChangeArrowheads="1"/>
          </p:cNvPicPr>
          <p:nvPr/>
        </p:nvPicPr>
        <p:blipFill>
          <a:blip r:embed="rId6" cstate="print"/>
          <a:srcRect l="39490" t="10332" r="35715" b="34853"/>
          <a:stretch>
            <a:fillRect/>
          </a:stretch>
        </p:blipFill>
        <p:spPr bwMode="auto">
          <a:xfrm>
            <a:off x="6313488" y="3500438"/>
            <a:ext cx="1265237" cy="2238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1514475" y="1125538"/>
            <a:ext cx="6192838" cy="641350"/>
          </a:xfrm>
          <a:prstGeom prst="rect">
            <a:avLst/>
          </a:prstGeom>
          <a:noFill/>
          <a:ln w="9525">
            <a:noFill/>
            <a:miter lim="800000"/>
            <a:headEnd/>
            <a:tailEnd/>
          </a:ln>
          <a:effec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spcBef>
                <a:spcPct val="50000"/>
              </a:spcBef>
              <a:defRPr/>
            </a:pPr>
            <a:r>
              <a:rPr lang="pl-PL" altLang="pl-PL" sz="3600" b="1" dirty="0" smtClean="0">
                <a:solidFill>
                  <a:srgbClr val="996633"/>
                </a:solidFill>
                <a:effectLst>
                  <a:outerShdw blurRad="38100" dist="38100" dir="2700000" algn="tl">
                    <a:srgbClr val="C0C0C0"/>
                  </a:outerShdw>
                </a:effectLst>
              </a:rPr>
              <a:t>Ochrona przed skażeniami</a:t>
            </a:r>
            <a:r>
              <a:rPr lang="pl-PL" altLang="pl-PL" sz="3600" dirty="0" smtClean="0">
                <a:solidFill>
                  <a:srgbClr val="996633"/>
                </a:solidFill>
              </a:rPr>
              <a:t> </a:t>
            </a:r>
          </a:p>
        </p:txBody>
      </p:sp>
      <p:pic>
        <p:nvPicPr>
          <p:cNvPr id="55299" name="Picture 8"/>
          <p:cNvPicPr>
            <a:picLocks noChangeAspect="1" noChangeArrowheads="1"/>
          </p:cNvPicPr>
          <p:nvPr/>
        </p:nvPicPr>
        <p:blipFill>
          <a:blip r:embed="rId2" cstate="print"/>
          <a:srcRect r="813"/>
          <a:stretch>
            <a:fillRect/>
          </a:stretch>
        </p:blipFill>
        <p:spPr bwMode="auto">
          <a:xfrm>
            <a:off x="2919413" y="2133600"/>
            <a:ext cx="3384550" cy="31321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322" name="Group 4"/>
          <p:cNvGrpSpPr>
            <a:grpSpLocks/>
          </p:cNvGrpSpPr>
          <p:nvPr/>
        </p:nvGrpSpPr>
        <p:grpSpPr bwMode="auto">
          <a:xfrm>
            <a:off x="1692275" y="549275"/>
            <a:ext cx="5918200" cy="5327650"/>
            <a:chOff x="1066" y="346"/>
            <a:chExt cx="3728" cy="3356"/>
          </a:xfrm>
        </p:grpSpPr>
        <p:pic>
          <p:nvPicPr>
            <p:cNvPr id="56326" name="Picture 5"/>
            <p:cNvPicPr>
              <a:picLocks noChangeAspect="1" noChangeArrowheads="1"/>
            </p:cNvPicPr>
            <p:nvPr/>
          </p:nvPicPr>
          <p:blipFill>
            <a:blip r:embed="rId2" cstate="print"/>
            <a:srcRect/>
            <a:stretch>
              <a:fillRect/>
            </a:stretch>
          </p:blipFill>
          <p:spPr bwMode="auto">
            <a:xfrm>
              <a:off x="1066" y="346"/>
              <a:ext cx="3356" cy="3356"/>
            </a:xfrm>
            <a:prstGeom prst="rect">
              <a:avLst/>
            </a:prstGeom>
            <a:noFill/>
            <a:ln w="9525">
              <a:noFill/>
              <a:miter lim="800000"/>
              <a:headEnd/>
              <a:tailEnd/>
            </a:ln>
            <a:effectLst/>
          </p:spPr>
        </p:pic>
        <p:sp>
          <p:nvSpPr>
            <p:cNvPr id="56327" name="Text Box 6"/>
            <p:cNvSpPr txBox="1">
              <a:spLocks noChangeArrowheads="1"/>
            </p:cNvSpPr>
            <p:nvPr/>
          </p:nvSpPr>
          <p:spPr bwMode="auto">
            <a:xfrm>
              <a:off x="1247" y="981"/>
              <a:ext cx="771" cy="231"/>
            </a:xfrm>
            <a:prstGeom prst="rect">
              <a:avLst/>
            </a:prstGeom>
            <a:noFill/>
            <a:ln w="9525">
              <a:noFill/>
              <a:miter lim="800000"/>
              <a:headEnd/>
              <a:tailEnd/>
            </a:ln>
            <a:effectLst/>
          </p:spPr>
          <p:txBody>
            <a:bodyPr>
              <a:spAutoFit/>
            </a:bodyPr>
            <a:lstStyle/>
            <a:p>
              <a:pPr>
                <a:spcBef>
                  <a:spcPct val="50000"/>
                </a:spcBef>
              </a:pPr>
              <a:endParaRPr lang="pl-PL" altLang="pl-PL"/>
            </a:p>
          </p:txBody>
        </p:sp>
        <p:sp>
          <p:nvSpPr>
            <p:cNvPr id="56328" name="Text Box 7"/>
            <p:cNvSpPr txBox="1">
              <a:spLocks noChangeArrowheads="1"/>
            </p:cNvSpPr>
            <p:nvPr/>
          </p:nvSpPr>
          <p:spPr bwMode="auto">
            <a:xfrm>
              <a:off x="1247" y="981"/>
              <a:ext cx="780" cy="317"/>
            </a:xfrm>
            <a:prstGeom prst="rect">
              <a:avLst/>
            </a:prstGeom>
            <a:solidFill>
              <a:schemeClr val="bg1"/>
            </a:solidFill>
            <a:ln w="9525">
              <a:noFill/>
              <a:miter lim="800000"/>
              <a:headEnd/>
              <a:tailEnd/>
            </a:ln>
            <a:effectLst/>
          </p:spPr>
          <p:txBody>
            <a:bodyPr wrap="none"/>
            <a:lstStyle/>
            <a:p>
              <a:pPr algn="ctr">
                <a:spcBef>
                  <a:spcPct val="50000"/>
                </a:spcBef>
              </a:pPr>
              <a:r>
                <a:rPr lang="pl-PL" altLang="pl-PL" sz="1400" b="1"/>
                <a:t>Respirator</a:t>
              </a:r>
            </a:p>
          </p:txBody>
        </p:sp>
        <p:sp>
          <p:nvSpPr>
            <p:cNvPr id="56329" name="Text Box 8"/>
            <p:cNvSpPr txBox="1">
              <a:spLocks noChangeArrowheads="1"/>
            </p:cNvSpPr>
            <p:nvPr/>
          </p:nvSpPr>
          <p:spPr bwMode="auto">
            <a:xfrm>
              <a:off x="3288" y="527"/>
              <a:ext cx="780" cy="272"/>
            </a:xfrm>
            <a:prstGeom prst="rect">
              <a:avLst/>
            </a:prstGeom>
            <a:solidFill>
              <a:schemeClr val="bg1"/>
            </a:solidFill>
            <a:ln w="9525">
              <a:noFill/>
              <a:miter lim="800000"/>
              <a:headEnd/>
              <a:tailEnd/>
            </a:ln>
            <a:effectLst/>
          </p:spPr>
          <p:txBody>
            <a:bodyPr wrap="none"/>
            <a:lstStyle/>
            <a:p>
              <a:pPr algn="ctr">
                <a:spcBef>
                  <a:spcPct val="50000"/>
                </a:spcBef>
              </a:pPr>
              <a:r>
                <a:rPr lang="pl-PL" altLang="pl-PL" sz="1400" b="1"/>
                <a:t>Część</a:t>
              </a:r>
              <a:br>
                <a:rPr lang="pl-PL" altLang="pl-PL" sz="1400" b="1"/>
              </a:br>
              <a:r>
                <a:rPr lang="pl-PL" altLang="pl-PL" sz="1400" b="1"/>
                <a:t>twarzowa</a:t>
              </a:r>
            </a:p>
          </p:txBody>
        </p:sp>
        <p:sp>
          <p:nvSpPr>
            <p:cNvPr id="56330" name="Text Box 9"/>
            <p:cNvSpPr txBox="1">
              <a:spLocks noChangeArrowheads="1"/>
            </p:cNvSpPr>
            <p:nvPr/>
          </p:nvSpPr>
          <p:spPr bwMode="auto">
            <a:xfrm>
              <a:off x="3470" y="1207"/>
              <a:ext cx="780" cy="272"/>
            </a:xfrm>
            <a:prstGeom prst="rect">
              <a:avLst/>
            </a:prstGeom>
            <a:solidFill>
              <a:schemeClr val="bg1"/>
            </a:solidFill>
            <a:ln w="9525">
              <a:noFill/>
              <a:miter lim="800000"/>
              <a:headEnd/>
              <a:tailEnd/>
            </a:ln>
            <a:effectLst/>
          </p:spPr>
          <p:txBody>
            <a:bodyPr wrap="none"/>
            <a:lstStyle/>
            <a:p>
              <a:pPr algn="ctr">
                <a:spcBef>
                  <a:spcPct val="50000"/>
                </a:spcBef>
              </a:pPr>
              <a:r>
                <a:rPr lang="pl-PL" altLang="pl-PL" sz="1400" b="1"/>
                <a:t>Elementy </a:t>
              </a:r>
              <a:br>
                <a:rPr lang="pl-PL" altLang="pl-PL" sz="1400" b="1"/>
              </a:br>
              <a:r>
                <a:rPr lang="pl-PL" altLang="pl-PL" sz="1400" b="1"/>
                <a:t>oczyszczające</a:t>
              </a:r>
            </a:p>
          </p:txBody>
        </p:sp>
        <p:sp>
          <p:nvSpPr>
            <p:cNvPr id="56331" name="Text Box 10"/>
            <p:cNvSpPr txBox="1">
              <a:spLocks noChangeArrowheads="1"/>
            </p:cNvSpPr>
            <p:nvPr/>
          </p:nvSpPr>
          <p:spPr bwMode="auto">
            <a:xfrm>
              <a:off x="1474" y="3249"/>
              <a:ext cx="780" cy="272"/>
            </a:xfrm>
            <a:prstGeom prst="rect">
              <a:avLst/>
            </a:prstGeom>
            <a:solidFill>
              <a:schemeClr val="bg1"/>
            </a:solidFill>
            <a:ln w="9525">
              <a:noFill/>
              <a:miter lim="800000"/>
              <a:headEnd/>
              <a:tailEnd/>
            </a:ln>
            <a:effectLst/>
          </p:spPr>
          <p:txBody>
            <a:bodyPr wrap="none"/>
            <a:lstStyle/>
            <a:p>
              <a:pPr algn="ctr">
                <a:spcBef>
                  <a:spcPct val="50000"/>
                </a:spcBef>
              </a:pPr>
              <a:r>
                <a:rPr lang="pl-PL" altLang="pl-PL" sz="1400" b="1"/>
                <a:t>Filtr</a:t>
              </a:r>
            </a:p>
          </p:txBody>
        </p:sp>
        <p:sp>
          <p:nvSpPr>
            <p:cNvPr id="56332" name="Text Box 11"/>
            <p:cNvSpPr txBox="1">
              <a:spLocks noChangeArrowheads="1"/>
            </p:cNvSpPr>
            <p:nvPr/>
          </p:nvSpPr>
          <p:spPr bwMode="auto">
            <a:xfrm>
              <a:off x="2381" y="2704"/>
              <a:ext cx="780" cy="272"/>
            </a:xfrm>
            <a:prstGeom prst="rect">
              <a:avLst/>
            </a:prstGeom>
            <a:solidFill>
              <a:schemeClr val="bg1"/>
            </a:solidFill>
            <a:ln w="9525">
              <a:noFill/>
              <a:miter lim="800000"/>
              <a:headEnd/>
              <a:tailEnd/>
            </a:ln>
            <a:effectLst/>
          </p:spPr>
          <p:txBody>
            <a:bodyPr wrap="none"/>
            <a:lstStyle/>
            <a:p>
              <a:pPr algn="ctr">
                <a:spcBef>
                  <a:spcPct val="50000"/>
                </a:spcBef>
              </a:pPr>
              <a:r>
                <a:rPr lang="pl-PL" altLang="pl-PL" sz="1400" b="1"/>
                <a:t>Pochłaniacz</a:t>
              </a:r>
            </a:p>
          </p:txBody>
        </p:sp>
        <p:sp>
          <p:nvSpPr>
            <p:cNvPr id="56333" name="Text Box 12"/>
            <p:cNvSpPr txBox="1">
              <a:spLocks noChangeArrowheads="1"/>
            </p:cNvSpPr>
            <p:nvPr/>
          </p:nvSpPr>
          <p:spPr bwMode="auto">
            <a:xfrm>
              <a:off x="2835" y="3022"/>
              <a:ext cx="780" cy="317"/>
            </a:xfrm>
            <a:prstGeom prst="rect">
              <a:avLst/>
            </a:prstGeom>
            <a:solidFill>
              <a:schemeClr val="bg1"/>
            </a:solidFill>
            <a:ln w="9525">
              <a:noFill/>
              <a:miter lim="800000"/>
              <a:headEnd/>
              <a:tailEnd/>
            </a:ln>
            <a:effectLst/>
          </p:spPr>
          <p:txBody>
            <a:bodyPr wrap="none"/>
            <a:lstStyle/>
            <a:p>
              <a:pPr algn="ctr">
                <a:spcBef>
                  <a:spcPct val="50000"/>
                </a:spcBef>
              </a:pPr>
              <a:r>
                <a:rPr lang="pl-PL" altLang="pl-PL" sz="1400" b="1"/>
                <a:t>Filtr</a:t>
              </a:r>
            </a:p>
          </p:txBody>
        </p:sp>
        <p:sp>
          <p:nvSpPr>
            <p:cNvPr id="56334" name="Text Box 13"/>
            <p:cNvSpPr txBox="1">
              <a:spLocks noChangeArrowheads="1"/>
            </p:cNvSpPr>
            <p:nvPr/>
          </p:nvSpPr>
          <p:spPr bwMode="auto">
            <a:xfrm>
              <a:off x="3424" y="3294"/>
              <a:ext cx="908" cy="272"/>
            </a:xfrm>
            <a:prstGeom prst="rect">
              <a:avLst/>
            </a:prstGeom>
            <a:solidFill>
              <a:schemeClr val="bg1"/>
            </a:solidFill>
            <a:ln w="9525">
              <a:noFill/>
              <a:miter lim="800000"/>
              <a:headEnd/>
              <a:tailEnd/>
            </a:ln>
            <a:effectLst/>
          </p:spPr>
          <p:txBody>
            <a:bodyPr wrap="none"/>
            <a:lstStyle/>
            <a:p>
              <a:pPr algn="ctr">
                <a:spcBef>
                  <a:spcPct val="50000"/>
                </a:spcBef>
              </a:pPr>
              <a:r>
                <a:rPr lang="pl-PL" altLang="pl-PL" sz="1400" b="1"/>
                <a:t>Obudowa</a:t>
              </a:r>
            </a:p>
          </p:txBody>
        </p:sp>
        <p:sp>
          <p:nvSpPr>
            <p:cNvPr id="56335" name="Text Box 14"/>
            <p:cNvSpPr txBox="1">
              <a:spLocks noChangeArrowheads="1"/>
            </p:cNvSpPr>
            <p:nvPr/>
          </p:nvSpPr>
          <p:spPr bwMode="auto">
            <a:xfrm>
              <a:off x="4014" y="2024"/>
              <a:ext cx="780" cy="272"/>
            </a:xfrm>
            <a:prstGeom prst="rect">
              <a:avLst/>
            </a:prstGeom>
            <a:solidFill>
              <a:schemeClr val="bg1"/>
            </a:solidFill>
            <a:ln w="9525">
              <a:noFill/>
              <a:miter lim="800000"/>
              <a:headEnd/>
              <a:tailEnd/>
            </a:ln>
            <a:effectLst/>
          </p:spPr>
          <p:txBody>
            <a:bodyPr wrap="none"/>
            <a:lstStyle/>
            <a:p>
              <a:pPr algn="ctr">
                <a:spcBef>
                  <a:spcPct val="50000"/>
                </a:spcBef>
              </a:pPr>
              <a:r>
                <a:rPr lang="pl-PL" altLang="pl-PL" sz="1400" b="1"/>
                <a:t>Filtropochłaniacz</a:t>
              </a:r>
            </a:p>
          </p:txBody>
        </p:sp>
      </p:grpSp>
      <p:sp>
        <p:nvSpPr>
          <p:cNvPr id="56323" name="Text Box 15"/>
          <p:cNvSpPr txBox="1">
            <a:spLocks noChangeArrowheads="1"/>
          </p:cNvSpPr>
          <p:nvPr/>
        </p:nvSpPr>
        <p:spPr bwMode="auto">
          <a:xfrm>
            <a:off x="611188" y="5805488"/>
            <a:ext cx="8208962" cy="366712"/>
          </a:xfrm>
          <a:prstGeom prst="rect">
            <a:avLst/>
          </a:prstGeom>
          <a:noFill/>
          <a:ln w="9525">
            <a:noFill/>
            <a:miter lim="800000"/>
            <a:headEnd/>
            <a:tailEnd/>
          </a:ln>
          <a:effectLst/>
        </p:spPr>
        <p:txBody>
          <a:bodyPr>
            <a:spAutoFit/>
          </a:bodyPr>
          <a:lstStyle/>
          <a:p>
            <a:pPr algn="ctr">
              <a:spcBef>
                <a:spcPct val="50000"/>
              </a:spcBef>
            </a:pPr>
            <a:r>
              <a:rPr lang="pl-PL" altLang="pl-PL"/>
              <a:t>Ogólna budowa (skład) elementów oczyszczających powietrza</a:t>
            </a:r>
          </a:p>
        </p:txBody>
      </p:sp>
      <p:sp>
        <p:nvSpPr>
          <p:cNvPr id="56324" name="AutoShape 16"/>
          <p:cNvSpPr>
            <a:spLocks/>
          </p:cNvSpPr>
          <p:nvPr/>
        </p:nvSpPr>
        <p:spPr bwMode="auto">
          <a:xfrm rot="-3024454">
            <a:off x="5770563" y="2870200"/>
            <a:ext cx="271462" cy="1760538"/>
          </a:xfrm>
          <a:prstGeom prst="rightBrace">
            <a:avLst>
              <a:gd name="adj1" fmla="val 54045"/>
              <a:gd name="adj2" fmla="val 49792"/>
            </a:avLst>
          </a:prstGeom>
          <a:noFill/>
          <a:ln w="9525">
            <a:solidFill>
              <a:schemeClr val="tx1"/>
            </a:solidFill>
            <a:round/>
            <a:headEnd/>
            <a:tailEnd/>
          </a:ln>
          <a:effectLst/>
        </p:spPr>
        <p:txBody>
          <a:bodyPr wrap="none" anchor="ctr"/>
          <a:lstStyle/>
          <a:p>
            <a:endParaRPr lang="pl-PL" altLang="pl-PL"/>
          </a:p>
        </p:txBody>
      </p:sp>
      <p:sp>
        <p:nvSpPr>
          <p:cNvPr id="15" name="Text Box 6"/>
          <p:cNvSpPr txBox="1">
            <a:spLocks noChangeArrowheads="1"/>
          </p:cNvSpPr>
          <p:nvPr/>
        </p:nvSpPr>
        <p:spPr bwMode="auto">
          <a:xfrm>
            <a:off x="611188" y="188913"/>
            <a:ext cx="8208962" cy="461962"/>
          </a:xfrm>
          <a:prstGeom prst="rect">
            <a:avLst/>
          </a:prstGeom>
          <a:noFill/>
          <a:ln w="9525">
            <a:noFill/>
            <a:miter lim="800000"/>
            <a:headEnd/>
            <a:tailEnd/>
          </a:ln>
          <a:effec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spcBef>
                <a:spcPct val="50000"/>
              </a:spcBef>
              <a:defRPr/>
            </a:pPr>
            <a:r>
              <a:rPr lang="pl-PL" altLang="pl-PL" sz="2400" b="1" dirty="0" smtClean="0">
                <a:solidFill>
                  <a:srgbClr val="996633"/>
                </a:solidFill>
                <a:effectLst>
                  <a:outerShdw blurRad="38100" dist="38100" dir="2700000" algn="tl">
                    <a:srgbClr val="C0C0C0"/>
                  </a:outerShdw>
                </a:effectLst>
              </a:rPr>
              <a:t>Indywidualne środki ochrony przed skażeniami</a:t>
            </a:r>
            <a:r>
              <a:rPr lang="pl-PL" altLang="pl-PL" sz="2400" dirty="0" smtClean="0">
                <a:solidFill>
                  <a:srgbClr val="996633"/>
                </a:solidFill>
              </a:rPr>
              <a:t> </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616"/>
          <p:cNvSpPr>
            <a:spLocks noChangeArrowheads="1"/>
          </p:cNvSpPr>
          <p:nvPr/>
        </p:nvSpPr>
        <p:spPr bwMode="auto">
          <a:xfrm>
            <a:off x="323850" y="836613"/>
            <a:ext cx="8569325" cy="369887"/>
          </a:xfrm>
          <a:prstGeom prst="rect">
            <a:avLst/>
          </a:prstGeom>
          <a:noFill/>
          <a:ln w="9525">
            <a:noFill/>
            <a:miter lim="800000"/>
            <a:headEnd/>
            <a:tailEnd/>
          </a:ln>
          <a:effectLst/>
        </p:spPr>
        <p:txBody>
          <a:bodyPr>
            <a:spAutoFit/>
          </a:bodyPr>
          <a:lstStyle/>
          <a:p>
            <a:r>
              <a:rPr lang="pl-PL" altLang="pl-PL" b="1">
                <a:solidFill>
                  <a:srgbClr val="0000CC"/>
                </a:solidFill>
              </a:rPr>
              <a:t>Maska Przeciwgazowa Oczyszczająca MP-6  z filtropochłaniaczem FP-6</a:t>
            </a:r>
          </a:p>
        </p:txBody>
      </p:sp>
      <p:pic>
        <p:nvPicPr>
          <p:cNvPr id="57347" name="Picture 617"/>
          <p:cNvPicPr>
            <a:picLocks noChangeAspect="1" noChangeArrowheads="1"/>
          </p:cNvPicPr>
          <p:nvPr/>
        </p:nvPicPr>
        <p:blipFill>
          <a:blip r:embed="rId2" cstate="print"/>
          <a:srcRect l="12846" r="8716"/>
          <a:stretch>
            <a:fillRect/>
          </a:stretch>
        </p:blipFill>
        <p:spPr bwMode="auto">
          <a:xfrm>
            <a:off x="579438" y="1700213"/>
            <a:ext cx="2743200" cy="3025775"/>
          </a:xfrm>
          <a:prstGeom prst="rect">
            <a:avLst/>
          </a:prstGeom>
          <a:noFill/>
          <a:ln w="9525" algn="ctr">
            <a:noFill/>
            <a:miter lim="800000"/>
            <a:headEnd/>
            <a:tailEnd/>
          </a:ln>
          <a:effectLst/>
        </p:spPr>
      </p:pic>
      <p:pic>
        <p:nvPicPr>
          <p:cNvPr id="57348" name="Picture 618"/>
          <p:cNvPicPr>
            <a:picLocks noChangeAspect="1" noChangeArrowheads="1"/>
          </p:cNvPicPr>
          <p:nvPr/>
        </p:nvPicPr>
        <p:blipFill>
          <a:blip r:embed="rId3" cstate="print"/>
          <a:srcRect t="11852"/>
          <a:stretch>
            <a:fillRect/>
          </a:stretch>
        </p:blipFill>
        <p:spPr bwMode="auto">
          <a:xfrm>
            <a:off x="3779838" y="1700213"/>
            <a:ext cx="4729162" cy="3128962"/>
          </a:xfrm>
          <a:prstGeom prst="rect">
            <a:avLst/>
          </a:prstGeom>
          <a:noFill/>
          <a:ln w="9525" algn="ctr">
            <a:noFill/>
            <a:miter lim="800000"/>
            <a:headEnd/>
            <a:tailEnd/>
          </a:ln>
          <a:effec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8"/>
          <p:cNvPicPr>
            <a:picLocks noChangeAspect="1" noChangeArrowheads="1"/>
          </p:cNvPicPr>
          <p:nvPr/>
        </p:nvPicPr>
        <p:blipFill>
          <a:blip r:embed="rId2" cstate="print"/>
          <a:srcRect/>
          <a:stretch>
            <a:fillRect/>
          </a:stretch>
        </p:blipFill>
        <p:spPr bwMode="auto">
          <a:xfrm>
            <a:off x="157163" y="404813"/>
            <a:ext cx="2857500" cy="2857500"/>
          </a:xfrm>
          <a:prstGeom prst="rect">
            <a:avLst/>
          </a:prstGeom>
          <a:noFill/>
          <a:ln w="9525">
            <a:noFill/>
            <a:miter lim="800000"/>
            <a:headEnd/>
            <a:tailEnd/>
          </a:ln>
          <a:effectLst/>
        </p:spPr>
      </p:pic>
      <p:sp>
        <p:nvSpPr>
          <p:cNvPr id="58371" name="Text Box 5"/>
          <p:cNvSpPr txBox="1">
            <a:spLocks noChangeArrowheads="1"/>
          </p:cNvSpPr>
          <p:nvPr/>
        </p:nvSpPr>
        <p:spPr bwMode="auto">
          <a:xfrm>
            <a:off x="2976563" y="320675"/>
            <a:ext cx="5976937" cy="2246313"/>
          </a:xfrm>
          <a:prstGeom prst="rect">
            <a:avLst/>
          </a:prstGeom>
          <a:noFill/>
          <a:ln w="9525">
            <a:noFill/>
            <a:miter lim="800000"/>
            <a:headEnd/>
            <a:tailEnd/>
          </a:ln>
          <a:effectLst/>
        </p:spPr>
        <p:txBody>
          <a:bodyPr>
            <a:spAutoFit/>
          </a:bodyPr>
          <a:lstStyle/>
          <a:p>
            <a:r>
              <a:rPr lang="pl-PL" altLang="pl-PL" sz="1400" b="1"/>
              <a:t>Część  twarzowa maski służy do odizolowania dróg oddechowych oraz do ochrony twarzy i oczu od otacza­jącej atmosfery. Jak również do doprowadzenia oczyszczonego w filtropochłaniaczu powietrza do dróg oddechowych. W związku z tym część twarzowa powinna być szczelna. Równocześnie jednak nie powinna ona w sposób istotny obniżać zdolności bojowych, to znaczy nie powinna wywierać dużego ucisku na głowę i stwarzać dużego oporu przy oddychaniu, a równocześnie powinna zapewniać niezbędną widoczność, słyszalność, możliwość strzelania do celu oraz posługiwanie się optycznymi i innymi przyrządami. </a:t>
            </a:r>
            <a:endParaRPr lang="pl-PL" altLang="pl-PL" sz="1400"/>
          </a:p>
        </p:txBody>
      </p:sp>
      <p:pic>
        <p:nvPicPr>
          <p:cNvPr id="58372" name="Picture 4" descr="filtrop3"/>
          <p:cNvPicPr>
            <a:picLocks noChangeAspect="1" noChangeArrowheads="1"/>
          </p:cNvPicPr>
          <p:nvPr/>
        </p:nvPicPr>
        <p:blipFill>
          <a:blip r:embed="rId3" cstate="print"/>
          <a:srcRect/>
          <a:stretch>
            <a:fillRect/>
          </a:stretch>
        </p:blipFill>
        <p:spPr bwMode="auto">
          <a:xfrm>
            <a:off x="468313" y="3573463"/>
            <a:ext cx="2497137" cy="2447925"/>
          </a:xfrm>
          <a:prstGeom prst="rect">
            <a:avLst/>
          </a:prstGeom>
          <a:noFill/>
          <a:ln w="9525">
            <a:noFill/>
            <a:miter lim="800000"/>
            <a:headEnd/>
            <a:tailEnd/>
          </a:ln>
        </p:spPr>
      </p:pic>
      <p:sp>
        <p:nvSpPr>
          <p:cNvPr id="58373" name="Text Box 4"/>
          <p:cNvSpPr txBox="1">
            <a:spLocks noChangeArrowheads="1"/>
          </p:cNvSpPr>
          <p:nvPr/>
        </p:nvSpPr>
        <p:spPr bwMode="auto">
          <a:xfrm>
            <a:off x="3001963" y="3068638"/>
            <a:ext cx="5938837" cy="3108325"/>
          </a:xfrm>
          <a:prstGeom prst="rect">
            <a:avLst/>
          </a:prstGeom>
          <a:noFill/>
          <a:ln w="9525">
            <a:noFill/>
            <a:miter lim="800000"/>
            <a:headEnd/>
            <a:tailEnd/>
          </a:ln>
          <a:effectLst/>
        </p:spPr>
        <p:txBody>
          <a:bodyPr>
            <a:spAutoFit/>
          </a:bodyPr>
          <a:lstStyle/>
          <a:p>
            <a:r>
              <a:rPr lang="pl-PL" altLang="pl-PL" sz="1400" b="1">
                <a:solidFill>
                  <a:srgbClr val="000099"/>
                </a:solidFill>
              </a:rPr>
              <a:t>Warstwa sorbentu</a:t>
            </a:r>
            <a:r>
              <a:rPr lang="pl-PL" altLang="pl-PL" sz="1400" b="1"/>
              <a:t> służy do oczyszczania wdychanego powietrza z par substancji trujących, warstwę pochłaniającą</a:t>
            </a:r>
            <a:r>
              <a:rPr lang="pl-PL" altLang="pl-PL" sz="1400" b="1" i="1"/>
              <a:t> </a:t>
            </a:r>
            <a:r>
              <a:rPr lang="pl-PL" altLang="pl-PL" sz="1400" b="1"/>
              <a:t>filtropochłaniaczy stanowi granulowany (lub łamany) sorbent najczęściej węglowy</a:t>
            </a:r>
            <a:r>
              <a:rPr lang="pl-PL" altLang="pl-PL" sz="1400"/>
              <a:t> </a:t>
            </a:r>
            <a:r>
              <a:rPr lang="pl-PL" altLang="pl-PL" sz="1400" b="1"/>
              <a:t>(katalizowany i stabilizowany), a wkładek filtrosorpcyjnych - węgiel drobnoziarnisty (sproszkowany). Całkowita objętość warstwy i powierzchnia przekroju wynikają z wymagań dotyczących właściwości ochronnych   i oporu aerodynamicznego filtropochłaniacza. </a:t>
            </a:r>
          </a:p>
          <a:p>
            <a:r>
              <a:rPr lang="pl-PL" altLang="pl-PL" sz="1400" b="1">
                <a:solidFill>
                  <a:srgbClr val="00B050"/>
                </a:solidFill>
              </a:rPr>
              <a:t>Filtr przeciwaerozolowy</a:t>
            </a:r>
            <a:r>
              <a:rPr lang="pl-PL" altLang="pl-PL" sz="1400" b="1"/>
              <a:t>  służy do oczyszczania wdychanego powietrza od dowolnych aerozoli. Jest on umieszczony w filtropochłaniaczu jako pierwszy od strony wlotu powietrza, przed warstwę sorbentu. Takie położenie filtru wyklucza możliwość zatrucia człowieka parami przy odparowaniu cząstek aerozoli substancji trujących zatrzymanych na filtrze.</a:t>
            </a:r>
            <a:endParaRPr lang="pl-PL" altLang="pl-PL" sz="1400" b="1">
              <a:solidFill>
                <a:srgbClr val="00B050"/>
              </a:solidFill>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Obraz 1199"/>
          <p:cNvPicPr>
            <a:picLocks noChangeAspect="1" noChangeArrowheads="1"/>
          </p:cNvPicPr>
          <p:nvPr/>
        </p:nvPicPr>
        <p:blipFill>
          <a:blip r:embed="rId2" cstate="print"/>
          <a:srcRect/>
          <a:stretch>
            <a:fillRect/>
          </a:stretch>
        </p:blipFill>
        <p:spPr bwMode="auto">
          <a:xfrm>
            <a:off x="2540000" y="571500"/>
            <a:ext cx="3810000" cy="1447800"/>
          </a:xfrm>
          <a:prstGeom prst="rect">
            <a:avLst/>
          </a:prstGeom>
          <a:noFill/>
          <a:ln w="9525">
            <a:noFill/>
            <a:miter lim="800000"/>
            <a:headEnd/>
            <a:tailEnd/>
          </a:ln>
        </p:spPr>
      </p:pic>
      <p:sp>
        <p:nvSpPr>
          <p:cNvPr id="59395" name="Prostokąt 1"/>
          <p:cNvSpPr>
            <a:spLocks noChangeArrowheads="1"/>
          </p:cNvSpPr>
          <p:nvPr/>
        </p:nvSpPr>
        <p:spPr bwMode="auto">
          <a:xfrm>
            <a:off x="684213" y="2133600"/>
            <a:ext cx="7920037" cy="306388"/>
          </a:xfrm>
          <a:prstGeom prst="rect">
            <a:avLst/>
          </a:prstGeom>
          <a:noFill/>
          <a:ln w="9525">
            <a:noFill/>
            <a:miter lim="800000"/>
            <a:headEnd/>
            <a:tailEnd/>
          </a:ln>
        </p:spPr>
        <p:txBody>
          <a:bodyPr>
            <a:spAutoFit/>
          </a:bodyPr>
          <a:lstStyle/>
          <a:p>
            <a:pPr algn="ctr"/>
            <a:r>
              <a:rPr lang="pl-PL" altLang="pl-PL" sz="1400"/>
              <a:t>Zdjęcie mikroskopowe włóknistego materiału filtracyjnego</a:t>
            </a:r>
          </a:p>
        </p:txBody>
      </p:sp>
      <p:pic>
        <p:nvPicPr>
          <p:cNvPr id="59396" name="Picture 11" descr="1_003"/>
          <p:cNvPicPr>
            <a:picLocks noChangeAspect="1" noChangeArrowheads="1"/>
          </p:cNvPicPr>
          <p:nvPr/>
        </p:nvPicPr>
        <p:blipFill>
          <a:blip r:embed="rId3" cstate="print"/>
          <a:srcRect/>
          <a:stretch>
            <a:fillRect/>
          </a:stretch>
        </p:blipFill>
        <p:spPr bwMode="auto">
          <a:xfrm>
            <a:off x="1704975" y="2636838"/>
            <a:ext cx="2740025" cy="2520950"/>
          </a:xfrm>
          <a:prstGeom prst="rect">
            <a:avLst/>
          </a:prstGeom>
          <a:noFill/>
          <a:ln w="9525">
            <a:noFill/>
            <a:miter lim="800000"/>
            <a:headEnd/>
            <a:tailEnd/>
          </a:ln>
        </p:spPr>
      </p:pic>
      <p:pic>
        <p:nvPicPr>
          <p:cNvPr id="59397" name="Picture 12" descr="1_004"/>
          <p:cNvPicPr>
            <a:picLocks noChangeAspect="1" noChangeArrowheads="1"/>
          </p:cNvPicPr>
          <p:nvPr/>
        </p:nvPicPr>
        <p:blipFill>
          <a:blip r:embed="rId4" cstate="print"/>
          <a:srcRect/>
          <a:stretch>
            <a:fillRect/>
          </a:stretch>
        </p:blipFill>
        <p:spPr bwMode="auto">
          <a:xfrm>
            <a:off x="4651375" y="2636838"/>
            <a:ext cx="2725738" cy="2520950"/>
          </a:xfrm>
          <a:prstGeom prst="rect">
            <a:avLst/>
          </a:prstGeom>
          <a:noFill/>
          <a:ln w="9525">
            <a:noFill/>
            <a:miter lim="800000"/>
            <a:headEnd/>
            <a:tailEnd/>
          </a:ln>
        </p:spPr>
      </p:pic>
      <p:sp>
        <p:nvSpPr>
          <p:cNvPr id="59398" name="Line 10"/>
          <p:cNvSpPr>
            <a:spLocks noChangeShapeType="1"/>
          </p:cNvSpPr>
          <p:nvPr/>
        </p:nvSpPr>
        <p:spPr bwMode="auto">
          <a:xfrm flipV="1">
            <a:off x="5311775" y="3500438"/>
            <a:ext cx="295275" cy="171450"/>
          </a:xfrm>
          <a:prstGeom prst="line">
            <a:avLst/>
          </a:prstGeom>
          <a:noFill/>
          <a:ln w="9525">
            <a:solidFill>
              <a:srgbClr val="FF0000"/>
            </a:solidFill>
            <a:round/>
            <a:headEnd/>
            <a:tailEnd type="triangle" w="sm" len="lg"/>
          </a:ln>
        </p:spPr>
        <p:txBody>
          <a:bodyPr/>
          <a:lstStyle/>
          <a:p>
            <a:endParaRPr lang="pl-PL"/>
          </a:p>
        </p:txBody>
      </p:sp>
      <p:sp>
        <p:nvSpPr>
          <p:cNvPr id="59399" name="Line 5"/>
          <p:cNvSpPr>
            <a:spLocks noChangeShapeType="1"/>
          </p:cNvSpPr>
          <p:nvPr/>
        </p:nvSpPr>
        <p:spPr bwMode="auto">
          <a:xfrm flipV="1">
            <a:off x="6721475" y="4221163"/>
            <a:ext cx="295275" cy="171450"/>
          </a:xfrm>
          <a:prstGeom prst="line">
            <a:avLst/>
          </a:prstGeom>
          <a:noFill/>
          <a:ln w="9525">
            <a:solidFill>
              <a:srgbClr val="FF0000"/>
            </a:solidFill>
            <a:round/>
            <a:headEnd type="triangle" w="sm" len="lg"/>
            <a:tailEnd type="none" w="sm" len="lg"/>
          </a:ln>
        </p:spPr>
        <p:txBody>
          <a:bodyPr/>
          <a:lstStyle/>
          <a:p>
            <a:endParaRPr lang="pl-PL"/>
          </a:p>
        </p:txBody>
      </p:sp>
      <p:sp>
        <p:nvSpPr>
          <p:cNvPr id="59400" name="Line 7"/>
          <p:cNvSpPr>
            <a:spLocks noChangeShapeType="1"/>
          </p:cNvSpPr>
          <p:nvPr/>
        </p:nvSpPr>
        <p:spPr bwMode="auto">
          <a:xfrm flipV="1">
            <a:off x="2181225" y="4221163"/>
            <a:ext cx="295275" cy="171450"/>
          </a:xfrm>
          <a:prstGeom prst="line">
            <a:avLst/>
          </a:prstGeom>
          <a:noFill/>
          <a:ln w="9525">
            <a:solidFill>
              <a:srgbClr val="0000FF"/>
            </a:solidFill>
            <a:round/>
            <a:headEnd/>
            <a:tailEnd type="triangle" w="sm" len="lg"/>
          </a:ln>
        </p:spPr>
        <p:txBody>
          <a:bodyPr/>
          <a:lstStyle/>
          <a:p>
            <a:endParaRPr lang="pl-PL"/>
          </a:p>
        </p:txBody>
      </p:sp>
      <p:sp>
        <p:nvSpPr>
          <p:cNvPr id="59401" name="Line 9"/>
          <p:cNvSpPr>
            <a:spLocks noChangeShapeType="1"/>
          </p:cNvSpPr>
          <p:nvPr/>
        </p:nvSpPr>
        <p:spPr bwMode="auto">
          <a:xfrm flipV="1">
            <a:off x="3492500" y="2781300"/>
            <a:ext cx="295275" cy="171450"/>
          </a:xfrm>
          <a:prstGeom prst="line">
            <a:avLst/>
          </a:prstGeom>
          <a:noFill/>
          <a:ln w="9525">
            <a:solidFill>
              <a:srgbClr val="0000FF"/>
            </a:solidFill>
            <a:round/>
            <a:headEnd type="triangle" w="sm" len="lg"/>
            <a:tailEnd type="none" w="sm" len="lg"/>
          </a:ln>
        </p:spPr>
        <p:txBody>
          <a:bodyPr/>
          <a:lstStyle/>
          <a:p>
            <a:endParaRPr lang="pl-PL"/>
          </a:p>
        </p:txBody>
      </p:sp>
      <p:sp>
        <p:nvSpPr>
          <p:cNvPr id="59402" name="Line 3"/>
          <p:cNvSpPr>
            <a:spLocks noChangeShapeType="1"/>
          </p:cNvSpPr>
          <p:nvPr/>
        </p:nvSpPr>
        <p:spPr bwMode="auto">
          <a:xfrm>
            <a:off x="5081588" y="5511800"/>
            <a:ext cx="238125" cy="0"/>
          </a:xfrm>
          <a:prstGeom prst="line">
            <a:avLst/>
          </a:prstGeom>
          <a:noFill/>
          <a:ln w="9525">
            <a:solidFill>
              <a:srgbClr val="0000FF"/>
            </a:solidFill>
            <a:round/>
            <a:headEnd/>
            <a:tailEnd type="triangle" w="med" len="med"/>
          </a:ln>
        </p:spPr>
        <p:txBody>
          <a:bodyPr/>
          <a:lstStyle/>
          <a:p>
            <a:endParaRPr lang="pl-PL"/>
          </a:p>
        </p:txBody>
      </p:sp>
      <p:sp>
        <p:nvSpPr>
          <p:cNvPr id="59403" name="Rectangle 13"/>
          <p:cNvSpPr>
            <a:spLocks noChangeArrowheads="1"/>
          </p:cNvSpPr>
          <p:nvPr/>
        </p:nvSpPr>
        <p:spPr bwMode="auto">
          <a:xfrm>
            <a:off x="152400" y="152400"/>
            <a:ext cx="9144000" cy="457200"/>
          </a:xfrm>
          <a:prstGeom prst="rect">
            <a:avLst/>
          </a:prstGeom>
          <a:noFill/>
          <a:ln w="9525">
            <a:noFill/>
            <a:miter lim="800000"/>
            <a:headEnd/>
            <a:tailEnd/>
          </a:ln>
          <a:effectLst/>
        </p:spPr>
        <p:txBody>
          <a:bodyPr wrap="none" anchor="ctr">
            <a:spAutoFit/>
          </a:bodyPr>
          <a:lstStyle/>
          <a:p>
            <a:endParaRPr lang="pl-PL" altLang="pl-PL"/>
          </a:p>
        </p:txBody>
      </p:sp>
      <p:sp>
        <p:nvSpPr>
          <p:cNvPr id="59404" name="Rectangle 14"/>
          <p:cNvSpPr>
            <a:spLocks noChangeArrowheads="1"/>
          </p:cNvSpPr>
          <p:nvPr/>
        </p:nvSpPr>
        <p:spPr bwMode="auto">
          <a:xfrm>
            <a:off x="152400" y="609600"/>
            <a:ext cx="9144000" cy="457200"/>
          </a:xfrm>
          <a:prstGeom prst="rect">
            <a:avLst/>
          </a:prstGeom>
          <a:noFill/>
          <a:ln w="9525">
            <a:noFill/>
            <a:miter lim="800000"/>
            <a:headEnd/>
            <a:tailEnd/>
          </a:ln>
          <a:effectLst/>
        </p:spPr>
        <p:txBody>
          <a:bodyPr wrap="none" anchor="ctr">
            <a:spAutoFit/>
          </a:bodyPr>
          <a:lstStyle/>
          <a:p>
            <a:endParaRPr lang="pl-PL" altLang="pl-PL"/>
          </a:p>
        </p:txBody>
      </p:sp>
      <p:sp>
        <p:nvSpPr>
          <p:cNvPr id="59405" name="Rectangle 15"/>
          <p:cNvSpPr>
            <a:spLocks noChangeArrowheads="1"/>
          </p:cNvSpPr>
          <p:nvPr/>
        </p:nvSpPr>
        <p:spPr bwMode="auto">
          <a:xfrm>
            <a:off x="152400" y="1143000"/>
            <a:ext cx="9144000" cy="0"/>
          </a:xfrm>
          <a:prstGeom prst="rect">
            <a:avLst/>
          </a:prstGeom>
          <a:noFill/>
          <a:ln w="9525">
            <a:noFill/>
            <a:miter lim="800000"/>
            <a:headEnd/>
            <a:tailEnd/>
          </a:ln>
          <a:effectLst/>
        </p:spPr>
        <p:txBody>
          <a:bodyPr wrap="none" anchor="ctr">
            <a:spAutoFit/>
          </a:bodyPr>
          <a:lstStyle/>
          <a:p>
            <a:pPr eaLnBrk="0" hangingPunct="0"/>
            <a:r>
              <a:rPr lang="pl-PL" altLang="ja-JP" sz="1200">
                <a:latin typeface="Times New Roman" pitchFamily="18" charset="0"/>
                <a:ea typeface="MS Mincho" pitchFamily="49" charset="-128"/>
                <a:cs typeface="Times New Roman" pitchFamily="18" charset="0"/>
              </a:rPr>
              <a:t/>
            </a:r>
            <a:br>
              <a:rPr lang="pl-PL" altLang="ja-JP" sz="1200">
                <a:latin typeface="Times New Roman" pitchFamily="18" charset="0"/>
                <a:ea typeface="MS Mincho" pitchFamily="49" charset="-128"/>
                <a:cs typeface="Times New Roman" pitchFamily="18" charset="0"/>
              </a:rPr>
            </a:br>
            <a:endParaRPr lang="pl-PL" altLang="ja-JP" sz="900">
              <a:ea typeface="MS Mincho" pitchFamily="49" charset="-128"/>
              <a:cs typeface="Times New Roman" pitchFamily="18" charset="0"/>
            </a:endParaRPr>
          </a:p>
          <a:p>
            <a:pPr eaLnBrk="0" hangingPunct="0"/>
            <a:endParaRPr lang="pl-PL" altLang="ja-JP">
              <a:ea typeface="MS Mincho" pitchFamily="49" charset="-128"/>
              <a:cs typeface="Times New Roman" pitchFamily="18" charset="0"/>
            </a:endParaRPr>
          </a:p>
        </p:txBody>
      </p:sp>
      <p:sp>
        <p:nvSpPr>
          <p:cNvPr id="59406" name="Rectangle 16"/>
          <p:cNvSpPr>
            <a:spLocks noChangeArrowheads="1"/>
          </p:cNvSpPr>
          <p:nvPr/>
        </p:nvSpPr>
        <p:spPr bwMode="auto">
          <a:xfrm>
            <a:off x="152400" y="1143000"/>
            <a:ext cx="9144000" cy="0"/>
          </a:xfrm>
          <a:prstGeom prst="rect">
            <a:avLst/>
          </a:prstGeom>
          <a:noFill/>
          <a:ln w="9525">
            <a:noFill/>
            <a:miter lim="800000"/>
            <a:headEnd/>
            <a:tailEnd/>
          </a:ln>
          <a:effectLst/>
        </p:spPr>
        <p:txBody>
          <a:bodyPr wrap="none" anchor="ctr">
            <a:spAutoFit/>
          </a:bodyPr>
          <a:lstStyle/>
          <a:p>
            <a:pPr eaLnBrk="0" hangingPunct="0"/>
            <a:r>
              <a:rPr lang="pl-PL" altLang="ja-JP" sz="1200">
                <a:latin typeface="Times New Roman" pitchFamily="18" charset="0"/>
                <a:ea typeface="MS Mincho" pitchFamily="49" charset="-128"/>
                <a:cs typeface="Times New Roman" pitchFamily="18" charset="0"/>
              </a:rPr>
              <a:t/>
            </a:r>
            <a:br>
              <a:rPr lang="pl-PL" altLang="ja-JP" sz="1200">
                <a:latin typeface="Times New Roman" pitchFamily="18" charset="0"/>
                <a:ea typeface="MS Mincho" pitchFamily="49" charset="-128"/>
                <a:cs typeface="Times New Roman" pitchFamily="18" charset="0"/>
              </a:rPr>
            </a:br>
            <a:endParaRPr lang="pl-PL" altLang="ja-JP" sz="900">
              <a:ea typeface="MS Mincho" pitchFamily="49" charset="-128"/>
              <a:cs typeface="Times New Roman" pitchFamily="18" charset="0"/>
            </a:endParaRPr>
          </a:p>
          <a:p>
            <a:pPr eaLnBrk="0" hangingPunct="0"/>
            <a:endParaRPr lang="pl-PL" altLang="ja-JP">
              <a:ea typeface="MS Mincho" pitchFamily="49" charset="-128"/>
              <a:cs typeface="Times New Roman" pitchFamily="18" charset="0"/>
            </a:endParaRPr>
          </a:p>
        </p:txBody>
      </p:sp>
      <p:sp>
        <p:nvSpPr>
          <p:cNvPr id="59407" name="Rectangle 17"/>
          <p:cNvSpPr>
            <a:spLocks noChangeArrowheads="1"/>
          </p:cNvSpPr>
          <p:nvPr/>
        </p:nvSpPr>
        <p:spPr bwMode="auto">
          <a:xfrm>
            <a:off x="152400" y="1143000"/>
            <a:ext cx="9144000" cy="0"/>
          </a:xfrm>
          <a:prstGeom prst="rect">
            <a:avLst/>
          </a:prstGeom>
          <a:noFill/>
          <a:ln w="9525">
            <a:noFill/>
            <a:miter lim="800000"/>
            <a:headEnd/>
            <a:tailEnd/>
          </a:ln>
          <a:effectLst/>
        </p:spPr>
        <p:txBody>
          <a:bodyPr wrap="none" anchor="ctr">
            <a:spAutoFit/>
          </a:bodyPr>
          <a:lstStyle/>
          <a:p>
            <a:pPr eaLnBrk="0" hangingPunct="0"/>
            <a:r>
              <a:rPr lang="pl-PL" altLang="ja-JP" sz="1200">
                <a:latin typeface="Times New Roman" pitchFamily="18" charset="0"/>
                <a:ea typeface="MS Mincho" pitchFamily="49" charset="-128"/>
                <a:cs typeface="Times New Roman" pitchFamily="18" charset="0"/>
              </a:rPr>
              <a:t/>
            </a:r>
            <a:br>
              <a:rPr lang="pl-PL" altLang="ja-JP" sz="1200">
                <a:latin typeface="Times New Roman" pitchFamily="18" charset="0"/>
                <a:ea typeface="MS Mincho" pitchFamily="49" charset="-128"/>
                <a:cs typeface="Times New Roman" pitchFamily="18" charset="0"/>
              </a:rPr>
            </a:br>
            <a:endParaRPr lang="pl-PL" altLang="ja-JP" sz="900">
              <a:ea typeface="MS Mincho" pitchFamily="49" charset="-128"/>
              <a:cs typeface="Times New Roman" pitchFamily="18" charset="0"/>
            </a:endParaRPr>
          </a:p>
          <a:p>
            <a:pPr eaLnBrk="0" hangingPunct="0"/>
            <a:endParaRPr lang="pl-PL" altLang="ja-JP">
              <a:ea typeface="MS Mincho" pitchFamily="49" charset="-128"/>
              <a:cs typeface="Times New Roman" pitchFamily="18" charset="0"/>
            </a:endParaRPr>
          </a:p>
        </p:txBody>
      </p:sp>
      <p:sp>
        <p:nvSpPr>
          <p:cNvPr id="59408" name="Rectangle 18"/>
          <p:cNvSpPr>
            <a:spLocks noChangeArrowheads="1"/>
          </p:cNvSpPr>
          <p:nvPr/>
        </p:nvSpPr>
        <p:spPr bwMode="auto">
          <a:xfrm>
            <a:off x="152400" y="1066800"/>
            <a:ext cx="9144000" cy="457200"/>
          </a:xfrm>
          <a:prstGeom prst="rect">
            <a:avLst/>
          </a:prstGeom>
          <a:noFill/>
          <a:ln w="9525">
            <a:noFill/>
            <a:miter lim="800000"/>
            <a:headEnd/>
            <a:tailEnd/>
          </a:ln>
          <a:effectLst/>
        </p:spPr>
        <p:txBody>
          <a:bodyPr wrap="none" anchor="ctr">
            <a:spAutoFit/>
          </a:bodyPr>
          <a:lstStyle/>
          <a:p>
            <a:pPr eaLnBrk="0" hangingPunct="0"/>
            <a:endParaRPr lang="pl-PL" altLang="pl-PL"/>
          </a:p>
        </p:txBody>
      </p:sp>
      <p:sp>
        <p:nvSpPr>
          <p:cNvPr id="59409" name="Rectangle 19"/>
          <p:cNvSpPr>
            <a:spLocks noChangeArrowheads="1"/>
          </p:cNvSpPr>
          <p:nvPr/>
        </p:nvSpPr>
        <p:spPr bwMode="auto">
          <a:xfrm>
            <a:off x="152400" y="1600200"/>
            <a:ext cx="9144000" cy="0"/>
          </a:xfrm>
          <a:prstGeom prst="rect">
            <a:avLst/>
          </a:prstGeom>
          <a:noFill/>
          <a:ln w="9525">
            <a:noFill/>
            <a:miter lim="800000"/>
            <a:headEnd/>
            <a:tailEnd/>
          </a:ln>
          <a:effectLst/>
        </p:spPr>
        <p:txBody>
          <a:bodyPr wrap="none" anchor="ctr">
            <a:spAutoFit/>
          </a:bodyPr>
          <a:lstStyle/>
          <a:p>
            <a:pPr eaLnBrk="0" hangingPunct="0"/>
            <a:r>
              <a:rPr lang="pl-PL" altLang="ja-JP" sz="1200">
                <a:latin typeface="Times New Roman" pitchFamily="18" charset="0"/>
                <a:ea typeface="MS Mincho" pitchFamily="49" charset="-128"/>
                <a:cs typeface="Times New Roman" pitchFamily="18" charset="0"/>
              </a:rPr>
              <a:t/>
            </a:r>
            <a:br>
              <a:rPr lang="pl-PL" altLang="ja-JP" sz="1200">
                <a:latin typeface="Times New Roman" pitchFamily="18" charset="0"/>
                <a:ea typeface="MS Mincho" pitchFamily="49" charset="-128"/>
                <a:cs typeface="Times New Roman" pitchFamily="18" charset="0"/>
              </a:rPr>
            </a:br>
            <a:endParaRPr lang="pl-PL" altLang="ja-JP" sz="900">
              <a:ea typeface="MS Mincho" pitchFamily="49" charset="-128"/>
              <a:cs typeface="Times New Roman" pitchFamily="18" charset="0"/>
            </a:endParaRPr>
          </a:p>
          <a:p>
            <a:pPr eaLnBrk="0" hangingPunct="0"/>
            <a:endParaRPr lang="pl-PL" altLang="ja-JP">
              <a:ea typeface="MS Mincho" pitchFamily="49" charset="-128"/>
              <a:cs typeface="Times New Roman" pitchFamily="18" charset="0"/>
            </a:endParaRPr>
          </a:p>
        </p:txBody>
      </p:sp>
      <p:sp>
        <p:nvSpPr>
          <p:cNvPr id="59410" name="Rectangle 20"/>
          <p:cNvSpPr>
            <a:spLocks noChangeArrowheads="1"/>
          </p:cNvSpPr>
          <p:nvPr/>
        </p:nvSpPr>
        <p:spPr bwMode="auto">
          <a:xfrm>
            <a:off x="152400" y="1600200"/>
            <a:ext cx="9144000" cy="0"/>
          </a:xfrm>
          <a:prstGeom prst="rect">
            <a:avLst/>
          </a:prstGeom>
          <a:noFill/>
          <a:ln w="9525">
            <a:noFill/>
            <a:miter lim="800000"/>
            <a:headEnd/>
            <a:tailEnd/>
          </a:ln>
          <a:effectLst/>
        </p:spPr>
        <p:txBody>
          <a:bodyPr wrap="none" anchor="ctr">
            <a:spAutoFit/>
          </a:bodyPr>
          <a:lstStyle/>
          <a:p>
            <a:pPr eaLnBrk="0" hangingPunct="0"/>
            <a:r>
              <a:rPr lang="pl-PL" altLang="ja-JP" sz="1200">
                <a:latin typeface="Times New Roman" pitchFamily="18" charset="0"/>
                <a:ea typeface="MS Mincho" pitchFamily="49" charset="-128"/>
                <a:cs typeface="Times New Roman" pitchFamily="18" charset="0"/>
              </a:rPr>
              <a:t/>
            </a:r>
            <a:br>
              <a:rPr lang="pl-PL" altLang="ja-JP" sz="1200">
                <a:latin typeface="Times New Roman" pitchFamily="18" charset="0"/>
                <a:ea typeface="MS Mincho" pitchFamily="49" charset="-128"/>
                <a:cs typeface="Times New Roman" pitchFamily="18" charset="0"/>
              </a:rPr>
            </a:br>
            <a:endParaRPr lang="pl-PL" altLang="ja-JP" sz="900">
              <a:ea typeface="MS Mincho" pitchFamily="49" charset="-128"/>
              <a:cs typeface="Times New Roman" pitchFamily="18" charset="0"/>
            </a:endParaRPr>
          </a:p>
          <a:p>
            <a:pPr eaLnBrk="0" hangingPunct="0"/>
            <a:endParaRPr lang="pl-PL" altLang="ja-JP">
              <a:ea typeface="MS Mincho" pitchFamily="49" charset="-128"/>
              <a:cs typeface="Times New Roman" pitchFamily="18" charset="0"/>
            </a:endParaRPr>
          </a:p>
        </p:txBody>
      </p:sp>
      <p:sp>
        <p:nvSpPr>
          <p:cNvPr id="18" name="Rectangle 21"/>
          <p:cNvSpPr>
            <a:spLocks noChangeArrowheads="1"/>
          </p:cNvSpPr>
          <p:nvPr/>
        </p:nvSpPr>
        <p:spPr bwMode="auto">
          <a:xfrm>
            <a:off x="903288" y="5357813"/>
            <a:ext cx="7358062" cy="3079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p>
            <a:pPr algn="ctr" eaLnBrk="0" hangingPunct="0"/>
            <a:r>
              <a:rPr lang="pl-PL" altLang="ja-JP" sz="1400">
                <a:ea typeface="MS Mincho" pitchFamily="49" charset="-128"/>
                <a:cs typeface="Times New Roman" pitchFamily="18" charset="0"/>
              </a:rPr>
              <a:t>Włókna azbestu na kartonie filtracyjnym klasy U15 (        nanowłókna kartonu fitracyjnego)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Obraz 1241" descr="Opis: filtracja 2"/>
          <p:cNvPicPr>
            <a:picLocks noChangeAspect="1" noChangeArrowheads="1"/>
          </p:cNvPicPr>
          <p:nvPr/>
        </p:nvPicPr>
        <p:blipFill>
          <a:blip r:embed="rId2" cstate="print"/>
          <a:srcRect/>
          <a:stretch>
            <a:fillRect/>
          </a:stretch>
        </p:blipFill>
        <p:spPr bwMode="auto">
          <a:xfrm>
            <a:off x="684213" y="0"/>
            <a:ext cx="5448300" cy="4429125"/>
          </a:xfrm>
          <a:prstGeom prst="rect">
            <a:avLst/>
          </a:prstGeom>
          <a:noFill/>
          <a:ln w="9525">
            <a:noFill/>
            <a:miter lim="800000"/>
            <a:headEnd/>
            <a:tailEnd/>
          </a:ln>
        </p:spPr>
      </p:pic>
      <p:sp>
        <p:nvSpPr>
          <p:cNvPr id="60419" name="Prostokąt 1"/>
          <p:cNvSpPr>
            <a:spLocks noChangeArrowheads="1"/>
          </p:cNvSpPr>
          <p:nvPr/>
        </p:nvSpPr>
        <p:spPr bwMode="auto">
          <a:xfrm>
            <a:off x="566738" y="4413250"/>
            <a:ext cx="868362" cy="276225"/>
          </a:xfrm>
          <a:prstGeom prst="rect">
            <a:avLst/>
          </a:prstGeom>
          <a:noFill/>
          <a:ln w="9525">
            <a:noFill/>
            <a:miter lim="800000"/>
            <a:headEnd/>
            <a:tailEnd/>
          </a:ln>
        </p:spPr>
        <p:txBody>
          <a:bodyPr wrap="none">
            <a:spAutoFit/>
          </a:bodyPr>
          <a:lstStyle/>
          <a:p>
            <a:r>
              <a:rPr lang="pl-PL" altLang="pl-PL" sz="1200" b="1">
                <a:solidFill>
                  <a:srgbClr val="0033CC"/>
                </a:solidFill>
              </a:rPr>
              <a:t>Efekt sita</a:t>
            </a:r>
            <a:endParaRPr lang="pl-PL" altLang="pl-PL" sz="1200">
              <a:solidFill>
                <a:srgbClr val="0033CC"/>
              </a:solidFill>
            </a:endParaRPr>
          </a:p>
        </p:txBody>
      </p:sp>
      <p:pic>
        <p:nvPicPr>
          <p:cNvPr id="60420" name="Obraz 1240" descr="Opis: filtracja 3"/>
          <p:cNvPicPr>
            <a:picLocks noChangeAspect="1" noChangeArrowheads="1"/>
          </p:cNvPicPr>
          <p:nvPr/>
        </p:nvPicPr>
        <p:blipFill>
          <a:blip r:embed="rId3" cstate="print"/>
          <a:srcRect t="2345" r="54332" b="56474"/>
          <a:stretch>
            <a:fillRect/>
          </a:stretch>
        </p:blipFill>
        <p:spPr bwMode="auto">
          <a:xfrm>
            <a:off x="973138" y="4889500"/>
            <a:ext cx="2228850" cy="1504950"/>
          </a:xfrm>
          <a:prstGeom prst="rect">
            <a:avLst/>
          </a:prstGeom>
          <a:noFill/>
          <a:ln w="9525">
            <a:noFill/>
            <a:miter lim="800000"/>
            <a:headEnd/>
            <a:tailEnd/>
          </a:ln>
        </p:spPr>
      </p:pic>
      <p:sp>
        <p:nvSpPr>
          <p:cNvPr id="60421" name="Prostokąt 2"/>
          <p:cNvSpPr>
            <a:spLocks noChangeArrowheads="1"/>
          </p:cNvSpPr>
          <p:nvPr/>
        </p:nvSpPr>
        <p:spPr bwMode="auto">
          <a:xfrm>
            <a:off x="4346575" y="5253038"/>
            <a:ext cx="3570288" cy="369887"/>
          </a:xfrm>
          <a:prstGeom prst="rect">
            <a:avLst/>
          </a:prstGeom>
          <a:noFill/>
          <a:ln w="9525">
            <a:noFill/>
            <a:miter lim="800000"/>
            <a:headEnd/>
            <a:tailEnd/>
          </a:ln>
        </p:spPr>
        <p:txBody>
          <a:bodyPr wrap="none">
            <a:spAutoFit/>
          </a:bodyPr>
          <a:lstStyle/>
          <a:p>
            <a:r>
              <a:rPr lang="pl-PL" altLang="pl-PL"/>
              <a:t>Podstawowe mechanizmy filtracji</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6"/>
          <p:cNvSpPr>
            <a:spLocks noGrp="1" noChangeArrowheads="1"/>
          </p:cNvSpPr>
          <p:nvPr>
            <p:ph type="sldNum" sz="quarter" idx="12"/>
          </p:nvPr>
        </p:nvSpPr>
        <p:spPr>
          <a:noFill/>
          <a:ln>
            <a:miter lim="800000"/>
            <a:headEnd/>
            <a:tailEnd/>
          </a:ln>
        </p:spPr>
        <p:txBody>
          <a:bodyPr/>
          <a:lstStyle/>
          <a:p>
            <a:fld id="{CA99BC13-AB1D-41BC-A240-C6B1D5A75E6B}" type="slidenum">
              <a:rPr lang="pl-PL" altLang="pl-PL" smtClean="0">
                <a:latin typeface="Arial" pitchFamily="34" charset="0"/>
              </a:rPr>
              <a:pPr/>
              <a:t>58</a:t>
            </a:fld>
            <a:endParaRPr lang="pl-PL" altLang="pl-PL" smtClean="0">
              <a:latin typeface="Arial" pitchFamily="34" charset="0"/>
            </a:endParaRPr>
          </a:p>
        </p:txBody>
      </p:sp>
      <p:sp>
        <p:nvSpPr>
          <p:cNvPr id="61443" name="Rectangle 4"/>
          <p:cNvSpPr>
            <a:spLocks noChangeArrowheads="1"/>
          </p:cNvSpPr>
          <p:nvPr/>
        </p:nvSpPr>
        <p:spPr bwMode="auto">
          <a:xfrm>
            <a:off x="177800" y="-1588"/>
            <a:ext cx="5205413" cy="292101"/>
          </a:xfrm>
          <a:prstGeom prst="rect">
            <a:avLst/>
          </a:prstGeom>
          <a:noFill/>
          <a:ln w="9525">
            <a:noFill/>
            <a:miter lim="800000"/>
            <a:headEnd/>
            <a:tailEnd/>
          </a:ln>
          <a:effectLst/>
        </p:spPr>
        <p:txBody>
          <a:bodyPr wrap="none" tIns="76176" bIns="0" anchor="ctr">
            <a:spAutoFit/>
          </a:bodyPr>
          <a:lstStyle/>
          <a:p>
            <a:pPr eaLnBrk="0" hangingPunct="0"/>
            <a:r>
              <a:rPr lang="pl-PL" altLang="pl-PL" sz="1400" b="1"/>
              <a:t>Wyniki pomiarów penetracji aerozolu przez filtr klasy H13 </a:t>
            </a:r>
          </a:p>
        </p:txBody>
      </p:sp>
      <p:graphicFrame>
        <p:nvGraphicFramePr>
          <p:cNvPr id="37" name="Group 231"/>
          <p:cNvGraphicFramePr>
            <a:graphicFrameLocks noGrp="1"/>
          </p:cNvGraphicFramePr>
          <p:nvPr/>
        </p:nvGraphicFramePr>
        <p:xfrm>
          <a:off x="438150" y="530225"/>
          <a:ext cx="7231063" cy="1900238"/>
        </p:xfrm>
        <a:graphic>
          <a:graphicData uri="http://schemas.openxmlformats.org/drawingml/2006/table">
            <a:tbl>
              <a:tblPr/>
              <a:tblGrid>
                <a:gridCol w="1455738"/>
                <a:gridCol w="1093787"/>
                <a:gridCol w="1274763"/>
                <a:gridCol w="1276350"/>
                <a:gridCol w="1274762"/>
                <a:gridCol w="855663"/>
              </a:tblGrid>
              <a:tr h="292100">
                <a:tc rowSpan="2">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pl-PL" altLang="pl-PL" sz="1400" b="0" i="0" u="none" strike="noStrike" cap="none" normalizeH="0" baseline="0" dirty="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Średnica cząstek [</a:t>
                      </a: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rPr>
                        <a:t></a:t>
                      </a: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m]</a:t>
                      </a:r>
                      <a:endPar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292100">
                <a:tc vMerge="1">
                  <a:txBody>
                    <a:bodyPr/>
                    <a:lstStyle/>
                    <a:p>
                      <a:endParaRPr lang="pl-PL"/>
                    </a:p>
                  </a:txBody>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000000"/>
                          </a:solidFill>
                          <a:effectLst/>
                          <a:latin typeface="Times New Roman" pitchFamily="18" charset="0"/>
                          <a:cs typeface="Times New Roman" pitchFamily="18" charset="0"/>
                        </a:rPr>
                        <a:t>0,125</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000000"/>
                          </a:solidFill>
                          <a:effectLst/>
                          <a:latin typeface="Times New Roman" pitchFamily="18" charset="0"/>
                          <a:cs typeface="Times New Roman" pitchFamily="18" charset="0"/>
                        </a:rPr>
                        <a:t>0,175</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000000"/>
                          </a:solidFill>
                          <a:effectLst/>
                          <a:latin typeface="Times New Roman" pitchFamily="18" charset="0"/>
                          <a:cs typeface="Times New Roman" pitchFamily="18" charset="0"/>
                        </a:rPr>
                        <a:t>0,25</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000000"/>
                          </a:solidFill>
                          <a:effectLst/>
                          <a:latin typeface="Times New Roman" pitchFamily="18" charset="0"/>
                          <a:cs typeface="Times New Roman" pitchFamily="18" charset="0"/>
                        </a:rPr>
                        <a:t>0,4</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000000"/>
                          </a:solidFill>
                          <a:effectLst/>
                          <a:latin typeface="Times New Roman" pitchFamily="18" charset="0"/>
                          <a:cs typeface="Times New Roman" pitchFamily="18" charset="0"/>
                        </a:rPr>
                        <a:t>0,75</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3850">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N przed filtrem</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16760000</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12680000</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12940000</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9630000</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5270000</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0200">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N za filtrem</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229</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282</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145</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11</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1</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p [%]</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0066CC"/>
                          </a:solidFill>
                          <a:effectLst/>
                          <a:latin typeface="Times New Roman" pitchFamily="18" charset="0"/>
                          <a:cs typeface="Times New Roman" pitchFamily="18" charset="0"/>
                        </a:rPr>
                        <a:t>0,00136</a:t>
                      </a:r>
                      <a:endParaRPr kumimoji="0" lang="pl-PL" altLang="pl-PL" sz="1400" b="0" i="0" u="none" strike="noStrike" cap="none" normalizeH="0" baseline="0" smtClean="0">
                        <a:ln>
                          <a:noFill/>
                        </a:ln>
                        <a:solidFill>
                          <a:srgbClr val="0066CC"/>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0066CC"/>
                          </a:solidFill>
                          <a:effectLst/>
                          <a:latin typeface="Times New Roman" pitchFamily="18" charset="0"/>
                          <a:cs typeface="Times New Roman" pitchFamily="18" charset="0"/>
                        </a:rPr>
                        <a:t>0,00223</a:t>
                      </a:r>
                      <a:endParaRPr kumimoji="0" lang="pl-PL" altLang="pl-PL" sz="1400" b="0" i="0" u="none" strike="noStrike" cap="none" normalizeH="0" baseline="0" smtClean="0">
                        <a:ln>
                          <a:noFill/>
                        </a:ln>
                        <a:solidFill>
                          <a:srgbClr val="0066CC"/>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0066CC"/>
                          </a:solidFill>
                          <a:effectLst/>
                          <a:latin typeface="Times New Roman" pitchFamily="18" charset="0"/>
                          <a:cs typeface="Times New Roman" pitchFamily="18" charset="0"/>
                        </a:rPr>
                        <a:t>0,00112</a:t>
                      </a:r>
                      <a:endParaRPr kumimoji="0" lang="pl-PL" altLang="pl-PL" sz="1400" b="0" i="0" u="none" strike="noStrike" cap="none" normalizeH="0" baseline="0" smtClean="0">
                        <a:ln>
                          <a:noFill/>
                        </a:ln>
                        <a:solidFill>
                          <a:srgbClr val="0066CC"/>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0066CC"/>
                          </a:solidFill>
                          <a:effectLst/>
                          <a:latin typeface="Times New Roman" pitchFamily="18" charset="0"/>
                          <a:cs typeface="Times New Roman" pitchFamily="18" charset="0"/>
                        </a:rPr>
                        <a:t>0,00012</a:t>
                      </a:r>
                      <a:endParaRPr kumimoji="0" lang="pl-PL" altLang="pl-PL" sz="1400" b="0" i="0" u="none" strike="noStrike" cap="none" normalizeH="0" baseline="0" smtClean="0">
                        <a:ln>
                          <a:noFill/>
                        </a:ln>
                        <a:solidFill>
                          <a:srgbClr val="0066CC"/>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0066CC"/>
                          </a:solidFill>
                          <a:effectLst/>
                          <a:latin typeface="Times New Roman" pitchFamily="18" charset="0"/>
                          <a:cs typeface="Times New Roman" pitchFamily="18" charset="0"/>
                        </a:rPr>
                        <a:t>0,00001</a:t>
                      </a:r>
                      <a:endParaRPr kumimoji="0" lang="pl-PL" altLang="pl-PL" sz="1400" b="0" i="0" u="none" strike="noStrike" cap="none" normalizeH="0" baseline="0" smtClean="0">
                        <a:ln>
                          <a:noFill/>
                        </a:ln>
                        <a:solidFill>
                          <a:srgbClr val="0066CC"/>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1788">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rgbClr val="000000"/>
                          </a:solidFill>
                          <a:effectLst/>
                          <a:latin typeface="Times New Roman" pitchFamily="18" charset="0"/>
                          <a:cs typeface="Times New Roman" pitchFamily="18" charset="0"/>
                        </a:rPr>
                        <a:t>p95% [%]</a:t>
                      </a:r>
                      <a:endParaRPr kumimoji="0" lang="pl-PL" altLang="pl-PL" sz="14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6600CC"/>
                          </a:solidFill>
                          <a:effectLst/>
                          <a:latin typeface="Times New Roman" pitchFamily="18" charset="0"/>
                          <a:cs typeface="Times New Roman" pitchFamily="18" charset="0"/>
                        </a:rPr>
                        <a:t>0,00157</a:t>
                      </a:r>
                      <a:endParaRPr kumimoji="0" lang="pl-PL" altLang="pl-PL" sz="1400" b="1" i="0" u="none" strike="noStrike" cap="none" normalizeH="0" baseline="0" smtClean="0">
                        <a:ln>
                          <a:noFill/>
                        </a:ln>
                        <a:solidFill>
                          <a:srgbClr val="6600CC"/>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6600CC"/>
                          </a:solidFill>
                          <a:effectLst/>
                          <a:latin typeface="Times New Roman" pitchFamily="18" charset="0"/>
                          <a:cs typeface="Times New Roman" pitchFamily="18" charset="0"/>
                        </a:rPr>
                        <a:t>0,00243</a:t>
                      </a:r>
                      <a:endParaRPr kumimoji="0" lang="pl-PL" altLang="pl-PL" sz="1400" b="1" i="0" u="none" strike="noStrike" cap="none" normalizeH="0" baseline="0" smtClean="0">
                        <a:ln>
                          <a:noFill/>
                        </a:ln>
                        <a:solidFill>
                          <a:srgbClr val="6600CC"/>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6600CC"/>
                          </a:solidFill>
                          <a:effectLst/>
                          <a:latin typeface="Times New Roman" pitchFamily="18" charset="0"/>
                          <a:cs typeface="Times New Roman" pitchFamily="18" charset="0"/>
                        </a:rPr>
                        <a:t>0,00126</a:t>
                      </a:r>
                      <a:endParaRPr kumimoji="0" lang="pl-PL" altLang="pl-PL" sz="1400" b="1" i="0" u="none" strike="noStrike" cap="none" normalizeH="0" baseline="0" smtClean="0">
                        <a:ln>
                          <a:noFill/>
                        </a:ln>
                        <a:solidFill>
                          <a:srgbClr val="6600CC"/>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smtClean="0">
                          <a:ln>
                            <a:noFill/>
                          </a:ln>
                          <a:solidFill>
                            <a:srgbClr val="6600CC"/>
                          </a:solidFill>
                          <a:effectLst/>
                          <a:latin typeface="Times New Roman" pitchFamily="18" charset="0"/>
                          <a:cs typeface="Times New Roman" pitchFamily="18" charset="0"/>
                        </a:rPr>
                        <a:t>0,00018</a:t>
                      </a:r>
                      <a:endParaRPr kumimoji="0" lang="pl-PL" altLang="pl-PL" sz="1400" b="1" i="0" u="none" strike="noStrike" cap="none" normalizeH="0" baseline="0" dirty="0" smtClean="0">
                        <a:ln>
                          <a:noFill/>
                        </a:ln>
                        <a:solidFill>
                          <a:srgbClr val="6600CC"/>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defRPr>
                      </a:lvl1pPr>
                      <a:lvl2pPr eaLnBrk="0" hangingPunct="0">
                        <a:spcBef>
                          <a:spcPct val="20000"/>
                        </a:spcBef>
                        <a:defRPr sz="2400">
                          <a:solidFill>
                            <a:schemeClr val="tx1"/>
                          </a:solidFill>
                          <a:latin typeface="Arial" pitchFamily="34" charset="0"/>
                        </a:defRPr>
                      </a:lvl2pPr>
                      <a:lvl3pPr eaLnBrk="0" hangingPunct="0">
                        <a:spcBef>
                          <a:spcPct val="20000"/>
                        </a:spcBef>
                        <a:defRPr sz="2000">
                          <a:solidFill>
                            <a:schemeClr val="tx1"/>
                          </a:solidFill>
                          <a:latin typeface="Arial" pitchFamily="34" charset="0"/>
                        </a:defRPr>
                      </a:lvl3pPr>
                      <a:lvl4pPr eaLnBrk="0" hangingPunct="0">
                        <a:spcBef>
                          <a:spcPct val="20000"/>
                        </a:spcBef>
                        <a:defRPr>
                          <a:solidFill>
                            <a:schemeClr val="tx1"/>
                          </a:solidFill>
                          <a:latin typeface="Arial" pitchFamily="34" charset="0"/>
                        </a:defRPr>
                      </a:lvl4pPr>
                      <a:lvl5pPr eaLnBrk="0" hangingPunct="0">
                        <a:spcBef>
                          <a:spcPct val="20000"/>
                        </a:spcBef>
                        <a:defRPr>
                          <a:solidFill>
                            <a:schemeClr val="tx1"/>
                          </a:solidFill>
                          <a:latin typeface="Arial" pitchFamily="34" charset="0"/>
                        </a:defRPr>
                      </a:lvl5pPr>
                      <a:lvl6pPr eaLnBrk="0" fontAlgn="base" hangingPunct="0">
                        <a:spcBef>
                          <a:spcPct val="20000"/>
                        </a:spcBef>
                        <a:spcAft>
                          <a:spcPct val="0"/>
                        </a:spcAft>
                        <a:defRPr>
                          <a:solidFill>
                            <a:schemeClr val="tx1"/>
                          </a:solidFill>
                          <a:latin typeface="Arial" pitchFamily="34" charset="0"/>
                        </a:defRPr>
                      </a:lvl6pPr>
                      <a:lvl7pPr eaLnBrk="0" fontAlgn="base" hangingPunct="0">
                        <a:spcBef>
                          <a:spcPct val="20000"/>
                        </a:spcBef>
                        <a:spcAft>
                          <a:spcPct val="0"/>
                        </a:spcAft>
                        <a:defRPr>
                          <a:solidFill>
                            <a:schemeClr val="tx1"/>
                          </a:solidFill>
                          <a:latin typeface="Arial" pitchFamily="34" charset="0"/>
                        </a:defRPr>
                      </a:lvl7pPr>
                      <a:lvl8pPr eaLnBrk="0" fontAlgn="base" hangingPunct="0">
                        <a:spcBef>
                          <a:spcPct val="20000"/>
                        </a:spcBef>
                        <a:spcAft>
                          <a:spcPct val="0"/>
                        </a:spcAft>
                        <a:defRPr>
                          <a:solidFill>
                            <a:schemeClr val="tx1"/>
                          </a:solidFill>
                          <a:latin typeface="Arial" pitchFamily="34" charset="0"/>
                        </a:defRPr>
                      </a:lvl8pPr>
                      <a:lvl9pPr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rgbClr val="6600CC"/>
                          </a:solidFill>
                          <a:effectLst/>
                          <a:latin typeface="Times New Roman" pitchFamily="18" charset="0"/>
                          <a:cs typeface="Times New Roman" pitchFamily="18" charset="0"/>
                        </a:rPr>
                        <a:t>0,00003</a:t>
                      </a:r>
                      <a:endParaRPr kumimoji="0" lang="pl-PL" altLang="pl-PL" sz="1400" b="1" i="0" u="none" strike="noStrike" cap="none" normalizeH="0" baseline="0" smtClean="0">
                        <a:ln>
                          <a:noFill/>
                        </a:ln>
                        <a:solidFill>
                          <a:srgbClr val="6600CC"/>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1490" name="Text Box 232"/>
          <p:cNvSpPr txBox="1">
            <a:spLocks noChangeArrowheads="1"/>
          </p:cNvSpPr>
          <p:nvPr/>
        </p:nvSpPr>
        <p:spPr bwMode="auto">
          <a:xfrm>
            <a:off x="215900" y="2557463"/>
            <a:ext cx="8674100" cy="1368425"/>
          </a:xfrm>
          <a:prstGeom prst="rect">
            <a:avLst/>
          </a:prstGeom>
          <a:noFill/>
          <a:ln w="9525">
            <a:noFill/>
            <a:miter lim="800000"/>
            <a:headEnd/>
            <a:tailEnd/>
          </a:ln>
          <a:effectLst/>
        </p:spPr>
        <p:txBody>
          <a:bodyPr>
            <a:spAutoFit/>
          </a:bodyPr>
          <a:lstStyle/>
          <a:p>
            <a:r>
              <a:rPr lang="pl-PL" altLang="pl-PL" sz="1400" b="1"/>
              <a:t>W wyniku przeprowadzonych pomiarów określono cząstkę najbardziej penetrującą dla badanego filtra (MPPS) = 0,175 </a:t>
            </a:r>
            <a:r>
              <a:rPr lang="pl-PL" altLang="pl-PL" sz="1400" b="1">
                <a:sym typeface="Symbol" pitchFamily="18" charset="2"/>
              </a:rPr>
              <a:t></a:t>
            </a:r>
            <a:r>
              <a:rPr lang="pl-PL" altLang="pl-PL" sz="1400" b="1"/>
              <a:t>m. Dla tej cząstki średnia penetracja z 10 pomiarów wyniosła 0,00215 %, </a:t>
            </a:r>
            <a:br>
              <a:rPr lang="pl-PL" altLang="pl-PL" sz="1400" b="1"/>
            </a:br>
            <a:r>
              <a:rPr lang="pl-PL" altLang="pl-PL" sz="1400" b="1"/>
              <a:t>a penetracja na poziomie ufności 95 % wyniosła 0,00241 %.</a:t>
            </a:r>
          </a:p>
          <a:p>
            <a:endParaRPr lang="pl-PL" altLang="pl-PL" sz="1400" b="1"/>
          </a:p>
          <a:p>
            <a:r>
              <a:rPr lang="pl-PL" altLang="pl-PL" sz="1400" b="1"/>
              <a:t>Dla filtru klasy H13 norma PN-EN 1822-1 określa maksymalną penetrację na 0,05 %. Zatem badany filtr spełnia wymagania tej normy </a:t>
            </a:r>
          </a:p>
        </p:txBody>
      </p:sp>
      <p:graphicFrame>
        <p:nvGraphicFramePr>
          <p:cNvPr id="61491" name="Object 238"/>
          <p:cNvGraphicFramePr>
            <a:graphicFrameLocks noChangeAspect="1"/>
          </p:cNvGraphicFramePr>
          <p:nvPr/>
        </p:nvGraphicFramePr>
        <p:xfrm>
          <a:off x="1133475" y="3902075"/>
          <a:ext cx="6635750" cy="2759075"/>
        </p:xfrm>
        <a:graphic>
          <a:graphicData uri="http://schemas.openxmlformats.org/presentationml/2006/ole">
            <p:oleObj spid="_x0000_s61491" name="Wykres" r:id="rId3" imgW="4667354" imgH="2285936" progId="Excel.Sheet.8">
              <p:embed/>
            </p:oleObj>
          </a:graphicData>
        </a:graphic>
      </p:graphicFrame>
      <p:sp>
        <p:nvSpPr>
          <p:cNvPr id="61492" name="Line 235"/>
          <p:cNvSpPr>
            <a:spLocks noChangeShapeType="1"/>
          </p:cNvSpPr>
          <p:nvPr/>
        </p:nvSpPr>
        <p:spPr bwMode="auto">
          <a:xfrm flipV="1">
            <a:off x="3835400" y="4229100"/>
            <a:ext cx="0" cy="1854200"/>
          </a:xfrm>
          <a:prstGeom prst="line">
            <a:avLst/>
          </a:prstGeom>
          <a:noFill/>
          <a:ln w="15875">
            <a:solidFill>
              <a:srgbClr val="FF0000"/>
            </a:solidFill>
            <a:round/>
            <a:headEnd/>
            <a:tailEnd type="triangle" w="sm" len="med"/>
          </a:ln>
          <a:effectLst/>
        </p:spPr>
        <p:txBody>
          <a:bodyPr/>
          <a:lstStyle/>
          <a:p>
            <a:endParaRPr lang="pl-PL"/>
          </a:p>
        </p:txBody>
      </p:sp>
      <p:sp>
        <p:nvSpPr>
          <p:cNvPr id="61493" name="Text Box 234"/>
          <p:cNvSpPr txBox="1">
            <a:spLocks noChangeArrowheads="1"/>
          </p:cNvSpPr>
          <p:nvPr/>
        </p:nvSpPr>
        <p:spPr bwMode="auto">
          <a:xfrm>
            <a:off x="2400300" y="4011613"/>
            <a:ext cx="5010150" cy="228600"/>
          </a:xfrm>
          <a:prstGeom prst="rect">
            <a:avLst/>
          </a:prstGeom>
          <a:solidFill>
            <a:schemeClr val="bg1"/>
          </a:solidFill>
          <a:ln w="9525">
            <a:noFill/>
            <a:miter lim="800000"/>
            <a:headEnd/>
            <a:tailEnd/>
          </a:ln>
          <a:effectLst/>
        </p:spPr>
        <p:txBody>
          <a:bodyPr>
            <a:spAutoFit/>
          </a:bodyPr>
          <a:lstStyle/>
          <a:p>
            <a:pPr>
              <a:spcBef>
                <a:spcPct val="50000"/>
              </a:spcBef>
            </a:pPr>
            <a:r>
              <a:rPr lang="pl-PL" altLang="pl-PL" sz="900"/>
              <a:t>   0,125 </a:t>
            </a:r>
            <a:r>
              <a:rPr lang="pl-PL" altLang="pl-PL" sz="900">
                <a:latin typeface="Symbol" pitchFamily="18" charset="2"/>
              </a:rPr>
              <a:t>m</a:t>
            </a:r>
            <a:r>
              <a:rPr lang="pl-PL" altLang="pl-PL" sz="900"/>
              <a:t>m                  0,175 </a:t>
            </a:r>
            <a:r>
              <a:rPr lang="pl-PL" altLang="pl-PL" sz="900">
                <a:latin typeface="Symbol" pitchFamily="18" charset="2"/>
              </a:rPr>
              <a:t>m</a:t>
            </a:r>
            <a:r>
              <a:rPr lang="pl-PL" altLang="pl-PL" sz="900"/>
              <a:t>m                    0,25 </a:t>
            </a:r>
            <a:r>
              <a:rPr lang="pl-PL" altLang="pl-PL" sz="900">
                <a:latin typeface="Symbol" pitchFamily="18" charset="2"/>
              </a:rPr>
              <a:t>m</a:t>
            </a:r>
            <a:r>
              <a:rPr lang="pl-PL" altLang="pl-PL" sz="900"/>
              <a:t>m                    0,40 </a:t>
            </a:r>
            <a:r>
              <a:rPr lang="pl-PL" altLang="pl-PL" sz="900">
                <a:latin typeface="Symbol" pitchFamily="18" charset="2"/>
              </a:rPr>
              <a:t>m</a:t>
            </a:r>
            <a:r>
              <a:rPr lang="pl-PL" altLang="pl-PL" sz="900"/>
              <a:t>m                    0,75 </a:t>
            </a:r>
            <a:r>
              <a:rPr lang="pl-PL" altLang="pl-PL" sz="900">
                <a:latin typeface="Symbol" pitchFamily="18" charset="2"/>
              </a:rPr>
              <a:t>m</a:t>
            </a:r>
            <a:r>
              <a:rPr lang="pl-PL" altLang="pl-PL" sz="900"/>
              <a:t>m</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Obraz 2155"/>
          <p:cNvPicPr>
            <a:picLocks noChangeAspect="1" noChangeArrowheads="1"/>
          </p:cNvPicPr>
          <p:nvPr/>
        </p:nvPicPr>
        <p:blipFill>
          <a:blip r:embed="rId2" cstate="print">
            <a:lum bright="-18000" contrast="30000"/>
          </a:blip>
          <a:srcRect/>
          <a:stretch>
            <a:fillRect/>
          </a:stretch>
        </p:blipFill>
        <p:spPr bwMode="auto">
          <a:xfrm rot="5400000">
            <a:off x="2160587" y="473076"/>
            <a:ext cx="4067175" cy="5226050"/>
          </a:xfrm>
          <a:prstGeom prst="rect">
            <a:avLst/>
          </a:prstGeom>
          <a:noFill/>
          <a:ln w="9525">
            <a:noFill/>
            <a:miter lim="800000"/>
            <a:headEnd/>
            <a:tailEnd/>
          </a:ln>
        </p:spPr>
      </p:pic>
      <p:sp>
        <p:nvSpPr>
          <p:cNvPr id="62467" name="Prostokąt 1"/>
          <p:cNvSpPr>
            <a:spLocks noChangeArrowheads="1"/>
          </p:cNvSpPr>
          <p:nvPr/>
        </p:nvSpPr>
        <p:spPr bwMode="auto">
          <a:xfrm>
            <a:off x="2235200" y="5281613"/>
            <a:ext cx="4572000" cy="307975"/>
          </a:xfrm>
          <a:prstGeom prst="rect">
            <a:avLst/>
          </a:prstGeom>
          <a:noFill/>
          <a:ln w="9525">
            <a:noFill/>
            <a:miter lim="800000"/>
            <a:headEnd/>
            <a:tailEnd/>
          </a:ln>
        </p:spPr>
        <p:txBody>
          <a:bodyPr>
            <a:spAutoFit/>
          </a:bodyPr>
          <a:lstStyle/>
          <a:p>
            <a:pPr algn="ctr"/>
            <a:r>
              <a:rPr lang="pl-PL" altLang="pl-PL" sz="1400"/>
              <a:t>Schematyczna struktura sorbentu węglowego</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p:cNvGraphicFramePr>
            <a:graphicFrameLocks noGrp="1"/>
          </p:cNvGraphicFramePr>
          <p:nvPr/>
        </p:nvGraphicFramePr>
        <p:xfrm>
          <a:off x="323850" y="476250"/>
          <a:ext cx="8569325" cy="819150"/>
        </p:xfrm>
        <a:graphic>
          <a:graphicData uri="http://schemas.openxmlformats.org/drawingml/2006/table">
            <a:tbl>
              <a:tblPr>
                <a:tableStyleId>{5C22544A-7EE6-4342-B048-85BDC9FD1C3A}</a:tableStyleId>
              </a:tblPr>
              <a:tblGrid>
                <a:gridCol w="1988838"/>
                <a:gridCol w="1699770"/>
                <a:gridCol w="1521790"/>
                <a:gridCol w="1665128"/>
                <a:gridCol w="1693799"/>
              </a:tblGrid>
              <a:tr h="504729">
                <a:tc>
                  <a:txBody>
                    <a:bodyPr/>
                    <a:lstStyle/>
                    <a:p>
                      <a:pPr algn="ctr">
                        <a:spcBef>
                          <a:spcPts val="200"/>
                        </a:spcBef>
                        <a:spcAft>
                          <a:spcPts val="200"/>
                        </a:spcAft>
                      </a:pPr>
                      <a:r>
                        <a:rPr lang="pl-PL" sz="1400" dirty="0">
                          <a:effectLst/>
                        </a:rPr>
                        <a:t>Adsorbent</a:t>
                      </a:r>
                      <a:endParaRPr lang="pl-PL" sz="1400" dirty="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400" dirty="0" err="1">
                          <a:effectLst/>
                        </a:rPr>
                        <a:t>V</a:t>
                      </a:r>
                      <a:r>
                        <a:rPr lang="pl-PL" sz="1400" baseline="-25000" dirty="0" err="1">
                          <a:effectLst/>
                        </a:rPr>
                        <a:t>p</a:t>
                      </a:r>
                      <a:endParaRPr lang="pl-PL" sz="1400" dirty="0">
                        <a:effectLst/>
                      </a:endParaRPr>
                    </a:p>
                    <a:p>
                      <a:pPr algn="ctr">
                        <a:spcBef>
                          <a:spcPts val="200"/>
                        </a:spcBef>
                        <a:spcAft>
                          <a:spcPts val="200"/>
                        </a:spcAft>
                      </a:pPr>
                      <a:r>
                        <a:rPr lang="pl-PL" sz="1400" dirty="0">
                          <a:effectLst/>
                        </a:rPr>
                        <a:t>cm</a:t>
                      </a:r>
                      <a:r>
                        <a:rPr lang="pl-PL" sz="1400" baseline="30000" dirty="0">
                          <a:effectLst/>
                        </a:rPr>
                        <a:t>3</a:t>
                      </a:r>
                      <a:r>
                        <a:rPr lang="pl-PL" sz="1400" dirty="0">
                          <a:effectLst/>
                        </a:rPr>
                        <a:t>/g</a:t>
                      </a:r>
                      <a:endParaRPr lang="pl-PL" sz="1400" dirty="0">
                        <a:effectLst/>
                        <a:latin typeface="Times New Roman"/>
                        <a:ea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400" dirty="0" err="1">
                          <a:effectLst/>
                        </a:rPr>
                        <a:t>V</a:t>
                      </a:r>
                      <a:r>
                        <a:rPr lang="pl-PL" sz="1400" baseline="-25000" dirty="0" err="1">
                          <a:effectLst/>
                        </a:rPr>
                        <a:t>mes</a:t>
                      </a:r>
                      <a:endParaRPr lang="pl-PL" sz="1400" dirty="0">
                        <a:effectLst/>
                      </a:endParaRPr>
                    </a:p>
                    <a:p>
                      <a:pPr algn="ctr">
                        <a:spcBef>
                          <a:spcPts val="200"/>
                        </a:spcBef>
                        <a:spcAft>
                          <a:spcPts val="200"/>
                        </a:spcAft>
                      </a:pPr>
                      <a:r>
                        <a:rPr lang="pl-PL" sz="1400" dirty="0">
                          <a:effectLst/>
                        </a:rPr>
                        <a:t>cm</a:t>
                      </a:r>
                      <a:r>
                        <a:rPr lang="pl-PL" sz="1400" baseline="30000" dirty="0">
                          <a:effectLst/>
                        </a:rPr>
                        <a:t>3</a:t>
                      </a:r>
                      <a:r>
                        <a:rPr lang="pl-PL" sz="1400" dirty="0">
                          <a:effectLst/>
                        </a:rPr>
                        <a:t>/g</a:t>
                      </a:r>
                      <a:endParaRPr lang="pl-PL" sz="1400" dirty="0">
                        <a:effectLst/>
                        <a:latin typeface="Times New Roman"/>
                        <a:ea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400" dirty="0" err="1">
                          <a:effectLst/>
                        </a:rPr>
                        <a:t>V</a:t>
                      </a:r>
                      <a:r>
                        <a:rPr lang="pl-PL" sz="1400" baseline="-25000" dirty="0" err="1">
                          <a:effectLst/>
                        </a:rPr>
                        <a:t>mic</a:t>
                      </a:r>
                      <a:endParaRPr lang="pl-PL" sz="1400" dirty="0">
                        <a:effectLst/>
                      </a:endParaRPr>
                    </a:p>
                    <a:p>
                      <a:pPr algn="ctr">
                        <a:spcBef>
                          <a:spcPts val="200"/>
                        </a:spcBef>
                        <a:spcAft>
                          <a:spcPts val="200"/>
                        </a:spcAft>
                      </a:pPr>
                      <a:r>
                        <a:rPr lang="pl-PL" sz="1400" dirty="0">
                          <a:effectLst/>
                        </a:rPr>
                        <a:t>cm</a:t>
                      </a:r>
                      <a:r>
                        <a:rPr lang="pl-PL" sz="1400" baseline="30000" dirty="0">
                          <a:effectLst/>
                        </a:rPr>
                        <a:t>3</a:t>
                      </a:r>
                      <a:r>
                        <a:rPr lang="pl-PL" sz="1400" dirty="0">
                          <a:effectLst/>
                        </a:rPr>
                        <a:t>/g</a:t>
                      </a:r>
                      <a:endParaRPr lang="pl-PL" sz="1400" dirty="0">
                        <a:effectLst/>
                        <a:latin typeface="Times New Roman"/>
                        <a:ea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400" dirty="0">
                          <a:effectLst/>
                        </a:rPr>
                        <a:t>S</a:t>
                      </a:r>
                      <a:r>
                        <a:rPr lang="pl-PL" sz="1400" baseline="-25000" dirty="0">
                          <a:effectLst/>
                        </a:rPr>
                        <a:t>BET</a:t>
                      </a:r>
                      <a:endParaRPr lang="pl-PL" sz="1400" dirty="0">
                        <a:effectLst/>
                      </a:endParaRPr>
                    </a:p>
                    <a:p>
                      <a:pPr algn="ctr">
                        <a:spcBef>
                          <a:spcPts val="200"/>
                        </a:spcBef>
                        <a:spcAft>
                          <a:spcPts val="200"/>
                        </a:spcAft>
                      </a:pPr>
                      <a:r>
                        <a:rPr lang="pl-PL" sz="1400" dirty="0">
                          <a:effectLst/>
                        </a:rPr>
                        <a:t>m</a:t>
                      </a:r>
                      <a:r>
                        <a:rPr lang="pl-PL" sz="1400" baseline="30000" dirty="0">
                          <a:effectLst/>
                        </a:rPr>
                        <a:t>2</a:t>
                      </a:r>
                      <a:r>
                        <a:rPr lang="pl-PL" sz="1400" dirty="0">
                          <a:effectLst/>
                        </a:rPr>
                        <a:t>/g</a:t>
                      </a:r>
                      <a:endParaRPr lang="pl-PL" sz="1400" dirty="0">
                        <a:effectLst/>
                        <a:latin typeface="Times New Roman"/>
                        <a:ea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421">
                <a:tc>
                  <a:txBody>
                    <a:bodyPr/>
                    <a:lstStyle/>
                    <a:p>
                      <a:pPr algn="ctr">
                        <a:spcBef>
                          <a:spcPts val="200"/>
                        </a:spcBef>
                        <a:spcAft>
                          <a:spcPts val="200"/>
                        </a:spcAft>
                      </a:pPr>
                      <a:r>
                        <a:rPr lang="pl-PL" sz="1400" dirty="0">
                          <a:effectLst/>
                        </a:rPr>
                        <a:t>AC-0</a:t>
                      </a:r>
                      <a:endParaRPr lang="pl-PL" sz="1400" dirty="0">
                        <a:effectLst/>
                        <a:latin typeface="Times New Roman"/>
                        <a:ea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400" dirty="0">
                          <a:effectLst/>
                        </a:rPr>
                        <a:t>0,69</a:t>
                      </a:r>
                      <a:endParaRPr lang="pl-PL" sz="1400" dirty="0">
                        <a:effectLst/>
                        <a:latin typeface="Times New Roman"/>
                        <a:ea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400" dirty="0">
                          <a:effectLst/>
                        </a:rPr>
                        <a:t>0,23</a:t>
                      </a:r>
                      <a:endParaRPr lang="pl-PL" sz="1400" dirty="0">
                        <a:effectLst/>
                        <a:latin typeface="Times New Roman"/>
                        <a:ea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400" dirty="0">
                          <a:effectLst/>
                        </a:rPr>
                        <a:t>0,35</a:t>
                      </a:r>
                      <a:endParaRPr lang="pl-PL" sz="1400" dirty="0">
                        <a:effectLst/>
                        <a:latin typeface="Times New Roman"/>
                        <a:ea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400" dirty="0">
                          <a:effectLst/>
                        </a:rPr>
                        <a:t>1362</a:t>
                      </a:r>
                      <a:endParaRPr lang="pl-PL" sz="1400" dirty="0">
                        <a:effectLst/>
                        <a:latin typeface="Times New Roman"/>
                        <a:ea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63510" name="Prostokąt 2"/>
          <p:cNvSpPr>
            <a:spLocks noChangeArrowheads="1"/>
          </p:cNvSpPr>
          <p:nvPr/>
        </p:nvSpPr>
        <p:spPr bwMode="auto">
          <a:xfrm>
            <a:off x="395288" y="1412875"/>
            <a:ext cx="8424862" cy="523875"/>
          </a:xfrm>
          <a:prstGeom prst="rect">
            <a:avLst/>
          </a:prstGeom>
          <a:noFill/>
          <a:ln w="9525">
            <a:noFill/>
            <a:miter lim="800000"/>
            <a:headEnd/>
            <a:tailEnd/>
          </a:ln>
        </p:spPr>
        <p:txBody>
          <a:bodyPr>
            <a:spAutoFit/>
          </a:bodyPr>
          <a:lstStyle/>
          <a:p>
            <a:r>
              <a:rPr lang="pl-PL" altLang="pl-PL" sz="1400"/>
              <a:t>V</a:t>
            </a:r>
            <a:r>
              <a:rPr lang="pl-PL" altLang="pl-PL" sz="1400" baseline="-25000"/>
              <a:t>p</a:t>
            </a:r>
            <a:r>
              <a:rPr lang="pl-PL" altLang="pl-PL" sz="1400"/>
              <a:t> - całkowita objętość porów; V</a:t>
            </a:r>
            <a:r>
              <a:rPr lang="pl-PL" altLang="pl-PL" sz="1400" baseline="-25000"/>
              <a:t>mes</a:t>
            </a:r>
            <a:r>
              <a:rPr lang="pl-PL" altLang="pl-PL" sz="1400"/>
              <a:t> – objętość mezoporów; V</a:t>
            </a:r>
            <a:r>
              <a:rPr lang="pl-PL" altLang="pl-PL" sz="1400" baseline="-25000"/>
              <a:t>mic</a:t>
            </a:r>
            <a:r>
              <a:rPr lang="pl-PL" altLang="pl-PL" sz="1400"/>
              <a:t> – objętość mikroporów;</a:t>
            </a:r>
          </a:p>
          <a:p>
            <a:r>
              <a:rPr lang="pl-PL" altLang="pl-PL" sz="1400"/>
              <a:t>S</a:t>
            </a:r>
            <a:r>
              <a:rPr lang="pl-PL" altLang="pl-PL" sz="1400" baseline="-25000"/>
              <a:t>BET</a:t>
            </a:r>
            <a:r>
              <a:rPr lang="pl-PL" altLang="pl-PL" sz="1400"/>
              <a:t> – powierzchnia BET porów</a:t>
            </a:r>
          </a:p>
        </p:txBody>
      </p:sp>
      <p:pic>
        <p:nvPicPr>
          <p:cNvPr id="63511" name="Obraz 1619"/>
          <p:cNvPicPr>
            <a:picLocks noChangeAspect="1" noChangeArrowheads="1"/>
          </p:cNvPicPr>
          <p:nvPr/>
        </p:nvPicPr>
        <p:blipFill>
          <a:blip r:embed="rId2" cstate="print"/>
          <a:srcRect t="5316" b="11942"/>
          <a:stretch>
            <a:fillRect/>
          </a:stretch>
        </p:blipFill>
        <p:spPr bwMode="auto">
          <a:xfrm>
            <a:off x="1835150" y="1936750"/>
            <a:ext cx="4746625" cy="2220913"/>
          </a:xfrm>
          <a:prstGeom prst="rect">
            <a:avLst/>
          </a:prstGeom>
          <a:noFill/>
          <a:ln w="9525">
            <a:noFill/>
            <a:miter lim="800000"/>
            <a:headEnd/>
            <a:tailEnd/>
          </a:ln>
        </p:spPr>
      </p:pic>
      <p:pic>
        <p:nvPicPr>
          <p:cNvPr id="63512" name="Obraz 1620"/>
          <p:cNvPicPr>
            <a:picLocks noChangeAspect="1" noChangeArrowheads="1"/>
          </p:cNvPicPr>
          <p:nvPr/>
        </p:nvPicPr>
        <p:blipFill>
          <a:blip r:embed="rId3" cstate="print"/>
          <a:srcRect b="5168"/>
          <a:stretch>
            <a:fillRect/>
          </a:stretch>
        </p:blipFill>
        <p:spPr bwMode="auto">
          <a:xfrm>
            <a:off x="2009775" y="4157663"/>
            <a:ext cx="4572000" cy="2260600"/>
          </a:xfrm>
          <a:prstGeom prst="rect">
            <a:avLst/>
          </a:prstGeom>
          <a:noFill/>
          <a:ln w="9525">
            <a:noFill/>
            <a:miter lim="800000"/>
            <a:headEnd/>
            <a:tailEnd/>
          </a:ln>
        </p:spPr>
      </p:pic>
      <p:sp>
        <p:nvSpPr>
          <p:cNvPr id="63513" name="Prostokąt 3"/>
          <p:cNvSpPr>
            <a:spLocks noChangeArrowheads="1"/>
          </p:cNvSpPr>
          <p:nvPr/>
        </p:nvSpPr>
        <p:spPr bwMode="auto">
          <a:xfrm>
            <a:off x="1258888" y="6386513"/>
            <a:ext cx="6769100" cy="307975"/>
          </a:xfrm>
          <a:prstGeom prst="rect">
            <a:avLst/>
          </a:prstGeom>
          <a:noFill/>
          <a:ln w="9525">
            <a:noFill/>
            <a:miter lim="800000"/>
            <a:headEnd/>
            <a:tailEnd/>
          </a:ln>
        </p:spPr>
        <p:txBody>
          <a:bodyPr>
            <a:spAutoFit/>
          </a:bodyPr>
          <a:lstStyle/>
          <a:p>
            <a:pPr algn="ctr"/>
            <a:r>
              <a:rPr lang="pl-PL" altLang="pl-PL" sz="1400"/>
              <a:t>Zdjęcia węgla aktywnego wyjściowego AC-0</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Wykres 13"/>
          <p:cNvPicPr>
            <a:picLocks noChangeArrowheads="1"/>
          </p:cNvPicPr>
          <p:nvPr/>
        </p:nvPicPr>
        <p:blipFill>
          <a:blip r:embed="rId2" cstate="print">
            <a:lum bright="-12000" contrast="24000"/>
          </a:blip>
          <a:srcRect/>
          <a:stretch>
            <a:fillRect/>
          </a:stretch>
        </p:blipFill>
        <p:spPr bwMode="auto">
          <a:xfrm>
            <a:off x="179388" y="188913"/>
            <a:ext cx="4333875" cy="2425700"/>
          </a:xfrm>
          <a:prstGeom prst="rect">
            <a:avLst/>
          </a:prstGeom>
          <a:noFill/>
          <a:ln w="9525">
            <a:solidFill>
              <a:srgbClr val="000000"/>
            </a:solidFill>
            <a:miter lim="800000"/>
            <a:headEnd/>
            <a:tailEnd/>
          </a:ln>
        </p:spPr>
      </p:pic>
      <p:sp>
        <p:nvSpPr>
          <p:cNvPr id="64515" name="Prostokąt 1"/>
          <p:cNvSpPr>
            <a:spLocks noChangeArrowheads="1"/>
          </p:cNvSpPr>
          <p:nvPr/>
        </p:nvSpPr>
        <p:spPr bwMode="auto">
          <a:xfrm>
            <a:off x="323850" y="2763838"/>
            <a:ext cx="4572000" cy="307975"/>
          </a:xfrm>
          <a:prstGeom prst="rect">
            <a:avLst/>
          </a:prstGeom>
          <a:noFill/>
          <a:ln w="9525">
            <a:noFill/>
            <a:miter lim="800000"/>
            <a:headEnd/>
            <a:tailEnd/>
          </a:ln>
        </p:spPr>
        <p:txBody>
          <a:bodyPr>
            <a:spAutoFit/>
          </a:bodyPr>
          <a:lstStyle/>
          <a:p>
            <a:r>
              <a:rPr lang="pl-PL" altLang="pl-PL" sz="1400"/>
              <a:t>Rozkłady wielkości mikroporów badanych sorbentów</a:t>
            </a:r>
          </a:p>
        </p:txBody>
      </p:sp>
      <p:pic>
        <p:nvPicPr>
          <p:cNvPr id="64516" name="Wykres 14"/>
          <p:cNvPicPr>
            <a:picLocks noChangeArrowheads="1"/>
          </p:cNvPicPr>
          <p:nvPr/>
        </p:nvPicPr>
        <p:blipFill>
          <a:blip r:embed="rId3" cstate="print">
            <a:lum bright="-12000" contrast="24000"/>
          </a:blip>
          <a:srcRect/>
          <a:stretch>
            <a:fillRect/>
          </a:stretch>
        </p:blipFill>
        <p:spPr bwMode="auto">
          <a:xfrm>
            <a:off x="4643438" y="188913"/>
            <a:ext cx="4295775" cy="2486025"/>
          </a:xfrm>
          <a:prstGeom prst="rect">
            <a:avLst/>
          </a:prstGeom>
          <a:noFill/>
          <a:ln w="9525">
            <a:solidFill>
              <a:srgbClr val="000000"/>
            </a:solidFill>
            <a:miter lim="800000"/>
            <a:headEnd/>
            <a:tailEnd/>
          </a:ln>
        </p:spPr>
      </p:pic>
      <p:sp>
        <p:nvSpPr>
          <p:cNvPr id="64517" name="Prostokąt 2"/>
          <p:cNvSpPr>
            <a:spLocks noChangeArrowheads="1"/>
          </p:cNvSpPr>
          <p:nvPr/>
        </p:nvSpPr>
        <p:spPr bwMode="auto">
          <a:xfrm>
            <a:off x="4716463" y="2759075"/>
            <a:ext cx="4572000" cy="307975"/>
          </a:xfrm>
          <a:prstGeom prst="rect">
            <a:avLst/>
          </a:prstGeom>
          <a:noFill/>
          <a:ln w="9525">
            <a:noFill/>
            <a:miter lim="800000"/>
            <a:headEnd/>
            <a:tailEnd/>
          </a:ln>
        </p:spPr>
        <p:txBody>
          <a:bodyPr>
            <a:spAutoFit/>
          </a:bodyPr>
          <a:lstStyle/>
          <a:p>
            <a:r>
              <a:rPr lang="pl-PL" altLang="pl-PL" sz="1400"/>
              <a:t>Rozkłady wielkości mezoporów badanych sorbentów</a:t>
            </a:r>
          </a:p>
        </p:txBody>
      </p:sp>
      <p:graphicFrame>
        <p:nvGraphicFramePr>
          <p:cNvPr id="4" name="Tabela 3"/>
          <p:cNvGraphicFramePr>
            <a:graphicFrameLocks noGrp="1"/>
          </p:cNvGraphicFramePr>
          <p:nvPr/>
        </p:nvGraphicFramePr>
        <p:xfrm>
          <a:off x="1008063" y="3770313"/>
          <a:ext cx="7272337" cy="990600"/>
        </p:xfrm>
        <a:graphic>
          <a:graphicData uri="http://schemas.openxmlformats.org/drawingml/2006/table">
            <a:tbl>
              <a:tblPr firstRow="1" firstCol="1" bandRow="1">
                <a:tableStyleId>{5C22544A-7EE6-4342-B048-85BDC9FD1C3A}</a:tableStyleId>
              </a:tblPr>
              <a:tblGrid>
                <a:gridCol w="3433381"/>
                <a:gridCol w="1102393"/>
                <a:gridCol w="1493946"/>
                <a:gridCol w="1242618"/>
              </a:tblGrid>
              <a:tr h="161925">
                <a:tc>
                  <a:txBody>
                    <a:bodyPr/>
                    <a:lstStyle/>
                    <a:p>
                      <a:pPr lvl="1">
                        <a:spcBef>
                          <a:spcPts val="400"/>
                        </a:spcBef>
                        <a:spcAft>
                          <a:spcPts val="200"/>
                        </a:spcAft>
                      </a:pPr>
                      <a:r>
                        <a:rPr lang="pl-PL" sz="1200" b="0" dirty="0">
                          <a:solidFill>
                            <a:schemeClr val="tx1"/>
                          </a:solidFill>
                          <a:effectLst/>
                        </a:rPr>
                        <a:t>Parametr</a:t>
                      </a:r>
                      <a:endParaRPr lang="pl-PL" sz="1200" b="0" dirty="0">
                        <a:solidFill>
                          <a:schemeClr val="tx1"/>
                        </a:solidFill>
                        <a:effectLst/>
                        <a:latin typeface="Times New Roman"/>
                        <a:ea typeface="Times New Roman"/>
                      </a:endParaRPr>
                    </a:p>
                  </a:txBody>
                  <a:tcPr marL="44447" marR="44447"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a:solidFill>
                            <a:schemeClr val="tx1"/>
                          </a:solidFill>
                          <a:effectLst/>
                        </a:rPr>
                        <a:t>AC</a:t>
                      </a:r>
                      <a:endParaRPr lang="pl-PL" sz="1200" b="0">
                        <a:solidFill>
                          <a:schemeClr val="tx1"/>
                        </a:solidFill>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a:solidFill>
                            <a:schemeClr val="tx1"/>
                          </a:solidFill>
                          <a:effectLst/>
                        </a:rPr>
                        <a:t>AC-Cr</a:t>
                      </a:r>
                      <a:endParaRPr lang="pl-PL" sz="1200" b="0">
                        <a:solidFill>
                          <a:schemeClr val="tx1"/>
                        </a:solidFill>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a:solidFill>
                            <a:schemeClr val="tx1"/>
                          </a:solidFill>
                          <a:effectLst/>
                        </a:rPr>
                        <a:t>AC-Mo</a:t>
                      </a:r>
                      <a:endParaRPr lang="pl-PL" sz="1200" b="0">
                        <a:solidFill>
                          <a:schemeClr val="tx1"/>
                        </a:solidFill>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61925">
                <a:tc>
                  <a:txBody>
                    <a:bodyPr/>
                    <a:lstStyle/>
                    <a:p>
                      <a:pPr lvl="1">
                        <a:spcBef>
                          <a:spcPts val="600"/>
                        </a:spcBef>
                        <a:spcAft>
                          <a:spcPts val="600"/>
                        </a:spcAft>
                      </a:pPr>
                      <a:r>
                        <a:rPr lang="pl-PL" sz="1200" b="0" dirty="0">
                          <a:solidFill>
                            <a:schemeClr val="tx1"/>
                          </a:solidFill>
                          <a:effectLst/>
                        </a:rPr>
                        <a:t>BET [m</a:t>
                      </a:r>
                      <a:r>
                        <a:rPr lang="pl-PL" sz="1200" b="0" baseline="30000" dirty="0">
                          <a:solidFill>
                            <a:schemeClr val="tx1"/>
                          </a:solidFill>
                          <a:effectLst/>
                        </a:rPr>
                        <a:t>2</a:t>
                      </a:r>
                      <a:r>
                        <a:rPr lang="pl-PL" sz="1200" b="0" dirty="0">
                          <a:solidFill>
                            <a:schemeClr val="tx1"/>
                          </a:solidFill>
                          <a:effectLst/>
                        </a:rPr>
                        <a:t>/g]</a:t>
                      </a:r>
                      <a:endParaRPr lang="pl-PL" sz="1200" b="0" dirty="0">
                        <a:solidFill>
                          <a:schemeClr val="tx1"/>
                        </a:solidFill>
                        <a:effectLst/>
                        <a:latin typeface="Times New Roman"/>
                        <a:ea typeface="Times New Roman"/>
                      </a:endParaRPr>
                    </a:p>
                  </a:txBody>
                  <a:tcPr marL="44447" marR="44447"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a:solidFill>
                            <a:schemeClr val="tx1"/>
                          </a:solidFill>
                          <a:effectLst/>
                        </a:rPr>
                        <a:t>980</a:t>
                      </a:r>
                      <a:endParaRPr lang="pl-PL" sz="1200" b="0">
                        <a:solidFill>
                          <a:schemeClr val="tx1"/>
                        </a:solidFill>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a:solidFill>
                            <a:schemeClr val="tx1"/>
                          </a:solidFill>
                          <a:effectLst/>
                        </a:rPr>
                        <a:t>890</a:t>
                      </a:r>
                      <a:endParaRPr lang="pl-PL" sz="1200" b="0">
                        <a:solidFill>
                          <a:schemeClr val="tx1"/>
                        </a:solidFill>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a:solidFill>
                            <a:schemeClr val="tx1"/>
                          </a:solidFill>
                          <a:effectLst/>
                        </a:rPr>
                        <a:t>713</a:t>
                      </a:r>
                      <a:endParaRPr lang="pl-PL" sz="1200" b="0">
                        <a:solidFill>
                          <a:schemeClr val="tx1"/>
                        </a:solidFill>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61925">
                <a:tc>
                  <a:txBody>
                    <a:bodyPr/>
                    <a:lstStyle/>
                    <a:p>
                      <a:pPr lvl="1">
                        <a:spcBef>
                          <a:spcPts val="600"/>
                        </a:spcBef>
                        <a:spcAft>
                          <a:spcPts val="600"/>
                        </a:spcAft>
                      </a:pPr>
                      <a:r>
                        <a:rPr lang="pl-PL" sz="1200" b="0" dirty="0" err="1">
                          <a:solidFill>
                            <a:schemeClr val="tx1"/>
                          </a:solidFill>
                          <a:effectLst/>
                        </a:rPr>
                        <a:t>tot</a:t>
                      </a:r>
                      <a:r>
                        <a:rPr lang="pl-PL" sz="1200" b="0" dirty="0">
                          <a:solidFill>
                            <a:schemeClr val="tx1"/>
                          </a:solidFill>
                          <a:effectLst/>
                        </a:rPr>
                        <a:t> vol [cm</a:t>
                      </a:r>
                      <a:r>
                        <a:rPr lang="pl-PL" sz="1200" b="0" baseline="30000" dirty="0">
                          <a:solidFill>
                            <a:schemeClr val="tx1"/>
                          </a:solidFill>
                          <a:effectLst/>
                        </a:rPr>
                        <a:t>3</a:t>
                      </a:r>
                      <a:r>
                        <a:rPr lang="pl-PL" sz="1200" b="0" dirty="0">
                          <a:solidFill>
                            <a:schemeClr val="tx1"/>
                          </a:solidFill>
                          <a:effectLst/>
                        </a:rPr>
                        <a:t>/g]</a:t>
                      </a:r>
                      <a:endParaRPr lang="pl-PL" sz="1200" b="0" dirty="0">
                        <a:solidFill>
                          <a:schemeClr val="tx1"/>
                        </a:solidFill>
                        <a:effectLst/>
                        <a:latin typeface="Times New Roman"/>
                        <a:ea typeface="Times New Roman"/>
                      </a:endParaRPr>
                    </a:p>
                  </a:txBody>
                  <a:tcPr marL="44447" marR="44447"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a:solidFill>
                            <a:schemeClr val="tx1"/>
                          </a:solidFill>
                          <a:effectLst/>
                        </a:rPr>
                        <a:t>0,57</a:t>
                      </a:r>
                      <a:endParaRPr lang="pl-PL" sz="1200" b="0">
                        <a:solidFill>
                          <a:schemeClr val="tx1"/>
                        </a:solidFill>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a:solidFill>
                            <a:schemeClr val="tx1"/>
                          </a:solidFill>
                          <a:effectLst/>
                        </a:rPr>
                        <a:t>0,51</a:t>
                      </a:r>
                      <a:endParaRPr lang="pl-PL" sz="1200" b="0">
                        <a:solidFill>
                          <a:schemeClr val="tx1"/>
                        </a:solidFill>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a:solidFill>
                            <a:schemeClr val="tx1"/>
                          </a:solidFill>
                          <a:effectLst/>
                        </a:rPr>
                        <a:t>0,41</a:t>
                      </a:r>
                      <a:endParaRPr lang="pl-PL" sz="1200" b="0">
                        <a:solidFill>
                          <a:schemeClr val="tx1"/>
                        </a:solidFill>
                        <a:effectLst/>
                        <a:latin typeface="Times New Roman"/>
                        <a:ea typeface="Times New Roman"/>
                      </a:endParaRPr>
                    </a:p>
                  </a:txBody>
                  <a:tcPr marL="44447" marR="4444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61925">
                <a:tc>
                  <a:txBody>
                    <a:bodyPr/>
                    <a:lstStyle/>
                    <a:p>
                      <a:pPr lvl="1">
                        <a:spcBef>
                          <a:spcPts val="400"/>
                        </a:spcBef>
                        <a:spcAft>
                          <a:spcPts val="200"/>
                        </a:spcAft>
                      </a:pPr>
                      <a:r>
                        <a:rPr lang="en-US" sz="1200" b="0" dirty="0">
                          <a:solidFill>
                            <a:schemeClr val="tx1"/>
                          </a:solidFill>
                          <a:effectLst/>
                        </a:rPr>
                        <a:t>DFT</a:t>
                      </a:r>
                      <a:endParaRPr lang="pl-PL" sz="1200" b="0" dirty="0">
                        <a:solidFill>
                          <a:schemeClr val="tx1"/>
                        </a:solidFill>
                        <a:effectLst/>
                      </a:endParaRPr>
                    </a:p>
                    <a:p>
                      <a:pPr lvl="1">
                        <a:spcBef>
                          <a:spcPts val="400"/>
                        </a:spcBef>
                        <a:spcAft>
                          <a:spcPts val="200"/>
                        </a:spcAft>
                      </a:pPr>
                      <a:r>
                        <a:rPr lang="en-US" sz="1200" b="0" dirty="0">
                          <a:solidFill>
                            <a:schemeClr val="tx1"/>
                          </a:solidFill>
                          <a:effectLst/>
                        </a:rPr>
                        <a:t>less then 2 micro [cm</a:t>
                      </a:r>
                      <a:r>
                        <a:rPr lang="en-US" sz="1200" b="0" baseline="30000" dirty="0">
                          <a:solidFill>
                            <a:schemeClr val="tx1"/>
                          </a:solidFill>
                          <a:effectLst/>
                        </a:rPr>
                        <a:t>3</a:t>
                      </a:r>
                      <a:r>
                        <a:rPr lang="en-US" sz="1200" b="0" dirty="0">
                          <a:solidFill>
                            <a:schemeClr val="tx1"/>
                          </a:solidFill>
                          <a:effectLst/>
                        </a:rPr>
                        <a:t>/g]</a:t>
                      </a:r>
                      <a:endParaRPr lang="pl-PL" sz="1200" b="0" dirty="0">
                        <a:solidFill>
                          <a:schemeClr val="tx1"/>
                        </a:solidFill>
                        <a:effectLst/>
                        <a:latin typeface="Times New Roman"/>
                        <a:ea typeface="Times New Roman"/>
                      </a:endParaRPr>
                    </a:p>
                  </a:txBody>
                  <a:tcPr marL="44447" marR="44447"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a:solidFill>
                            <a:schemeClr val="tx1"/>
                          </a:solidFill>
                          <a:effectLst/>
                        </a:rPr>
                        <a:t>0,31</a:t>
                      </a:r>
                      <a:endParaRPr lang="pl-PL" sz="1200" b="0">
                        <a:solidFill>
                          <a:schemeClr val="tx1"/>
                        </a:solidFill>
                        <a:effectLst/>
                        <a:latin typeface="Times New Roman"/>
                        <a:ea typeface="Times New Roman"/>
                      </a:endParaRPr>
                    </a:p>
                  </a:txBody>
                  <a:tcPr marL="44447" marR="44447"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a:solidFill>
                            <a:schemeClr val="tx1"/>
                          </a:solidFill>
                          <a:effectLst/>
                        </a:rPr>
                        <a:t>0,28</a:t>
                      </a:r>
                      <a:endParaRPr lang="pl-PL" sz="1200" b="0">
                        <a:solidFill>
                          <a:schemeClr val="tx1"/>
                        </a:solidFill>
                        <a:effectLst/>
                        <a:latin typeface="Times New Roman"/>
                        <a:ea typeface="Times New Roman"/>
                      </a:endParaRPr>
                    </a:p>
                  </a:txBody>
                  <a:tcPr marL="44447" marR="44447"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400"/>
                        </a:spcBef>
                        <a:spcAft>
                          <a:spcPts val="200"/>
                        </a:spcAft>
                      </a:pPr>
                      <a:r>
                        <a:rPr lang="pl-PL" sz="1200" b="0" dirty="0">
                          <a:solidFill>
                            <a:schemeClr val="tx1"/>
                          </a:solidFill>
                          <a:effectLst/>
                        </a:rPr>
                        <a:t>0,22</a:t>
                      </a:r>
                      <a:endParaRPr lang="pl-PL" sz="1200" b="0" dirty="0">
                        <a:solidFill>
                          <a:schemeClr val="tx1"/>
                        </a:solidFill>
                        <a:effectLst/>
                        <a:latin typeface="Times New Roman"/>
                        <a:ea typeface="Times New Roman"/>
                      </a:endParaRPr>
                    </a:p>
                  </a:txBody>
                  <a:tcPr marL="44447" marR="44447"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64545" name="Prostokąt 4"/>
          <p:cNvSpPr>
            <a:spLocks noChangeArrowheads="1"/>
          </p:cNvSpPr>
          <p:nvPr/>
        </p:nvSpPr>
        <p:spPr bwMode="auto">
          <a:xfrm>
            <a:off x="160338" y="3178175"/>
            <a:ext cx="6551612" cy="307975"/>
          </a:xfrm>
          <a:prstGeom prst="rect">
            <a:avLst/>
          </a:prstGeom>
          <a:noFill/>
          <a:ln w="9525">
            <a:noFill/>
            <a:miter lim="800000"/>
            <a:headEnd/>
            <a:tailEnd/>
          </a:ln>
        </p:spPr>
        <p:txBody>
          <a:bodyPr>
            <a:spAutoFit/>
          </a:bodyPr>
          <a:lstStyle/>
          <a:p>
            <a:r>
              <a:rPr lang="pl-PL" altLang="pl-PL" sz="1400"/>
              <a:t>Zestawienie parametrów struktury porowatej badanych sorbentów</a:t>
            </a:r>
          </a:p>
        </p:txBody>
      </p:sp>
      <p:graphicFrame>
        <p:nvGraphicFramePr>
          <p:cNvPr id="6" name="Tabela 5"/>
          <p:cNvGraphicFramePr>
            <a:graphicFrameLocks noGrp="1"/>
          </p:cNvGraphicFramePr>
          <p:nvPr/>
        </p:nvGraphicFramePr>
        <p:xfrm>
          <a:off x="1008063" y="5157788"/>
          <a:ext cx="7272337" cy="1563687"/>
        </p:xfrm>
        <a:graphic>
          <a:graphicData uri="http://schemas.openxmlformats.org/drawingml/2006/table">
            <a:tbl>
              <a:tblPr>
                <a:tableStyleId>{5C22544A-7EE6-4342-B048-85BDC9FD1C3A}</a:tableStyleId>
              </a:tblPr>
              <a:tblGrid>
                <a:gridCol w="2963503"/>
                <a:gridCol w="2365483"/>
                <a:gridCol w="1943351"/>
              </a:tblGrid>
              <a:tr h="380768">
                <a:tc>
                  <a:txBody>
                    <a:bodyPr/>
                    <a:lstStyle/>
                    <a:p>
                      <a:pPr algn="ctr">
                        <a:spcBef>
                          <a:spcPts val="200"/>
                        </a:spcBef>
                        <a:spcAft>
                          <a:spcPts val="200"/>
                        </a:spcAft>
                      </a:pPr>
                      <a:r>
                        <a:rPr lang="pl-PL" sz="1200" dirty="0">
                          <a:effectLst/>
                        </a:rPr>
                        <a:t>Nazwa próbki  i  jej opis</a:t>
                      </a:r>
                      <a:endParaRPr lang="pl-PL" sz="1000" dirty="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a:effectLst/>
                        </a:rPr>
                        <a:t>Nawilżona równowagowo [min]</a:t>
                      </a:r>
                      <a:endParaRPr lang="pl-PL" sz="1000">
                        <a:effectLst/>
                        <a:latin typeface="Times New Roman"/>
                        <a:ea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a:effectLst/>
                        </a:rPr>
                        <a:t>Sztucznie starzona [min]</a:t>
                      </a:r>
                      <a:endParaRPr lang="pl-PL" sz="1000">
                        <a:effectLst/>
                        <a:latin typeface="Times New Roman"/>
                        <a:ea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942">
                <a:tc>
                  <a:txBody>
                    <a:bodyPr/>
                    <a:lstStyle/>
                    <a:p>
                      <a:pPr lvl="1">
                        <a:spcBef>
                          <a:spcPts val="200"/>
                        </a:spcBef>
                        <a:spcAft>
                          <a:spcPts val="200"/>
                        </a:spcAft>
                      </a:pPr>
                      <a:r>
                        <a:rPr lang="pl-PL" sz="1200" dirty="0">
                          <a:effectLst/>
                        </a:rPr>
                        <a:t>AC-Mo- suszony 120</a:t>
                      </a:r>
                      <a:r>
                        <a:rPr lang="pl-PL" sz="1200" baseline="30000" dirty="0">
                          <a:effectLst/>
                        </a:rPr>
                        <a:t>o</a:t>
                      </a:r>
                      <a:r>
                        <a:rPr lang="pl-PL" sz="1200" dirty="0">
                          <a:effectLst/>
                        </a:rPr>
                        <a:t>C</a:t>
                      </a:r>
                      <a:endParaRPr lang="pl-PL" sz="1000" dirty="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a:effectLst/>
                        </a:rPr>
                        <a:t>47’; 45’</a:t>
                      </a:r>
                      <a:endParaRPr lang="pl-PL" sz="100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a:effectLst/>
                        </a:rPr>
                        <a:t>32’; 26’</a:t>
                      </a:r>
                      <a:endParaRPr lang="pl-PL" sz="100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942">
                <a:tc>
                  <a:txBody>
                    <a:bodyPr/>
                    <a:lstStyle/>
                    <a:p>
                      <a:pPr lvl="1">
                        <a:spcBef>
                          <a:spcPts val="200"/>
                        </a:spcBef>
                        <a:spcAft>
                          <a:spcPts val="200"/>
                        </a:spcAft>
                      </a:pPr>
                      <a:r>
                        <a:rPr lang="pl-PL" sz="1200" dirty="0">
                          <a:effectLst/>
                        </a:rPr>
                        <a:t>AC-Mo- suszony 180</a:t>
                      </a:r>
                      <a:r>
                        <a:rPr lang="pl-PL" sz="1200" baseline="30000" dirty="0">
                          <a:effectLst/>
                        </a:rPr>
                        <a:t>o</a:t>
                      </a:r>
                      <a:r>
                        <a:rPr lang="pl-PL" sz="1200" dirty="0">
                          <a:effectLst/>
                        </a:rPr>
                        <a:t>C</a:t>
                      </a:r>
                      <a:endParaRPr lang="pl-PL" sz="1000" dirty="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a:effectLst/>
                        </a:rPr>
                        <a:t>56’; 49’</a:t>
                      </a:r>
                      <a:endParaRPr lang="pl-PL" sz="100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a:effectLst/>
                        </a:rPr>
                        <a:t>48’; 42’</a:t>
                      </a:r>
                      <a:endParaRPr lang="pl-PL" sz="100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942">
                <a:tc>
                  <a:txBody>
                    <a:bodyPr/>
                    <a:lstStyle/>
                    <a:p>
                      <a:pPr lvl="1">
                        <a:spcBef>
                          <a:spcPts val="200"/>
                        </a:spcBef>
                        <a:spcAft>
                          <a:spcPts val="200"/>
                        </a:spcAft>
                      </a:pPr>
                      <a:r>
                        <a:rPr lang="pl-PL" sz="1200" dirty="0">
                          <a:effectLst/>
                        </a:rPr>
                        <a:t>Komercyjny  </a:t>
                      </a:r>
                      <a:r>
                        <a:rPr lang="pl-PL" sz="1200" dirty="0" err="1">
                          <a:effectLst/>
                        </a:rPr>
                        <a:t>CuCrAg</a:t>
                      </a:r>
                      <a:endParaRPr lang="pl-PL" sz="1000" dirty="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a:effectLst/>
                        </a:rPr>
                        <a:t>45’; 40’</a:t>
                      </a:r>
                      <a:endParaRPr lang="pl-PL" sz="100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a:effectLst/>
                        </a:rPr>
                        <a:t>4’; 3’</a:t>
                      </a:r>
                      <a:endParaRPr lang="pl-PL" sz="100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7153">
                <a:tc>
                  <a:txBody>
                    <a:bodyPr/>
                    <a:lstStyle/>
                    <a:p>
                      <a:pPr lvl="1">
                        <a:spcBef>
                          <a:spcPts val="200"/>
                        </a:spcBef>
                        <a:spcAft>
                          <a:spcPts val="200"/>
                        </a:spcAft>
                      </a:pPr>
                      <a:r>
                        <a:rPr lang="pl-PL" sz="1200" dirty="0">
                          <a:effectLst/>
                        </a:rPr>
                        <a:t>Komercyjny </a:t>
                      </a:r>
                      <a:r>
                        <a:rPr lang="pl-PL" sz="1200" dirty="0" err="1">
                          <a:effectLst/>
                        </a:rPr>
                        <a:t>CuCrAgTEDA</a:t>
                      </a:r>
                      <a:endParaRPr lang="pl-PL" sz="1000" dirty="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a:effectLst/>
                        </a:rPr>
                        <a:t>37’; 40’</a:t>
                      </a:r>
                      <a:endParaRPr lang="pl-PL" sz="100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a:effectLst/>
                        </a:rPr>
                        <a:t>22’; 24’</a:t>
                      </a:r>
                      <a:endParaRPr lang="pl-PL" sz="100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942">
                <a:tc>
                  <a:txBody>
                    <a:bodyPr/>
                    <a:lstStyle/>
                    <a:p>
                      <a:pPr lvl="1">
                        <a:spcBef>
                          <a:spcPts val="200"/>
                        </a:spcBef>
                        <a:spcAft>
                          <a:spcPts val="200"/>
                        </a:spcAft>
                      </a:pPr>
                      <a:r>
                        <a:rPr lang="pl-PL" sz="1200" dirty="0">
                          <a:effectLst/>
                        </a:rPr>
                        <a:t>AC-Cr</a:t>
                      </a:r>
                      <a:endParaRPr lang="pl-PL" sz="1000" dirty="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a:effectLst/>
                        </a:rPr>
                        <a:t>35’; 36’</a:t>
                      </a:r>
                      <a:endParaRPr lang="pl-PL" sz="100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Bef>
                          <a:spcPts val="200"/>
                        </a:spcBef>
                        <a:spcAft>
                          <a:spcPts val="200"/>
                        </a:spcAft>
                      </a:pPr>
                      <a:r>
                        <a:rPr lang="pl-PL" sz="1200" dirty="0">
                          <a:effectLst/>
                        </a:rPr>
                        <a:t>16’; 24’</a:t>
                      </a:r>
                      <a:endParaRPr lang="pl-PL" sz="1000" dirty="0">
                        <a:effectLst/>
                        <a:latin typeface="Times New Roman"/>
                        <a:ea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64576" name="Prostokąt 6"/>
          <p:cNvSpPr>
            <a:spLocks noChangeArrowheads="1"/>
          </p:cNvSpPr>
          <p:nvPr/>
        </p:nvSpPr>
        <p:spPr bwMode="auto">
          <a:xfrm>
            <a:off x="166688" y="4792663"/>
            <a:ext cx="8640762" cy="307975"/>
          </a:xfrm>
          <a:prstGeom prst="rect">
            <a:avLst/>
          </a:prstGeom>
          <a:noFill/>
          <a:ln w="9525">
            <a:noFill/>
            <a:miter lim="800000"/>
            <a:headEnd/>
            <a:tailEnd/>
          </a:ln>
        </p:spPr>
        <p:txBody>
          <a:bodyPr>
            <a:spAutoFit/>
          </a:bodyPr>
          <a:lstStyle/>
          <a:p>
            <a:r>
              <a:rPr lang="pl-PL" altLang="pl-PL" sz="1400"/>
              <a:t>Zestawienie wyników badań czasu ochronnego działania sorbentów wobec chlorocyjanu</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81"/>
          <p:cNvPicPr>
            <a:picLocks noChangeAspect="1" noChangeArrowheads="1"/>
          </p:cNvPicPr>
          <p:nvPr/>
        </p:nvPicPr>
        <p:blipFill>
          <a:blip r:embed="rId2" cstate="print">
            <a:lum bright="-12000" contrast="24000"/>
          </a:blip>
          <a:srcRect l="22852" t="18311" r="22148" b="17659"/>
          <a:stretch>
            <a:fillRect/>
          </a:stretch>
        </p:blipFill>
        <p:spPr bwMode="auto">
          <a:xfrm>
            <a:off x="1250950" y="133350"/>
            <a:ext cx="6705600" cy="5654675"/>
          </a:xfrm>
          <a:prstGeom prst="rect">
            <a:avLst/>
          </a:prstGeom>
          <a:noFill/>
          <a:ln w="9525">
            <a:noFill/>
            <a:miter lim="800000"/>
            <a:headEnd/>
            <a:tailEnd/>
          </a:ln>
          <a:effectLst/>
        </p:spPr>
      </p:pic>
      <p:sp>
        <p:nvSpPr>
          <p:cNvPr id="65539" name="Text Box 82"/>
          <p:cNvSpPr txBox="1">
            <a:spLocks noChangeArrowheads="1"/>
          </p:cNvSpPr>
          <p:nvPr/>
        </p:nvSpPr>
        <p:spPr bwMode="auto">
          <a:xfrm>
            <a:off x="419100" y="5959475"/>
            <a:ext cx="8542338" cy="738188"/>
          </a:xfrm>
          <a:prstGeom prst="rect">
            <a:avLst/>
          </a:prstGeom>
          <a:noFill/>
          <a:ln w="9525">
            <a:noFill/>
            <a:miter lim="800000"/>
            <a:headEnd/>
            <a:tailEnd/>
          </a:ln>
          <a:effectLst/>
        </p:spPr>
        <p:txBody>
          <a:bodyPr>
            <a:spAutoFit/>
          </a:bodyPr>
          <a:lstStyle/>
          <a:p>
            <a:pPr>
              <a:spcBef>
                <a:spcPct val="50000"/>
              </a:spcBef>
            </a:pPr>
            <a:r>
              <a:rPr lang="pl-PL" altLang="pl-PL" sz="1400" b="1"/>
              <a:t>Zasada działania poszczególnych rodzajów odzieży ochronnej: a) odzież izolacyjna, </a:t>
            </a:r>
            <a:br>
              <a:rPr lang="pl-PL" altLang="pl-PL" sz="1400" b="1"/>
            </a:br>
            <a:r>
              <a:rPr lang="pl-PL" altLang="pl-PL" sz="1400" b="1"/>
              <a:t>b) odzież filtracyjna-przepuszczalna, c) odzież filtracyjna-półprzepuszczalna, </a:t>
            </a:r>
            <a:br>
              <a:rPr lang="pl-PL" altLang="pl-PL" sz="1400" b="1"/>
            </a:br>
            <a:r>
              <a:rPr lang="pl-PL" altLang="pl-PL" sz="1400" b="1"/>
              <a:t>d) odzież selektywnie przepuszczalna (źródło: opracowanie własne).</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6"/>
          <p:cNvPicPr>
            <a:picLocks noChangeAspect="1" noChangeArrowheads="1"/>
          </p:cNvPicPr>
          <p:nvPr/>
        </p:nvPicPr>
        <p:blipFill>
          <a:blip r:embed="rId2" cstate="print"/>
          <a:srcRect/>
          <a:stretch>
            <a:fillRect/>
          </a:stretch>
        </p:blipFill>
        <p:spPr bwMode="auto">
          <a:xfrm>
            <a:off x="644525" y="1276350"/>
            <a:ext cx="1685925" cy="2657475"/>
          </a:xfrm>
          <a:prstGeom prst="rect">
            <a:avLst/>
          </a:prstGeom>
          <a:noFill/>
          <a:ln w="9525">
            <a:noFill/>
            <a:miter lim="800000"/>
            <a:headEnd/>
            <a:tailEnd/>
          </a:ln>
          <a:effectLst/>
        </p:spPr>
      </p:pic>
      <p:pic>
        <p:nvPicPr>
          <p:cNvPr id="66563" name="Picture 8" descr="Poncho"/>
          <p:cNvPicPr>
            <a:picLocks noChangeAspect="1" noChangeArrowheads="1"/>
          </p:cNvPicPr>
          <p:nvPr/>
        </p:nvPicPr>
        <p:blipFill>
          <a:blip r:embed="rId3" cstate="print"/>
          <a:srcRect/>
          <a:stretch>
            <a:fillRect/>
          </a:stretch>
        </p:blipFill>
        <p:spPr bwMode="auto">
          <a:xfrm>
            <a:off x="2609850" y="1590675"/>
            <a:ext cx="2066925" cy="2028825"/>
          </a:xfrm>
          <a:prstGeom prst="rect">
            <a:avLst/>
          </a:prstGeom>
          <a:noFill/>
          <a:ln w="9525">
            <a:noFill/>
            <a:miter lim="800000"/>
            <a:headEnd/>
            <a:tailEnd/>
          </a:ln>
        </p:spPr>
      </p:pic>
      <p:pic>
        <p:nvPicPr>
          <p:cNvPr id="66564" name="Picture 5" descr="0401"/>
          <p:cNvPicPr>
            <a:picLocks noChangeAspect="1" noChangeArrowheads="1"/>
          </p:cNvPicPr>
          <p:nvPr/>
        </p:nvPicPr>
        <p:blipFill>
          <a:blip r:embed="rId4" cstate="print"/>
          <a:srcRect l="16216" t="9248" r="2316"/>
          <a:stretch>
            <a:fillRect/>
          </a:stretch>
        </p:blipFill>
        <p:spPr bwMode="auto">
          <a:xfrm>
            <a:off x="4932363" y="1177925"/>
            <a:ext cx="1838325" cy="2733675"/>
          </a:xfrm>
          <a:prstGeom prst="rect">
            <a:avLst/>
          </a:prstGeom>
          <a:noFill/>
          <a:ln w="9525">
            <a:noFill/>
            <a:miter lim="800000"/>
            <a:headEnd/>
            <a:tailEnd/>
          </a:ln>
        </p:spPr>
      </p:pic>
      <p:pic>
        <p:nvPicPr>
          <p:cNvPr id="66565" name="Picture 4"/>
          <p:cNvPicPr>
            <a:picLocks noChangeAspect="1" noChangeArrowheads="1"/>
          </p:cNvPicPr>
          <p:nvPr/>
        </p:nvPicPr>
        <p:blipFill>
          <a:blip r:embed="rId5" cstate="print"/>
          <a:srcRect l="30376" t="25201" r="18280" b="10484"/>
          <a:stretch>
            <a:fillRect/>
          </a:stretch>
        </p:blipFill>
        <p:spPr bwMode="auto">
          <a:xfrm>
            <a:off x="7092950" y="895350"/>
            <a:ext cx="1819275" cy="3038475"/>
          </a:xfrm>
          <a:prstGeom prst="rect">
            <a:avLst/>
          </a:prstGeom>
          <a:noFill/>
          <a:ln w="9525">
            <a:noFill/>
            <a:miter lim="800000"/>
            <a:headEnd/>
            <a:tailEnd/>
          </a:ln>
        </p:spPr>
      </p:pic>
      <p:sp>
        <p:nvSpPr>
          <p:cNvPr id="66566" name="Prostokąt 8"/>
          <p:cNvSpPr>
            <a:spLocks noChangeArrowheads="1"/>
          </p:cNvSpPr>
          <p:nvPr/>
        </p:nvSpPr>
        <p:spPr bwMode="auto">
          <a:xfrm>
            <a:off x="2330450" y="4292600"/>
            <a:ext cx="4032250" cy="369888"/>
          </a:xfrm>
          <a:prstGeom prst="rect">
            <a:avLst/>
          </a:prstGeom>
          <a:noFill/>
          <a:ln w="9525">
            <a:noFill/>
            <a:miter lim="800000"/>
            <a:headEnd/>
            <a:tailEnd/>
          </a:ln>
        </p:spPr>
        <p:txBody>
          <a:bodyPr wrap="none">
            <a:spAutoFit/>
          </a:bodyPr>
          <a:lstStyle/>
          <a:p>
            <a:r>
              <a:rPr lang="pl-PL" altLang="pl-PL" b="1">
                <a:cs typeface="Times New Roman" pitchFamily="18" charset="0"/>
              </a:rPr>
              <a:t>Lekka Izolacyjna Odzież Ochronna </a:t>
            </a:r>
            <a:endParaRPr lang="pl-PL" altLang="pl-PL"/>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4" descr="stepo"/>
          <p:cNvPicPr>
            <a:picLocks noChangeAspect="1" noChangeArrowheads="1"/>
          </p:cNvPicPr>
          <p:nvPr/>
        </p:nvPicPr>
        <p:blipFill>
          <a:blip r:embed="rId3" cstate="print"/>
          <a:srcRect/>
          <a:stretch>
            <a:fillRect/>
          </a:stretch>
        </p:blipFill>
        <p:spPr bwMode="auto">
          <a:xfrm>
            <a:off x="1258888" y="908050"/>
            <a:ext cx="1533525" cy="3228975"/>
          </a:xfrm>
          <a:prstGeom prst="rect">
            <a:avLst/>
          </a:prstGeom>
          <a:noFill/>
          <a:ln w="9525">
            <a:noFill/>
            <a:miter lim="800000"/>
            <a:headEnd/>
            <a:tailEnd/>
          </a:ln>
        </p:spPr>
      </p:pic>
      <p:pic>
        <p:nvPicPr>
          <p:cNvPr id="67587" name="Picture 7" descr="Trellchem_green_suit"/>
          <p:cNvPicPr>
            <a:picLocks noChangeAspect="1" noChangeArrowheads="1"/>
          </p:cNvPicPr>
          <p:nvPr/>
        </p:nvPicPr>
        <p:blipFill>
          <a:blip r:embed="rId4" cstate="print"/>
          <a:srcRect/>
          <a:stretch>
            <a:fillRect/>
          </a:stretch>
        </p:blipFill>
        <p:spPr bwMode="auto">
          <a:xfrm>
            <a:off x="3779838" y="717550"/>
            <a:ext cx="1295400" cy="3238500"/>
          </a:xfrm>
          <a:prstGeom prst="rect">
            <a:avLst/>
          </a:prstGeom>
          <a:noFill/>
          <a:ln w="9525">
            <a:noFill/>
            <a:miter lim="800000"/>
            <a:headEnd/>
            <a:tailEnd/>
          </a:ln>
        </p:spPr>
      </p:pic>
      <p:graphicFrame>
        <p:nvGraphicFramePr>
          <p:cNvPr id="67588" name="Obiekt 3"/>
          <p:cNvGraphicFramePr>
            <a:graphicFrameLocks noChangeAspect="1"/>
          </p:cNvGraphicFramePr>
          <p:nvPr/>
        </p:nvGraphicFramePr>
        <p:xfrm>
          <a:off x="5867400" y="565150"/>
          <a:ext cx="2200275" cy="3200400"/>
        </p:xfrm>
        <a:graphic>
          <a:graphicData uri="http://schemas.openxmlformats.org/presentationml/2006/ole">
            <p:oleObj spid="_x0000_s67588" r:id="rId5" imgW="3575311" imgH="5193802" progId="">
              <p:embed/>
            </p:oleObj>
          </a:graphicData>
        </a:graphic>
      </p:graphicFrame>
      <p:sp>
        <p:nvSpPr>
          <p:cNvPr id="67589" name="Prostokąt 4"/>
          <p:cNvSpPr>
            <a:spLocks noChangeArrowheads="1"/>
          </p:cNvSpPr>
          <p:nvPr/>
        </p:nvSpPr>
        <p:spPr bwMode="auto">
          <a:xfrm>
            <a:off x="2940050" y="4140200"/>
            <a:ext cx="3171825" cy="369888"/>
          </a:xfrm>
          <a:prstGeom prst="rect">
            <a:avLst/>
          </a:prstGeom>
          <a:noFill/>
          <a:ln w="9525">
            <a:noFill/>
            <a:miter lim="800000"/>
            <a:headEnd/>
            <a:tailEnd/>
          </a:ln>
        </p:spPr>
        <p:txBody>
          <a:bodyPr wrap="none">
            <a:spAutoFit/>
          </a:bodyPr>
          <a:lstStyle/>
          <a:p>
            <a:r>
              <a:rPr lang="pl-PL" altLang="pl-PL" b="1"/>
              <a:t>Kombinezon gazoszczelny </a:t>
            </a:r>
            <a:endParaRPr lang="pl-PL" altLang="pl-PL"/>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4" descr="Remploy Textile Unit - CBRN Protection Suits "/>
          <p:cNvPicPr>
            <a:picLocks noChangeAspect="1" noChangeArrowheads="1"/>
          </p:cNvPicPr>
          <p:nvPr/>
        </p:nvPicPr>
        <p:blipFill>
          <a:blip r:embed="rId2" cstate="print"/>
          <a:srcRect/>
          <a:stretch>
            <a:fillRect/>
          </a:stretch>
        </p:blipFill>
        <p:spPr bwMode="auto">
          <a:xfrm>
            <a:off x="684213" y="519113"/>
            <a:ext cx="1584325" cy="4081462"/>
          </a:xfrm>
          <a:prstGeom prst="rect">
            <a:avLst/>
          </a:prstGeom>
          <a:noFill/>
          <a:ln w="9525">
            <a:noFill/>
            <a:miter lim="800000"/>
            <a:headEnd/>
            <a:tailEnd/>
          </a:ln>
        </p:spPr>
      </p:pic>
      <p:pic>
        <p:nvPicPr>
          <p:cNvPr id="68611" name="Picture 5" descr="1436610"/>
          <p:cNvPicPr>
            <a:picLocks noChangeAspect="1" noChangeArrowheads="1"/>
          </p:cNvPicPr>
          <p:nvPr/>
        </p:nvPicPr>
        <p:blipFill>
          <a:blip r:embed="rId3" cstate="print"/>
          <a:srcRect l="20392" r="20784"/>
          <a:stretch>
            <a:fillRect/>
          </a:stretch>
        </p:blipFill>
        <p:spPr bwMode="auto">
          <a:xfrm>
            <a:off x="2254250" y="549275"/>
            <a:ext cx="2228850" cy="3781425"/>
          </a:xfrm>
          <a:prstGeom prst="rect">
            <a:avLst/>
          </a:prstGeom>
          <a:noFill/>
          <a:ln w="9525">
            <a:noFill/>
            <a:miter lim="800000"/>
            <a:headEnd/>
            <a:tailEnd/>
          </a:ln>
        </p:spPr>
      </p:pic>
      <p:pic>
        <p:nvPicPr>
          <p:cNvPr id="68612" name="Picture 10" descr="Nowy-2"/>
          <p:cNvPicPr>
            <a:picLocks noChangeAspect="1" noChangeArrowheads="1"/>
          </p:cNvPicPr>
          <p:nvPr/>
        </p:nvPicPr>
        <p:blipFill>
          <a:blip r:embed="rId4" cstate="print">
            <a:lum bright="6000"/>
          </a:blip>
          <a:srcRect t="4967" r="16185"/>
          <a:stretch>
            <a:fillRect/>
          </a:stretch>
        </p:blipFill>
        <p:spPr bwMode="auto">
          <a:xfrm>
            <a:off x="4483100" y="712788"/>
            <a:ext cx="1728788" cy="3538537"/>
          </a:xfrm>
          <a:prstGeom prst="rect">
            <a:avLst/>
          </a:prstGeom>
          <a:noFill/>
          <a:ln w="9525">
            <a:noFill/>
            <a:miter lim="800000"/>
            <a:headEnd/>
            <a:tailEnd/>
          </a:ln>
        </p:spPr>
      </p:pic>
      <p:pic>
        <p:nvPicPr>
          <p:cNvPr id="68613" name="Picture 9" descr="0074"/>
          <p:cNvPicPr>
            <a:picLocks noChangeAspect="1" noChangeArrowheads="1"/>
          </p:cNvPicPr>
          <p:nvPr/>
        </p:nvPicPr>
        <p:blipFill>
          <a:blip r:embed="rId5" cstate="print"/>
          <a:srcRect l="22964" t="5051" r="25549"/>
          <a:stretch>
            <a:fillRect/>
          </a:stretch>
        </p:blipFill>
        <p:spPr bwMode="auto">
          <a:xfrm>
            <a:off x="6588125" y="723900"/>
            <a:ext cx="1584325" cy="3444875"/>
          </a:xfrm>
          <a:prstGeom prst="rect">
            <a:avLst/>
          </a:prstGeom>
          <a:noFill/>
          <a:ln w="9525">
            <a:noFill/>
            <a:miter lim="800000"/>
            <a:headEnd/>
            <a:tailEnd/>
          </a:ln>
        </p:spPr>
      </p:pic>
      <p:sp>
        <p:nvSpPr>
          <p:cNvPr id="68614" name="Prostokąt 5"/>
          <p:cNvSpPr>
            <a:spLocks noChangeArrowheads="1"/>
          </p:cNvSpPr>
          <p:nvPr/>
        </p:nvSpPr>
        <p:spPr bwMode="auto">
          <a:xfrm>
            <a:off x="3205163" y="4594225"/>
            <a:ext cx="2659062" cy="368300"/>
          </a:xfrm>
          <a:prstGeom prst="rect">
            <a:avLst/>
          </a:prstGeom>
          <a:noFill/>
          <a:ln w="9525">
            <a:noFill/>
            <a:miter lim="800000"/>
            <a:headEnd/>
            <a:tailEnd/>
          </a:ln>
        </p:spPr>
        <p:txBody>
          <a:bodyPr wrap="none">
            <a:spAutoFit/>
          </a:bodyPr>
          <a:lstStyle/>
          <a:p>
            <a:r>
              <a:rPr lang="pl-PL" altLang="pl-PL" b="1"/>
              <a:t>Odzież filtrosorpcyjna </a:t>
            </a:r>
            <a:endParaRPr lang="pl-PL" altLang="pl-PL"/>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5" descr="mi6"/>
          <p:cNvPicPr>
            <a:picLocks noChangeAspect="1" noChangeArrowheads="1"/>
          </p:cNvPicPr>
          <p:nvPr/>
        </p:nvPicPr>
        <p:blipFill>
          <a:blip r:embed="rId2" cstate="print">
            <a:lum bright="12000" contrast="42000"/>
          </a:blip>
          <a:srcRect l="11870" t="8347" r="17184" b="5827"/>
          <a:stretch>
            <a:fillRect/>
          </a:stretch>
        </p:blipFill>
        <p:spPr bwMode="auto">
          <a:xfrm>
            <a:off x="1203325" y="904875"/>
            <a:ext cx="2233613" cy="2047875"/>
          </a:xfrm>
          <a:prstGeom prst="rect">
            <a:avLst/>
          </a:prstGeom>
          <a:noFill/>
          <a:ln w="9525">
            <a:noFill/>
            <a:miter lim="800000"/>
            <a:headEnd/>
            <a:tailEnd/>
          </a:ln>
        </p:spPr>
      </p:pic>
      <p:pic>
        <p:nvPicPr>
          <p:cNvPr id="69635" name="Picture 6" descr="mi7"/>
          <p:cNvPicPr>
            <a:picLocks noChangeAspect="1" noChangeArrowheads="1"/>
          </p:cNvPicPr>
          <p:nvPr/>
        </p:nvPicPr>
        <p:blipFill>
          <a:blip r:embed="rId3" cstate="print">
            <a:lum bright="12000" contrast="36000"/>
          </a:blip>
          <a:srcRect l="19075" t="4016" r="12814" b="2048"/>
          <a:stretch>
            <a:fillRect/>
          </a:stretch>
        </p:blipFill>
        <p:spPr bwMode="auto">
          <a:xfrm>
            <a:off x="3819525" y="876300"/>
            <a:ext cx="2005013" cy="2076450"/>
          </a:xfrm>
          <a:prstGeom prst="rect">
            <a:avLst/>
          </a:prstGeom>
          <a:noFill/>
          <a:ln w="9525">
            <a:noFill/>
            <a:miter lim="800000"/>
            <a:headEnd/>
            <a:tailEnd/>
          </a:ln>
        </p:spPr>
      </p:pic>
      <p:pic>
        <p:nvPicPr>
          <p:cNvPr id="69636" name="Picture 7" descr="mi8"/>
          <p:cNvPicPr>
            <a:picLocks noChangeAspect="1" noChangeArrowheads="1"/>
          </p:cNvPicPr>
          <p:nvPr/>
        </p:nvPicPr>
        <p:blipFill>
          <a:blip r:embed="rId4" cstate="print">
            <a:lum bright="12000" contrast="12000"/>
          </a:blip>
          <a:srcRect l="26871" t="5040" r="11279" b="11259"/>
          <a:stretch>
            <a:fillRect/>
          </a:stretch>
        </p:blipFill>
        <p:spPr bwMode="auto">
          <a:xfrm>
            <a:off x="6372225" y="752475"/>
            <a:ext cx="2287588" cy="2316163"/>
          </a:xfrm>
          <a:prstGeom prst="rect">
            <a:avLst/>
          </a:prstGeom>
          <a:noFill/>
          <a:ln w="9525">
            <a:noFill/>
            <a:miter lim="800000"/>
            <a:headEnd/>
            <a:tailEnd/>
          </a:ln>
        </p:spPr>
      </p:pic>
      <p:sp>
        <p:nvSpPr>
          <p:cNvPr id="69637" name="Rectangle 8"/>
          <p:cNvSpPr>
            <a:spLocks noChangeArrowheads="1"/>
          </p:cNvSpPr>
          <p:nvPr/>
        </p:nvSpPr>
        <p:spPr bwMode="auto">
          <a:xfrm>
            <a:off x="827088" y="892175"/>
            <a:ext cx="147637" cy="152400"/>
          </a:xfrm>
          <a:prstGeom prst="rect">
            <a:avLst/>
          </a:prstGeom>
          <a:noFill/>
          <a:ln w="9525">
            <a:noFill/>
            <a:miter lim="800000"/>
            <a:headEnd/>
            <a:tailEnd/>
          </a:ln>
          <a:effectLst/>
        </p:spPr>
        <p:txBody>
          <a:bodyPr wrap="none" lIns="0" tIns="0" rIns="0" bIns="0" anchor="ctr">
            <a:spAutoFit/>
          </a:bodyPr>
          <a:lstStyle/>
          <a:p>
            <a:r>
              <a:rPr lang="pl-PL" altLang="pl-PL" sz="1000" b="1"/>
              <a:t>a) </a:t>
            </a:r>
          </a:p>
        </p:txBody>
      </p:sp>
      <p:sp>
        <p:nvSpPr>
          <p:cNvPr id="69638" name="Rectangle 9"/>
          <p:cNvSpPr>
            <a:spLocks noChangeArrowheads="1"/>
          </p:cNvSpPr>
          <p:nvPr/>
        </p:nvSpPr>
        <p:spPr bwMode="auto">
          <a:xfrm>
            <a:off x="3741738" y="828675"/>
            <a:ext cx="155575" cy="152400"/>
          </a:xfrm>
          <a:prstGeom prst="rect">
            <a:avLst/>
          </a:prstGeom>
          <a:noFill/>
          <a:ln w="9525">
            <a:noFill/>
            <a:miter lim="800000"/>
            <a:headEnd/>
            <a:tailEnd/>
          </a:ln>
          <a:effectLst/>
        </p:spPr>
        <p:txBody>
          <a:bodyPr wrap="none" lIns="0" tIns="0" rIns="0" bIns="0" anchor="ctr">
            <a:spAutoFit/>
          </a:bodyPr>
          <a:lstStyle/>
          <a:p>
            <a:r>
              <a:rPr lang="pl-PL" altLang="pl-PL" sz="1000" b="1"/>
              <a:t>b) </a:t>
            </a:r>
          </a:p>
        </p:txBody>
      </p:sp>
      <p:sp>
        <p:nvSpPr>
          <p:cNvPr id="69639" name="Rectangle 10"/>
          <p:cNvSpPr>
            <a:spLocks noChangeArrowheads="1"/>
          </p:cNvSpPr>
          <p:nvPr/>
        </p:nvSpPr>
        <p:spPr bwMode="auto">
          <a:xfrm>
            <a:off x="6026150" y="752475"/>
            <a:ext cx="147638" cy="152400"/>
          </a:xfrm>
          <a:prstGeom prst="rect">
            <a:avLst/>
          </a:prstGeom>
          <a:noFill/>
          <a:ln w="9525">
            <a:noFill/>
            <a:miter lim="800000"/>
            <a:headEnd/>
            <a:tailEnd/>
          </a:ln>
          <a:effectLst/>
        </p:spPr>
        <p:txBody>
          <a:bodyPr wrap="none" lIns="0" tIns="0" rIns="0" bIns="0" anchor="ctr">
            <a:spAutoFit/>
          </a:bodyPr>
          <a:lstStyle/>
          <a:p>
            <a:r>
              <a:rPr lang="pl-PL" altLang="pl-PL" sz="1000" b="1"/>
              <a:t>c) </a:t>
            </a:r>
          </a:p>
        </p:txBody>
      </p:sp>
      <p:sp>
        <p:nvSpPr>
          <p:cNvPr id="69640" name="Prostokąt 2"/>
          <p:cNvSpPr>
            <a:spLocks noChangeArrowheads="1"/>
          </p:cNvSpPr>
          <p:nvPr/>
        </p:nvSpPr>
        <p:spPr bwMode="auto">
          <a:xfrm>
            <a:off x="611188" y="3441700"/>
            <a:ext cx="8048625" cy="523875"/>
          </a:xfrm>
          <a:prstGeom prst="rect">
            <a:avLst/>
          </a:prstGeom>
          <a:noFill/>
          <a:ln w="9525">
            <a:noFill/>
            <a:miter lim="800000"/>
            <a:headEnd/>
            <a:tailEnd/>
          </a:ln>
        </p:spPr>
        <p:txBody>
          <a:bodyPr>
            <a:spAutoFit/>
          </a:bodyPr>
          <a:lstStyle/>
          <a:p>
            <a:r>
              <a:rPr lang="pl-PL" altLang="pl-PL" sz="1400" b="1"/>
              <a:t>Materiał SARATOGA™. Przedstawiono schemat ułożenia warstw materiału – fot. a, b </a:t>
            </a:r>
            <a:br>
              <a:rPr lang="pl-PL" altLang="pl-PL" sz="1400" b="1"/>
            </a:br>
            <a:r>
              <a:rPr lang="pl-PL" altLang="pl-PL" sz="1400" b="1"/>
              <a:t>oraz widok materiału z naniesioną warstwą sferycznego węgla aktywnego – fot. c,</a:t>
            </a:r>
            <a:endParaRPr lang="pl-PL" altLang="pl-PL" sz="1400"/>
          </a:p>
        </p:txBody>
      </p:sp>
      <p:sp>
        <p:nvSpPr>
          <p:cNvPr id="69641" name="Prostokąt 3"/>
          <p:cNvSpPr>
            <a:spLocks noChangeArrowheads="1"/>
          </p:cNvSpPr>
          <p:nvPr/>
        </p:nvSpPr>
        <p:spPr bwMode="auto">
          <a:xfrm>
            <a:off x="468313" y="4149725"/>
            <a:ext cx="8351837" cy="954088"/>
          </a:xfrm>
          <a:prstGeom prst="rect">
            <a:avLst/>
          </a:prstGeom>
          <a:noFill/>
          <a:ln w="9525">
            <a:noFill/>
            <a:miter lim="800000"/>
            <a:headEnd/>
            <a:tailEnd/>
          </a:ln>
        </p:spPr>
        <p:txBody>
          <a:bodyPr>
            <a:spAutoFit/>
          </a:bodyPr>
          <a:lstStyle/>
          <a:p>
            <a:pPr>
              <a:spcBef>
                <a:spcPct val="50000"/>
              </a:spcBef>
            </a:pPr>
            <a:r>
              <a:rPr lang="pl-PL" altLang="pl-PL" sz="1400" b="1"/>
              <a:t>Według danych producenta gęstość powierzchniowa węgla w tym materiale wynosi od 180 do 220 g/m</a:t>
            </a:r>
            <a:r>
              <a:rPr lang="pl-PL" altLang="pl-PL" sz="1400" b="1" baseline="30000"/>
              <a:t>2</a:t>
            </a:r>
            <a:r>
              <a:rPr lang="pl-PL" altLang="pl-PL" sz="1400" b="1"/>
              <a:t>, co zapewnia najwyższą pojemność sorpcyjną spośród materiałów dostępnych na rynku. Ponad 85 % powierzchni sfer jest dostępne dla zewnętrznej (toksycznej) atmosfery. Materiał ten posiada również bardzo dobre właściwości mechaniczne.</a:t>
            </a:r>
          </a:p>
        </p:txBody>
      </p:sp>
      <p:sp>
        <p:nvSpPr>
          <p:cNvPr id="69642" name="Text Box 13"/>
          <p:cNvSpPr txBox="1">
            <a:spLocks noChangeArrowheads="1"/>
          </p:cNvSpPr>
          <p:nvPr/>
        </p:nvSpPr>
        <p:spPr bwMode="auto">
          <a:xfrm>
            <a:off x="204788" y="5103813"/>
            <a:ext cx="8767762" cy="1581150"/>
          </a:xfrm>
          <a:prstGeom prst="rect">
            <a:avLst/>
          </a:prstGeom>
          <a:noFill/>
          <a:ln w="9525">
            <a:noFill/>
            <a:miter lim="800000"/>
            <a:headEnd/>
            <a:tailEnd/>
          </a:ln>
          <a:effectLst/>
        </p:spPr>
        <p:txBody>
          <a:bodyPr>
            <a:spAutoFit/>
          </a:bodyPr>
          <a:lstStyle/>
          <a:p>
            <a:pPr>
              <a:spcBef>
                <a:spcPct val="50000"/>
              </a:spcBef>
            </a:pPr>
            <a:r>
              <a:rPr lang="pl-PL" altLang="pl-PL" sz="1400" b="1"/>
              <a:t>Istotną wadą materiałów z węglem aktywnym jest ograniczenie czasu użytkowania odzieży w terenie nieskażonym gdyż węgiel aktywny absorbuje pot oraz wszelkie zanieczyszczenia z powietrza, z którymi mogą stykać się żołnierze, takie jak spaliny czy dym. Problemem jest również ich odkażanie, gdyż nie można usunąć środków toksycznych zaadsorbowanych w porach węgla aktywnego. Środki te po pewnym czasie (zwłaszcza w podwyższonej temperaturze) mogą być uwalniane do otoczenia. Dlatego też z reguły nie przewiduje się odkażania odzieży tego typu. Odzież ta posiada także dosyć dużą masę oraz objętość w stanie zapakowanym.</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6" descr="Selectively Permeable Membrane Diagram"/>
          <p:cNvPicPr>
            <a:picLocks noChangeAspect="1" noChangeArrowheads="1"/>
          </p:cNvPicPr>
          <p:nvPr/>
        </p:nvPicPr>
        <p:blipFill>
          <a:blip r:embed="rId2" cstate="print"/>
          <a:srcRect/>
          <a:stretch>
            <a:fillRect/>
          </a:stretch>
        </p:blipFill>
        <p:spPr bwMode="auto">
          <a:xfrm>
            <a:off x="1509713" y="260350"/>
            <a:ext cx="4967287" cy="3063875"/>
          </a:xfrm>
          <a:prstGeom prst="rect">
            <a:avLst/>
          </a:prstGeom>
          <a:noFill/>
          <a:ln w="9525">
            <a:noFill/>
            <a:miter lim="800000"/>
            <a:headEnd/>
            <a:tailEnd/>
          </a:ln>
        </p:spPr>
      </p:pic>
      <p:sp>
        <p:nvSpPr>
          <p:cNvPr id="70659" name="Prostokąt 2"/>
          <p:cNvSpPr>
            <a:spLocks noChangeArrowheads="1"/>
          </p:cNvSpPr>
          <p:nvPr/>
        </p:nvSpPr>
        <p:spPr bwMode="auto">
          <a:xfrm>
            <a:off x="323850" y="3457575"/>
            <a:ext cx="8640763" cy="522288"/>
          </a:xfrm>
          <a:prstGeom prst="rect">
            <a:avLst/>
          </a:prstGeom>
          <a:noFill/>
          <a:ln w="9525">
            <a:noFill/>
            <a:miter lim="800000"/>
            <a:headEnd/>
            <a:tailEnd/>
          </a:ln>
        </p:spPr>
        <p:txBody>
          <a:bodyPr>
            <a:spAutoFit/>
          </a:bodyPr>
          <a:lstStyle/>
          <a:p>
            <a:r>
              <a:rPr lang="pl-PL" altLang="pl-PL" sz="1400" b="1"/>
              <a:t>Schemat ukazujący właściwości wielowarstwowego materiału na odzież ochronną z wykorzystaniem membrany selektywnie przepuszczalnej </a:t>
            </a:r>
            <a:endParaRPr lang="pl-PL" altLang="pl-PL" sz="140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5"/>
          <p:cNvPicPr>
            <a:picLocks noChangeAspect="1" noChangeArrowheads="1"/>
          </p:cNvPicPr>
          <p:nvPr/>
        </p:nvPicPr>
        <p:blipFill>
          <a:blip r:embed="rId2" cstate="print"/>
          <a:srcRect/>
          <a:stretch>
            <a:fillRect/>
          </a:stretch>
        </p:blipFill>
        <p:spPr bwMode="auto">
          <a:xfrm>
            <a:off x="655638" y="1011238"/>
            <a:ext cx="1425575" cy="4178300"/>
          </a:xfrm>
          <a:prstGeom prst="rect">
            <a:avLst/>
          </a:prstGeom>
          <a:noFill/>
          <a:ln w="9525">
            <a:noFill/>
            <a:miter lim="800000"/>
            <a:headEnd/>
            <a:tailEnd/>
          </a:ln>
        </p:spPr>
      </p:pic>
      <p:sp>
        <p:nvSpPr>
          <p:cNvPr id="71683" name="Prostokąt 2"/>
          <p:cNvSpPr>
            <a:spLocks noChangeArrowheads="1"/>
          </p:cNvSpPr>
          <p:nvPr/>
        </p:nvSpPr>
        <p:spPr bwMode="auto">
          <a:xfrm>
            <a:off x="2081213" y="908050"/>
            <a:ext cx="6811962" cy="307975"/>
          </a:xfrm>
          <a:prstGeom prst="rect">
            <a:avLst/>
          </a:prstGeom>
          <a:noFill/>
          <a:ln w="9525">
            <a:noFill/>
            <a:miter lim="800000"/>
            <a:headEnd/>
            <a:tailEnd/>
          </a:ln>
        </p:spPr>
        <p:txBody>
          <a:bodyPr>
            <a:spAutoFit/>
          </a:bodyPr>
          <a:lstStyle/>
          <a:p>
            <a:r>
              <a:rPr lang="pl-PL" altLang="pl-PL" sz="1400" b="1"/>
              <a:t>Przewidywany do opracowania do 2030r mundur bojowy Future Force Warrior </a:t>
            </a:r>
            <a:endParaRPr lang="pl-PL" altLang="pl-PL" sz="1400"/>
          </a:p>
        </p:txBody>
      </p:sp>
      <p:sp>
        <p:nvSpPr>
          <p:cNvPr id="71684" name="Text Box 7"/>
          <p:cNvSpPr txBox="1">
            <a:spLocks noChangeArrowheads="1"/>
          </p:cNvSpPr>
          <p:nvPr/>
        </p:nvSpPr>
        <p:spPr bwMode="auto">
          <a:xfrm>
            <a:off x="2398713" y="2538413"/>
            <a:ext cx="6551612" cy="2006600"/>
          </a:xfrm>
          <a:prstGeom prst="rect">
            <a:avLst/>
          </a:prstGeom>
          <a:noFill/>
          <a:ln w="9525">
            <a:noFill/>
            <a:miter lim="800000"/>
            <a:headEnd/>
            <a:tailEnd/>
          </a:ln>
          <a:effectLst/>
        </p:spPr>
        <p:txBody>
          <a:bodyPr>
            <a:spAutoFit/>
          </a:bodyPr>
          <a:lstStyle/>
          <a:p>
            <a:pPr>
              <a:spcBef>
                <a:spcPct val="50000"/>
              </a:spcBef>
            </a:pPr>
            <a:r>
              <a:rPr lang="pl-PL" altLang="pl-PL" sz="1400" b="1"/>
              <a:t>Powinien on mieć zdolność samoodkażania, a oprócz ochrony przed BMR ma chronić również przed odłamkami, płomieniami, czynnikami środowiskowymi (chłód, upał, opady). Planowane jest, że będzie miał on warstwę zewnętrzną o zmiennym ubarwieniu dostosowującym się do otoczenia a na wizjerze hełmu będą wyświetlane informacje o koncentracji środków chemicznych i biologicznych w terenie. Monitorowane będą również funkcje życiowe organizmu (temperatura skóry, tętno, ciśnienie), stan nawodnienia organizmu oraz poziom stresu, co pozwoli na bieżącą ocenę zdolności bojowej żołnierza. </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Prostokąt 1"/>
          <p:cNvSpPr>
            <a:spLocks noChangeArrowheads="1"/>
          </p:cNvSpPr>
          <p:nvPr/>
        </p:nvSpPr>
        <p:spPr bwMode="auto">
          <a:xfrm>
            <a:off x="179388" y="2247900"/>
            <a:ext cx="8640762" cy="1200150"/>
          </a:xfrm>
          <a:prstGeom prst="rect">
            <a:avLst/>
          </a:prstGeom>
          <a:noFill/>
          <a:ln w="9525">
            <a:noFill/>
            <a:miter lim="800000"/>
            <a:headEnd/>
            <a:tailEnd/>
          </a:ln>
        </p:spPr>
        <p:txBody>
          <a:bodyPr>
            <a:spAutoFit/>
          </a:bodyPr>
          <a:lstStyle/>
          <a:p>
            <a:pPr algn="ctr"/>
            <a:r>
              <a:rPr lang="pl-PL" altLang="pl-PL" sz="3600" b="1">
                <a:solidFill>
                  <a:srgbClr val="0033CC"/>
                </a:solidFill>
              </a:rPr>
              <a:t>Systemy ochrony zbiorowej typu lekkiego</a:t>
            </a:r>
            <a:endParaRPr lang="pl-PL" altLang="pl-PL" sz="3600">
              <a:solidFill>
                <a:srgbClr val="0033CC"/>
              </a:solidFill>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Obraz 299"/>
          <p:cNvPicPr>
            <a:picLocks noChangeAspect="1" noChangeArrowheads="1"/>
          </p:cNvPicPr>
          <p:nvPr/>
        </p:nvPicPr>
        <p:blipFill>
          <a:blip r:embed="rId2" cstate="print"/>
          <a:srcRect/>
          <a:stretch>
            <a:fillRect/>
          </a:stretch>
        </p:blipFill>
        <p:spPr bwMode="auto">
          <a:xfrm>
            <a:off x="1535113" y="692150"/>
            <a:ext cx="2914650" cy="1600200"/>
          </a:xfrm>
          <a:prstGeom prst="rect">
            <a:avLst/>
          </a:prstGeom>
          <a:noFill/>
          <a:ln w="9525">
            <a:noFill/>
            <a:miter lim="800000"/>
            <a:headEnd/>
            <a:tailEnd/>
          </a:ln>
        </p:spPr>
      </p:pic>
      <p:pic>
        <p:nvPicPr>
          <p:cNvPr id="73731" name="Obraz 300"/>
          <p:cNvPicPr>
            <a:picLocks noChangeAspect="1" noChangeArrowheads="1"/>
          </p:cNvPicPr>
          <p:nvPr/>
        </p:nvPicPr>
        <p:blipFill>
          <a:blip r:embed="rId3" cstate="print"/>
          <a:srcRect/>
          <a:stretch>
            <a:fillRect/>
          </a:stretch>
        </p:blipFill>
        <p:spPr bwMode="auto">
          <a:xfrm>
            <a:off x="4859338" y="692150"/>
            <a:ext cx="2800350" cy="1676400"/>
          </a:xfrm>
          <a:prstGeom prst="rect">
            <a:avLst/>
          </a:prstGeom>
          <a:noFill/>
          <a:ln w="9525">
            <a:noFill/>
            <a:miter lim="800000"/>
            <a:headEnd/>
            <a:tailEnd/>
          </a:ln>
        </p:spPr>
      </p:pic>
      <p:pic>
        <p:nvPicPr>
          <p:cNvPr id="73732" name="Obraz 301"/>
          <p:cNvPicPr>
            <a:picLocks noChangeAspect="1" noChangeArrowheads="1"/>
          </p:cNvPicPr>
          <p:nvPr/>
        </p:nvPicPr>
        <p:blipFill>
          <a:blip r:embed="rId4" cstate="print"/>
          <a:srcRect/>
          <a:stretch>
            <a:fillRect/>
          </a:stretch>
        </p:blipFill>
        <p:spPr bwMode="auto">
          <a:xfrm>
            <a:off x="1535113" y="2444750"/>
            <a:ext cx="2914650" cy="2049463"/>
          </a:xfrm>
          <a:prstGeom prst="rect">
            <a:avLst/>
          </a:prstGeom>
          <a:noFill/>
          <a:ln w="9525">
            <a:noFill/>
            <a:miter lim="800000"/>
            <a:headEnd/>
            <a:tailEnd/>
          </a:ln>
        </p:spPr>
      </p:pic>
      <p:pic>
        <p:nvPicPr>
          <p:cNvPr id="73733" name="Obraz 302" descr="Opis: Fig 16-33"/>
          <p:cNvPicPr>
            <a:picLocks noChangeAspect="1" noChangeArrowheads="1"/>
          </p:cNvPicPr>
          <p:nvPr/>
        </p:nvPicPr>
        <p:blipFill>
          <a:blip r:embed="rId5" cstate="print"/>
          <a:srcRect l="2034" t="1913" r="1357" b="3349"/>
          <a:stretch>
            <a:fillRect/>
          </a:stretch>
        </p:blipFill>
        <p:spPr bwMode="auto">
          <a:xfrm>
            <a:off x="4859338" y="2492375"/>
            <a:ext cx="2800350" cy="1952625"/>
          </a:xfrm>
          <a:prstGeom prst="rect">
            <a:avLst/>
          </a:prstGeom>
          <a:noFill/>
          <a:ln w="9525">
            <a:noFill/>
            <a:miter lim="800000"/>
            <a:headEnd/>
            <a:tailEnd/>
          </a:ln>
        </p:spPr>
      </p:pic>
      <p:sp>
        <p:nvSpPr>
          <p:cNvPr id="73734" name="Prostokąt 2"/>
          <p:cNvSpPr>
            <a:spLocks noChangeArrowheads="1"/>
          </p:cNvSpPr>
          <p:nvPr/>
        </p:nvSpPr>
        <p:spPr bwMode="auto">
          <a:xfrm>
            <a:off x="287338" y="4797425"/>
            <a:ext cx="8461375" cy="522288"/>
          </a:xfrm>
          <a:prstGeom prst="rect">
            <a:avLst/>
          </a:prstGeom>
          <a:noFill/>
          <a:ln w="9525">
            <a:noFill/>
            <a:miter lim="800000"/>
            <a:headEnd/>
            <a:tailEnd/>
          </a:ln>
        </p:spPr>
        <p:txBody>
          <a:bodyPr>
            <a:spAutoFit/>
          </a:bodyPr>
          <a:lstStyle/>
          <a:p>
            <a:pPr algn="ctr"/>
            <a:r>
              <a:rPr lang="en-US" altLang="pl-PL" sz="1400"/>
              <a:t>Szpital polowy CP DEPMEDS: a) kompleks szpitalny, b) wejście śluza wejściowa oraz śluzy dla pacjentów na noszach, c, d) widok wnętrza </a:t>
            </a:r>
            <a:endParaRPr lang="pl-PL" altLang="pl-PL" sz="140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4"/>
          <p:cNvSpPr txBox="1">
            <a:spLocks noChangeArrowheads="1"/>
          </p:cNvSpPr>
          <p:nvPr/>
        </p:nvSpPr>
        <p:spPr bwMode="auto">
          <a:xfrm>
            <a:off x="161925" y="92075"/>
            <a:ext cx="8785225" cy="646113"/>
          </a:xfrm>
          <a:prstGeom prst="rect">
            <a:avLst/>
          </a:prstGeom>
          <a:noFill/>
          <a:ln w="9525">
            <a:noFill/>
            <a:miter lim="800000"/>
            <a:headEnd/>
            <a:tailEnd/>
          </a:ln>
          <a:effectLst/>
        </p:spPr>
        <p:txBody>
          <a:bodyPr>
            <a:spAutoFit/>
          </a:bodyPr>
          <a:lstStyle/>
          <a:p>
            <a:pPr>
              <a:spcBef>
                <a:spcPct val="50000"/>
              </a:spcBef>
            </a:pPr>
            <a:r>
              <a:rPr lang="pl-PL" altLang="pl-PL"/>
              <a:t>System ochrony zbiorowej CBPS (Chemical and Biological Protected Shelter), zapewnia wolne od skażeń środowisko o kontrolowanych parametrach. </a:t>
            </a:r>
          </a:p>
        </p:txBody>
      </p:sp>
      <p:pic>
        <p:nvPicPr>
          <p:cNvPr id="74755" name="Picture 5"/>
          <p:cNvPicPr>
            <a:picLocks noChangeAspect="1" noChangeArrowheads="1"/>
          </p:cNvPicPr>
          <p:nvPr/>
        </p:nvPicPr>
        <p:blipFill>
          <a:blip r:embed="rId2" cstate="print"/>
          <a:srcRect/>
          <a:stretch>
            <a:fillRect/>
          </a:stretch>
        </p:blipFill>
        <p:spPr bwMode="auto">
          <a:xfrm>
            <a:off x="0" y="765175"/>
            <a:ext cx="2324100" cy="1533525"/>
          </a:xfrm>
          <a:prstGeom prst="rect">
            <a:avLst/>
          </a:prstGeom>
          <a:noFill/>
          <a:ln w="9525">
            <a:noFill/>
            <a:miter lim="800000"/>
            <a:headEnd/>
            <a:tailEnd/>
          </a:ln>
        </p:spPr>
      </p:pic>
      <p:pic>
        <p:nvPicPr>
          <p:cNvPr id="74756" name="Picture 6" descr="Chemically and Biologically Protected Shelter System (CBPSS)"/>
          <p:cNvPicPr>
            <a:picLocks noChangeAspect="1" noChangeArrowheads="1"/>
          </p:cNvPicPr>
          <p:nvPr/>
        </p:nvPicPr>
        <p:blipFill>
          <a:blip r:embed="rId3" cstate="print"/>
          <a:srcRect/>
          <a:stretch>
            <a:fillRect/>
          </a:stretch>
        </p:blipFill>
        <p:spPr bwMode="auto">
          <a:xfrm>
            <a:off x="2268538" y="765175"/>
            <a:ext cx="2286000" cy="1533525"/>
          </a:xfrm>
          <a:prstGeom prst="rect">
            <a:avLst/>
          </a:prstGeom>
          <a:noFill/>
          <a:ln w="9525">
            <a:noFill/>
            <a:miter lim="800000"/>
            <a:headEnd/>
            <a:tailEnd/>
          </a:ln>
        </p:spPr>
      </p:pic>
      <p:pic>
        <p:nvPicPr>
          <p:cNvPr id="74757" name="Picture 7" descr="Chemically and Biologically Protected Shelter System (CBPSS)"/>
          <p:cNvPicPr>
            <a:picLocks noChangeAspect="1" noChangeArrowheads="1"/>
          </p:cNvPicPr>
          <p:nvPr/>
        </p:nvPicPr>
        <p:blipFill>
          <a:blip r:embed="rId4" cstate="print"/>
          <a:srcRect/>
          <a:stretch>
            <a:fillRect/>
          </a:stretch>
        </p:blipFill>
        <p:spPr bwMode="auto">
          <a:xfrm>
            <a:off x="4572000" y="765175"/>
            <a:ext cx="2286000" cy="1533525"/>
          </a:xfrm>
          <a:prstGeom prst="rect">
            <a:avLst/>
          </a:prstGeom>
          <a:noFill/>
          <a:ln w="9525">
            <a:noFill/>
            <a:miter lim="800000"/>
            <a:headEnd/>
            <a:tailEnd/>
          </a:ln>
        </p:spPr>
      </p:pic>
      <p:pic>
        <p:nvPicPr>
          <p:cNvPr id="74758" name="Picture 8" descr="Chemically and Biologically Protected Shelter System (CBPSS)"/>
          <p:cNvPicPr>
            <a:picLocks noChangeAspect="1" noChangeArrowheads="1"/>
          </p:cNvPicPr>
          <p:nvPr/>
        </p:nvPicPr>
        <p:blipFill>
          <a:blip r:embed="rId5" cstate="print"/>
          <a:srcRect/>
          <a:stretch>
            <a:fillRect/>
          </a:stretch>
        </p:blipFill>
        <p:spPr bwMode="auto">
          <a:xfrm>
            <a:off x="6877050" y="836613"/>
            <a:ext cx="2266950" cy="1514475"/>
          </a:xfrm>
          <a:prstGeom prst="rect">
            <a:avLst/>
          </a:prstGeom>
          <a:noFill/>
          <a:ln w="9525">
            <a:noFill/>
            <a:miter lim="800000"/>
            <a:headEnd/>
            <a:tailEnd/>
          </a:ln>
        </p:spPr>
      </p:pic>
      <p:pic>
        <p:nvPicPr>
          <p:cNvPr id="74759" name="Picture 9" descr="Chemically and Biologically Protected Shelter System (CBPSS)"/>
          <p:cNvPicPr>
            <a:picLocks noChangeAspect="1" noChangeArrowheads="1"/>
          </p:cNvPicPr>
          <p:nvPr/>
        </p:nvPicPr>
        <p:blipFill>
          <a:blip r:embed="rId6" cstate="print"/>
          <a:srcRect/>
          <a:stretch>
            <a:fillRect/>
          </a:stretch>
        </p:blipFill>
        <p:spPr bwMode="auto">
          <a:xfrm>
            <a:off x="0" y="2492375"/>
            <a:ext cx="2266950" cy="1514475"/>
          </a:xfrm>
          <a:prstGeom prst="rect">
            <a:avLst/>
          </a:prstGeom>
          <a:noFill/>
          <a:ln w="9525">
            <a:noFill/>
            <a:miter lim="800000"/>
            <a:headEnd/>
            <a:tailEnd/>
          </a:ln>
        </p:spPr>
      </p:pic>
      <p:pic>
        <p:nvPicPr>
          <p:cNvPr id="74760" name="Picture 10" descr="Chemically and Biologically Protected Shelter System (CBPSS)"/>
          <p:cNvPicPr>
            <a:picLocks noChangeAspect="1" noChangeArrowheads="1"/>
          </p:cNvPicPr>
          <p:nvPr/>
        </p:nvPicPr>
        <p:blipFill>
          <a:blip r:embed="rId7" cstate="print"/>
          <a:srcRect/>
          <a:stretch>
            <a:fillRect/>
          </a:stretch>
        </p:blipFill>
        <p:spPr bwMode="auto">
          <a:xfrm>
            <a:off x="2268538" y="2492375"/>
            <a:ext cx="2247900" cy="1504950"/>
          </a:xfrm>
          <a:prstGeom prst="rect">
            <a:avLst/>
          </a:prstGeom>
          <a:noFill/>
          <a:ln w="9525">
            <a:noFill/>
            <a:miter lim="800000"/>
            <a:headEnd/>
            <a:tailEnd/>
          </a:ln>
        </p:spPr>
      </p:pic>
      <p:pic>
        <p:nvPicPr>
          <p:cNvPr id="74761" name="Picture 11" descr="Fig 16-34"/>
          <p:cNvPicPr>
            <a:picLocks noChangeAspect="1" noChangeArrowheads="1"/>
          </p:cNvPicPr>
          <p:nvPr/>
        </p:nvPicPr>
        <p:blipFill>
          <a:blip r:embed="rId8" cstate="print"/>
          <a:srcRect l="2092" t="2975" r="2510" b="4167"/>
          <a:stretch>
            <a:fillRect/>
          </a:stretch>
        </p:blipFill>
        <p:spPr bwMode="auto">
          <a:xfrm>
            <a:off x="4572000" y="2492375"/>
            <a:ext cx="2276475" cy="1562100"/>
          </a:xfrm>
          <a:prstGeom prst="rect">
            <a:avLst/>
          </a:prstGeom>
          <a:noFill/>
          <a:ln w="9525">
            <a:noFill/>
            <a:miter lim="800000"/>
            <a:headEnd/>
            <a:tailEnd/>
          </a:ln>
        </p:spPr>
      </p:pic>
      <p:pic>
        <p:nvPicPr>
          <p:cNvPr id="74762" name="Picture 12"/>
          <p:cNvPicPr>
            <a:picLocks noChangeAspect="1" noChangeArrowheads="1"/>
          </p:cNvPicPr>
          <p:nvPr/>
        </p:nvPicPr>
        <p:blipFill>
          <a:blip r:embed="rId9" cstate="print"/>
          <a:srcRect/>
          <a:stretch>
            <a:fillRect/>
          </a:stretch>
        </p:blipFill>
        <p:spPr bwMode="auto">
          <a:xfrm>
            <a:off x="6877050" y="2420938"/>
            <a:ext cx="2124075" cy="1647825"/>
          </a:xfrm>
          <a:prstGeom prst="rect">
            <a:avLst/>
          </a:prstGeom>
          <a:noFill/>
          <a:ln w="9525">
            <a:noFill/>
            <a:miter lim="800000"/>
            <a:headEnd/>
            <a:tailEnd/>
          </a:ln>
        </p:spPr>
      </p:pic>
      <p:pic>
        <p:nvPicPr>
          <p:cNvPr id="74763" name="Picture 13"/>
          <p:cNvPicPr>
            <a:picLocks noChangeAspect="1" noChangeArrowheads="1"/>
          </p:cNvPicPr>
          <p:nvPr/>
        </p:nvPicPr>
        <p:blipFill>
          <a:blip r:embed="rId10" cstate="print"/>
          <a:srcRect/>
          <a:stretch>
            <a:fillRect/>
          </a:stretch>
        </p:blipFill>
        <p:spPr bwMode="auto">
          <a:xfrm>
            <a:off x="179388" y="4149725"/>
            <a:ext cx="2343150" cy="1638300"/>
          </a:xfrm>
          <a:prstGeom prst="rect">
            <a:avLst/>
          </a:prstGeom>
          <a:noFill/>
          <a:ln w="9525">
            <a:noFill/>
            <a:miter lim="800000"/>
            <a:headEnd/>
            <a:tailEnd/>
          </a:ln>
        </p:spPr>
      </p:pic>
      <p:pic>
        <p:nvPicPr>
          <p:cNvPr id="74764" name="Picture 14" descr="Chemically and Biologically Protected Shelter System (CBPSS)"/>
          <p:cNvPicPr>
            <a:picLocks noChangeAspect="1" noChangeArrowheads="1"/>
          </p:cNvPicPr>
          <p:nvPr/>
        </p:nvPicPr>
        <p:blipFill>
          <a:blip r:embed="rId11" cstate="print"/>
          <a:srcRect/>
          <a:stretch>
            <a:fillRect/>
          </a:stretch>
        </p:blipFill>
        <p:spPr bwMode="auto">
          <a:xfrm>
            <a:off x="2627313" y="4292600"/>
            <a:ext cx="2581275" cy="1419225"/>
          </a:xfrm>
          <a:prstGeom prst="rect">
            <a:avLst/>
          </a:prstGeom>
          <a:noFill/>
          <a:ln w="9525">
            <a:noFill/>
            <a:miter lim="800000"/>
            <a:headEnd/>
            <a:tailEnd/>
          </a:ln>
        </p:spPr>
      </p:pic>
      <p:sp>
        <p:nvSpPr>
          <p:cNvPr id="74765" name="Text Box 15"/>
          <p:cNvSpPr txBox="1">
            <a:spLocks noChangeArrowheads="1"/>
          </p:cNvSpPr>
          <p:nvPr/>
        </p:nvSpPr>
        <p:spPr bwMode="auto">
          <a:xfrm>
            <a:off x="179388" y="6021388"/>
            <a:ext cx="8856662" cy="523875"/>
          </a:xfrm>
          <a:prstGeom prst="rect">
            <a:avLst/>
          </a:prstGeom>
          <a:noFill/>
          <a:ln w="9525">
            <a:noFill/>
            <a:miter lim="800000"/>
            <a:headEnd/>
            <a:tailEnd/>
          </a:ln>
          <a:effectLst/>
        </p:spPr>
        <p:txBody>
          <a:bodyPr>
            <a:spAutoFit/>
          </a:bodyPr>
          <a:lstStyle/>
          <a:p>
            <a:pPr>
              <a:spcBef>
                <a:spcPct val="50000"/>
              </a:spcBef>
            </a:pPr>
            <a:r>
              <a:rPr lang="pl-PL" altLang="pl-PL" sz="1400"/>
              <a:t>Amerykański system CBPS, transportowany na pojeździe HMMWV. Przedstawiono przewożenie, sposób rozkładania i wnętrze namiotu,</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 Box 4"/>
          <p:cNvSpPr txBox="1">
            <a:spLocks noChangeArrowheads="1"/>
          </p:cNvSpPr>
          <p:nvPr/>
        </p:nvSpPr>
        <p:spPr bwMode="auto">
          <a:xfrm>
            <a:off x="179388" y="188913"/>
            <a:ext cx="8785225" cy="830262"/>
          </a:xfrm>
          <a:prstGeom prst="rect">
            <a:avLst/>
          </a:prstGeom>
          <a:noFill/>
          <a:ln w="9525">
            <a:noFill/>
            <a:miter lim="800000"/>
            <a:headEnd/>
            <a:tailEnd/>
          </a:ln>
          <a:effectLst/>
        </p:spPr>
        <p:txBody>
          <a:bodyPr>
            <a:spAutoFit/>
          </a:bodyPr>
          <a:lstStyle/>
          <a:p>
            <a:pPr>
              <a:spcBef>
                <a:spcPct val="50000"/>
              </a:spcBef>
            </a:pPr>
            <a:r>
              <a:rPr lang="pl-PL" altLang="pl-PL" sz="1600"/>
              <a:t>Francuski system ochrony zbiorowej typu namiotowego. Namioty ze stelażami prętowymi są wyposażone we wkłady chroniące przed BMR. Jest to system modułowy, który może być dostosowywany do różnych zadań i łączony na różne sposoby, również z pojazdami. </a:t>
            </a:r>
          </a:p>
        </p:txBody>
      </p:sp>
      <p:pic>
        <p:nvPicPr>
          <p:cNvPr id="75779" name="Picture 5" descr="Exterior view of a camp equip with COLPRO system"/>
          <p:cNvPicPr>
            <a:picLocks noChangeAspect="1" noChangeArrowheads="1"/>
          </p:cNvPicPr>
          <p:nvPr/>
        </p:nvPicPr>
        <p:blipFill>
          <a:blip r:embed="rId2" cstate="print"/>
          <a:srcRect/>
          <a:stretch>
            <a:fillRect/>
          </a:stretch>
        </p:blipFill>
        <p:spPr bwMode="auto">
          <a:xfrm>
            <a:off x="179388" y="1535113"/>
            <a:ext cx="2771775" cy="2076450"/>
          </a:xfrm>
          <a:prstGeom prst="rect">
            <a:avLst/>
          </a:prstGeom>
          <a:noFill/>
          <a:ln w="9525">
            <a:noFill/>
            <a:miter lim="800000"/>
            <a:headEnd/>
            <a:tailEnd/>
          </a:ln>
        </p:spPr>
      </p:pic>
      <p:pic>
        <p:nvPicPr>
          <p:cNvPr id="75780" name="Picture 6" descr="Global view"/>
          <p:cNvPicPr>
            <a:picLocks noChangeAspect="1" noChangeArrowheads="1"/>
          </p:cNvPicPr>
          <p:nvPr/>
        </p:nvPicPr>
        <p:blipFill>
          <a:blip r:embed="rId3" cstate="print">
            <a:lum bright="-6000"/>
          </a:blip>
          <a:srcRect/>
          <a:stretch>
            <a:fillRect/>
          </a:stretch>
        </p:blipFill>
        <p:spPr bwMode="auto">
          <a:xfrm>
            <a:off x="3186113" y="1458913"/>
            <a:ext cx="2771775" cy="2085975"/>
          </a:xfrm>
          <a:prstGeom prst="rect">
            <a:avLst/>
          </a:prstGeom>
          <a:noFill/>
          <a:ln w="9525">
            <a:noFill/>
            <a:miter lim="800000"/>
            <a:headEnd/>
            <a:tailEnd/>
          </a:ln>
        </p:spPr>
      </p:pic>
      <p:pic>
        <p:nvPicPr>
          <p:cNvPr id="75781" name="Picture 7" descr="Inner view of a Colpro bubble"/>
          <p:cNvPicPr>
            <a:picLocks noChangeAspect="1" noChangeArrowheads="1"/>
          </p:cNvPicPr>
          <p:nvPr/>
        </p:nvPicPr>
        <p:blipFill>
          <a:blip r:embed="rId4" cstate="print"/>
          <a:srcRect/>
          <a:stretch>
            <a:fillRect/>
          </a:stretch>
        </p:blipFill>
        <p:spPr bwMode="auto">
          <a:xfrm>
            <a:off x="179388" y="3870325"/>
            <a:ext cx="2190750" cy="2924175"/>
          </a:xfrm>
          <a:prstGeom prst="rect">
            <a:avLst/>
          </a:prstGeom>
          <a:noFill/>
          <a:ln w="9525">
            <a:noFill/>
            <a:miter lim="800000"/>
            <a:headEnd/>
            <a:tailEnd/>
          </a:ln>
        </p:spPr>
      </p:pic>
      <p:pic>
        <p:nvPicPr>
          <p:cNvPr id="75782" name="Picture 8" descr="Pressure airlock"/>
          <p:cNvPicPr>
            <a:picLocks noChangeAspect="1" noChangeArrowheads="1"/>
          </p:cNvPicPr>
          <p:nvPr/>
        </p:nvPicPr>
        <p:blipFill>
          <a:blip r:embed="rId5" cstate="print"/>
          <a:srcRect/>
          <a:stretch>
            <a:fillRect/>
          </a:stretch>
        </p:blipFill>
        <p:spPr bwMode="auto">
          <a:xfrm>
            <a:off x="2625725" y="3898900"/>
            <a:ext cx="2171700" cy="2895600"/>
          </a:xfrm>
          <a:prstGeom prst="rect">
            <a:avLst/>
          </a:prstGeom>
          <a:noFill/>
          <a:ln w="9525">
            <a:noFill/>
            <a:miter lim="800000"/>
            <a:headEnd/>
            <a:tailEnd/>
          </a:ln>
        </p:spPr>
      </p:pic>
      <p:sp>
        <p:nvSpPr>
          <p:cNvPr id="75783" name="Text Box 9"/>
          <p:cNvSpPr txBox="1">
            <a:spLocks noChangeArrowheads="1"/>
          </p:cNvSpPr>
          <p:nvPr/>
        </p:nvSpPr>
        <p:spPr bwMode="auto">
          <a:xfrm>
            <a:off x="215900" y="1350963"/>
            <a:ext cx="215900" cy="215900"/>
          </a:xfrm>
          <a:prstGeom prst="rect">
            <a:avLst/>
          </a:prstGeom>
          <a:noFill/>
          <a:ln w="9525">
            <a:noFill/>
            <a:miter lim="800000"/>
            <a:headEnd/>
            <a:tailEnd/>
          </a:ln>
          <a:effectLst/>
        </p:spPr>
        <p:txBody>
          <a:bodyPr wrap="none" lIns="18000" tIns="10800" rIns="18000" bIns="10800"/>
          <a:lstStyle/>
          <a:p>
            <a:pPr algn="ctr">
              <a:spcBef>
                <a:spcPct val="50000"/>
              </a:spcBef>
            </a:pPr>
            <a:r>
              <a:rPr lang="pl-PL" altLang="pl-PL" sz="1000"/>
              <a:t>a</a:t>
            </a:r>
          </a:p>
        </p:txBody>
      </p:sp>
      <p:sp>
        <p:nvSpPr>
          <p:cNvPr id="75784" name="Text Box 10"/>
          <p:cNvSpPr txBox="1">
            <a:spLocks noChangeArrowheads="1"/>
          </p:cNvSpPr>
          <p:nvPr/>
        </p:nvSpPr>
        <p:spPr bwMode="auto">
          <a:xfrm>
            <a:off x="3132138" y="1427163"/>
            <a:ext cx="215900" cy="215900"/>
          </a:xfrm>
          <a:prstGeom prst="rect">
            <a:avLst/>
          </a:prstGeom>
          <a:noFill/>
          <a:ln w="9525">
            <a:noFill/>
            <a:miter lim="800000"/>
            <a:headEnd/>
            <a:tailEnd/>
          </a:ln>
          <a:effectLst/>
        </p:spPr>
        <p:txBody>
          <a:bodyPr wrap="none" lIns="18000" tIns="10800" rIns="18000" bIns="10800"/>
          <a:lstStyle/>
          <a:p>
            <a:pPr algn="ctr">
              <a:spcBef>
                <a:spcPct val="50000"/>
              </a:spcBef>
            </a:pPr>
            <a:r>
              <a:rPr lang="pl-PL" altLang="pl-PL" sz="1000"/>
              <a:t>b</a:t>
            </a:r>
          </a:p>
        </p:txBody>
      </p:sp>
      <p:sp>
        <p:nvSpPr>
          <p:cNvPr id="75785" name="Text Box 11"/>
          <p:cNvSpPr txBox="1">
            <a:spLocks noChangeArrowheads="1"/>
          </p:cNvSpPr>
          <p:nvPr/>
        </p:nvSpPr>
        <p:spPr bwMode="auto">
          <a:xfrm>
            <a:off x="215900" y="3644900"/>
            <a:ext cx="215900" cy="215900"/>
          </a:xfrm>
          <a:prstGeom prst="rect">
            <a:avLst/>
          </a:prstGeom>
          <a:noFill/>
          <a:ln w="9525">
            <a:noFill/>
            <a:miter lim="800000"/>
            <a:headEnd/>
            <a:tailEnd/>
          </a:ln>
          <a:effectLst/>
        </p:spPr>
        <p:txBody>
          <a:bodyPr wrap="none" lIns="18000" tIns="10800" rIns="18000" bIns="10800"/>
          <a:lstStyle/>
          <a:p>
            <a:pPr algn="ctr">
              <a:spcBef>
                <a:spcPct val="50000"/>
              </a:spcBef>
            </a:pPr>
            <a:r>
              <a:rPr lang="pl-PL" altLang="pl-PL" sz="1000"/>
              <a:t>c</a:t>
            </a:r>
          </a:p>
        </p:txBody>
      </p:sp>
      <p:sp>
        <p:nvSpPr>
          <p:cNvPr id="75786" name="Text Box 12"/>
          <p:cNvSpPr txBox="1">
            <a:spLocks noChangeArrowheads="1"/>
          </p:cNvSpPr>
          <p:nvPr/>
        </p:nvSpPr>
        <p:spPr bwMode="auto">
          <a:xfrm>
            <a:off x="2625725" y="3675063"/>
            <a:ext cx="215900" cy="215900"/>
          </a:xfrm>
          <a:prstGeom prst="rect">
            <a:avLst/>
          </a:prstGeom>
          <a:noFill/>
          <a:ln w="9525">
            <a:noFill/>
            <a:miter lim="800000"/>
            <a:headEnd/>
            <a:tailEnd/>
          </a:ln>
          <a:effectLst/>
        </p:spPr>
        <p:txBody>
          <a:bodyPr wrap="none" lIns="18000" tIns="10800" rIns="18000" bIns="10800"/>
          <a:lstStyle/>
          <a:p>
            <a:pPr algn="ctr">
              <a:spcBef>
                <a:spcPct val="50000"/>
              </a:spcBef>
            </a:pPr>
            <a:r>
              <a:rPr lang="pl-PL" altLang="pl-PL" sz="1000"/>
              <a:t>d</a:t>
            </a:r>
          </a:p>
        </p:txBody>
      </p:sp>
      <p:sp>
        <p:nvSpPr>
          <p:cNvPr id="75787" name="Text Box 13"/>
          <p:cNvSpPr txBox="1">
            <a:spLocks noChangeArrowheads="1"/>
          </p:cNvSpPr>
          <p:nvPr/>
        </p:nvSpPr>
        <p:spPr bwMode="auto">
          <a:xfrm>
            <a:off x="5003800" y="4076700"/>
            <a:ext cx="3960813" cy="738188"/>
          </a:xfrm>
          <a:prstGeom prst="rect">
            <a:avLst/>
          </a:prstGeom>
          <a:noFill/>
          <a:ln w="9525">
            <a:noFill/>
            <a:miter lim="800000"/>
            <a:headEnd/>
            <a:tailEnd/>
          </a:ln>
          <a:effectLst/>
        </p:spPr>
        <p:txBody>
          <a:bodyPr>
            <a:spAutoFit/>
          </a:bodyPr>
          <a:lstStyle/>
          <a:p>
            <a:pPr>
              <a:spcBef>
                <a:spcPct val="50000"/>
              </a:spcBef>
            </a:pPr>
            <a:r>
              <a:rPr lang="pl-PL" altLang="pl-PL" sz="1400"/>
              <a:t>Francuski system ochrony zbiorowej typu namiotowego: a), b) różne konfiguracje - widok z zewnątrz, c) wnętrze wkładu, d) wejście </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8" descr="0057"/>
          <p:cNvPicPr>
            <a:picLocks noChangeAspect="1" noChangeArrowheads="1"/>
          </p:cNvPicPr>
          <p:nvPr/>
        </p:nvPicPr>
        <p:blipFill>
          <a:blip r:embed="rId2" cstate="print"/>
          <a:srcRect/>
          <a:stretch>
            <a:fillRect/>
          </a:stretch>
        </p:blipFill>
        <p:spPr bwMode="auto">
          <a:xfrm>
            <a:off x="250825" y="322263"/>
            <a:ext cx="4064000" cy="3048000"/>
          </a:xfrm>
          <a:prstGeom prst="rect">
            <a:avLst/>
          </a:prstGeom>
          <a:noFill/>
          <a:ln w="9525">
            <a:noFill/>
            <a:miter lim="800000"/>
            <a:headEnd/>
            <a:tailEnd/>
          </a:ln>
        </p:spPr>
      </p:pic>
      <p:sp>
        <p:nvSpPr>
          <p:cNvPr id="76803" name="Text Box 9"/>
          <p:cNvSpPr txBox="1">
            <a:spLocks noChangeArrowheads="1"/>
          </p:cNvSpPr>
          <p:nvPr/>
        </p:nvSpPr>
        <p:spPr bwMode="auto">
          <a:xfrm>
            <a:off x="4422775" y="468313"/>
            <a:ext cx="4356100" cy="2246312"/>
          </a:xfrm>
          <a:prstGeom prst="rect">
            <a:avLst/>
          </a:prstGeom>
          <a:noFill/>
          <a:ln w="9525">
            <a:noFill/>
            <a:miter lim="800000"/>
            <a:headEnd/>
            <a:tailEnd/>
          </a:ln>
          <a:effectLst/>
        </p:spPr>
        <p:txBody>
          <a:bodyPr>
            <a:spAutoFit/>
          </a:bodyPr>
          <a:lstStyle/>
          <a:p>
            <a:pPr algn="just">
              <a:spcBef>
                <a:spcPct val="50000"/>
              </a:spcBef>
            </a:pPr>
            <a:r>
              <a:rPr lang="pl-PL" altLang="pl-PL" sz="1400"/>
              <a:t>System ochrony zbiorowej typu lekkiego – przeznaczony jest do zapewnienia zbiorowej ochrony osób przed działaniem bojowych środków trujących (BST) oraz toksycznych substancji przemysłowych (TSP). Ochrona realizowana jest za pomocą układu namiotowego wykonanego z materiałów barierowych wobec BST, TSP, środków biologicznych i promieniotwórczych oraz urządzenia filtrowentylacyjnego z układem nagrzewnic i klimatyzacji.</a:t>
            </a:r>
          </a:p>
        </p:txBody>
      </p:sp>
      <p:sp>
        <p:nvSpPr>
          <p:cNvPr id="76804" name="Text Box 10"/>
          <p:cNvSpPr txBox="1">
            <a:spLocks noChangeArrowheads="1"/>
          </p:cNvSpPr>
          <p:nvPr/>
        </p:nvSpPr>
        <p:spPr bwMode="auto">
          <a:xfrm>
            <a:off x="4552950" y="3001963"/>
            <a:ext cx="3600450" cy="307975"/>
          </a:xfrm>
          <a:prstGeom prst="rect">
            <a:avLst/>
          </a:prstGeom>
          <a:noFill/>
          <a:ln w="9525">
            <a:noFill/>
            <a:miter lim="800000"/>
            <a:headEnd/>
            <a:tailEnd/>
          </a:ln>
          <a:effectLst/>
        </p:spPr>
        <p:txBody>
          <a:bodyPr>
            <a:spAutoFit/>
          </a:bodyPr>
          <a:lstStyle/>
          <a:p>
            <a:pPr algn="ctr">
              <a:spcBef>
                <a:spcPct val="50000"/>
              </a:spcBef>
            </a:pPr>
            <a:r>
              <a:rPr lang="pl-PL" altLang="pl-PL" sz="1400"/>
              <a:t>Zestaw namiotowy</a:t>
            </a:r>
          </a:p>
        </p:txBody>
      </p:sp>
      <p:sp>
        <p:nvSpPr>
          <p:cNvPr id="76805" name="Text Box 11"/>
          <p:cNvSpPr txBox="1">
            <a:spLocks noChangeArrowheads="1"/>
          </p:cNvSpPr>
          <p:nvPr/>
        </p:nvSpPr>
        <p:spPr bwMode="auto">
          <a:xfrm>
            <a:off x="134938" y="3530600"/>
            <a:ext cx="8893175" cy="2678113"/>
          </a:xfrm>
          <a:prstGeom prst="rect">
            <a:avLst/>
          </a:prstGeom>
          <a:noFill/>
          <a:ln w="9525">
            <a:noFill/>
            <a:miter lim="800000"/>
            <a:headEnd/>
            <a:tailEnd/>
          </a:ln>
          <a:effectLst/>
        </p:spPr>
        <p:txBody>
          <a:bodyPr>
            <a:spAutoFit/>
          </a:bodyPr>
          <a:lstStyle/>
          <a:p>
            <a:pPr algn="just"/>
            <a:r>
              <a:rPr lang="pl-PL" altLang="pl-PL" sz="1400"/>
              <a:t>W skład zestawu wchodzą 3 namioty i 2 śluzy. Łączenie poszczególnych elementów zestawu (namiotów, śluz i łączników) między sobą następuje za pomocą zamków błyskawicznych zabezpieczonych zapięciem samoczepnym.</a:t>
            </a:r>
          </a:p>
          <a:p>
            <a:pPr algn="just"/>
            <a:r>
              <a:rPr lang="pl-PL" altLang="pl-PL" sz="1400"/>
              <a:t>Namioty i śluzy składają się ze stelaża pneumatycznego (namiot i śluza wejściowa - 4, śluza sanitarna - 3 przęsłowego) wykonanego z poliamidowej tkaniny gumowanej, do którego przyklejona jest na stałe podłoga i pokrycie zewnętrzne z tkanin gumowanych. Elementy namiotu połączone są ze sobą metodą szycia i klejenia. Złącza zabezpieczone są przyklejoną taśmą uszczelniającą. Podłoga namiotów i śluz ma zainstalowane na obrzeżu kołnierze z otworami zabezpieczonymi metalowymi oczkami, przeznaczone do mocowania w podłożu za pomocą szpilek. Pokrycie zewnętrzne posiada system linek odciągowych służących do mocowania zespołu do podłoża za pomocą śledzi. Zestaw wyposażony jest w podpinkę rozwieszaną po rozłożeniu zestawu.</a:t>
            </a:r>
          </a:p>
          <a:p>
            <a:pPr algn="just"/>
            <a:r>
              <a:rPr lang="pl-PL" altLang="pl-PL" sz="1400"/>
              <a:t>Śluza wejściowa wyposażona jest dodatkowo w zestaw do likwidacji skażeń, a śluza sanitarna – </a:t>
            </a:r>
            <a:br>
              <a:rPr lang="pl-PL" altLang="pl-PL" sz="1400"/>
            </a:br>
            <a:r>
              <a:rPr lang="pl-PL" altLang="pl-PL" sz="1400"/>
              <a:t>w sanitariaty, umywalki i wyjście awaryjne.</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5" descr="0036"/>
          <p:cNvPicPr>
            <a:picLocks noChangeAspect="1" noChangeArrowheads="1"/>
          </p:cNvPicPr>
          <p:nvPr/>
        </p:nvPicPr>
        <p:blipFill>
          <a:blip r:embed="rId2" cstate="print"/>
          <a:srcRect/>
          <a:stretch>
            <a:fillRect/>
          </a:stretch>
        </p:blipFill>
        <p:spPr bwMode="auto">
          <a:xfrm>
            <a:off x="250825" y="333375"/>
            <a:ext cx="2705100" cy="2019300"/>
          </a:xfrm>
          <a:prstGeom prst="rect">
            <a:avLst/>
          </a:prstGeom>
          <a:noFill/>
          <a:ln w="9525">
            <a:noFill/>
            <a:miter lim="800000"/>
            <a:headEnd/>
            <a:tailEnd/>
          </a:ln>
        </p:spPr>
      </p:pic>
      <p:pic>
        <p:nvPicPr>
          <p:cNvPr id="77827" name="Picture 6" descr="0011"/>
          <p:cNvPicPr>
            <a:picLocks noChangeAspect="1" noChangeArrowheads="1"/>
          </p:cNvPicPr>
          <p:nvPr/>
        </p:nvPicPr>
        <p:blipFill>
          <a:blip r:embed="rId3" cstate="print"/>
          <a:srcRect/>
          <a:stretch>
            <a:fillRect/>
          </a:stretch>
        </p:blipFill>
        <p:spPr bwMode="auto">
          <a:xfrm>
            <a:off x="3059113" y="333375"/>
            <a:ext cx="2692400" cy="2019300"/>
          </a:xfrm>
          <a:prstGeom prst="rect">
            <a:avLst/>
          </a:prstGeom>
          <a:noFill/>
          <a:ln w="9525">
            <a:noFill/>
            <a:miter lim="800000"/>
            <a:headEnd/>
            <a:tailEnd/>
          </a:ln>
        </p:spPr>
      </p:pic>
      <p:pic>
        <p:nvPicPr>
          <p:cNvPr id="77828" name="Picture 7" descr="0053"/>
          <p:cNvPicPr>
            <a:picLocks noChangeAspect="1" noChangeArrowheads="1"/>
          </p:cNvPicPr>
          <p:nvPr/>
        </p:nvPicPr>
        <p:blipFill>
          <a:blip r:embed="rId4" cstate="print"/>
          <a:srcRect l="9917" r="3305" b="15413"/>
          <a:stretch>
            <a:fillRect/>
          </a:stretch>
        </p:blipFill>
        <p:spPr bwMode="auto">
          <a:xfrm>
            <a:off x="5867400" y="333375"/>
            <a:ext cx="2755900" cy="1930400"/>
          </a:xfrm>
          <a:prstGeom prst="rect">
            <a:avLst/>
          </a:prstGeom>
          <a:noFill/>
          <a:ln w="9525">
            <a:noFill/>
            <a:miter lim="800000"/>
            <a:headEnd/>
            <a:tailEnd/>
          </a:ln>
        </p:spPr>
      </p:pic>
      <p:pic>
        <p:nvPicPr>
          <p:cNvPr id="77829" name="Picture 8" descr="0025"/>
          <p:cNvPicPr>
            <a:picLocks noChangeAspect="1" noChangeArrowheads="1"/>
          </p:cNvPicPr>
          <p:nvPr/>
        </p:nvPicPr>
        <p:blipFill>
          <a:blip r:embed="rId5" cstate="print"/>
          <a:srcRect/>
          <a:stretch>
            <a:fillRect/>
          </a:stretch>
        </p:blipFill>
        <p:spPr bwMode="auto">
          <a:xfrm>
            <a:off x="250825" y="2492375"/>
            <a:ext cx="2578100" cy="1917700"/>
          </a:xfrm>
          <a:prstGeom prst="rect">
            <a:avLst/>
          </a:prstGeom>
          <a:noFill/>
          <a:ln w="9525">
            <a:noFill/>
            <a:miter lim="800000"/>
            <a:headEnd/>
            <a:tailEnd/>
          </a:ln>
        </p:spPr>
      </p:pic>
      <p:pic>
        <p:nvPicPr>
          <p:cNvPr id="77830" name="Picture 9" descr="0014"/>
          <p:cNvPicPr>
            <a:picLocks noChangeAspect="1" noChangeArrowheads="1"/>
          </p:cNvPicPr>
          <p:nvPr/>
        </p:nvPicPr>
        <p:blipFill>
          <a:blip r:embed="rId6" cstate="print"/>
          <a:srcRect/>
          <a:stretch>
            <a:fillRect/>
          </a:stretch>
        </p:blipFill>
        <p:spPr bwMode="auto">
          <a:xfrm>
            <a:off x="3059113" y="2492375"/>
            <a:ext cx="1879600" cy="2501900"/>
          </a:xfrm>
          <a:prstGeom prst="rect">
            <a:avLst/>
          </a:prstGeom>
          <a:noFill/>
          <a:ln w="9525">
            <a:noFill/>
            <a:miter lim="800000"/>
            <a:headEnd/>
            <a:tailEnd/>
          </a:ln>
        </p:spPr>
      </p:pic>
      <p:pic>
        <p:nvPicPr>
          <p:cNvPr id="77831" name="Picture 10" descr="0003"/>
          <p:cNvPicPr>
            <a:picLocks noChangeAspect="1" noChangeArrowheads="1"/>
          </p:cNvPicPr>
          <p:nvPr/>
        </p:nvPicPr>
        <p:blipFill>
          <a:blip r:embed="rId7" cstate="print"/>
          <a:srcRect/>
          <a:stretch>
            <a:fillRect/>
          </a:stretch>
        </p:blipFill>
        <p:spPr bwMode="auto">
          <a:xfrm>
            <a:off x="5148263" y="2492375"/>
            <a:ext cx="1879600" cy="2514600"/>
          </a:xfrm>
          <a:prstGeom prst="rect">
            <a:avLst/>
          </a:prstGeom>
          <a:noFill/>
          <a:ln w="9525">
            <a:noFill/>
            <a:miter lim="800000"/>
            <a:headEnd/>
            <a:tailEnd/>
          </a:ln>
        </p:spPr>
      </p:pic>
      <p:sp>
        <p:nvSpPr>
          <p:cNvPr id="77832" name="Text Box 11"/>
          <p:cNvSpPr txBox="1">
            <a:spLocks noChangeArrowheads="1"/>
          </p:cNvSpPr>
          <p:nvPr/>
        </p:nvSpPr>
        <p:spPr bwMode="auto">
          <a:xfrm>
            <a:off x="250825" y="5084763"/>
            <a:ext cx="8642350" cy="1069975"/>
          </a:xfrm>
          <a:prstGeom prst="rect">
            <a:avLst/>
          </a:prstGeom>
          <a:noFill/>
          <a:ln w="9525">
            <a:noFill/>
            <a:miter lim="800000"/>
            <a:headEnd/>
            <a:tailEnd/>
          </a:ln>
          <a:effectLst/>
        </p:spPr>
        <p:txBody>
          <a:bodyPr>
            <a:spAutoFit/>
          </a:bodyPr>
          <a:lstStyle/>
          <a:p>
            <a:pPr algn="ctr">
              <a:spcBef>
                <a:spcPct val="50000"/>
              </a:spcBef>
            </a:pPr>
            <a:r>
              <a:rPr lang="pl-PL" altLang="pl-PL" sz="1600"/>
              <a:t>a) widok zespołu namiotów, b) widok wnętrza, c) śluza wejściowa ze zbiornikami na czystą wodę i ścieki, d) myjnia wysokociśnieniowa do zasilania urządzenia prysznicowego oraz zbiorniki na środki powierzchniowo czynne, e) śluza wejściowa - widok z wnętrza namiotu, f) śluza sanitarna </a:t>
            </a:r>
          </a:p>
        </p:txBody>
      </p:sp>
      <p:sp>
        <p:nvSpPr>
          <p:cNvPr id="77833" name="Text Box 12"/>
          <p:cNvSpPr txBox="1">
            <a:spLocks noChangeArrowheads="1"/>
          </p:cNvSpPr>
          <p:nvPr/>
        </p:nvSpPr>
        <p:spPr bwMode="auto">
          <a:xfrm>
            <a:off x="2305050" y="344488"/>
            <a:ext cx="358775" cy="244475"/>
          </a:xfrm>
          <a:prstGeom prst="rect">
            <a:avLst/>
          </a:prstGeom>
          <a:noFill/>
          <a:ln w="9525">
            <a:noFill/>
            <a:miter lim="800000"/>
            <a:headEnd/>
            <a:tailEnd/>
          </a:ln>
          <a:effectLst/>
        </p:spPr>
        <p:txBody>
          <a:bodyPr lIns="0" tIns="0" rIns="0" bIns="0">
            <a:spAutoFit/>
          </a:bodyPr>
          <a:lstStyle/>
          <a:p>
            <a:pPr algn="ctr">
              <a:spcBef>
                <a:spcPct val="50000"/>
              </a:spcBef>
            </a:pPr>
            <a:r>
              <a:rPr lang="pl-PL" altLang="pl-PL" sz="1600"/>
              <a:t>a</a:t>
            </a:r>
          </a:p>
        </p:txBody>
      </p:sp>
      <p:sp>
        <p:nvSpPr>
          <p:cNvPr id="77834" name="Text Box 13"/>
          <p:cNvSpPr txBox="1">
            <a:spLocks noChangeArrowheads="1"/>
          </p:cNvSpPr>
          <p:nvPr/>
        </p:nvSpPr>
        <p:spPr bwMode="auto">
          <a:xfrm>
            <a:off x="3132138" y="404813"/>
            <a:ext cx="358775" cy="244475"/>
          </a:xfrm>
          <a:prstGeom prst="rect">
            <a:avLst/>
          </a:prstGeom>
          <a:noFill/>
          <a:ln w="9525">
            <a:noFill/>
            <a:miter lim="800000"/>
            <a:headEnd/>
            <a:tailEnd/>
          </a:ln>
          <a:effectLst/>
        </p:spPr>
        <p:txBody>
          <a:bodyPr lIns="0" tIns="0" rIns="0" bIns="0">
            <a:spAutoFit/>
          </a:bodyPr>
          <a:lstStyle/>
          <a:p>
            <a:pPr algn="ctr">
              <a:spcBef>
                <a:spcPct val="50000"/>
              </a:spcBef>
            </a:pPr>
            <a:r>
              <a:rPr lang="pl-PL" altLang="pl-PL" sz="1600"/>
              <a:t>b</a:t>
            </a:r>
          </a:p>
        </p:txBody>
      </p:sp>
      <p:sp>
        <p:nvSpPr>
          <p:cNvPr id="77835" name="Text Box 14"/>
          <p:cNvSpPr txBox="1">
            <a:spLocks noChangeArrowheads="1"/>
          </p:cNvSpPr>
          <p:nvPr/>
        </p:nvSpPr>
        <p:spPr bwMode="auto">
          <a:xfrm>
            <a:off x="6011863" y="404813"/>
            <a:ext cx="358775" cy="244475"/>
          </a:xfrm>
          <a:prstGeom prst="rect">
            <a:avLst/>
          </a:prstGeom>
          <a:noFill/>
          <a:ln w="9525">
            <a:noFill/>
            <a:miter lim="800000"/>
            <a:headEnd/>
            <a:tailEnd/>
          </a:ln>
          <a:effectLst/>
        </p:spPr>
        <p:txBody>
          <a:bodyPr lIns="0" tIns="0" rIns="0" bIns="0">
            <a:spAutoFit/>
          </a:bodyPr>
          <a:lstStyle/>
          <a:p>
            <a:pPr algn="ctr">
              <a:spcBef>
                <a:spcPct val="50000"/>
              </a:spcBef>
            </a:pPr>
            <a:r>
              <a:rPr lang="pl-PL" altLang="pl-PL" sz="1600"/>
              <a:t>c</a:t>
            </a:r>
          </a:p>
        </p:txBody>
      </p:sp>
      <p:sp>
        <p:nvSpPr>
          <p:cNvPr id="77836" name="Text Box 15"/>
          <p:cNvSpPr txBox="1">
            <a:spLocks noChangeArrowheads="1"/>
          </p:cNvSpPr>
          <p:nvPr/>
        </p:nvSpPr>
        <p:spPr bwMode="auto">
          <a:xfrm>
            <a:off x="395288" y="2565400"/>
            <a:ext cx="358775" cy="244475"/>
          </a:xfrm>
          <a:prstGeom prst="rect">
            <a:avLst/>
          </a:prstGeom>
          <a:noFill/>
          <a:ln w="9525">
            <a:noFill/>
            <a:miter lim="800000"/>
            <a:headEnd/>
            <a:tailEnd/>
          </a:ln>
          <a:effectLst/>
        </p:spPr>
        <p:txBody>
          <a:bodyPr lIns="0" tIns="0" rIns="0" bIns="0">
            <a:spAutoFit/>
          </a:bodyPr>
          <a:lstStyle/>
          <a:p>
            <a:pPr algn="ctr">
              <a:spcBef>
                <a:spcPct val="50000"/>
              </a:spcBef>
            </a:pPr>
            <a:r>
              <a:rPr lang="pl-PL" altLang="pl-PL" sz="1600">
                <a:solidFill>
                  <a:schemeClr val="bg1"/>
                </a:solidFill>
              </a:rPr>
              <a:t>d</a:t>
            </a:r>
          </a:p>
        </p:txBody>
      </p:sp>
      <p:sp>
        <p:nvSpPr>
          <p:cNvPr id="77837" name="Text Box 16"/>
          <p:cNvSpPr txBox="1">
            <a:spLocks noChangeArrowheads="1"/>
          </p:cNvSpPr>
          <p:nvPr/>
        </p:nvSpPr>
        <p:spPr bwMode="auto">
          <a:xfrm>
            <a:off x="3203575" y="2565400"/>
            <a:ext cx="358775" cy="244475"/>
          </a:xfrm>
          <a:prstGeom prst="rect">
            <a:avLst/>
          </a:prstGeom>
          <a:noFill/>
          <a:ln w="9525">
            <a:noFill/>
            <a:miter lim="800000"/>
            <a:headEnd/>
            <a:tailEnd/>
          </a:ln>
          <a:effectLst/>
        </p:spPr>
        <p:txBody>
          <a:bodyPr lIns="0" tIns="0" rIns="0" bIns="0">
            <a:spAutoFit/>
          </a:bodyPr>
          <a:lstStyle/>
          <a:p>
            <a:pPr algn="ctr">
              <a:spcBef>
                <a:spcPct val="50000"/>
              </a:spcBef>
            </a:pPr>
            <a:r>
              <a:rPr lang="pl-PL" altLang="pl-PL" sz="1600"/>
              <a:t>e</a:t>
            </a:r>
          </a:p>
        </p:txBody>
      </p:sp>
      <p:sp>
        <p:nvSpPr>
          <p:cNvPr id="77838" name="Text Box 17"/>
          <p:cNvSpPr txBox="1">
            <a:spLocks noChangeArrowheads="1"/>
          </p:cNvSpPr>
          <p:nvPr/>
        </p:nvSpPr>
        <p:spPr bwMode="auto">
          <a:xfrm>
            <a:off x="5148263" y="2492375"/>
            <a:ext cx="358775" cy="244475"/>
          </a:xfrm>
          <a:prstGeom prst="rect">
            <a:avLst/>
          </a:prstGeom>
          <a:noFill/>
          <a:ln w="9525">
            <a:noFill/>
            <a:miter lim="800000"/>
            <a:headEnd/>
            <a:tailEnd/>
          </a:ln>
          <a:effectLst/>
        </p:spPr>
        <p:txBody>
          <a:bodyPr lIns="0" tIns="0" rIns="0" bIns="0">
            <a:spAutoFit/>
          </a:bodyPr>
          <a:lstStyle/>
          <a:p>
            <a:pPr algn="ctr">
              <a:spcBef>
                <a:spcPct val="50000"/>
              </a:spcBef>
            </a:pPr>
            <a:r>
              <a:rPr lang="pl-PL" altLang="pl-PL" sz="1600"/>
              <a:t>f</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5" descr="0617"/>
          <p:cNvPicPr>
            <a:picLocks noChangeAspect="1" noChangeArrowheads="1"/>
          </p:cNvPicPr>
          <p:nvPr/>
        </p:nvPicPr>
        <p:blipFill>
          <a:blip r:embed="rId2" cstate="print"/>
          <a:srcRect/>
          <a:stretch>
            <a:fillRect/>
          </a:stretch>
        </p:blipFill>
        <p:spPr bwMode="auto">
          <a:xfrm>
            <a:off x="0" y="765175"/>
            <a:ext cx="3048000" cy="4067175"/>
          </a:xfrm>
          <a:prstGeom prst="rect">
            <a:avLst/>
          </a:prstGeom>
          <a:noFill/>
          <a:ln w="9525">
            <a:noFill/>
            <a:miter lim="800000"/>
            <a:headEnd/>
            <a:tailEnd/>
          </a:ln>
        </p:spPr>
      </p:pic>
      <p:sp>
        <p:nvSpPr>
          <p:cNvPr id="78851" name="Text Box 6"/>
          <p:cNvSpPr txBox="1">
            <a:spLocks noChangeArrowheads="1"/>
          </p:cNvSpPr>
          <p:nvPr/>
        </p:nvSpPr>
        <p:spPr bwMode="auto">
          <a:xfrm>
            <a:off x="3276600" y="765175"/>
            <a:ext cx="5867400" cy="4117975"/>
          </a:xfrm>
          <a:prstGeom prst="rect">
            <a:avLst/>
          </a:prstGeom>
          <a:noFill/>
          <a:ln w="9525">
            <a:noFill/>
            <a:miter lim="800000"/>
            <a:headEnd/>
            <a:tailEnd/>
          </a:ln>
          <a:effectLst/>
        </p:spPr>
        <p:txBody>
          <a:bodyPr>
            <a:spAutoFit/>
          </a:bodyPr>
          <a:lstStyle/>
          <a:p>
            <a:pPr>
              <a:spcBef>
                <a:spcPct val="50000"/>
              </a:spcBef>
            </a:pPr>
            <a:r>
              <a:rPr lang="pl-PL" altLang="pl-PL" sz="2400"/>
              <a:t>Zestaw UFW-900 z systemu ochrony zbiorowej typu lekkiego „OZYRYS”</a:t>
            </a:r>
          </a:p>
          <a:p>
            <a:r>
              <a:rPr lang="pl-PL" altLang="pl-PL"/>
              <a:t>Urządzenie realizuje oczyszczanie powietrza metodą trzystopniową:</a:t>
            </a:r>
          </a:p>
          <a:p>
            <a:r>
              <a:rPr lang="pl-PL" altLang="pl-PL"/>
              <a:t>I stopień – filtr zgrubnego odpylania do zatrzymywania pyłów i aerozoli o wielkości cząstek powyżej 5 </a:t>
            </a:r>
            <a:r>
              <a:rPr lang="pl-PL" altLang="pl-PL">
                <a:sym typeface="Symbol" pitchFamily="18" charset="2"/>
              </a:rPr>
              <a:t></a:t>
            </a:r>
            <a:r>
              <a:rPr lang="pl-PL" altLang="pl-PL"/>
              <a:t>m;</a:t>
            </a:r>
          </a:p>
          <a:p>
            <a:r>
              <a:rPr lang="pl-PL" altLang="pl-PL"/>
              <a:t>II stopień – przedfiltr PF-1000 do zatrzymywania aerozoli stałych i ciekłych o wielkości cząstek powyżej 0,3 </a:t>
            </a:r>
            <a:r>
              <a:rPr lang="pl-PL" altLang="pl-PL">
                <a:sym typeface="Symbol" pitchFamily="18" charset="2"/>
              </a:rPr>
              <a:t></a:t>
            </a:r>
            <a:r>
              <a:rPr lang="pl-PL" altLang="pl-PL"/>
              <a:t>m;</a:t>
            </a:r>
          </a:p>
          <a:p>
            <a:r>
              <a:rPr lang="pl-PL" altLang="pl-PL"/>
              <a:t>III stopień – filtropochłaniacz FP-300P do zatrzymywania aerozoli i par bojowych środków trujących i substancji biologicznych oraz chloru i amoniaku.</a:t>
            </a:r>
          </a:p>
        </p:txBody>
      </p:sp>
      <p:sp>
        <p:nvSpPr>
          <p:cNvPr id="78852" name="Text Box 7"/>
          <p:cNvSpPr txBox="1">
            <a:spLocks noChangeArrowheads="1"/>
          </p:cNvSpPr>
          <p:nvPr/>
        </p:nvSpPr>
        <p:spPr bwMode="auto">
          <a:xfrm>
            <a:off x="0" y="5229225"/>
            <a:ext cx="9144000" cy="641350"/>
          </a:xfrm>
          <a:prstGeom prst="rect">
            <a:avLst/>
          </a:prstGeom>
          <a:noFill/>
          <a:ln w="9525">
            <a:noFill/>
            <a:miter lim="800000"/>
            <a:headEnd/>
            <a:tailEnd/>
          </a:ln>
          <a:effectLst/>
        </p:spPr>
        <p:txBody>
          <a:bodyPr>
            <a:spAutoFit/>
          </a:bodyPr>
          <a:lstStyle/>
          <a:p>
            <a:r>
              <a:rPr lang="pl-PL" altLang="pl-PL"/>
              <a:t>Automatyczny sygnalizator skażeń „ALERT-2” do kontroli skażeń oraz sterowania filtrowentylacją.</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5" descr="0624"/>
          <p:cNvPicPr>
            <a:picLocks noChangeAspect="1" noChangeArrowheads="1"/>
          </p:cNvPicPr>
          <p:nvPr/>
        </p:nvPicPr>
        <p:blipFill>
          <a:blip r:embed="rId2" cstate="print"/>
          <a:srcRect/>
          <a:stretch>
            <a:fillRect/>
          </a:stretch>
        </p:blipFill>
        <p:spPr bwMode="auto">
          <a:xfrm>
            <a:off x="0" y="692150"/>
            <a:ext cx="3851275" cy="4681538"/>
          </a:xfrm>
          <a:prstGeom prst="rect">
            <a:avLst/>
          </a:prstGeom>
          <a:noFill/>
          <a:ln w="9525">
            <a:noFill/>
            <a:miter lim="800000"/>
            <a:headEnd/>
            <a:tailEnd/>
          </a:ln>
        </p:spPr>
      </p:pic>
      <p:sp>
        <p:nvSpPr>
          <p:cNvPr id="79875" name="Text Box 6"/>
          <p:cNvSpPr txBox="1">
            <a:spLocks noChangeArrowheads="1"/>
          </p:cNvSpPr>
          <p:nvPr/>
        </p:nvSpPr>
        <p:spPr bwMode="auto">
          <a:xfrm>
            <a:off x="684213" y="3789363"/>
            <a:ext cx="358775" cy="234950"/>
          </a:xfrm>
          <a:prstGeom prst="rect">
            <a:avLst/>
          </a:prstGeom>
          <a:noFill/>
          <a:ln w="9525">
            <a:noFill/>
            <a:miter lim="800000"/>
            <a:headEnd/>
            <a:tailEnd/>
          </a:ln>
          <a:effectLst/>
        </p:spPr>
        <p:txBody>
          <a:bodyPr lIns="18000" tIns="10800" rIns="18000" bIns="10800">
            <a:spAutoFit/>
          </a:bodyPr>
          <a:lstStyle/>
          <a:p>
            <a:pPr algn="ctr">
              <a:spcBef>
                <a:spcPct val="50000"/>
              </a:spcBef>
            </a:pPr>
            <a:r>
              <a:rPr lang="pl-PL" altLang="pl-PL">
                <a:solidFill>
                  <a:schemeClr val="tx2"/>
                </a:solidFill>
              </a:rPr>
              <a:t>1</a:t>
            </a:r>
          </a:p>
        </p:txBody>
      </p:sp>
      <p:sp>
        <p:nvSpPr>
          <p:cNvPr id="79876" name="Line 7"/>
          <p:cNvSpPr>
            <a:spLocks noChangeShapeType="1"/>
          </p:cNvSpPr>
          <p:nvPr/>
        </p:nvSpPr>
        <p:spPr bwMode="auto">
          <a:xfrm>
            <a:off x="1042988" y="2420938"/>
            <a:ext cx="0" cy="360362"/>
          </a:xfrm>
          <a:prstGeom prst="line">
            <a:avLst/>
          </a:prstGeom>
          <a:noFill/>
          <a:ln w="15875">
            <a:solidFill>
              <a:srgbClr val="FFFF00"/>
            </a:solidFill>
            <a:round/>
            <a:headEnd/>
            <a:tailEnd type="triangle" w="sm" len="med"/>
          </a:ln>
          <a:effectLst/>
        </p:spPr>
        <p:txBody>
          <a:bodyPr/>
          <a:lstStyle/>
          <a:p>
            <a:endParaRPr lang="pl-PL"/>
          </a:p>
        </p:txBody>
      </p:sp>
      <p:sp>
        <p:nvSpPr>
          <p:cNvPr id="79877" name="Line 8"/>
          <p:cNvSpPr>
            <a:spLocks noChangeShapeType="1"/>
          </p:cNvSpPr>
          <p:nvPr/>
        </p:nvSpPr>
        <p:spPr bwMode="auto">
          <a:xfrm>
            <a:off x="1547813" y="4797425"/>
            <a:ext cx="360362" cy="215900"/>
          </a:xfrm>
          <a:prstGeom prst="line">
            <a:avLst/>
          </a:prstGeom>
          <a:noFill/>
          <a:ln w="15875">
            <a:solidFill>
              <a:srgbClr val="FFFF00"/>
            </a:solidFill>
            <a:round/>
            <a:headEnd/>
            <a:tailEnd type="triangle" w="sm" len="med"/>
          </a:ln>
          <a:effectLst/>
        </p:spPr>
        <p:txBody>
          <a:bodyPr/>
          <a:lstStyle/>
          <a:p>
            <a:endParaRPr lang="pl-PL"/>
          </a:p>
        </p:txBody>
      </p:sp>
      <p:sp>
        <p:nvSpPr>
          <p:cNvPr id="79878" name="Text Box 9"/>
          <p:cNvSpPr txBox="1">
            <a:spLocks noChangeArrowheads="1"/>
          </p:cNvSpPr>
          <p:nvPr/>
        </p:nvSpPr>
        <p:spPr bwMode="auto">
          <a:xfrm>
            <a:off x="2916238" y="765175"/>
            <a:ext cx="287337" cy="304800"/>
          </a:xfrm>
          <a:prstGeom prst="rect">
            <a:avLst/>
          </a:prstGeom>
          <a:noFill/>
          <a:ln w="9525">
            <a:noFill/>
            <a:miter lim="800000"/>
            <a:headEnd/>
            <a:tailEnd/>
          </a:ln>
          <a:effectLst/>
        </p:spPr>
        <p:txBody>
          <a:bodyPr>
            <a:spAutoFit/>
          </a:bodyPr>
          <a:lstStyle/>
          <a:p>
            <a:pPr>
              <a:spcBef>
                <a:spcPct val="50000"/>
              </a:spcBef>
            </a:pPr>
            <a:r>
              <a:rPr lang="pl-PL" altLang="pl-PL">
                <a:solidFill>
                  <a:schemeClr val="tx2"/>
                </a:solidFill>
              </a:rPr>
              <a:t>2</a:t>
            </a:r>
          </a:p>
        </p:txBody>
      </p:sp>
      <p:sp>
        <p:nvSpPr>
          <p:cNvPr id="79879" name="Text Box 10"/>
          <p:cNvSpPr txBox="1">
            <a:spLocks noChangeArrowheads="1"/>
          </p:cNvSpPr>
          <p:nvPr/>
        </p:nvSpPr>
        <p:spPr bwMode="auto">
          <a:xfrm>
            <a:off x="3419475" y="3141663"/>
            <a:ext cx="287338" cy="304800"/>
          </a:xfrm>
          <a:prstGeom prst="rect">
            <a:avLst/>
          </a:prstGeom>
          <a:noFill/>
          <a:ln w="9525">
            <a:noFill/>
            <a:miter lim="800000"/>
            <a:headEnd/>
            <a:tailEnd/>
          </a:ln>
          <a:effectLst/>
        </p:spPr>
        <p:txBody>
          <a:bodyPr>
            <a:spAutoFit/>
          </a:bodyPr>
          <a:lstStyle/>
          <a:p>
            <a:pPr>
              <a:spcBef>
                <a:spcPct val="50000"/>
              </a:spcBef>
            </a:pPr>
            <a:r>
              <a:rPr lang="pl-PL" altLang="pl-PL">
                <a:solidFill>
                  <a:schemeClr val="tx2"/>
                </a:solidFill>
              </a:rPr>
              <a:t>3</a:t>
            </a:r>
          </a:p>
        </p:txBody>
      </p:sp>
      <p:sp>
        <p:nvSpPr>
          <p:cNvPr id="79880" name="Text Box 11"/>
          <p:cNvSpPr txBox="1">
            <a:spLocks noChangeArrowheads="1"/>
          </p:cNvSpPr>
          <p:nvPr/>
        </p:nvSpPr>
        <p:spPr bwMode="auto">
          <a:xfrm>
            <a:off x="539750" y="2349500"/>
            <a:ext cx="431800" cy="304800"/>
          </a:xfrm>
          <a:prstGeom prst="rect">
            <a:avLst/>
          </a:prstGeom>
          <a:noFill/>
          <a:ln w="9525">
            <a:noFill/>
            <a:miter lim="800000"/>
            <a:headEnd/>
            <a:tailEnd/>
          </a:ln>
          <a:effectLst/>
        </p:spPr>
        <p:txBody>
          <a:bodyPr>
            <a:spAutoFit/>
          </a:bodyPr>
          <a:lstStyle/>
          <a:p>
            <a:pPr>
              <a:spcBef>
                <a:spcPct val="50000"/>
              </a:spcBef>
            </a:pPr>
            <a:r>
              <a:rPr lang="pl-PL" altLang="pl-PL">
                <a:solidFill>
                  <a:schemeClr val="tx2"/>
                </a:solidFill>
              </a:rPr>
              <a:t>1a</a:t>
            </a:r>
          </a:p>
        </p:txBody>
      </p:sp>
      <p:sp>
        <p:nvSpPr>
          <p:cNvPr id="79881" name="Text Box 12"/>
          <p:cNvSpPr txBox="1">
            <a:spLocks noChangeArrowheads="1"/>
          </p:cNvSpPr>
          <p:nvPr/>
        </p:nvSpPr>
        <p:spPr bwMode="auto">
          <a:xfrm>
            <a:off x="1979613" y="4868863"/>
            <a:ext cx="431800" cy="304800"/>
          </a:xfrm>
          <a:prstGeom prst="rect">
            <a:avLst/>
          </a:prstGeom>
          <a:noFill/>
          <a:ln w="9525">
            <a:noFill/>
            <a:miter lim="800000"/>
            <a:headEnd/>
            <a:tailEnd/>
          </a:ln>
          <a:effectLst/>
        </p:spPr>
        <p:txBody>
          <a:bodyPr>
            <a:spAutoFit/>
          </a:bodyPr>
          <a:lstStyle/>
          <a:p>
            <a:pPr>
              <a:spcBef>
                <a:spcPct val="50000"/>
              </a:spcBef>
            </a:pPr>
            <a:r>
              <a:rPr lang="pl-PL" altLang="pl-PL">
                <a:solidFill>
                  <a:schemeClr val="tx2"/>
                </a:solidFill>
              </a:rPr>
              <a:t>1b</a:t>
            </a:r>
          </a:p>
        </p:txBody>
      </p:sp>
      <p:sp>
        <p:nvSpPr>
          <p:cNvPr id="79882" name="Text Box 13"/>
          <p:cNvSpPr txBox="1">
            <a:spLocks noChangeArrowheads="1"/>
          </p:cNvSpPr>
          <p:nvPr/>
        </p:nvSpPr>
        <p:spPr bwMode="auto">
          <a:xfrm>
            <a:off x="3924300" y="1196975"/>
            <a:ext cx="5219700" cy="3803650"/>
          </a:xfrm>
          <a:prstGeom prst="rect">
            <a:avLst/>
          </a:prstGeom>
          <a:noFill/>
          <a:ln w="9525">
            <a:noFill/>
            <a:miter lim="800000"/>
            <a:headEnd/>
            <a:tailEnd/>
          </a:ln>
          <a:effectLst/>
        </p:spPr>
        <p:txBody>
          <a:bodyPr>
            <a:spAutoFit/>
          </a:bodyPr>
          <a:lstStyle/>
          <a:p>
            <a:pPr>
              <a:spcBef>
                <a:spcPct val="50000"/>
              </a:spcBef>
            </a:pPr>
            <a:r>
              <a:rPr lang="pl-PL" altLang="pl-PL">
                <a:solidFill>
                  <a:srgbClr val="3333FF"/>
                </a:solidFill>
              </a:rPr>
              <a:t>Układ sterowania i kontroli urządzenia </a:t>
            </a:r>
            <a:br>
              <a:rPr lang="pl-PL" altLang="pl-PL">
                <a:solidFill>
                  <a:srgbClr val="3333FF"/>
                </a:solidFill>
              </a:rPr>
            </a:br>
            <a:r>
              <a:rPr lang="pl-PL" altLang="pl-PL">
                <a:solidFill>
                  <a:srgbClr val="3333FF"/>
                </a:solidFill>
              </a:rPr>
              <a:t>UFW-900-2C systemu „OZYRYS”:</a:t>
            </a:r>
          </a:p>
          <a:p>
            <a:pPr>
              <a:spcBef>
                <a:spcPct val="50000"/>
              </a:spcBef>
            </a:pPr>
            <a:r>
              <a:rPr lang="pl-PL" altLang="pl-PL">
                <a:solidFill>
                  <a:schemeClr val="tx2"/>
                </a:solidFill>
              </a:rPr>
              <a:t>1- automatyczny gazosygnalizator „ALERT-2”</a:t>
            </a:r>
          </a:p>
          <a:p>
            <a:pPr>
              <a:spcBef>
                <a:spcPct val="50000"/>
              </a:spcBef>
            </a:pPr>
            <a:r>
              <a:rPr lang="pl-PL" altLang="pl-PL">
                <a:solidFill>
                  <a:schemeClr val="tx2"/>
                </a:solidFill>
              </a:rPr>
              <a:t>1a- wlot powietrza - kontrola atmosfery – I tor pomiarowy sygnalizatora;</a:t>
            </a:r>
          </a:p>
          <a:p>
            <a:pPr>
              <a:spcBef>
                <a:spcPct val="50000"/>
              </a:spcBef>
            </a:pPr>
            <a:r>
              <a:rPr lang="pl-PL" altLang="pl-PL">
                <a:solidFill>
                  <a:schemeClr val="tx2"/>
                </a:solidFill>
              </a:rPr>
              <a:t>1b – kontrola skażenia powietrza za układem filtrowentylacji – II tor pomiarowy sygnalizatora</a:t>
            </a:r>
          </a:p>
          <a:p>
            <a:pPr>
              <a:spcBef>
                <a:spcPct val="50000"/>
              </a:spcBef>
            </a:pPr>
            <a:r>
              <a:rPr lang="pl-PL" altLang="pl-PL">
                <a:solidFill>
                  <a:schemeClr val="tx2"/>
                </a:solidFill>
              </a:rPr>
              <a:t>2- tablica przyrządów pomiarowych (przepływomierze i manometry różnicowe);</a:t>
            </a:r>
          </a:p>
          <a:p>
            <a:pPr>
              <a:spcBef>
                <a:spcPct val="50000"/>
              </a:spcBef>
            </a:pPr>
            <a:r>
              <a:rPr lang="pl-PL" altLang="pl-PL">
                <a:solidFill>
                  <a:schemeClr val="tx2"/>
                </a:solidFill>
              </a:rPr>
              <a:t>3- tablica sterownicza z falownikami.</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971550" y="2349500"/>
            <a:ext cx="6913563" cy="1076325"/>
          </a:xfrm>
          <a:prstGeom prst="rect">
            <a:avLst/>
          </a:prstGeom>
        </p:spPr>
        <p:txBody>
          <a:bodyPr>
            <a:spAutoFit/>
          </a:bodyPr>
          <a:lstStyle/>
          <a:p>
            <a:pPr algn="ctr">
              <a:defRPr/>
            </a:pPr>
            <a:r>
              <a:rPr lang="pl-PL" altLang="pl-PL" sz="3200" b="1" dirty="0">
                <a:solidFill>
                  <a:srgbClr val="800000"/>
                </a:solidFill>
                <a:effectLst>
                  <a:outerShdw blurRad="38100" dist="38100" dir="2700000" algn="tl">
                    <a:srgbClr val="C0C0C0"/>
                  </a:outerShdw>
                </a:effectLst>
              </a:rPr>
              <a:t>Środki dymne i sprzęt do stawiania zasłon dymnych </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69"/>
          <p:cNvSpPr>
            <a:spLocks noChangeArrowheads="1"/>
          </p:cNvSpPr>
          <p:nvPr/>
        </p:nvSpPr>
        <p:spPr bwMode="auto">
          <a:xfrm>
            <a:off x="323850" y="188913"/>
            <a:ext cx="2482850" cy="366712"/>
          </a:xfrm>
          <a:prstGeom prst="rect">
            <a:avLst/>
          </a:prstGeom>
          <a:noFill/>
          <a:ln w="9525">
            <a:noFill/>
            <a:miter lim="800000"/>
            <a:headEnd/>
            <a:tailEnd/>
          </a:ln>
          <a:effectLst/>
        </p:spPr>
        <p:txBody>
          <a:bodyPr wrap="none" anchor="ctr">
            <a:spAutoFit/>
          </a:bodyPr>
          <a:lstStyle/>
          <a:p>
            <a:r>
              <a:rPr lang="pl-PL" altLang="pl-PL" b="1" i="1"/>
              <a:t>Podstawowe pojęcia</a:t>
            </a:r>
            <a:r>
              <a:rPr lang="pl-PL" altLang="pl-PL"/>
              <a:t> </a:t>
            </a:r>
          </a:p>
        </p:txBody>
      </p:sp>
      <p:sp>
        <p:nvSpPr>
          <p:cNvPr id="81923" name="Text Box 70"/>
          <p:cNvSpPr txBox="1">
            <a:spLocks noChangeArrowheads="1"/>
          </p:cNvSpPr>
          <p:nvPr/>
        </p:nvSpPr>
        <p:spPr bwMode="auto">
          <a:xfrm>
            <a:off x="179388" y="692150"/>
            <a:ext cx="8785225" cy="2006600"/>
          </a:xfrm>
          <a:prstGeom prst="rect">
            <a:avLst/>
          </a:prstGeom>
          <a:noFill/>
          <a:ln w="9525">
            <a:noFill/>
            <a:miter lim="800000"/>
            <a:headEnd/>
            <a:tailEnd/>
          </a:ln>
          <a:effectLst/>
        </p:spPr>
        <p:txBody>
          <a:bodyPr>
            <a:spAutoFit/>
          </a:bodyPr>
          <a:lstStyle/>
          <a:p>
            <a:r>
              <a:rPr lang="pl-PL" altLang="pl-PL" sz="1400"/>
              <a:t>Encyklopedia multimedialna PWN tak definiuje pojęcie maskowania</a:t>
            </a:r>
            <a:br>
              <a:rPr lang="pl-PL" altLang="pl-PL" sz="1400"/>
            </a:br>
            <a:r>
              <a:rPr lang="pl-PL" altLang="pl-PL" sz="1400"/>
              <a:t>- ... „</a:t>
            </a:r>
            <a:r>
              <a:rPr lang="pl-PL" altLang="pl-PL" sz="1400" b="1" i="1"/>
              <a:t>maskowanie to zabezpieczenie własnych wojsk, sprzętu za pomocą środków maskujących oraz przez wykorzystanie właściwości maskujących terenu (maskowanie bezpośrednie) lub poprzez wprowadzenie nieprzyjaciela w błąd co do przygotowywanych działań, położenia i charakteru ważnych obiektów wojskowych (maskowanie operacyjne)</a:t>
            </a:r>
            <a:r>
              <a:rPr lang="pl-PL" altLang="pl-PL" sz="1400"/>
              <a:t>”, a natomiast encyklopedia Gutenberga tak definiuje to pojęcie  ... „</a:t>
            </a:r>
            <a:r>
              <a:rPr lang="pl-PL" altLang="pl-PL" sz="1400" b="1" i="1"/>
              <a:t>maskowanie to sztuka ukrycia przed obserwacją nieprzyjaciela, zwłaszcza z powietrza, wojsk i urządzeń, a także prowadzonych operacji przez przystosowanie się do ogólnego tła (Camouflag`e). Zalicza się do tej sztuki również podstępy, mające na celu wprowadzenie w błąd nieprzyjaciela”</a:t>
            </a:r>
            <a:r>
              <a:rPr lang="pl-PL" altLang="pl-PL" sz="1400"/>
              <a:t>.</a:t>
            </a:r>
          </a:p>
        </p:txBody>
      </p:sp>
      <p:pic>
        <p:nvPicPr>
          <p:cNvPr id="81924" name="Picture 71"/>
          <p:cNvPicPr>
            <a:picLocks noChangeAspect="1" noChangeArrowheads="1"/>
          </p:cNvPicPr>
          <p:nvPr/>
        </p:nvPicPr>
        <p:blipFill>
          <a:blip r:embed="rId2" cstate="print"/>
          <a:srcRect l="17105" t="13342" r="17117" b="14139"/>
          <a:stretch>
            <a:fillRect/>
          </a:stretch>
        </p:blipFill>
        <p:spPr bwMode="auto">
          <a:xfrm>
            <a:off x="395288" y="2708275"/>
            <a:ext cx="3455987" cy="2260600"/>
          </a:xfrm>
          <a:prstGeom prst="rect">
            <a:avLst/>
          </a:prstGeom>
          <a:noFill/>
          <a:ln w="9525">
            <a:noFill/>
            <a:miter lim="800000"/>
            <a:headEnd/>
            <a:tailEnd/>
          </a:ln>
        </p:spPr>
      </p:pic>
      <p:sp>
        <p:nvSpPr>
          <p:cNvPr id="81925" name="Text Box 72"/>
          <p:cNvSpPr txBox="1">
            <a:spLocks noChangeArrowheads="1"/>
          </p:cNvSpPr>
          <p:nvPr/>
        </p:nvSpPr>
        <p:spPr bwMode="auto">
          <a:xfrm>
            <a:off x="1042988" y="5013325"/>
            <a:ext cx="2027237" cy="301625"/>
          </a:xfrm>
          <a:prstGeom prst="rect">
            <a:avLst/>
          </a:prstGeom>
          <a:solidFill>
            <a:srgbClr val="FFFFFF"/>
          </a:solidFill>
          <a:ln w="9525">
            <a:noFill/>
            <a:miter lim="800000"/>
            <a:headEnd/>
            <a:tailEnd/>
          </a:ln>
        </p:spPr>
        <p:txBody>
          <a:bodyPr/>
          <a:lstStyle/>
          <a:p>
            <a:pPr algn="ctr"/>
            <a:r>
              <a:rPr lang="pl-PL" altLang="pl-PL" sz="1200" b="1"/>
              <a:t>Krajobraz polarny</a:t>
            </a:r>
            <a:endParaRPr lang="pl-PL" altLang="pl-PL"/>
          </a:p>
        </p:txBody>
      </p:sp>
      <p:pic>
        <p:nvPicPr>
          <p:cNvPr id="81926" name="Picture 73"/>
          <p:cNvPicPr>
            <a:picLocks noChangeAspect="1" noChangeArrowheads="1"/>
          </p:cNvPicPr>
          <p:nvPr/>
        </p:nvPicPr>
        <p:blipFill>
          <a:blip r:embed="rId3" cstate="print"/>
          <a:srcRect l="17052" t="12729" r="17250" b="14687"/>
          <a:stretch>
            <a:fillRect/>
          </a:stretch>
        </p:blipFill>
        <p:spPr bwMode="auto">
          <a:xfrm>
            <a:off x="4211638" y="2781300"/>
            <a:ext cx="3600450" cy="2357438"/>
          </a:xfrm>
          <a:prstGeom prst="rect">
            <a:avLst/>
          </a:prstGeom>
          <a:noFill/>
          <a:ln w="9525">
            <a:noFill/>
            <a:miter lim="800000"/>
            <a:headEnd/>
            <a:tailEnd/>
          </a:ln>
        </p:spPr>
      </p:pic>
      <p:sp>
        <p:nvSpPr>
          <p:cNvPr id="81927" name="Text Box 74"/>
          <p:cNvSpPr txBox="1">
            <a:spLocks noChangeArrowheads="1"/>
          </p:cNvSpPr>
          <p:nvPr/>
        </p:nvSpPr>
        <p:spPr bwMode="auto">
          <a:xfrm>
            <a:off x="4859338" y="5157788"/>
            <a:ext cx="2700337" cy="357187"/>
          </a:xfrm>
          <a:prstGeom prst="rect">
            <a:avLst/>
          </a:prstGeom>
          <a:solidFill>
            <a:srgbClr val="FFFFFF"/>
          </a:solidFill>
          <a:ln w="9525">
            <a:noFill/>
            <a:miter lim="800000"/>
            <a:headEnd/>
            <a:tailEnd/>
          </a:ln>
        </p:spPr>
        <p:txBody>
          <a:bodyPr/>
          <a:lstStyle/>
          <a:p>
            <a:pPr algn="ctr"/>
            <a:r>
              <a:rPr lang="pl-PL" altLang="pl-PL" sz="1200" b="1"/>
              <a:t>Krajobraz mórz i oceanów</a:t>
            </a:r>
            <a:endParaRPr lang="pl-PL" altLang="pl-PL"/>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6"/>
          <p:cNvSpPr>
            <a:spLocks noChangeArrowheads="1"/>
          </p:cNvSpPr>
          <p:nvPr/>
        </p:nvSpPr>
        <p:spPr bwMode="auto">
          <a:xfrm>
            <a:off x="250825" y="188913"/>
            <a:ext cx="2609850" cy="366712"/>
          </a:xfrm>
          <a:prstGeom prst="rect">
            <a:avLst/>
          </a:prstGeom>
          <a:noFill/>
          <a:ln w="9525">
            <a:noFill/>
            <a:miter lim="800000"/>
            <a:headEnd/>
            <a:tailEnd/>
          </a:ln>
          <a:effectLst/>
        </p:spPr>
        <p:txBody>
          <a:bodyPr wrap="none" anchor="ctr">
            <a:spAutoFit/>
          </a:bodyPr>
          <a:lstStyle/>
          <a:p>
            <a:r>
              <a:rPr lang="pl-PL" altLang="pl-PL" b="1" i="1"/>
              <a:t>Świeca dymna DM-2B</a:t>
            </a:r>
            <a:r>
              <a:rPr lang="pl-PL" altLang="pl-PL"/>
              <a:t> </a:t>
            </a:r>
          </a:p>
        </p:txBody>
      </p:sp>
      <p:sp>
        <p:nvSpPr>
          <p:cNvPr id="82947" name="Rectangle 7"/>
          <p:cNvSpPr>
            <a:spLocks noChangeArrowheads="1"/>
          </p:cNvSpPr>
          <p:nvPr/>
        </p:nvSpPr>
        <p:spPr bwMode="auto">
          <a:xfrm>
            <a:off x="0" y="2200275"/>
            <a:ext cx="9144000" cy="0"/>
          </a:xfrm>
          <a:prstGeom prst="rect">
            <a:avLst/>
          </a:prstGeom>
          <a:noFill/>
          <a:ln w="9525">
            <a:noFill/>
            <a:miter lim="800000"/>
            <a:headEnd/>
            <a:tailEnd/>
          </a:ln>
          <a:effectLst/>
        </p:spPr>
        <p:txBody>
          <a:bodyPr wrap="none" anchor="ctr">
            <a:spAutoFit/>
          </a:bodyPr>
          <a:lstStyle/>
          <a:p>
            <a:endParaRPr lang="pl-PL"/>
          </a:p>
        </p:txBody>
      </p:sp>
      <p:graphicFrame>
        <p:nvGraphicFramePr>
          <p:cNvPr id="82948" name="Object 8"/>
          <p:cNvGraphicFramePr>
            <a:graphicFrameLocks noChangeAspect="1"/>
          </p:cNvGraphicFramePr>
          <p:nvPr/>
        </p:nvGraphicFramePr>
        <p:xfrm>
          <a:off x="506413" y="1771650"/>
          <a:ext cx="4391025" cy="2457450"/>
        </p:xfrm>
        <a:graphic>
          <a:graphicData uri="http://schemas.openxmlformats.org/presentationml/2006/ole">
            <p:oleObj spid="_x0000_s82948" name="Obraz" r:id="rId3" imgW="4047744" imgH="2371344" progId="Word.Picture.8">
              <p:embed/>
            </p:oleObj>
          </a:graphicData>
        </a:graphic>
      </p:graphicFrame>
      <p:sp>
        <p:nvSpPr>
          <p:cNvPr id="82949" name="Text Box 10"/>
          <p:cNvSpPr txBox="1">
            <a:spLocks noChangeArrowheads="1"/>
          </p:cNvSpPr>
          <p:nvPr/>
        </p:nvSpPr>
        <p:spPr bwMode="auto">
          <a:xfrm>
            <a:off x="5076825" y="2247900"/>
            <a:ext cx="3816350" cy="1581150"/>
          </a:xfrm>
          <a:prstGeom prst="rect">
            <a:avLst/>
          </a:prstGeom>
          <a:noFill/>
          <a:ln w="9525">
            <a:noFill/>
            <a:miter lim="800000"/>
            <a:headEnd/>
            <a:tailEnd/>
          </a:ln>
          <a:effectLst/>
        </p:spPr>
        <p:txBody>
          <a:bodyPr>
            <a:spAutoFit/>
          </a:bodyPr>
          <a:lstStyle/>
          <a:p>
            <a:r>
              <a:rPr lang="pl-PL" altLang="pl-PL" sz="1400" b="1"/>
              <a:t>DANE TAKTYCZNO - TECHNICZNE</a:t>
            </a:r>
          </a:p>
          <a:p>
            <a:r>
              <a:rPr lang="pl-PL" altLang="pl-PL" sz="1400" b="1"/>
              <a:t>masa całkowita	2,7 kg</a:t>
            </a:r>
          </a:p>
          <a:p>
            <a:r>
              <a:rPr lang="pl-PL" altLang="pl-PL" sz="1400" b="1"/>
              <a:t>masa ładunku dymnego 2,0     kg</a:t>
            </a:r>
          </a:p>
          <a:p>
            <a:r>
              <a:rPr lang="pl-PL" altLang="pl-PL" sz="1400" b="1"/>
              <a:t>czas intensywnego dymienia ok. 2 minut</a:t>
            </a:r>
          </a:p>
          <a:p>
            <a:r>
              <a:rPr lang="pl-PL" altLang="pl-PL" sz="1400" b="1"/>
              <a:t>rozmiary zasłony dymnej:</a:t>
            </a:r>
          </a:p>
          <a:p>
            <a:pPr>
              <a:buFontTx/>
              <a:buChar char="-"/>
            </a:pPr>
            <a:r>
              <a:rPr lang="pl-PL" altLang="pl-PL" sz="1400" b="1"/>
              <a:t> światło  widzialne min. 8 x 100 m</a:t>
            </a:r>
          </a:p>
          <a:p>
            <a:pPr>
              <a:buFontTx/>
              <a:buChar char="-"/>
            </a:pPr>
            <a:r>
              <a:rPr lang="pl-PL" altLang="pl-PL" sz="1400" b="1"/>
              <a:t> podczerwień (8 </a:t>
            </a:r>
            <a:r>
              <a:rPr lang="pl-PL" altLang="pl-PL" sz="1400" b="1">
                <a:sym typeface="Symbol" pitchFamily="18" charset="2"/>
              </a:rPr>
              <a:t></a:t>
            </a:r>
            <a:r>
              <a:rPr lang="pl-PL" altLang="pl-PL" sz="1400" b="1"/>
              <a:t>14 </a:t>
            </a:r>
            <a:r>
              <a:rPr lang="pl-PL" altLang="pl-PL" sz="1400" b="1">
                <a:sym typeface="Symbol" pitchFamily="18" charset="2"/>
              </a:rPr>
              <a:t></a:t>
            </a:r>
            <a:r>
              <a:rPr lang="pl-PL" altLang="pl-PL" sz="1400" b="1"/>
              <a:t>m) min. 4 x 15 m</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7" descr="Sw10001"/>
          <p:cNvPicPr>
            <a:picLocks noChangeAspect="1" noChangeArrowheads="1"/>
          </p:cNvPicPr>
          <p:nvPr/>
        </p:nvPicPr>
        <p:blipFill>
          <a:blip r:embed="rId2" cstate="print"/>
          <a:srcRect/>
          <a:stretch>
            <a:fillRect/>
          </a:stretch>
        </p:blipFill>
        <p:spPr bwMode="auto">
          <a:xfrm>
            <a:off x="107950" y="0"/>
            <a:ext cx="5040313" cy="2382838"/>
          </a:xfrm>
          <a:prstGeom prst="rect">
            <a:avLst/>
          </a:prstGeom>
          <a:noFill/>
          <a:ln w="9525">
            <a:noFill/>
            <a:miter lim="800000"/>
            <a:headEnd/>
            <a:tailEnd/>
          </a:ln>
        </p:spPr>
      </p:pic>
      <p:sp>
        <p:nvSpPr>
          <p:cNvPr id="83971" name="Text Box 8"/>
          <p:cNvSpPr txBox="1">
            <a:spLocks noChangeArrowheads="1"/>
          </p:cNvSpPr>
          <p:nvPr/>
        </p:nvSpPr>
        <p:spPr bwMode="auto">
          <a:xfrm>
            <a:off x="323850" y="260350"/>
            <a:ext cx="290513" cy="268288"/>
          </a:xfrm>
          <a:prstGeom prst="rect">
            <a:avLst/>
          </a:prstGeom>
          <a:solidFill>
            <a:srgbClr val="FFFFFF"/>
          </a:solidFill>
          <a:ln w="9525">
            <a:solidFill>
              <a:srgbClr val="000000"/>
            </a:solidFill>
            <a:miter lim="800000"/>
            <a:headEnd/>
            <a:tailEnd/>
          </a:ln>
        </p:spPr>
        <p:txBody>
          <a:bodyPr/>
          <a:lstStyle/>
          <a:p>
            <a:r>
              <a:rPr lang="pl-PL" altLang="pl-PL" sz="1200"/>
              <a:t>a</a:t>
            </a:r>
          </a:p>
        </p:txBody>
      </p:sp>
      <p:pic>
        <p:nvPicPr>
          <p:cNvPr id="83972" name="Picture 9" descr="Sw30003"/>
          <p:cNvPicPr>
            <a:picLocks noChangeAspect="1" noChangeArrowheads="1"/>
          </p:cNvPicPr>
          <p:nvPr/>
        </p:nvPicPr>
        <p:blipFill>
          <a:blip r:embed="rId3" cstate="print"/>
          <a:srcRect/>
          <a:stretch>
            <a:fillRect/>
          </a:stretch>
        </p:blipFill>
        <p:spPr bwMode="auto">
          <a:xfrm>
            <a:off x="107950" y="2205038"/>
            <a:ext cx="5040313" cy="2343150"/>
          </a:xfrm>
          <a:prstGeom prst="rect">
            <a:avLst/>
          </a:prstGeom>
          <a:noFill/>
          <a:ln w="9525">
            <a:noFill/>
            <a:miter lim="800000"/>
            <a:headEnd/>
            <a:tailEnd/>
          </a:ln>
        </p:spPr>
      </p:pic>
      <p:sp>
        <p:nvSpPr>
          <p:cNvPr id="83973" name="Text Box 11"/>
          <p:cNvSpPr txBox="1">
            <a:spLocks noChangeArrowheads="1"/>
          </p:cNvSpPr>
          <p:nvPr/>
        </p:nvSpPr>
        <p:spPr bwMode="auto">
          <a:xfrm>
            <a:off x="323850" y="2349500"/>
            <a:ext cx="290513" cy="268288"/>
          </a:xfrm>
          <a:prstGeom prst="rect">
            <a:avLst/>
          </a:prstGeom>
          <a:solidFill>
            <a:srgbClr val="FFFFFF"/>
          </a:solidFill>
          <a:ln w="9525">
            <a:solidFill>
              <a:srgbClr val="000000"/>
            </a:solidFill>
            <a:miter lim="800000"/>
            <a:headEnd/>
            <a:tailEnd/>
          </a:ln>
        </p:spPr>
        <p:txBody>
          <a:bodyPr/>
          <a:lstStyle/>
          <a:p>
            <a:r>
              <a:rPr lang="pl-PL" altLang="pl-PL" sz="1200"/>
              <a:t>b</a:t>
            </a:r>
          </a:p>
        </p:txBody>
      </p:sp>
      <p:pic>
        <p:nvPicPr>
          <p:cNvPr id="83974" name="Picture 13" descr="Sw10002"/>
          <p:cNvPicPr>
            <a:picLocks noChangeAspect="1" noChangeArrowheads="1"/>
          </p:cNvPicPr>
          <p:nvPr/>
        </p:nvPicPr>
        <p:blipFill>
          <a:blip r:embed="rId4" cstate="print"/>
          <a:srcRect/>
          <a:stretch>
            <a:fillRect/>
          </a:stretch>
        </p:blipFill>
        <p:spPr bwMode="auto">
          <a:xfrm>
            <a:off x="107950" y="4365625"/>
            <a:ext cx="5040313" cy="2257425"/>
          </a:xfrm>
          <a:prstGeom prst="rect">
            <a:avLst/>
          </a:prstGeom>
          <a:noFill/>
          <a:ln w="9525">
            <a:noFill/>
            <a:miter lim="800000"/>
            <a:headEnd/>
            <a:tailEnd/>
          </a:ln>
        </p:spPr>
      </p:pic>
      <p:sp>
        <p:nvSpPr>
          <p:cNvPr id="83975" name="Text Box 12"/>
          <p:cNvSpPr txBox="1">
            <a:spLocks noChangeArrowheads="1"/>
          </p:cNvSpPr>
          <p:nvPr/>
        </p:nvSpPr>
        <p:spPr bwMode="auto">
          <a:xfrm>
            <a:off x="250825" y="4508500"/>
            <a:ext cx="290513" cy="268288"/>
          </a:xfrm>
          <a:prstGeom prst="rect">
            <a:avLst/>
          </a:prstGeom>
          <a:solidFill>
            <a:srgbClr val="FFFFFF"/>
          </a:solidFill>
          <a:ln w="9525">
            <a:solidFill>
              <a:srgbClr val="000000"/>
            </a:solidFill>
            <a:miter lim="800000"/>
            <a:headEnd/>
            <a:tailEnd/>
          </a:ln>
        </p:spPr>
        <p:txBody>
          <a:bodyPr/>
          <a:lstStyle/>
          <a:p>
            <a:r>
              <a:rPr lang="pl-PL" altLang="pl-PL" sz="1200"/>
              <a:t>c</a:t>
            </a:r>
          </a:p>
        </p:txBody>
      </p:sp>
      <p:sp>
        <p:nvSpPr>
          <p:cNvPr id="83976" name="Text Box 14"/>
          <p:cNvSpPr txBox="1">
            <a:spLocks noChangeArrowheads="1"/>
          </p:cNvSpPr>
          <p:nvPr/>
        </p:nvSpPr>
        <p:spPr bwMode="auto">
          <a:xfrm>
            <a:off x="5219700" y="2276475"/>
            <a:ext cx="3744913" cy="1581150"/>
          </a:xfrm>
          <a:prstGeom prst="rect">
            <a:avLst/>
          </a:prstGeom>
          <a:noFill/>
          <a:ln w="9525">
            <a:noFill/>
            <a:miter lim="800000"/>
            <a:headEnd/>
            <a:tailEnd/>
          </a:ln>
          <a:effectLst/>
        </p:spPr>
        <p:txBody>
          <a:bodyPr>
            <a:spAutoFit/>
          </a:bodyPr>
          <a:lstStyle/>
          <a:p>
            <a:r>
              <a:rPr lang="pl-PL" altLang="pl-PL" sz="1400" b="1"/>
              <a:t>Maskowanie świecą DM-2B w podczerwieni</a:t>
            </a:r>
          </a:p>
          <a:p>
            <a:r>
              <a:rPr lang="pl-PL" altLang="pl-PL" sz="1400" b="1"/>
              <a:t>a) obiekt testowy; </a:t>
            </a:r>
          </a:p>
          <a:p>
            <a:r>
              <a:rPr lang="pl-PL" altLang="pl-PL" sz="1400" b="1"/>
              <a:t>b) obiekt testowy częściowo zamaskowany – częściowo widoczny;</a:t>
            </a:r>
            <a:br>
              <a:rPr lang="pl-PL" altLang="pl-PL" sz="1400" b="1"/>
            </a:br>
            <a:r>
              <a:rPr lang="pl-PL" altLang="pl-PL" sz="1400" b="1"/>
              <a:t>c) obiekt testowy zamaskowany - niewidoczny</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994" name="Object 4"/>
          <p:cNvGraphicFramePr>
            <a:graphicFrameLocks noChangeAspect="1"/>
          </p:cNvGraphicFramePr>
          <p:nvPr/>
        </p:nvGraphicFramePr>
        <p:xfrm>
          <a:off x="2747963" y="1104900"/>
          <a:ext cx="3733800" cy="2085975"/>
        </p:xfrm>
        <a:graphic>
          <a:graphicData uri="http://schemas.openxmlformats.org/presentationml/2006/ole">
            <p:oleObj spid="_x0000_s84994" name="Rysunek" r:id="rId3" imgW="3672298" imgH="2018220" progId="Word.Picture.8">
              <p:embed/>
            </p:oleObj>
          </a:graphicData>
        </a:graphic>
      </p:graphicFrame>
      <p:sp>
        <p:nvSpPr>
          <p:cNvPr id="84995" name="Rectangle 5"/>
          <p:cNvSpPr>
            <a:spLocks noChangeArrowheads="1"/>
          </p:cNvSpPr>
          <p:nvPr/>
        </p:nvSpPr>
        <p:spPr bwMode="auto">
          <a:xfrm>
            <a:off x="900113" y="333375"/>
            <a:ext cx="7772400" cy="692150"/>
          </a:xfrm>
          <a:prstGeom prst="rect">
            <a:avLst/>
          </a:prstGeom>
          <a:noFill/>
          <a:ln w="9525">
            <a:noFill/>
            <a:miter lim="800000"/>
            <a:headEnd/>
            <a:tailEnd/>
          </a:ln>
          <a:effectLst/>
        </p:spPr>
        <p:txBody>
          <a:bodyPr anchor="ctr"/>
          <a:lstStyle/>
          <a:p>
            <a:pPr algn="ctr"/>
            <a:r>
              <a:rPr lang="pl-PL" altLang="pl-PL" sz="2400" b="1"/>
              <a:t>Granat dymny DG-7M do granatnika RPG-7</a:t>
            </a:r>
          </a:p>
        </p:txBody>
      </p:sp>
      <p:graphicFrame>
        <p:nvGraphicFramePr>
          <p:cNvPr id="84996" name="Object 7"/>
          <p:cNvGraphicFramePr>
            <a:graphicFrameLocks noChangeAspect="1"/>
          </p:cNvGraphicFramePr>
          <p:nvPr/>
        </p:nvGraphicFramePr>
        <p:xfrm>
          <a:off x="846138" y="3529013"/>
          <a:ext cx="3527425" cy="2006600"/>
        </p:xfrm>
        <a:graphic>
          <a:graphicData uri="http://schemas.openxmlformats.org/presentationml/2006/ole">
            <p:oleObj spid="_x0000_s84996" name="Dokument" r:id="rId4" imgW="4457700" imgH="3266440" progId="Word.Document.8">
              <p:embed/>
            </p:oleObj>
          </a:graphicData>
        </a:graphic>
      </p:graphicFrame>
      <p:sp>
        <p:nvSpPr>
          <p:cNvPr id="84997" name="Rectangle 8"/>
          <p:cNvSpPr>
            <a:spLocks noChangeArrowheads="1"/>
          </p:cNvSpPr>
          <p:nvPr/>
        </p:nvSpPr>
        <p:spPr bwMode="auto">
          <a:xfrm>
            <a:off x="858838" y="5670550"/>
            <a:ext cx="3405187" cy="304800"/>
          </a:xfrm>
          <a:prstGeom prst="rect">
            <a:avLst/>
          </a:prstGeom>
          <a:noFill/>
          <a:ln w="9525">
            <a:noFill/>
            <a:miter lim="800000"/>
            <a:headEnd/>
            <a:tailEnd/>
          </a:ln>
          <a:effectLst/>
        </p:spPr>
        <p:txBody>
          <a:bodyPr wrap="none">
            <a:spAutoFit/>
          </a:bodyPr>
          <a:lstStyle/>
          <a:p>
            <a:r>
              <a:rPr lang="pl-PL" altLang="pl-PL" sz="1400" b="1"/>
              <a:t>Zasłona dymna w zakresie widzialnym</a:t>
            </a:r>
            <a:endParaRPr lang="en-US" altLang="pl-PL" sz="1400" b="1"/>
          </a:p>
        </p:txBody>
      </p:sp>
      <p:graphicFrame>
        <p:nvGraphicFramePr>
          <p:cNvPr id="84998" name="Object 9"/>
          <p:cNvGraphicFramePr>
            <a:graphicFrameLocks noChangeAspect="1"/>
          </p:cNvGraphicFramePr>
          <p:nvPr/>
        </p:nvGraphicFramePr>
        <p:xfrm>
          <a:off x="4906963" y="3521075"/>
          <a:ext cx="3932237" cy="2024063"/>
        </p:xfrm>
        <a:graphic>
          <a:graphicData uri="http://schemas.openxmlformats.org/presentationml/2006/ole">
            <p:oleObj spid="_x0000_s84998" name="Dokument" r:id="rId5" imgW="7772400" imgH="6350000" progId="Word.Document.8">
              <p:embed/>
            </p:oleObj>
          </a:graphicData>
        </a:graphic>
      </p:graphicFrame>
      <p:sp>
        <p:nvSpPr>
          <p:cNvPr id="84999" name="Rectangle 10"/>
          <p:cNvSpPr>
            <a:spLocks noChangeArrowheads="1"/>
          </p:cNvSpPr>
          <p:nvPr/>
        </p:nvSpPr>
        <p:spPr bwMode="auto">
          <a:xfrm>
            <a:off x="5310188" y="5667375"/>
            <a:ext cx="2832100" cy="304800"/>
          </a:xfrm>
          <a:prstGeom prst="rect">
            <a:avLst/>
          </a:prstGeom>
          <a:noFill/>
          <a:ln w="9525">
            <a:noFill/>
            <a:miter lim="800000"/>
            <a:headEnd/>
            <a:tailEnd/>
          </a:ln>
          <a:effectLst/>
        </p:spPr>
        <p:txBody>
          <a:bodyPr wrap="none">
            <a:spAutoFit/>
          </a:bodyPr>
          <a:lstStyle/>
          <a:p>
            <a:r>
              <a:rPr lang="pl-PL" altLang="pl-PL" sz="1400" b="1"/>
              <a:t>Zasłona dymna w podczerwieni</a:t>
            </a:r>
            <a:endParaRPr lang="en-US" altLang="pl-PL" sz="1400" b="1"/>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4" descr="msotw9_temp0"/>
          <p:cNvPicPr>
            <a:picLocks noChangeAspect="1" noChangeArrowheads="1"/>
          </p:cNvPicPr>
          <p:nvPr/>
        </p:nvPicPr>
        <p:blipFill>
          <a:blip r:embed="rId2" cstate="print"/>
          <a:srcRect/>
          <a:stretch>
            <a:fillRect/>
          </a:stretch>
        </p:blipFill>
        <p:spPr bwMode="auto">
          <a:xfrm>
            <a:off x="250825" y="549275"/>
            <a:ext cx="4270375" cy="2397125"/>
          </a:xfrm>
          <a:prstGeom prst="rect">
            <a:avLst/>
          </a:prstGeom>
          <a:noFill/>
          <a:ln w="9525">
            <a:noFill/>
            <a:miter lim="800000"/>
            <a:headEnd/>
            <a:tailEnd/>
          </a:ln>
        </p:spPr>
      </p:pic>
      <p:pic>
        <p:nvPicPr>
          <p:cNvPr id="86019" name="Picture 5" descr="msotw9_temp0"/>
          <p:cNvPicPr>
            <a:picLocks noChangeAspect="1" noChangeArrowheads="1"/>
          </p:cNvPicPr>
          <p:nvPr/>
        </p:nvPicPr>
        <p:blipFill>
          <a:blip r:embed="rId3" cstate="print"/>
          <a:srcRect t="1450"/>
          <a:stretch>
            <a:fillRect/>
          </a:stretch>
        </p:blipFill>
        <p:spPr bwMode="auto">
          <a:xfrm>
            <a:off x="395288" y="3860800"/>
            <a:ext cx="4270375" cy="2498725"/>
          </a:xfrm>
          <a:prstGeom prst="rect">
            <a:avLst/>
          </a:prstGeom>
          <a:noFill/>
          <a:ln w="9525">
            <a:noFill/>
            <a:miter lim="800000"/>
            <a:headEnd/>
            <a:tailEnd/>
          </a:ln>
        </p:spPr>
      </p:pic>
      <p:sp>
        <p:nvSpPr>
          <p:cNvPr id="86020" name="Rectangle 6"/>
          <p:cNvSpPr>
            <a:spLocks noChangeArrowheads="1"/>
          </p:cNvSpPr>
          <p:nvPr/>
        </p:nvSpPr>
        <p:spPr bwMode="auto">
          <a:xfrm>
            <a:off x="395288" y="2924175"/>
            <a:ext cx="8208962" cy="517525"/>
          </a:xfrm>
          <a:prstGeom prst="rect">
            <a:avLst/>
          </a:prstGeom>
          <a:noFill/>
          <a:ln w="9525">
            <a:noFill/>
            <a:miter lim="800000"/>
            <a:headEnd/>
            <a:tailEnd/>
          </a:ln>
          <a:effectLst/>
        </p:spPr>
        <p:txBody>
          <a:bodyPr anchor="ctr">
            <a:spAutoFit/>
          </a:bodyPr>
          <a:lstStyle/>
          <a:p>
            <a:pPr algn="ctr"/>
            <a:r>
              <a:rPr lang="pl-PL" altLang="pl-PL" sz="1400" b="1"/>
              <a:t>Widok obiektu maskowanego za pomocą </a:t>
            </a:r>
            <a:br>
              <a:rPr lang="pl-PL" altLang="pl-PL" sz="1400" b="1"/>
            </a:br>
            <a:r>
              <a:rPr lang="pl-PL" altLang="pl-PL" sz="1400" b="1"/>
              <a:t>generatora GD-1</a:t>
            </a:r>
          </a:p>
        </p:txBody>
      </p:sp>
      <p:sp>
        <p:nvSpPr>
          <p:cNvPr id="86021" name="Rectangle 7"/>
          <p:cNvSpPr>
            <a:spLocks noChangeArrowheads="1"/>
          </p:cNvSpPr>
          <p:nvPr/>
        </p:nvSpPr>
        <p:spPr bwMode="auto">
          <a:xfrm>
            <a:off x="5003800" y="5805488"/>
            <a:ext cx="3849688" cy="304800"/>
          </a:xfrm>
          <a:prstGeom prst="rect">
            <a:avLst/>
          </a:prstGeom>
          <a:noFill/>
          <a:ln w="9525">
            <a:noFill/>
            <a:miter lim="800000"/>
            <a:headEnd/>
            <a:tailEnd/>
          </a:ln>
          <a:effectLst/>
        </p:spPr>
        <p:txBody>
          <a:bodyPr wrap="none" anchor="ctr">
            <a:spAutoFit/>
          </a:bodyPr>
          <a:lstStyle/>
          <a:p>
            <a:r>
              <a:rPr lang="pl-PL" altLang="pl-PL" sz="1400" b="1"/>
              <a:t>Efekt maskowania – w zakresie widzialnym </a:t>
            </a:r>
          </a:p>
        </p:txBody>
      </p:sp>
      <p:pic>
        <p:nvPicPr>
          <p:cNvPr id="86022" name="Picture 9" descr="gd1dym"/>
          <p:cNvPicPr>
            <a:picLocks noChangeAspect="1" noChangeArrowheads="1"/>
          </p:cNvPicPr>
          <p:nvPr/>
        </p:nvPicPr>
        <p:blipFill>
          <a:blip r:embed="rId4" cstate="print"/>
          <a:srcRect/>
          <a:stretch>
            <a:fillRect/>
          </a:stretch>
        </p:blipFill>
        <p:spPr bwMode="auto">
          <a:xfrm>
            <a:off x="4787900" y="404813"/>
            <a:ext cx="3721100" cy="2517775"/>
          </a:xfrm>
          <a:prstGeom prst="rect">
            <a:avLst/>
          </a:prstGeom>
          <a:noFill/>
          <a:ln w="9525">
            <a:noFill/>
            <a:miter lim="800000"/>
            <a:headEnd/>
            <a:tailEnd/>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4" descr="SADZA1Z"/>
          <p:cNvPicPr>
            <a:picLocks noChangeAspect="1" noChangeArrowheads="1"/>
          </p:cNvPicPr>
          <p:nvPr/>
        </p:nvPicPr>
        <p:blipFill>
          <a:blip r:embed="rId2" cstate="print"/>
          <a:srcRect t="6367" b="19086"/>
          <a:stretch>
            <a:fillRect/>
          </a:stretch>
        </p:blipFill>
        <p:spPr bwMode="auto">
          <a:xfrm>
            <a:off x="179388" y="260350"/>
            <a:ext cx="5757862" cy="2482850"/>
          </a:xfrm>
          <a:prstGeom prst="rect">
            <a:avLst/>
          </a:prstGeom>
          <a:noFill/>
          <a:ln w="9525">
            <a:noFill/>
            <a:miter lim="800000"/>
            <a:headEnd/>
            <a:tailEnd/>
          </a:ln>
        </p:spPr>
      </p:pic>
      <p:sp>
        <p:nvSpPr>
          <p:cNvPr id="87043" name="Text Box 5"/>
          <p:cNvSpPr txBox="1">
            <a:spLocks noChangeArrowheads="1"/>
          </p:cNvSpPr>
          <p:nvPr/>
        </p:nvSpPr>
        <p:spPr bwMode="auto">
          <a:xfrm>
            <a:off x="179388" y="2708275"/>
            <a:ext cx="6056312" cy="288925"/>
          </a:xfrm>
          <a:prstGeom prst="rect">
            <a:avLst/>
          </a:prstGeom>
          <a:solidFill>
            <a:srgbClr val="FFFFFF"/>
          </a:solidFill>
          <a:ln w="9525">
            <a:noFill/>
            <a:miter lim="800000"/>
            <a:headEnd/>
            <a:tailEnd/>
          </a:ln>
        </p:spPr>
        <p:txBody>
          <a:bodyPr/>
          <a:lstStyle/>
          <a:p>
            <a:pPr algn="ctr"/>
            <a:r>
              <a:rPr lang="pl-PL" altLang="pl-PL" sz="1200" b="1"/>
              <a:t>Testowy obiekt termiczny T = 80</a:t>
            </a:r>
            <a:r>
              <a:rPr lang="pl-PL" altLang="pl-PL" sz="1200" b="1" baseline="30000"/>
              <a:t>o</a:t>
            </a:r>
            <a:r>
              <a:rPr lang="pl-PL" altLang="pl-PL" sz="1200" b="1"/>
              <a:t>C – cel widoczny i rozpoznawalny</a:t>
            </a:r>
            <a:endParaRPr lang="pl-PL" altLang="pl-PL" b="1"/>
          </a:p>
        </p:txBody>
      </p:sp>
      <p:pic>
        <p:nvPicPr>
          <p:cNvPr id="87044" name="Picture 6" descr="SOJA_Z"/>
          <p:cNvPicPr>
            <a:picLocks noChangeAspect="1" noChangeArrowheads="1"/>
          </p:cNvPicPr>
          <p:nvPr/>
        </p:nvPicPr>
        <p:blipFill>
          <a:blip r:embed="rId3" cstate="print"/>
          <a:srcRect t="13727" b="18399"/>
          <a:stretch>
            <a:fillRect/>
          </a:stretch>
        </p:blipFill>
        <p:spPr bwMode="auto">
          <a:xfrm>
            <a:off x="2916238" y="3068638"/>
            <a:ext cx="5756275" cy="2260600"/>
          </a:xfrm>
          <a:prstGeom prst="rect">
            <a:avLst/>
          </a:prstGeom>
          <a:noFill/>
          <a:ln w="9525">
            <a:noFill/>
            <a:miter lim="800000"/>
            <a:headEnd/>
            <a:tailEnd/>
          </a:ln>
        </p:spPr>
      </p:pic>
      <p:sp>
        <p:nvSpPr>
          <p:cNvPr id="87045" name="Text Box 7"/>
          <p:cNvSpPr txBox="1">
            <a:spLocks noChangeArrowheads="1"/>
          </p:cNvSpPr>
          <p:nvPr/>
        </p:nvSpPr>
        <p:spPr bwMode="auto">
          <a:xfrm>
            <a:off x="2700338" y="5373688"/>
            <a:ext cx="6054725" cy="600075"/>
          </a:xfrm>
          <a:prstGeom prst="rect">
            <a:avLst/>
          </a:prstGeom>
          <a:solidFill>
            <a:srgbClr val="FFFFFF"/>
          </a:solidFill>
          <a:ln w="9525">
            <a:noFill/>
            <a:miter lim="800000"/>
            <a:headEnd/>
            <a:tailEnd/>
          </a:ln>
        </p:spPr>
        <p:txBody>
          <a:bodyPr/>
          <a:lstStyle/>
          <a:p>
            <a:pPr algn="ctr"/>
            <a:r>
              <a:rPr lang="pl-PL" altLang="pl-PL" sz="1200" b="1"/>
              <a:t>Testowy obiekt termiczny T = 80</a:t>
            </a:r>
            <a:r>
              <a:rPr lang="pl-PL" altLang="pl-PL" sz="1200" b="1" baseline="30000"/>
              <a:t>o</a:t>
            </a:r>
            <a:r>
              <a:rPr lang="pl-PL" altLang="pl-PL" sz="1200" b="1"/>
              <a:t>C – częściowo przesłonięty </a:t>
            </a:r>
            <a:br>
              <a:rPr lang="pl-PL" altLang="pl-PL" sz="1200" b="1"/>
            </a:br>
            <a:r>
              <a:rPr lang="pl-PL" altLang="pl-PL" sz="1200" b="1"/>
              <a:t>- cel widoczny i rozpoznawalny</a:t>
            </a:r>
            <a:endParaRPr lang="pl-PL" altLang="pl-PL" b="1"/>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10"/>
          <p:cNvSpPr>
            <a:spLocks noChangeArrowheads="1"/>
          </p:cNvSpPr>
          <p:nvPr/>
        </p:nvSpPr>
        <p:spPr bwMode="auto">
          <a:xfrm>
            <a:off x="1331913" y="260350"/>
            <a:ext cx="6496050" cy="457200"/>
          </a:xfrm>
          <a:prstGeom prst="rect">
            <a:avLst/>
          </a:prstGeom>
          <a:noFill/>
          <a:ln w="9525">
            <a:noFill/>
            <a:miter lim="800000"/>
            <a:headEnd/>
            <a:tailEnd/>
          </a:ln>
          <a:effectLst/>
        </p:spPr>
        <p:txBody>
          <a:bodyPr wrap="none" anchor="ctr">
            <a:spAutoFit/>
          </a:bodyPr>
          <a:lstStyle/>
          <a:p>
            <a:r>
              <a:rPr lang="pl-PL" altLang="pl-PL" sz="2400" b="1" i="1">
                <a:solidFill>
                  <a:srgbClr val="0000FF"/>
                </a:solidFill>
              </a:rPr>
              <a:t>Panelowa wytwornica dymu – PWD „PYLIA</a:t>
            </a:r>
            <a:r>
              <a:rPr lang="pl-PL" altLang="pl-PL" sz="2400">
                <a:solidFill>
                  <a:srgbClr val="0000FF"/>
                </a:solidFill>
              </a:rPr>
              <a:t> </a:t>
            </a:r>
          </a:p>
        </p:txBody>
      </p:sp>
      <p:pic>
        <p:nvPicPr>
          <p:cNvPr id="88067" name="Picture 4" descr="msotw9_temp0"/>
          <p:cNvPicPr>
            <a:picLocks noChangeAspect="1" noChangeArrowheads="1"/>
          </p:cNvPicPr>
          <p:nvPr/>
        </p:nvPicPr>
        <p:blipFill>
          <a:blip r:embed="rId2" cstate="print"/>
          <a:srcRect/>
          <a:stretch>
            <a:fillRect/>
          </a:stretch>
        </p:blipFill>
        <p:spPr bwMode="auto">
          <a:xfrm>
            <a:off x="179388" y="717550"/>
            <a:ext cx="5184775" cy="2687638"/>
          </a:xfrm>
          <a:prstGeom prst="rect">
            <a:avLst/>
          </a:prstGeom>
          <a:noFill/>
          <a:ln w="9525">
            <a:noFill/>
            <a:miter lim="800000"/>
            <a:headEnd/>
            <a:tailEnd/>
          </a:ln>
        </p:spPr>
      </p:pic>
      <p:sp>
        <p:nvSpPr>
          <p:cNvPr id="88068" name="Rectangle 5"/>
          <p:cNvSpPr>
            <a:spLocks noChangeArrowheads="1"/>
          </p:cNvSpPr>
          <p:nvPr/>
        </p:nvSpPr>
        <p:spPr bwMode="auto">
          <a:xfrm>
            <a:off x="5580063" y="1695450"/>
            <a:ext cx="2566987" cy="730250"/>
          </a:xfrm>
          <a:prstGeom prst="rect">
            <a:avLst/>
          </a:prstGeom>
          <a:noFill/>
          <a:ln w="9525">
            <a:noFill/>
            <a:miter lim="800000"/>
            <a:headEnd/>
            <a:tailEnd/>
          </a:ln>
          <a:effectLst/>
        </p:spPr>
        <p:txBody>
          <a:bodyPr anchor="ctr">
            <a:spAutoFit/>
          </a:bodyPr>
          <a:lstStyle/>
          <a:p>
            <a:r>
              <a:rPr lang="pl-PL" altLang="pl-PL" sz="1400" b="1"/>
              <a:t>Zasobnik z wytwornicą PWD na belce uzbrojenia śmigłowca W-3WA</a:t>
            </a:r>
          </a:p>
        </p:txBody>
      </p:sp>
      <p:pic>
        <p:nvPicPr>
          <p:cNvPr id="88069" name="Picture 6" descr="msotw9_temp0"/>
          <p:cNvPicPr>
            <a:picLocks noChangeAspect="1" noChangeArrowheads="1"/>
          </p:cNvPicPr>
          <p:nvPr/>
        </p:nvPicPr>
        <p:blipFill>
          <a:blip r:embed="rId3" cstate="print"/>
          <a:srcRect/>
          <a:stretch>
            <a:fillRect/>
          </a:stretch>
        </p:blipFill>
        <p:spPr bwMode="auto">
          <a:xfrm>
            <a:off x="179388" y="3644900"/>
            <a:ext cx="5184775" cy="2779713"/>
          </a:xfrm>
          <a:prstGeom prst="rect">
            <a:avLst/>
          </a:prstGeom>
          <a:noFill/>
          <a:ln w="9525">
            <a:noFill/>
            <a:miter lim="800000"/>
            <a:headEnd/>
            <a:tailEnd/>
          </a:ln>
        </p:spPr>
      </p:pic>
      <p:sp>
        <p:nvSpPr>
          <p:cNvPr id="88070" name="Text Box 7"/>
          <p:cNvSpPr txBox="1">
            <a:spLocks noChangeArrowheads="1"/>
          </p:cNvSpPr>
          <p:nvPr/>
        </p:nvSpPr>
        <p:spPr bwMode="auto">
          <a:xfrm>
            <a:off x="5580063" y="4305300"/>
            <a:ext cx="2736850" cy="730250"/>
          </a:xfrm>
          <a:prstGeom prst="rect">
            <a:avLst/>
          </a:prstGeom>
          <a:noFill/>
          <a:ln w="9525">
            <a:noFill/>
            <a:miter lim="800000"/>
            <a:headEnd/>
            <a:tailEnd/>
          </a:ln>
          <a:effectLst/>
        </p:spPr>
        <p:txBody>
          <a:bodyPr>
            <a:spAutoFit/>
          </a:bodyPr>
          <a:lstStyle/>
          <a:p>
            <a:pPr>
              <a:spcBef>
                <a:spcPct val="50000"/>
              </a:spcBef>
            </a:pPr>
            <a:r>
              <a:rPr lang="pl-PL" altLang="pl-PL" sz="1400" b="1"/>
              <a:t>Zasobnik z czynnikiem dymotwórczym PWD na belce uzbrojenia śmigłowca</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4" descr="msotw9_temp0"/>
          <p:cNvPicPr>
            <a:picLocks noChangeAspect="1" noChangeArrowheads="1"/>
          </p:cNvPicPr>
          <p:nvPr/>
        </p:nvPicPr>
        <p:blipFill>
          <a:blip r:embed="rId2" cstate="print"/>
          <a:srcRect t="2774"/>
          <a:stretch>
            <a:fillRect/>
          </a:stretch>
        </p:blipFill>
        <p:spPr bwMode="auto">
          <a:xfrm>
            <a:off x="250825" y="188913"/>
            <a:ext cx="4024313" cy="2559050"/>
          </a:xfrm>
          <a:prstGeom prst="rect">
            <a:avLst/>
          </a:prstGeom>
          <a:noFill/>
          <a:ln w="9525">
            <a:noFill/>
            <a:miter lim="800000"/>
            <a:headEnd/>
            <a:tailEnd/>
          </a:ln>
        </p:spPr>
      </p:pic>
      <p:pic>
        <p:nvPicPr>
          <p:cNvPr id="89091" name="Picture 5" descr="msotw9_temp0"/>
          <p:cNvPicPr>
            <a:picLocks noChangeAspect="1" noChangeArrowheads="1"/>
          </p:cNvPicPr>
          <p:nvPr/>
        </p:nvPicPr>
        <p:blipFill>
          <a:blip r:embed="rId3" cstate="print"/>
          <a:srcRect l="16229" t="2715"/>
          <a:stretch>
            <a:fillRect/>
          </a:stretch>
        </p:blipFill>
        <p:spPr bwMode="auto">
          <a:xfrm>
            <a:off x="4833938" y="260350"/>
            <a:ext cx="4132262" cy="2447925"/>
          </a:xfrm>
          <a:prstGeom prst="rect">
            <a:avLst/>
          </a:prstGeom>
          <a:noFill/>
          <a:ln w="9525">
            <a:noFill/>
            <a:miter lim="800000"/>
            <a:headEnd/>
            <a:tailEnd/>
          </a:ln>
        </p:spPr>
      </p:pic>
      <p:pic>
        <p:nvPicPr>
          <p:cNvPr id="89092" name="Picture 6" descr="msotw9_temp0"/>
          <p:cNvPicPr>
            <a:picLocks noChangeAspect="1" noChangeArrowheads="1"/>
          </p:cNvPicPr>
          <p:nvPr/>
        </p:nvPicPr>
        <p:blipFill>
          <a:blip r:embed="rId4" cstate="print"/>
          <a:srcRect/>
          <a:stretch>
            <a:fillRect/>
          </a:stretch>
        </p:blipFill>
        <p:spPr bwMode="auto">
          <a:xfrm>
            <a:off x="1763713" y="3213100"/>
            <a:ext cx="5319712" cy="2720975"/>
          </a:xfrm>
          <a:prstGeom prst="rect">
            <a:avLst/>
          </a:prstGeom>
          <a:noFill/>
          <a:ln w="9525">
            <a:noFill/>
            <a:miter lim="800000"/>
            <a:headEnd/>
            <a:tailEnd/>
          </a:ln>
        </p:spPr>
      </p:pic>
      <p:sp>
        <p:nvSpPr>
          <p:cNvPr id="89093" name="Rectangle 7"/>
          <p:cNvSpPr>
            <a:spLocks noChangeArrowheads="1"/>
          </p:cNvSpPr>
          <p:nvPr/>
        </p:nvSpPr>
        <p:spPr bwMode="auto">
          <a:xfrm>
            <a:off x="2051050" y="2882900"/>
            <a:ext cx="4213225" cy="304800"/>
          </a:xfrm>
          <a:prstGeom prst="rect">
            <a:avLst/>
          </a:prstGeom>
          <a:noFill/>
          <a:ln w="9525">
            <a:noFill/>
            <a:miter lim="800000"/>
            <a:headEnd/>
            <a:tailEnd/>
          </a:ln>
          <a:effectLst/>
        </p:spPr>
        <p:txBody>
          <a:bodyPr wrap="none" anchor="ctr">
            <a:spAutoFit/>
          </a:bodyPr>
          <a:lstStyle/>
          <a:p>
            <a:r>
              <a:rPr lang="pl-PL" altLang="pl-PL" sz="1400" b="1"/>
              <a:t>Obiekt i efekt maskowania z śmigłowca W-3WA </a:t>
            </a:r>
          </a:p>
        </p:txBody>
      </p:sp>
      <p:sp>
        <p:nvSpPr>
          <p:cNvPr id="89094" name="Rectangle 8"/>
          <p:cNvSpPr>
            <a:spLocks noChangeArrowheads="1"/>
          </p:cNvSpPr>
          <p:nvPr/>
        </p:nvSpPr>
        <p:spPr bwMode="auto">
          <a:xfrm>
            <a:off x="2268538" y="6021388"/>
            <a:ext cx="4308475" cy="304800"/>
          </a:xfrm>
          <a:prstGeom prst="rect">
            <a:avLst/>
          </a:prstGeom>
          <a:noFill/>
          <a:ln w="9525">
            <a:noFill/>
            <a:miter lim="800000"/>
            <a:headEnd/>
            <a:tailEnd/>
          </a:ln>
          <a:effectLst/>
        </p:spPr>
        <p:txBody>
          <a:bodyPr wrap="none" anchor="ctr">
            <a:spAutoFit/>
          </a:bodyPr>
          <a:lstStyle/>
          <a:p>
            <a:r>
              <a:rPr lang="pl-PL" altLang="pl-PL" sz="1400" b="1"/>
              <a:t>PWD – widok zasłony – 10 minut po postawieniu </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4" descr="SADZA1Z"/>
          <p:cNvPicPr>
            <a:picLocks noChangeAspect="1" noChangeArrowheads="1"/>
          </p:cNvPicPr>
          <p:nvPr/>
        </p:nvPicPr>
        <p:blipFill>
          <a:blip r:embed="rId2" cstate="print"/>
          <a:srcRect t="8345" b="17786"/>
          <a:stretch>
            <a:fillRect/>
          </a:stretch>
        </p:blipFill>
        <p:spPr bwMode="auto">
          <a:xfrm>
            <a:off x="0" y="0"/>
            <a:ext cx="5757863" cy="2271713"/>
          </a:xfrm>
          <a:prstGeom prst="rect">
            <a:avLst/>
          </a:prstGeom>
          <a:noFill/>
          <a:ln w="9525">
            <a:noFill/>
            <a:miter lim="800000"/>
            <a:headEnd/>
            <a:tailEnd/>
          </a:ln>
        </p:spPr>
      </p:pic>
      <p:sp>
        <p:nvSpPr>
          <p:cNvPr id="90115" name="Text Box 5"/>
          <p:cNvSpPr txBox="1">
            <a:spLocks noChangeArrowheads="1"/>
          </p:cNvSpPr>
          <p:nvPr/>
        </p:nvSpPr>
        <p:spPr bwMode="auto">
          <a:xfrm>
            <a:off x="6156325" y="620713"/>
            <a:ext cx="2808288" cy="504825"/>
          </a:xfrm>
          <a:prstGeom prst="rect">
            <a:avLst/>
          </a:prstGeom>
          <a:solidFill>
            <a:srgbClr val="FFFFFF"/>
          </a:solidFill>
          <a:ln w="9525">
            <a:noFill/>
            <a:miter lim="800000"/>
            <a:headEnd/>
            <a:tailEnd/>
          </a:ln>
        </p:spPr>
        <p:txBody>
          <a:bodyPr/>
          <a:lstStyle/>
          <a:p>
            <a:r>
              <a:rPr lang="pl-PL" altLang="pl-PL" sz="1200" b="1"/>
              <a:t>Testowy obiekt termiczny T = 80</a:t>
            </a:r>
            <a:r>
              <a:rPr lang="pl-PL" altLang="pl-PL" sz="1200" b="1" baseline="30000"/>
              <a:t>o</a:t>
            </a:r>
            <a:r>
              <a:rPr lang="pl-PL" altLang="pl-PL" sz="1200" b="1"/>
              <a:t>C – cel widoczny i rozpoznawalny</a:t>
            </a:r>
            <a:endParaRPr lang="pl-PL" altLang="pl-PL" b="1"/>
          </a:p>
        </p:txBody>
      </p:sp>
      <p:pic>
        <p:nvPicPr>
          <p:cNvPr id="90116" name="Picture 6" descr="SADZA1"/>
          <p:cNvPicPr>
            <a:picLocks noChangeAspect="1" noChangeArrowheads="1"/>
          </p:cNvPicPr>
          <p:nvPr/>
        </p:nvPicPr>
        <p:blipFill>
          <a:blip r:embed="rId3" cstate="print"/>
          <a:srcRect t="5812" b="18629"/>
          <a:stretch>
            <a:fillRect/>
          </a:stretch>
        </p:blipFill>
        <p:spPr bwMode="auto">
          <a:xfrm>
            <a:off x="0" y="2349500"/>
            <a:ext cx="5757863" cy="2171700"/>
          </a:xfrm>
          <a:prstGeom prst="rect">
            <a:avLst/>
          </a:prstGeom>
          <a:noFill/>
          <a:ln w="9525">
            <a:noFill/>
            <a:miter lim="800000"/>
            <a:headEnd/>
            <a:tailEnd/>
          </a:ln>
        </p:spPr>
      </p:pic>
      <p:sp>
        <p:nvSpPr>
          <p:cNvPr id="90117" name="Text Box 7"/>
          <p:cNvSpPr txBox="1">
            <a:spLocks noChangeArrowheads="1"/>
          </p:cNvSpPr>
          <p:nvPr/>
        </p:nvSpPr>
        <p:spPr bwMode="auto">
          <a:xfrm>
            <a:off x="5867400" y="2997200"/>
            <a:ext cx="3276600" cy="735013"/>
          </a:xfrm>
          <a:prstGeom prst="rect">
            <a:avLst/>
          </a:prstGeom>
          <a:solidFill>
            <a:srgbClr val="FFFFFF"/>
          </a:solidFill>
          <a:ln w="9525">
            <a:noFill/>
            <a:miter lim="800000"/>
            <a:headEnd/>
            <a:tailEnd/>
          </a:ln>
        </p:spPr>
        <p:txBody>
          <a:bodyPr lIns="0" rIns="0"/>
          <a:lstStyle/>
          <a:p>
            <a:r>
              <a:rPr lang="pl-PL" altLang="pl-PL" sz="1200" b="1"/>
              <a:t>Testowy obiekt termiczny  T = 80</a:t>
            </a:r>
            <a:r>
              <a:rPr lang="pl-PL" altLang="pl-PL" sz="1200" b="1" baseline="30000"/>
              <a:t>o</a:t>
            </a:r>
            <a:r>
              <a:rPr lang="pl-PL" altLang="pl-PL" sz="1200" b="1"/>
              <a:t>C – częściowo przesłonięty górną „rozmytą” częścią obłoku maskującego (cel widoczny </a:t>
            </a:r>
            <a:br>
              <a:rPr lang="pl-PL" altLang="pl-PL" sz="1200" b="1"/>
            </a:br>
            <a:r>
              <a:rPr lang="pl-PL" altLang="pl-PL" sz="1200" b="1"/>
              <a:t>i rozpoznawalny)</a:t>
            </a:r>
            <a:endParaRPr lang="pl-PL" altLang="pl-PL" b="1"/>
          </a:p>
        </p:txBody>
      </p:sp>
      <p:pic>
        <p:nvPicPr>
          <p:cNvPr id="90118" name="Picture 8" descr="SOJA"/>
          <p:cNvPicPr>
            <a:picLocks noChangeAspect="1" noChangeArrowheads="1"/>
          </p:cNvPicPr>
          <p:nvPr/>
        </p:nvPicPr>
        <p:blipFill>
          <a:blip r:embed="rId4" cstate="print"/>
          <a:srcRect t="12978"/>
          <a:stretch>
            <a:fillRect/>
          </a:stretch>
        </p:blipFill>
        <p:spPr bwMode="auto">
          <a:xfrm>
            <a:off x="0" y="4541838"/>
            <a:ext cx="5757863" cy="2316162"/>
          </a:xfrm>
          <a:prstGeom prst="rect">
            <a:avLst/>
          </a:prstGeom>
          <a:noFill/>
          <a:ln w="9525">
            <a:noFill/>
            <a:miter lim="800000"/>
            <a:headEnd/>
            <a:tailEnd/>
          </a:ln>
        </p:spPr>
      </p:pic>
      <p:sp>
        <p:nvSpPr>
          <p:cNvPr id="90119" name="Text Box 9"/>
          <p:cNvSpPr txBox="1">
            <a:spLocks noChangeArrowheads="1"/>
          </p:cNvSpPr>
          <p:nvPr/>
        </p:nvSpPr>
        <p:spPr bwMode="auto">
          <a:xfrm>
            <a:off x="5795963" y="5084763"/>
            <a:ext cx="3024187" cy="792162"/>
          </a:xfrm>
          <a:prstGeom prst="rect">
            <a:avLst/>
          </a:prstGeom>
          <a:solidFill>
            <a:srgbClr val="FFFFFF"/>
          </a:solidFill>
          <a:ln w="9525">
            <a:noFill/>
            <a:miter lim="800000"/>
            <a:headEnd/>
            <a:tailEnd/>
          </a:ln>
        </p:spPr>
        <p:txBody>
          <a:bodyPr/>
          <a:lstStyle/>
          <a:p>
            <a:r>
              <a:rPr lang="pl-PL" altLang="pl-PL" sz="1200" b="1"/>
              <a:t>Testowy obiekt termiczny  T = 80</a:t>
            </a:r>
            <a:r>
              <a:rPr lang="pl-PL" altLang="pl-PL" sz="1200" b="1" baseline="30000"/>
              <a:t>o</a:t>
            </a:r>
            <a:r>
              <a:rPr lang="pl-PL" altLang="pl-PL" sz="1200" b="1"/>
              <a:t>C – przesłonięty obłokiem maskującym</a:t>
            </a:r>
            <a:br>
              <a:rPr lang="pl-PL" altLang="pl-PL" sz="1200" b="1"/>
            </a:br>
            <a:r>
              <a:rPr lang="pl-PL" altLang="pl-PL" sz="1200" b="1"/>
              <a:t> (cel niewidoczny i nierozpoznawalny)</a:t>
            </a:r>
          </a:p>
          <a:p>
            <a:endParaRPr lang="pl-PL" altLang="pl-PL" b="1"/>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4" descr="5"/>
          <p:cNvPicPr>
            <a:picLocks noChangeAspect="1" noChangeArrowheads="1"/>
          </p:cNvPicPr>
          <p:nvPr/>
        </p:nvPicPr>
        <p:blipFill>
          <a:blip r:embed="rId2" cstate="print"/>
          <a:srcRect l="3308" t="12056" r="4135" b="3413"/>
          <a:stretch>
            <a:fillRect/>
          </a:stretch>
        </p:blipFill>
        <p:spPr bwMode="auto">
          <a:xfrm>
            <a:off x="179388" y="188913"/>
            <a:ext cx="5473700" cy="3027362"/>
          </a:xfrm>
          <a:prstGeom prst="rect">
            <a:avLst/>
          </a:prstGeom>
          <a:noFill/>
          <a:ln w="9525">
            <a:noFill/>
            <a:miter lim="800000"/>
            <a:headEnd/>
            <a:tailEnd/>
          </a:ln>
        </p:spPr>
      </p:pic>
      <p:pic>
        <p:nvPicPr>
          <p:cNvPr id="91139" name="Picture 5" descr="6"/>
          <p:cNvPicPr>
            <a:picLocks noChangeAspect="1" noChangeArrowheads="1"/>
          </p:cNvPicPr>
          <p:nvPr/>
        </p:nvPicPr>
        <p:blipFill>
          <a:blip r:embed="rId3" cstate="print"/>
          <a:srcRect l="1268" r="1158" b="1668"/>
          <a:stretch>
            <a:fillRect/>
          </a:stretch>
        </p:blipFill>
        <p:spPr bwMode="auto">
          <a:xfrm>
            <a:off x="3348038" y="3344863"/>
            <a:ext cx="5616575" cy="2808287"/>
          </a:xfrm>
          <a:prstGeom prst="rect">
            <a:avLst/>
          </a:prstGeom>
          <a:noFill/>
          <a:ln w="9525">
            <a:noFill/>
            <a:miter lim="800000"/>
            <a:headEnd/>
            <a:tailEnd/>
          </a:ln>
        </p:spPr>
      </p:pic>
      <p:sp>
        <p:nvSpPr>
          <p:cNvPr id="91140" name="Rectangle 6"/>
          <p:cNvSpPr>
            <a:spLocks noChangeArrowheads="1"/>
          </p:cNvSpPr>
          <p:nvPr/>
        </p:nvSpPr>
        <p:spPr bwMode="auto">
          <a:xfrm>
            <a:off x="539750" y="6237288"/>
            <a:ext cx="4508500" cy="457200"/>
          </a:xfrm>
          <a:prstGeom prst="rect">
            <a:avLst/>
          </a:prstGeom>
          <a:noFill/>
          <a:ln w="9525">
            <a:noFill/>
            <a:miter lim="800000"/>
            <a:headEnd/>
            <a:tailEnd/>
          </a:ln>
          <a:effectLst/>
        </p:spPr>
        <p:txBody>
          <a:bodyPr wrap="none" anchor="ctr">
            <a:spAutoFit/>
          </a:bodyPr>
          <a:lstStyle/>
          <a:p>
            <a:r>
              <a:rPr lang="pl-PL" altLang="pl-PL" sz="1200" b="1"/>
              <a:t>Wytwornica PWD na śmigłowcu W-3WA</a:t>
            </a:r>
            <a:br>
              <a:rPr lang="pl-PL" altLang="pl-PL" sz="1200" b="1"/>
            </a:br>
            <a:r>
              <a:rPr lang="pl-PL" altLang="pl-PL" sz="1200" b="1"/>
              <a:t>- badania w zakresie widzialnym – zasłona powierzchniowa </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4" descr="7"/>
          <p:cNvPicPr>
            <a:picLocks noChangeAspect="1" noChangeArrowheads="1"/>
          </p:cNvPicPr>
          <p:nvPr/>
        </p:nvPicPr>
        <p:blipFill>
          <a:blip r:embed="rId3" cstate="print"/>
          <a:srcRect l="1241" r="1213" b="2036"/>
          <a:stretch>
            <a:fillRect/>
          </a:stretch>
        </p:blipFill>
        <p:spPr bwMode="auto">
          <a:xfrm>
            <a:off x="239713" y="192088"/>
            <a:ext cx="4657725" cy="2530475"/>
          </a:xfrm>
          <a:prstGeom prst="rect">
            <a:avLst/>
          </a:prstGeom>
          <a:noFill/>
          <a:ln w="9525">
            <a:noFill/>
            <a:miter lim="800000"/>
            <a:headEnd/>
            <a:tailEnd/>
          </a:ln>
        </p:spPr>
      </p:pic>
      <p:sp>
        <p:nvSpPr>
          <p:cNvPr id="92163" name="Text Box 5"/>
          <p:cNvSpPr txBox="1">
            <a:spLocks noChangeArrowheads="1"/>
          </p:cNvSpPr>
          <p:nvPr/>
        </p:nvSpPr>
        <p:spPr bwMode="auto">
          <a:xfrm>
            <a:off x="263525" y="4230688"/>
            <a:ext cx="4391025" cy="546100"/>
          </a:xfrm>
          <a:prstGeom prst="rect">
            <a:avLst/>
          </a:prstGeom>
          <a:solidFill>
            <a:srgbClr val="FFFFFF"/>
          </a:solidFill>
          <a:ln w="9525">
            <a:noFill/>
            <a:miter lim="800000"/>
            <a:headEnd/>
            <a:tailEnd/>
          </a:ln>
        </p:spPr>
        <p:txBody>
          <a:bodyPr/>
          <a:lstStyle/>
          <a:p>
            <a:pPr algn="ctr"/>
            <a:r>
              <a:rPr lang="pl-PL" altLang="pl-PL" sz="1200" b="1"/>
              <a:t>Wytwornica PWD na śmigłowcu W-3WA</a:t>
            </a:r>
            <a:br>
              <a:rPr lang="pl-PL" altLang="pl-PL" sz="1200" b="1"/>
            </a:br>
            <a:r>
              <a:rPr lang="pl-PL" altLang="pl-PL" sz="1200" b="1"/>
              <a:t>- badania w zakresie widzialnym – zasłona punktowa</a:t>
            </a:r>
            <a:endParaRPr lang="pl-PL" altLang="pl-PL" b="1"/>
          </a:p>
        </p:txBody>
      </p:sp>
      <p:graphicFrame>
        <p:nvGraphicFramePr>
          <p:cNvPr id="92164" name="Object 7"/>
          <p:cNvGraphicFramePr>
            <a:graphicFrameLocks noChangeAspect="1"/>
          </p:cNvGraphicFramePr>
          <p:nvPr/>
        </p:nvGraphicFramePr>
        <p:xfrm>
          <a:off x="5003800" y="2209800"/>
          <a:ext cx="4140200" cy="3235325"/>
        </p:xfrm>
        <a:graphic>
          <a:graphicData uri="http://schemas.openxmlformats.org/presentationml/2006/ole">
            <p:oleObj spid="_x0000_s92164" name="Obraz - mapa bitowa" r:id="rId4" imgW="2952381" imgH="2553056" progId="PBrush">
              <p:embed/>
            </p:oleObj>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ttp://fourseasons.pl/produkty/2019855804.jpg"/>
          <p:cNvPicPr>
            <a:picLocks noChangeAspect="1" noChangeArrowheads="1"/>
          </p:cNvPicPr>
          <p:nvPr/>
        </p:nvPicPr>
        <p:blipFill>
          <a:blip r:embed="rId2" cstate="print"/>
          <a:srcRect/>
          <a:stretch>
            <a:fillRect/>
          </a:stretch>
        </p:blipFill>
        <p:spPr bwMode="auto">
          <a:xfrm>
            <a:off x="1619250" y="260350"/>
            <a:ext cx="6465888" cy="6465888"/>
          </a:xfrm>
          <a:prstGeom prst="rect">
            <a:avLst/>
          </a:prstGeom>
          <a:noFill/>
          <a:ln w="9525">
            <a:noFill/>
            <a:miter lim="800000"/>
            <a:headEnd/>
            <a:tailEnd/>
          </a:ln>
        </p:spPr>
      </p:pic>
      <p:sp>
        <p:nvSpPr>
          <p:cNvPr id="3" name="Symbol zastępczy zawartości 1"/>
          <p:cNvSpPr>
            <a:spLocks/>
          </p:cNvSpPr>
          <p:nvPr/>
        </p:nvSpPr>
        <p:spPr bwMode="auto">
          <a:xfrm>
            <a:off x="1619250" y="2636838"/>
            <a:ext cx="6207125" cy="5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buFontTx/>
              <a:buNone/>
              <a:defRPr/>
            </a:pPr>
            <a:r>
              <a:rPr lang="pl-PL" altLang="pl-PL" sz="2400" b="1" dirty="0" smtClean="0">
                <a:solidFill>
                  <a:schemeClr val="bg1">
                    <a:lumMod val="95000"/>
                  </a:schemeClr>
                </a:solidFill>
              </a:rPr>
              <a:t>  DZIĘKUJĘ ZA UWAGĘ</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ojekt domyślny">
  <a:themeElements>
    <a:clrScheme name="Projekt domyśln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rojekt domyślny">
      <a:majorFont>
        <a:latin typeface="Arial"/>
        <a:ea typeface=""/>
        <a:cs typeface=""/>
      </a:majorFont>
      <a:minorFont>
        <a:latin typeface="Arial"/>
        <a:ea typeface=""/>
        <a:cs typefac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rojekt domyśln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ojekt domyślny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ojekt domyślny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ojekt domyślny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ojekt domyślny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ojekt domyślny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ojekt domyślny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ojekt domyślny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ojekt domyślny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ojekt domyślny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ojekt domyślny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ojekt domyślny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2436</TotalTime>
  <Words>4534</Words>
  <Application>Microsoft Office PowerPoint</Application>
  <PresentationFormat>Pokaz na ekranie (4:3)</PresentationFormat>
  <Paragraphs>873</Paragraphs>
  <Slides>89</Slides>
  <Notes>0</Notes>
  <HiddenSlides>0</HiddenSlides>
  <MMClips>0</MMClips>
  <ScaleCrop>false</ScaleCrop>
  <HeadingPairs>
    <vt:vector size="6" baseType="variant">
      <vt:variant>
        <vt:lpstr>Motyw</vt:lpstr>
      </vt:variant>
      <vt:variant>
        <vt:i4>1</vt:i4>
      </vt:variant>
      <vt:variant>
        <vt:lpstr>Osadzone serwery OLE</vt:lpstr>
      </vt:variant>
      <vt:variant>
        <vt:i4>10</vt:i4>
      </vt:variant>
      <vt:variant>
        <vt:lpstr>Tytuły slajdów</vt:lpstr>
      </vt:variant>
      <vt:variant>
        <vt:i4>89</vt:i4>
      </vt:variant>
    </vt:vector>
  </HeadingPairs>
  <TitlesOfParts>
    <vt:vector size="100" baseType="lpstr">
      <vt:lpstr>Projekt domyślny</vt:lpstr>
      <vt:lpstr>Slajd</vt:lpstr>
      <vt:lpstr>Wykres</vt:lpstr>
      <vt:lpstr>Photo Editor Photo</vt:lpstr>
      <vt:lpstr>Fotografia Photo Editor</vt:lpstr>
      <vt:lpstr>Arkusz</vt:lpstr>
      <vt:lpstr>Obraz</vt:lpstr>
      <vt:lpstr>Równanie</vt:lpstr>
      <vt:lpstr>Rysunek</vt:lpstr>
      <vt:lpstr>Dokument</vt:lpstr>
      <vt:lpstr>Obraz - mapa bitowa</vt:lpstr>
      <vt:lpstr>Slajd 1</vt:lpstr>
      <vt:lpstr>Slajd 2</vt:lpstr>
      <vt:lpstr>Slajd 3</vt:lpstr>
      <vt:lpstr>Slajd 4</vt:lpstr>
      <vt:lpstr>Slajd 5</vt:lpstr>
      <vt:lpstr>Slajd 6</vt:lpstr>
      <vt:lpstr>Slajd 7</vt:lpstr>
      <vt:lpstr>Slajd 8</vt:lpstr>
      <vt:lpstr>Slajd 9</vt:lpstr>
      <vt:lpstr>Slajd 10</vt:lpstr>
      <vt:lpstr>Slajd 11</vt:lpstr>
      <vt:lpstr>Slajd 12</vt:lpstr>
      <vt:lpstr>Slajd 13</vt:lpstr>
      <vt:lpstr>Slajd 14</vt:lpstr>
      <vt:lpstr>Slajd 15</vt:lpstr>
      <vt:lpstr>Slajd 16</vt:lpstr>
      <vt:lpstr>Slajd 17</vt:lpstr>
      <vt:lpstr>Slajd 18</vt:lpstr>
      <vt:lpstr>Slajd 19</vt:lpstr>
      <vt:lpstr>Slajd 20</vt:lpstr>
      <vt:lpstr>Slajd 21</vt:lpstr>
      <vt:lpstr>Slajd 22</vt:lpstr>
      <vt:lpstr>Slajd 23</vt:lpstr>
      <vt:lpstr>Slajd 24</vt:lpstr>
      <vt:lpstr>Slajd 25</vt:lpstr>
      <vt:lpstr>Slajd 26</vt:lpstr>
      <vt:lpstr>Slajd 27</vt:lpstr>
      <vt:lpstr>Slajd 28</vt:lpstr>
      <vt:lpstr>Slajd 29</vt:lpstr>
      <vt:lpstr>Slajd 30</vt:lpstr>
      <vt:lpstr>Slajd 31</vt:lpstr>
      <vt:lpstr>Slajd 32</vt:lpstr>
      <vt:lpstr>Slajd 33</vt:lpstr>
      <vt:lpstr>Slajd 34</vt:lpstr>
      <vt:lpstr>Slajd 35</vt:lpstr>
      <vt:lpstr>Slajd 36</vt:lpstr>
      <vt:lpstr>Slajd 37</vt:lpstr>
      <vt:lpstr>Slajd 38</vt:lpstr>
      <vt:lpstr>Slajd 39</vt:lpstr>
      <vt:lpstr>Slajd 40</vt:lpstr>
      <vt:lpstr>Slajd 41</vt:lpstr>
      <vt:lpstr>Slajd 42</vt:lpstr>
      <vt:lpstr>Slajd 43</vt:lpstr>
      <vt:lpstr>Slajd 44</vt:lpstr>
      <vt:lpstr>Slajd 45</vt:lpstr>
      <vt:lpstr>Slajd 46</vt:lpstr>
      <vt:lpstr>Slajd 47</vt:lpstr>
      <vt:lpstr>Slajd 48</vt:lpstr>
      <vt:lpstr>Slajd 49</vt:lpstr>
      <vt:lpstr>Slajd 50</vt:lpstr>
      <vt:lpstr>Slajd 51</vt:lpstr>
      <vt:lpstr>Slajd 52</vt:lpstr>
      <vt:lpstr>Slajd 53</vt:lpstr>
      <vt:lpstr>Slajd 54</vt:lpstr>
      <vt:lpstr>Slajd 55</vt:lpstr>
      <vt:lpstr>Slajd 56</vt:lpstr>
      <vt:lpstr>Slajd 57</vt:lpstr>
      <vt:lpstr>Slajd 58</vt:lpstr>
      <vt:lpstr>Slajd 59</vt:lpstr>
      <vt:lpstr>Slajd 60</vt:lpstr>
      <vt:lpstr>Slajd 61</vt:lpstr>
      <vt:lpstr>Slajd 62</vt:lpstr>
      <vt:lpstr>Slajd 63</vt:lpstr>
      <vt:lpstr>Slajd 64</vt:lpstr>
      <vt:lpstr>Slajd 65</vt:lpstr>
      <vt:lpstr>Slajd 66</vt:lpstr>
      <vt:lpstr>Slajd 67</vt:lpstr>
      <vt:lpstr>Slajd 68</vt:lpstr>
      <vt:lpstr>Slajd 69</vt:lpstr>
      <vt:lpstr>Slajd 70</vt:lpstr>
      <vt:lpstr>Slajd 71</vt:lpstr>
      <vt:lpstr>Slajd 72</vt:lpstr>
      <vt:lpstr>Slajd 73</vt:lpstr>
      <vt:lpstr>Slajd 74</vt:lpstr>
      <vt:lpstr>Slajd 75</vt:lpstr>
      <vt:lpstr>Slajd 76</vt:lpstr>
      <vt:lpstr>Slajd 77</vt:lpstr>
      <vt:lpstr>Slajd 78</vt:lpstr>
      <vt:lpstr>Slajd 79</vt:lpstr>
      <vt:lpstr>Slajd 80</vt:lpstr>
      <vt:lpstr>Slajd 81</vt:lpstr>
      <vt:lpstr>Slajd 82</vt:lpstr>
      <vt:lpstr>Slajd 83</vt:lpstr>
      <vt:lpstr>Slajd 84</vt:lpstr>
      <vt:lpstr>Slajd 85</vt:lpstr>
      <vt:lpstr>Slajd 86</vt:lpstr>
      <vt:lpstr>Slajd 87</vt:lpstr>
      <vt:lpstr>Slajd 88</vt:lpstr>
      <vt:lpstr>Slajd 89</vt:lpstr>
    </vt:vector>
  </TitlesOfParts>
  <Company>UNICEF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Harmaciak</dc:creator>
  <cp:lastModifiedBy>IMK</cp:lastModifiedBy>
  <cp:revision>83</cp:revision>
  <dcterms:created xsi:type="dcterms:W3CDTF">2007-04-01T09:14:16Z</dcterms:created>
  <dcterms:modified xsi:type="dcterms:W3CDTF">2015-07-03T08:57:14Z</dcterms:modified>
</cp:coreProperties>
</file>