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Default Extension="doc" ContentType="application/msword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86" r:id="rId2"/>
    <p:sldId id="331" r:id="rId3"/>
    <p:sldId id="332" r:id="rId4"/>
    <p:sldId id="354" r:id="rId5"/>
    <p:sldId id="334" r:id="rId6"/>
    <p:sldId id="335" r:id="rId7"/>
    <p:sldId id="336" r:id="rId8"/>
    <p:sldId id="384" r:id="rId9"/>
    <p:sldId id="341" r:id="rId10"/>
    <p:sldId id="342" r:id="rId11"/>
    <p:sldId id="371" r:id="rId12"/>
    <p:sldId id="337" r:id="rId13"/>
    <p:sldId id="338" r:id="rId14"/>
    <p:sldId id="339" r:id="rId15"/>
    <p:sldId id="340" r:id="rId16"/>
    <p:sldId id="343" r:id="rId17"/>
    <p:sldId id="345" r:id="rId18"/>
    <p:sldId id="344" r:id="rId19"/>
    <p:sldId id="346" r:id="rId20"/>
    <p:sldId id="347" r:id="rId21"/>
    <p:sldId id="348" r:id="rId22"/>
    <p:sldId id="349" r:id="rId23"/>
    <p:sldId id="350" r:id="rId24"/>
    <p:sldId id="351" r:id="rId25"/>
    <p:sldId id="352" r:id="rId26"/>
    <p:sldId id="353" r:id="rId27"/>
    <p:sldId id="376" r:id="rId28"/>
    <p:sldId id="355" r:id="rId29"/>
    <p:sldId id="356" r:id="rId30"/>
    <p:sldId id="357" r:id="rId31"/>
    <p:sldId id="372" r:id="rId32"/>
    <p:sldId id="373" r:id="rId33"/>
    <p:sldId id="374" r:id="rId34"/>
    <p:sldId id="375" r:id="rId35"/>
    <p:sldId id="358" r:id="rId36"/>
    <p:sldId id="370" r:id="rId37"/>
    <p:sldId id="359" r:id="rId38"/>
    <p:sldId id="360" r:id="rId39"/>
    <p:sldId id="361" r:id="rId40"/>
    <p:sldId id="362" r:id="rId41"/>
    <p:sldId id="363" r:id="rId42"/>
    <p:sldId id="364" r:id="rId43"/>
    <p:sldId id="365" r:id="rId44"/>
    <p:sldId id="366" r:id="rId45"/>
    <p:sldId id="367" r:id="rId46"/>
    <p:sldId id="385" r:id="rId47"/>
    <p:sldId id="368" r:id="rId48"/>
    <p:sldId id="377" r:id="rId49"/>
    <p:sldId id="378" r:id="rId50"/>
    <p:sldId id="379" r:id="rId51"/>
    <p:sldId id="380" r:id="rId52"/>
    <p:sldId id="381" r:id="rId53"/>
    <p:sldId id="383" r:id="rId54"/>
    <p:sldId id="369" r:id="rId55"/>
    <p:sldId id="323" r:id="rId5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6600"/>
    <a:srgbClr val="0000CC"/>
    <a:srgbClr val="66CCFF"/>
    <a:srgbClr val="FFCC00"/>
    <a:srgbClr val="FFFF00"/>
    <a:srgbClr val="6699FF"/>
    <a:srgbClr val="0066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8" autoAdjust="0"/>
    <p:restoredTop sz="94675" autoAdjust="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6.xml"/><Relationship Id="rId2" Type="http://schemas.openxmlformats.org/officeDocument/2006/relationships/slide" Target="slides/slide11.xml"/><Relationship Id="rId1" Type="http://schemas.openxmlformats.org/officeDocument/2006/relationships/slide" Target="slides/slide3.xml"/><Relationship Id="rId4" Type="http://schemas.openxmlformats.org/officeDocument/2006/relationships/slide" Target="slides/slide5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png"/><Relationship Id="rId1" Type="http://schemas.openxmlformats.org/officeDocument/2006/relationships/image" Target="../media/image5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987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2052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7987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noProof="0" smtClean="0"/>
              <a:t>Kliknij, aby edytować style wzorca tekstu</a:t>
            </a:r>
          </a:p>
          <a:p>
            <a:pPr lvl="1"/>
            <a:r>
              <a:rPr lang="pl-PL" altLang="pl-PL" noProof="0" smtClean="0"/>
              <a:t>Drugi poziom</a:t>
            </a:r>
          </a:p>
          <a:p>
            <a:pPr lvl="2"/>
            <a:r>
              <a:rPr lang="pl-PL" altLang="pl-PL" noProof="0" smtClean="0"/>
              <a:t>Trzeci poziom</a:t>
            </a:r>
          </a:p>
          <a:p>
            <a:pPr lvl="3"/>
            <a:r>
              <a:rPr lang="pl-PL" altLang="pl-PL" noProof="0" smtClean="0"/>
              <a:t>Czwarty poziom</a:t>
            </a:r>
          </a:p>
          <a:p>
            <a:pPr lvl="4"/>
            <a:r>
              <a:rPr lang="pl-PL" altLang="pl-PL" noProof="0" smtClean="0"/>
              <a:t>Piąty poziom</a:t>
            </a:r>
          </a:p>
        </p:txBody>
      </p:sp>
      <p:sp>
        <p:nvSpPr>
          <p:cNvPr id="7987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987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C84D7A-32C8-42F3-9096-6F1EFA5E6C7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6634631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98220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A7C41AF-C921-4A89-A5A8-CF9C5E2C1514}" type="slidenum">
              <a:rPr lang="pl-PL" altLang="pl-PL" sz="1200" smtClean="0"/>
              <a:pPr/>
              <a:t>9</a:t>
            </a:fld>
            <a:endParaRPr lang="pl-PL" altLang="pl-PL" sz="1200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877665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468BB1A-92A2-4F29-AE9E-9E2991BDD391}" type="slidenum">
              <a:rPr lang="pl-PL" altLang="pl-PL" sz="1200" smtClean="0"/>
              <a:pPr/>
              <a:t>10</a:t>
            </a:fld>
            <a:endParaRPr lang="pl-PL" altLang="pl-PL" sz="120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823104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50608A7-DD65-4847-8613-102EFA705F4C}" type="slidenum">
              <a:rPr lang="pl-PL" altLang="pl-PL" sz="1200" smtClean="0"/>
              <a:pPr/>
              <a:t>11</a:t>
            </a:fld>
            <a:endParaRPr lang="pl-PL" altLang="pl-PL" sz="1200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701930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19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784137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164994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42048874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98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129102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164ED86-4991-4A8E-9229-20AE281F1177}" type="slidenum">
              <a:rPr lang="pl-PL" altLang="pl-PL" sz="1200" smtClean="0"/>
              <a:pPr/>
              <a:t>31</a:t>
            </a:fld>
            <a:endParaRPr lang="pl-PL" altLang="pl-PL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672980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776B646-EA3E-4693-A8CF-2A169EC9E200}" type="slidenum">
              <a:rPr lang="pl-PL" altLang="pl-PL" sz="1200" smtClean="0"/>
              <a:pPr/>
              <a:t>32</a:t>
            </a:fld>
            <a:endParaRPr lang="pl-PL" altLang="pl-PL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641142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5EE3DDD-8607-4726-9A64-44A992A52147}" type="slidenum">
              <a:rPr lang="pl-PL" altLang="pl-PL" sz="1200" smtClean="0"/>
              <a:pPr/>
              <a:t>33</a:t>
            </a:fld>
            <a:endParaRPr lang="pl-PL" altLang="pl-PL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647327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1921609-545A-46D0-A9CB-C5D8656A12F7}" type="slidenum">
              <a:rPr lang="pl-PL" altLang="pl-PL" sz="1200" smtClean="0"/>
              <a:pPr/>
              <a:t>34</a:t>
            </a:fld>
            <a:endParaRPr lang="pl-PL" altLang="pl-PL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025151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280172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EF5ED81-2237-4A9D-9255-DFF8B189A0FD}" type="slidenum">
              <a:rPr lang="pl-PL" altLang="pl-PL" sz="1200" smtClean="0"/>
              <a:pPr/>
              <a:t>36</a:t>
            </a:fld>
            <a:endParaRPr lang="pl-PL" altLang="pl-PL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72459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1595003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4288370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991097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722075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404081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1614155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36263868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EBF2B62-54FD-4F0D-92ED-C11820267962}" type="slidenum">
              <a:rPr lang="pl-PL" altLang="pl-PL" sz="1200" smtClean="0"/>
              <a:pPr/>
              <a:t>55</a:t>
            </a:fld>
            <a:endParaRPr lang="pl-PL" altLang="pl-PL" sz="1200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="" xmlns:p14="http://schemas.microsoft.com/office/powerpoint/2010/main" val="2942079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7916F-71D3-4FCD-971E-2C7ED27919FC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3231335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79D34-EB16-440B-936B-880783DA1F2F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2563973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70EAD-40C5-4B79-ADC9-65CD9EC1B430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838532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073D7-C727-4472-9FC1-78BAE8A09761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3841742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29318-87FE-451A-B959-447ACDB28D39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2250043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218F7-D16F-44E9-98E5-A8304B3C1F1D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774665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D4C22-A6FF-4905-B15D-9770679B0EBF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3682359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56170-E916-4F6B-A0D7-D781B4A9CCCD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504490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99368-86A3-4893-8374-EE02F849C1FB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4172942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04C25-778B-4AF6-B579-C1644A5FD2BE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3301092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15869-DA6A-412E-8D9F-5637D4EB4CE0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39561341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E84C-40ED-47EC-B590-FA794A9CAD6C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="" xmlns:p14="http://schemas.microsoft.com/office/powerpoint/2010/main" val="1109427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l-PL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l-PL" smtClean="0"/>
              <a:t>Click to edit Master text styles</a:t>
            </a:r>
          </a:p>
          <a:p>
            <a:pPr lvl="1"/>
            <a:r>
              <a:rPr lang="en-US" altLang="pl-PL" smtClean="0"/>
              <a:t>Second level</a:t>
            </a:r>
          </a:p>
          <a:p>
            <a:pPr lvl="2"/>
            <a:r>
              <a:rPr lang="en-US" altLang="pl-PL" smtClean="0"/>
              <a:t>Third level</a:t>
            </a:r>
          </a:p>
          <a:p>
            <a:pPr lvl="3"/>
            <a:r>
              <a:rPr lang="en-US" altLang="pl-PL" smtClean="0"/>
              <a:t>Fourth level</a:t>
            </a:r>
          </a:p>
          <a:p>
            <a:pPr lvl="4"/>
            <a:r>
              <a:rPr lang="en-US" altLang="pl-PL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3291666-74CB-47CA-9068-5FCEF13CA992}" type="slidenum">
              <a:rPr lang="en-US" altLang="pl-PL"/>
              <a:pPr>
                <a:defRPr/>
              </a:pPr>
              <a:t>‹#›</a:t>
            </a:fld>
            <a:endParaRPr lang="en-US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oleObject" Target="../embeddings/oleObject8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Dokument_programu_Microsoft_Office_Word_97_20032.doc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Dokument_programu_Microsoft_Office_Word_97_20031.doc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emf"/><Relationship Id="rId5" Type="http://schemas.openxmlformats.org/officeDocument/2006/relationships/image" Target="../media/image59.emf"/><Relationship Id="rId4" Type="http://schemas.openxmlformats.org/officeDocument/2006/relationships/image" Target="../media/image5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Dokument_programu_Microsoft_Office_Word_97_20033.doc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14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80.wmf"/><Relationship Id="rId4" Type="http://schemas.openxmlformats.org/officeDocument/2006/relationships/oleObject" Target="../embeddings/oleObject17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7" Type="http://schemas.openxmlformats.org/officeDocument/2006/relationships/image" Target="../media/image93.emf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emf"/><Relationship Id="rId5" Type="http://schemas.openxmlformats.org/officeDocument/2006/relationships/image" Target="../media/image91.emf"/><Relationship Id="rId4" Type="http://schemas.openxmlformats.org/officeDocument/2006/relationships/image" Target="../media/image90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emf"/><Relationship Id="rId3" Type="http://schemas.openxmlformats.org/officeDocument/2006/relationships/image" Target="../media/image95.emf"/><Relationship Id="rId7" Type="http://schemas.openxmlformats.org/officeDocument/2006/relationships/image" Target="../media/image99.emf"/><Relationship Id="rId2" Type="http://schemas.openxmlformats.org/officeDocument/2006/relationships/image" Target="../media/image9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emf"/><Relationship Id="rId5" Type="http://schemas.openxmlformats.org/officeDocument/2006/relationships/image" Target="../media/image97.emf"/><Relationship Id="rId4" Type="http://schemas.openxmlformats.org/officeDocument/2006/relationships/image" Target="../media/image96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10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emf"/><Relationship Id="rId5" Type="http://schemas.openxmlformats.org/officeDocument/2006/relationships/image" Target="../media/image104.emf"/><Relationship Id="rId4" Type="http://schemas.openxmlformats.org/officeDocument/2006/relationships/image" Target="../media/image103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emf"/><Relationship Id="rId2" Type="http://schemas.openxmlformats.org/officeDocument/2006/relationships/image" Target="../media/image10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emf"/><Relationship Id="rId5" Type="http://schemas.openxmlformats.org/officeDocument/2006/relationships/image" Target="../media/image109.emf"/><Relationship Id="rId4" Type="http://schemas.openxmlformats.org/officeDocument/2006/relationships/image" Target="../media/image108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6.png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12" Type="http://schemas.openxmlformats.org/officeDocument/2006/relationships/image" Target="../media/image125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/>
          <p:cNvSpPr txBox="1"/>
          <p:nvPr/>
        </p:nvSpPr>
        <p:spPr>
          <a:xfrm>
            <a:off x="1403648" y="2348880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1600" dirty="0" smtClean="0"/>
              <a:t>POKL.03.03.04-00-110/12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dirty="0" smtClean="0"/>
              <a:t>„Z </a:t>
            </a:r>
            <a:r>
              <a:rPr lang="pl-PL" dirty="0" smtClean="0"/>
              <a:t>  Wojskową     Akademią   Techniczną   nauka     jest </a:t>
            </a:r>
            <a:r>
              <a:rPr lang="pl-PL" dirty="0" smtClean="0"/>
              <a:t>fascynująca!” </a:t>
            </a:r>
          </a:p>
        </p:txBody>
      </p:sp>
      <p:sp>
        <p:nvSpPr>
          <p:cNvPr id="18" name="pole tekstowe 17"/>
          <p:cNvSpPr txBox="1"/>
          <p:nvPr/>
        </p:nvSpPr>
        <p:spPr>
          <a:xfrm>
            <a:off x="381000" y="34290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/>
              <a:t>WYKŁAD </a:t>
            </a:r>
            <a:r>
              <a:rPr lang="pl-PL" sz="2400" dirty="0" smtClean="0"/>
              <a:t>     Z        CHEMII</a:t>
            </a:r>
            <a:endParaRPr lang="pl-PL" sz="2400" dirty="0" smtClean="0"/>
          </a:p>
          <a:p>
            <a:pPr algn="ctr"/>
            <a:r>
              <a:rPr lang="pl-PL" sz="2400" dirty="0" smtClean="0"/>
              <a:t>dla </a:t>
            </a:r>
            <a:r>
              <a:rPr lang="pl-PL" sz="2400" dirty="0" smtClean="0"/>
              <a:t>    uczestników            </a:t>
            </a:r>
            <a:r>
              <a:rPr lang="pl-PL" sz="2400" dirty="0" smtClean="0"/>
              <a:t>obozu  </a:t>
            </a:r>
            <a:r>
              <a:rPr lang="pl-PL" sz="2400" dirty="0" smtClean="0"/>
              <a:t>          w                 dniach   15.06-19-06.2015 </a:t>
            </a:r>
            <a:r>
              <a:rPr lang="pl-PL" sz="2400" dirty="0" smtClean="0"/>
              <a:t>r.</a:t>
            </a:r>
            <a:endParaRPr lang="pl-PL" sz="24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3995936" y="5229200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45000"/>
              <a:buFont typeface="StarSymbol"/>
              <a:buNone/>
              <a:tabLst>
                <a:tab pos="0" algn="l"/>
                <a:tab pos="914400" algn="l"/>
                <a:tab pos="1828800" algn="l"/>
                <a:tab pos="2741613" algn="l"/>
                <a:tab pos="3657600" algn="l"/>
                <a:tab pos="4572000" algn="l"/>
                <a:tab pos="5484813" algn="l"/>
                <a:tab pos="6399213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altLang="pl-PL" dirty="0" smtClean="0"/>
              <a:t>prof. Jerzy CHOMA</a:t>
            </a:r>
            <a:endParaRPr lang="pl-PL" dirty="0">
              <a:cs typeface="Arial" pitchFamily="34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762000" y="4293096"/>
            <a:ext cx="7924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defRPr/>
            </a:pPr>
            <a:r>
              <a:rPr lang="pl-PL" sz="3600" b="1" dirty="0" smtClean="0"/>
              <a:t>„</a:t>
            </a:r>
            <a:r>
              <a:rPr lang="pl-PL" altLang="pl-PL" b="1" dirty="0" smtClean="0"/>
              <a:t>Materiały </a:t>
            </a:r>
            <a:r>
              <a:rPr lang="pl-PL" altLang="pl-PL" b="1" dirty="0" err="1" smtClean="0"/>
              <a:t>nanoporowate</a:t>
            </a:r>
            <a:r>
              <a:rPr lang="pl-PL" altLang="pl-PL" b="1" dirty="0" smtClean="0"/>
              <a:t> </a:t>
            </a:r>
            <a:r>
              <a:rPr lang="pl-PL" altLang="pl-PL" b="1" dirty="0" smtClean="0"/>
              <a:t>– najnowsze osiągnięcia w dziedzinie</a:t>
            </a:r>
            <a:r>
              <a:rPr lang="pl-PL" altLang="pl-PL" b="1" dirty="0" smtClean="0"/>
              <a:t> </a:t>
            </a:r>
            <a:r>
              <a:rPr lang="pl-PL" altLang="pl-PL" b="1" dirty="0" smtClean="0"/>
              <a:t>uporządkowanych </a:t>
            </a:r>
            <a:r>
              <a:rPr lang="pl-PL" altLang="pl-PL" b="1" dirty="0" err="1" smtClean="0"/>
              <a:t>nanostruktur</a:t>
            </a:r>
            <a:r>
              <a:rPr lang="pl-PL" b="1" dirty="0" smtClean="0"/>
              <a:t>”</a:t>
            </a:r>
            <a:endParaRPr lang="pl-PL" b="1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838200" y="6248400"/>
            <a:ext cx="7401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Projekt współfinansowany przez Unię Europejską w ramach Europejskiego Funduszu Społecznego</a:t>
            </a:r>
            <a:endParaRPr lang="pl-PL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149970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Materialy_Nanoporowate\logo_I_Ch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71600"/>
            <a:ext cx="1624013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09538" y="288925"/>
            <a:ext cx="8991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pl-PL" sz="40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Wydział Nowych Technologii </a:t>
            </a:r>
          </a:p>
          <a:p>
            <a:pPr algn="ctr">
              <a:tabLst>
                <a:tab pos="228600" algn="l"/>
              </a:tabLst>
              <a:defRPr/>
            </a:pPr>
            <a:r>
              <a:rPr lang="pl-PL" sz="40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 Chemii</a:t>
            </a:r>
            <a:endParaRPr lang="en-US" sz="400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667000" y="1905000"/>
            <a:ext cx="3733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286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286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2800" b="1">
                <a:solidFill>
                  <a:srgbClr val="008000"/>
                </a:solidFill>
                <a:latin typeface="Arial" panose="020B0604020202020204" pitchFamily="34" charset="0"/>
                <a:ea typeface="굴림" panose="020B0600000101010101" pitchFamily="34" charset="-127"/>
              </a:rPr>
              <a:t>1. </a:t>
            </a: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Instytut Chemii</a:t>
            </a:r>
            <a:endParaRPr lang="en-US" altLang="pl-PL" sz="280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pic>
        <p:nvPicPr>
          <p:cNvPr id="5125" name="Picture 5" descr="H:\Materialy_Nanoporowate\logo_IF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352800"/>
            <a:ext cx="1698625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722563" y="3671888"/>
            <a:ext cx="5562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286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286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2</a:t>
            </a:r>
            <a:r>
              <a:rPr lang="en-US" altLang="ko-KR" sz="2800" b="1">
                <a:solidFill>
                  <a:srgbClr val="008000"/>
                </a:solidFill>
                <a:latin typeface="Arial" panose="020B0604020202020204" pitchFamily="34" charset="0"/>
                <a:ea typeface="굴림" panose="020B0600000101010101" pitchFamily="34" charset="-127"/>
              </a:rPr>
              <a:t>. </a:t>
            </a: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Instytut Fizyki Technicznej</a:t>
            </a:r>
            <a:endParaRPr lang="en-US" altLang="pl-PL" sz="280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pic>
        <p:nvPicPr>
          <p:cNvPr id="5127" name="Picture 7" descr="H:\Materialy_Nanoporowate\logo_kzm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5127625"/>
            <a:ext cx="19081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744788" y="5395913"/>
            <a:ext cx="61706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286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286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3</a:t>
            </a:r>
            <a:r>
              <a:rPr lang="en-US" altLang="ko-KR" sz="2800" b="1">
                <a:solidFill>
                  <a:srgbClr val="008000"/>
                </a:solidFill>
                <a:latin typeface="Arial" panose="020B0604020202020204" pitchFamily="34" charset="0"/>
                <a:ea typeface="굴림" panose="020B0600000101010101" pitchFamily="34" charset="-127"/>
              </a:rPr>
              <a:t>. </a:t>
            </a: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Katedra Zaawansowanych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ko-KR" sz="2800" b="1">
                <a:solidFill>
                  <a:srgbClr val="008000"/>
                </a:solidFill>
                <a:latin typeface="Arial" panose="020B0604020202020204" pitchFamily="34" charset="0"/>
              </a:rPr>
              <a:t>    Materiałów i Technologii</a:t>
            </a:r>
            <a:endParaRPr lang="en-US" altLang="pl-PL" sz="280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http://www.wtc.wat.edu.pl/ich/images/logo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735388"/>
            <a:ext cx="2760663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7" name="Group 7"/>
          <p:cNvGrpSpPr>
            <a:grpSpLocks/>
          </p:cNvGrpSpPr>
          <p:nvPr/>
        </p:nvGrpSpPr>
        <p:grpSpPr bwMode="auto">
          <a:xfrm>
            <a:off x="2435225" y="1135063"/>
            <a:ext cx="5334000" cy="685800"/>
            <a:chOff x="0" y="0"/>
            <a:chExt cx="2679" cy="1122"/>
          </a:xfrm>
        </p:grpSpPr>
        <p:sp>
          <p:nvSpPr>
            <p:cNvPr id="25602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2679" cy="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tIns="7935" bIns="7935" anchor="ctr"/>
            <a:lstStyle/>
            <a:p>
              <a:pPr algn="ctr">
                <a:defRPr/>
              </a:pPr>
              <a:r>
                <a:rPr lang="en-US" sz="3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INSTYTUT CHEMII</a:t>
              </a:r>
              <a:r>
                <a:rPr lang="en-US" sz="2000" b="1" dirty="0">
                  <a:solidFill>
                    <a:srgbClr val="336666"/>
                  </a:solidFill>
                  <a:latin typeface="Arial" charset="0"/>
                </a:rPr>
                <a:t> </a:t>
              </a:r>
            </a:p>
            <a:p>
              <a:pPr algn="ctr"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150" name="Rectangle 3"/>
            <p:cNvSpPr>
              <a:spLocks noChangeArrowheads="1" noTextEdit="1"/>
            </p:cNvSpPr>
            <p:nvPr/>
          </p:nvSpPr>
          <p:spPr bwMode="auto">
            <a:xfrm>
              <a:off x="0" y="375"/>
              <a:ext cx="2679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endParaRPr lang="pl-PL"/>
            </a:p>
          </p:txBody>
        </p:sp>
        <p:sp>
          <p:nvSpPr>
            <p:cNvPr id="6151" name="Rectangle 4"/>
            <p:cNvSpPr>
              <a:spLocks noChangeArrowheads="1"/>
            </p:cNvSpPr>
            <p:nvPr/>
          </p:nvSpPr>
          <p:spPr bwMode="auto">
            <a:xfrm>
              <a:off x="0" y="375"/>
              <a:ext cx="1302" cy="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2400">
                <a:latin typeface="Arial" panose="020B0604020202020204" pitchFamily="34" charset="0"/>
              </a:endParaRPr>
            </a:p>
          </p:txBody>
        </p:sp>
        <p:sp>
          <p:nvSpPr>
            <p:cNvPr id="6152" name="Rectangle 6"/>
            <p:cNvSpPr>
              <a:spLocks noChangeArrowheads="1"/>
            </p:cNvSpPr>
            <p:nvPr/>
          </p:nvSpPr>
          <p:spPr bwMode="auto">
            <a:xfrm>
              <a:off x="1302" y="375"/>
              <a:ext cx="1377" cy="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pl-PL" altLang="pl-PL" sz="2400">
                <a:latin typeface="Arial" panose="020B0604020202020204" pitchFamily="34" charset="0"/>
              </a:endParaRPr>
            </a:p>
          </p:txBody>
        </p:sp>
      </p:grpSp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2551113" y="2057400"/>
            <a:ext cx="65532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8000"/>
                </a:solidFill>
                <a:latin typeface="Arial" panose="020B0604020202020204" pitchFamily="34" charset="0"/>
              </a:rPr>
              <a:t>1) Zakład Chemii</a:t>
            </a:r>
            <a:endParaRPr lang="en-US" altLang="pl-PL" sz="2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8000"/>
                </a:solidFill>
                <a:latin typeface="Arial" panose="020B0604020202020204" pitchFamily="34" charset="0"/>
              </a:rPr>
              <a:t>2) Zakład Materiałów Wybuchowych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8000"/>
                </a:solidFill>
                <a:latin typeface="Arial" panose="020B0604020202020204" pitchFamily="34" charset="0"/>
              </a:rPr>
              <a:t>3) Zakład Radiometrii i Monitoringu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8000"/>
                </a:solidFill>
                <a:latin typeface="Arial" panose="020B0604020202020204" pitchFamily="34" charset="0"/>
              </a:rPr>
              <a:t>    Skażeń</a:t>
            </a:r>
            <a:endParaRPr lang="en-US" altLang="pl-PL" sz="2800" b="1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7772400" cy="1143000"/>
          </a:xfrm>
        </p:spPr>
        <p:txBody>
          <a:bodyPr/>
          <a:lstStyle/>
          <a:p>
            <a:pPr eaLnBrk="1" hangingPunct="1"/>
            <a:r>
              <a:rPr lang="pl-PL" altLang="pl-PL" sz="2800" b="1" smtClean="0">
                <a:solidFill>
                  <a:srgbClr val="FF0000"/>
                </a:solidFill>
                <a:latin typeface="Arial" panose="020B0604020202020204" pitchFamily="34" charset="0"/>
              </a:rPr>
              <a:t>Cele prezentacji</a:t>
            </a:r>
            <a:endParaRPr lang="en-US" altLang="pl-PL" sz="2800" b="1" smtClean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6563" y="1371600"/>
            <a:ext cx="8077200" cy="5181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Omówienie otrzymywania, właściwości i zastosowania węgli aktywnych z prekursorów polimerowych o bardzo dobrych parametrach strukturalnych.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Przedstawienie kilku przykładów wykorzystania tych materiałów do adsorpcyjnego przechowywania dwutlenku węgla, wodoru              i benzenu.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Przedstawienie nowych metod otrzymywania, właściwości              i zastosowania jednorodnych, uporządkowanych, mezoporowatych materiałów węglowych.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Omówienie metod otrzymywania mezoporowatych węgli                z nanocząstkami metali i tlenków metali.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Przedstawienie kilku przykładów wykorzystania tych materiałów do oczyszczania wody.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Zaproponowanie sposobu otrzymywania oraz badania właściwości struktur węglowo-metalicznych o kulistej morfologii.</a:t>
            </a:r>
            <a:endParaRPr lang="pl-PL" altLang="pl-PL" sz="240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240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1676400"/>
            <a:ext cx="3259137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4876800" y="609600"/>
            <a:ext cx="3200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Klasyfikacja porów według </a:t>
            </a:r>
            <a:r>
              <a:rPr lang="en-US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IUPAC </a:t>
            </a:r>
          </a:p>
        </p:txBody>
      </p:sp>
      <p:sp>
        <p:nvSpPr>
          <p:cNvPr id="9220" name="Text Box 2"/>
          <p:cNvSpPr txBox="1">
            <a:spLocks noChangeArrowheads="1"/>
          </p:cNvSpPr>
          <p:nvPr/>
        </p:nvSpPr>
        <p:spPr bwMode="auto">
          <a:xfrm>
            <a:off x="384175" y="609600"/>
            <a:ext cx="3200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Struktura porowata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węgla aktywnego</a:t>
            </a:r>
            <a:r>
              <a:rPr lang="en-US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581400" y="1730375"/>
            <a:ext cx="57150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rgbClr val="0066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Mi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k</a:t>
            </a:r>
            <a:r>
              <a:rPr lang="en-US" altLang="pl-PL" sz="2000" b="1" dirty="0" err="1" smtClean="0">
                <a:solidFill>
                  <a:srgbClr val="FF0000"/>
                </a:solidFill>
                <a:cs typeface="Times New Roman" panose="02020603050405020304" pitchFamily="18" charset="0"/>
              </a:rPr>
              <a:t>ropor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y </a:t>
            </a:r>
            <a:r>
              <a:rPr lang="pl-PL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 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–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średnica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mniejsza od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2 nm</a:t>
            </a:r>
          </a:p>
          <a:p>
            <a:pPr marL="285750" indent="-285750">
              <a:spcBef>
                <a:spcPct val="50000"/>
              </a:spcBef>
              <a:buClr>
                <a:srgbClr val="0066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Me</a:t>
            </a:r>
            <a:r>
              <a:rPr lang="pl-PL" altLang="pl-PL" sz="2000" b="1" dirty="0" err="1" smtClean="0">
                <a:solidFill>
                  <a:srgbClr val="FF0000"/>
                </a:solidFill>
              </a:rPr>
              <a:t>zopory</a:t>
            </a:r>
            <a:r>
              <a:rPr lang="pl-PL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   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–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średnica pomiędzy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2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i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50 nm</a:t>
            </a:r>
          </a:p>
          <a:p>
            <a:pPr marL="285750" indent="-285750">
              <a:spcBef>
                <a:spcPct val="50000"/>
              </a:spcBef>
              <a:buClr>
                <a:srgbClr val="0066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Ma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k</a:t>
            </a:r>
            <a:r>
              <a:rPr lang="en-US" altLang="pl-PL" sz="2000" b="1" dirty="0" err="1" smtClean="0">
                <a:solidFill>
                  <a:srgbClr val="FF0000"/>
                </a:solidFill>
                <a:cs typeface="Times New Roman" panose="02020603050405020304" pitchFamily="18" charset="0"/>
              </a:rPr>
              <a:t>ropor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y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 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–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średnica większa od</a:t>
            </a:r>
            <a:r>
              <a:rPr lang="en-US" altLang="pl-PL" sz="20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50 nm</a:t>
            </a:r>
          </a:p>
          <a:p>
            <a:pPr>
              <a:spcBef>
                <a:spcPct val="50000"/>
              </a:spcBef>
              <a:buClr>
                <a:srgbClr val="006600"/>
              </a:buClr>
              <a:defRPr/>
            </a:pPr>
            <a:endParaRPr lang="en-US" altLang="pl-PL" sz="2000" b="1" dirty="0" smtClean="0">
              <a:solidFill>
                <a:srgbClr val="0000CC"/>
              </a:solidFill>
              <a:cs typeface="Times New Roman" panose="02020603050405020304" pitchFamily="18" charset="0"/>
            </a:endParaRPr>
          </a:p>
          <a:p>
            <a:pPr marL="285750" indent="-285750">
              <a:spcBef>
                <a:spcPct val="50000"/>
              </a:spcBef>
              <a:buClr>
                <a:srgbClr val="0066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pl-PL" sz="2000" b="1" dirty="0" err="1" smtClean="0">
                <a:solidFill>
                  <a:srgbClr val="006600"/>
                </a:solidFill>
                <a:cs typeface="Times New Roman" panose="02020603050405020304" pitchFamily="18" charset="0"/>
              </a:rPr>
              <a:t>Nanopor</a:t>
            </a:r>
            <a:r>
              <a:rPr lang="pl-PL" altLang="pl-PL" sz="2000" b="1" dirty="0" smtClean="0">
                <a:solidFill>
                  <a:srgbClr val="006600"/>
                </a:solidFill>
              </a:rPr>
              <a:t>y</a:t>
            </a:r>
            <a:r>
              <a:rPr lang="en-US" altLang="pl-PL" sz="2000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 – </a:t>
            </a:r>
            <a:r>
              <a:rPr lang="pl-PL" altLang="pl-PL" sz="2000" b="1" dirty="0" smtClean="0">
                <a:solidFill>
                  <a:srgbClr val="006600"/>
                </a:solidFill>
              </a:rPr>
              <a:t>średnica pomiędzy </a:t>
            </a:r>
            <a:r>
              <a:rPr lang="en-US" altLang="pl-PL" sz="2000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 1 </a:t>
            </a:r>
            <a:r>
              <a:rPr lang="pl-PL" altLang="pl-PL" sz="2000" b="1" dirty="0" smtClean="0">
                <a:solidFill>
                  <a:srgbClr val="006600"/>
                </a:solidFill>
              </a:rPr>
              <a:t>i</a:t>
            </a:r>
            <a:r>
              <a:rPr lang="en-US" altLang="pl-PL" sz="2000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 100 nm</a:t>
            </a:r>
            <a:endParaRPr lang="en-US" altLang="pl-PL" sz="2000" i="1" dirty="0" smtClean="0">
              <a:solidFill>
                <a:srgbClr val="006600"/>
              </a:solidFill>
              <a:cs typeface="Times New Roman" panose="02020603050405020304" pitchFamily="18" charset="0"/>
            </a:endParaRPr>
          </a:p>
        </p:txBody>
      </p:sp>
      <p:sp>
        <p:nvSpPr>
          <p:cNvPr id="9222" name="Prostokąt 6"/>
          <p:cNvSpPr>
            <a:spLocks noChangeArrowheads="1"/>
          </p:cNvSpPr>
          <p:nvPr/>
        </p:nvSpPr>
        <p:spPr bwMode="auto">
          <a:xfrm>
            <a:off x="227013" y="6248400"/>
            <a:ext cx="3074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400" i="1">
                <a:solidFill>
                  <a:srgbClr val="FF0000"/>
                </a:solidFill>
              </a:rPr>
              <a:t>www.zatorski.net/19/Praca_magisterska_wegle_</a:t>
            </a:r>
            <a:r>
              <a:rPr lang="pl-PL" altLang="pl-PL" sz="1400" b="1" i="1">
                <a:solidFill>
                  <a:srgbClr val="FF0000"/>
                </a:solidFill>
              </a:rPr>
              <a:t>aktywne</a:t>
            </a:r>
            <a:r>
              <a:rPr lang="pl-PL" altLang="pl-PL" sz="1400" i="1">
                <a:solidFill>
                  <a:srgbClr val="FF0000"/>
                </a:solidFill>
              </a:rPr>
              <a:t>.html</a:t>
            </a:r>
            <a:endParaRPr lang="pl-PL" altLang="pl-PL" sz="1400">
              <a:solidFill>
                <a:srgbClr val="FF0000"/>
              </a:solidFill>
            </a:endParaRPr>
          </a:p>
        </p:txBody>
      </p:sp>
      <p:pic>
        <p:nvPicPr>
          <p:cNvPr id="922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416425"/>
            <a:ext cx="11398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800600"/>
            <a:ext cx="1423988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416425"/>
            <a:ext cx="1238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Text Box 8"/>
          <p:cNvSpPr txBox="1">
            <a:spLocks noChangeArrowheads="1"/>
          </p:cNvSpPr>
          <p:nvPr/>
        </p:nvSpPr>
        <p:spPr bwMode="auto">
          <a:xfrm>
            <a:off x="3581400" y="5897563"/>
            <a:ext cx="5562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cylindr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yczne</a:t>
            </a: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 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</a:t>
            </a: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      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klatkowe</a:t>
            </a: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                s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zczelinowe</a:t>
            </a:r>
            <a:endParaRPr lang="en-US" altLang="pl-PL" sz="1600" b="1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                                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  </a:t>
            </a: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(s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feryczne</a:t>
            </a:r>
            <a:r>
              <a:rPr lang="en-US" altLang="pl-PL" sz="1600" b="1">
                <a:solidFill>
                  <a:srgbClr val="006600"/>
                </a:solidFill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9227" name="Prostokąt 11"/>
          <p:cNvSpPr>
            <a:spLocks noChangeArrowheads="1"/>
          </p:cNvSpPr>
          <p:nvPr/>
        </p:nvSpPr>
        <p:spPr bwMode="auto">
          <a:xfrm>
            <a:off x="3533775" y="4191000"/>
            <a:ext cx="5534025" cy="2438400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9228" name="Prostokąt 13"/>
          <p:cNvSpPr>
            <a:spLocks noChangeArrowheads="1"/>
          </p:cNvSpPr>
          <p:nvPr/>
        </p:nvSpPr>
        <p:spPr bwMode="auto">
          <a:xfrm>
            <a:off x="3429000" y="1676400"/>
            <a:ext cx="5715000" cy="2300288"/>
          </a:xfrm>
          <a:prstGeom prst="rect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029"/>
          <p:cNvSpPr txBox="1">
            <a:spLocks noChangeArrowheads="1"/>
          </p:cNvSpPr>
          <p:nvPr/>
        </p:nvSpPr>
        <p:spPr bwMode="auto">
          <a:xfrm>
            <a:off x="76200" y="711200"/>
            <a:ext cx="8991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Surowce z których otrzymuje się węgle aktywne:</a:t>
            </a:r>
            <a:endParaRPr lang="en-US" altLang="pl-PL" sz="28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381000" y="2057400"/>
            <a:ext cx="65532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008000"/>
                </a:solidFill>
              </a:rPr>
              <a:t>drewno,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008000"/>
                </a:solidFill>
              </a:rPr>
              <a:t>węgiel kamienny,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008000"/>
                </a:solidFill>
              </a:rPr>
              <a:t>węgiel brunatny,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008000"/>
                </a:solidFill>
              </a:rPr>
              <a:t>torf,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008000"/>
                </a:solidFill>
              </a:rPr>
              <a:t>pestki owoców,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pl-PL" altLang="pl-PL" sz="2800" b="1" dirty="0" smtClean="0">
                <a:solidFill>
                  <a:srgbClr val="FF0000"/>
                </a:solidFill>
              </a:rPr>
              <a:t>polimery.</a:t>
            </a:r>
          </a:p>
          <a:p>
            <a:pPr eaLnBrk="1" hangingPunct="1">
              <a:defRPr/>
            </a:pPr>
            <a:endParaRPr lang="pl-PL" altLang="pl-PL" sz="2800" b="1" dirty="0" smtClean="0">
              <a:solidFill>
                <a:srgbClr val="008000"/>
              </a:solidFill>
            </a:endParaRPr>
          </a:p>
        </p:txBody>
      </p:sp>
      <p:pic>
        <p:nvPicPr>
          <p:cNvPr id="1024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022725"/>
            <a:ext cx="362108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Wspolpracownicy\Osuchowski\SEM\1200H_01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552" t="3906" r="17928" b="27185"/>
          <a:stretch>
            <a:fillRect/>
          </a:stretch>
        </p:blipFill>
        <p:spPr bwMode="auto">
          <a:xfrm>
            <a:off x="258763" y="1906588"/>
            <a:ext cx="2589212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503238" y="4138613"/>
            <a:ext cx="128587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98450" y="3849688"/>
            <a:ext cx="633413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100 </a:t>
            </a:r>
            <a:r>
              <a:rPr lang="pl-PL" altLang="pl-PL" sz="1600" b="1">
                <a:solidFill>
                  <a:srgbClr val="FFFF00"/>
                </a:solidFill>
                <a:sym typeface="Symbol" panose="05050102010706020507" pitchFamily="18" charset="2"/>
              </a:rPr>
              <a:t>m</a:t>
            </a: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95275" y="1951038"/>
            <a:ext cx="338138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FFFF00"/>
                </a:solidFill>
              </a:rPr>
              <a:t>A</a:t>
            </a:r>
          </a:p>
        </p:txBody>
      </p:sp>
      <p:pic>
        <p:nvPicPr>
          <p:cNvPr id="11270" name="Picture 7" descr="G:\Wspolpracownicy\Osuchowski\SEM\karbonizat_02 (2).tif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975" t="9531" r="10663" b="10468"/>
          <a:stretch>
            <a:fillRect/>
          </a:stretch>
        </p:blipFill>
        <p:spPr bwMode="auto">
          <a:xfrm>
            <a:off x="2828925" y="1909763"/>
            <a:ext cx="2587625" cy="231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Line 8"/>
          <p:cNvSpPr>
            <a:spLocks noChangeShapeType="1"/>
          </p:cNvSpPr>
          <p:nvPr/>
        </p:nvSpPr>
        <p:spPr bwMode="auto">
          <a:xfrm>
            <a:off x="3101975" y="4095750"/>
            <a:ext cx="128588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2854325" y="3806825"/>
            <a:ext cx="6350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100 </a:t>
            </a:r>
            <a:r>
              <a:rPr lang="pl-PL" altLang="pl-PL" sz="1600" b="1">
                <a:solidFill>
                  <a:srgbClr val="FFFF00"/>
                </a:solidFill>
                <a:sym typeface="Symbol" panose="05050102010706020507" pitchFamily="18" charset="2"/>
              </a:rPr>
              <a:t>m</a:t>
            </a: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11273" name="Text Box 10"/>
          <p:cNvSpPr txBox="1">
            <a:spLocks noChangeArrowheads="1"/>
          </p:cNvSpPr>
          <p:nvPr/>
        </p:nvSpPr>
        <p:spPr bwMode="auto">
          <a:xfrm>
            <a:off x="2911475" y="2009775"/>
            <a:ext cx="322263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FFFF00"/>
                </a:solidFill>
              </a:rPr>
              <a:t>B</a:t>
            </a:r>
          </a:p>
        </p:txBody>
      </p:sp>
      <p:pic>
        <p:nvPicPr>
          <p:cNvPr id="11274" name="Picture 12" descr="G:\Wspolpracownicy\Osuchowski\SEM\41N_01.tif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11" r="48042" b="10936"/>
          <a:stretch>
            <a:fillRect/>
          </a:stretch>
        </p:blipFill>
        <p:spPr bwMode="auto">
          <a:xfrm>
            <a:off x="249238" y="4225925"/>
            <a:ext cx="258762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5" name="Line 13"/>
          <p:cNvSpPr>
            <a:spLocks noChangeShapeType="1"/>
          </p:cNvSpPr>
          <p:nvPr/>
        </p:nvSpPr>
        <p:spPr bwMode="auto">
          <a:xfrm flipV="1">
            <a:off x="414338" y="6242050"/>
            <a:ext cx="393700" cy="1588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11276" name="Text Box 14"/>
          <p:cNvSpPr txBox="1">
            <a:spLocks noChangeArrowheads="1"/>
          </p:cNvSpPr>
          <p:nvPr/>
        </p:nvSpPr>
        <p:spPr bwMode="auto">
          <a:xfrm>
            <a:off x="304800" y="5961063"/>
            <a:ext cx="6350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100 </a:t>
            </a:r>
            <a:r>
              <a:rPr lang="pl-PL" altLang="pl-PL" sz="1600" b="1">
                <a:solidFill>
                  <a:srgbClr val="FFFF00"/>
                </a:solidFill>
                <a:sym typeface="Symbol" panose="05050102010706020507" pitchFamily="18" charset="2"/>
              </a:rPr>
              <a:t>m</a:t>
            </a: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11277" name="Text Box 15"/>
          <p:cNvSpPr txBox="1">
            <a:spLocks noChangeArrowheads="1"/>
          </p:cNvSpPr>
          <p:nvPr/>
        </p:nvSpPr>
        <p:spPr bwMode="auto">
          <a:xfrm>
            <a:off x="366713" y="4422775"/>
            <a:ext cx="338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FFFF00"/>
                </a:solidFill>
              </a:rPr>
              <a:t>C</a:t>
            </a:r>
          </a:p>
        </p:txBody>
      </p:sp>
      <p:pic>
        <p:nvPicPr>
          <p:cNvPr id="11278" name="Picture 16" descr="G:\Wspolpracownicy\Osuchowski\SEM\41N_09.t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39" r="19936" b="10577"/>
          <a:stretch>
            <a:fillRect/>
          </a:stretch>
        </p:blipFill>
        <p:spPr bwMode="auto">
          <a:xfrm>
            <a:off x="2820988" y="4229100"/>
            <a:ext cx="258762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9" name="Line 19"/>
          <p:cNvSpPr>
            <a:spLocks noChangeShapeType="1"/>
          </p:cNvSpPr>
          <p:nvPr/>
        </p:nvSpPr>
        <p:spPr bwMode="auto">
          <a:xfrm flipV="1">
            <a:off x="3059113" y="6273800"/>
            <a:ext cx="346075" cy="4763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11280" name="Text Box 20"/>
          <p:cNvSpPr txBox="1">
            <a:spLocks noChangeArrowheads="1"/>
          </p:cNvSpPr>
          <p:nvPr/>
        </p:nvSpPr>
        <p:spPr bwMode="auto">
          <a:xfrm>
            <a:off x="2990850" y="5953125"/>
            <a:ext cx="477838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1 </a:t>
            </a:r>
            <a:r>
              <a:rPr lang="pl-PL" altLang="pl-PL" sz="1600" b="1">
                <a:solidFill>
                  <a:srgbClr val="FFFF00"/>
                </a:solidFill>
                <a:sym typeface="Symbol" panose="05050102010706020507" pitchFamily="18" charset="2"/>
              </a:rPr>
              <a:t>m</a:t>
            </a: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11281" name="Text Box 22"/>
          <p:cNvSpPr txBox="1">
            <a:spLocks noChangeArrowheads="1"/>
          </p:cNvSpPr>
          <p:nvPr/>
        </p:nvSpPr>
        <p:spPr bwMode="auto">
          <a:xfrm>
            <a:off x="2952750" y="4395788"/>
            <a:ext cx="338138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FFFF00"/>
                </a:solidFill>
              </a:rPr>
              <a:t>D</a:t>
            </a:r>
          </a:p>
        </p:txBody>
      </p:sp>
      <p:sp>
        <p:nvSpPr>
          <p:cNvPr id="11282" name="Prostokąt 2"/>
          <p:cNvSpPr>
            <a:spLocks noChangeArrowheads="1"/>
          </p:cNvSpPr>
          <p:nvPr/>
        </p:nvSpPr>
        <p:spPr bwMode="auto">
          <a:xfrm>
            <a:off x="327025" y="377825"/>
            <a:ext cx="8610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Zdjęcia SEM: A) sulfonowanej żywicy styrenowo-diwinylobenzenowej, B) karbonizatu, C) i D) węgli aktywnych otrzymanych z tej żywicy</a:t>
            </a:r>
            <a:r>
              <a:rPr lang="en-US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l-PL" altLang="pl-PL" sz="2400" b="1">
              <a:solidFill>
                <a:schemeClr val="accent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1283" name="Group 272"/>
          <p:cNvGrpSpPr>
            <a:grpSpLocks/>
          </p:cNvGrpSpPr>
          <p:nvPr/>
        </p:nvGrpSpPr>
        <p:grpSpPr bwMode="auto">
          <a:xfrm>
            <a:off x="5491163" y="2760663"/>
            <a:ext cx="3446462" cy="2435225"/>
            <a:chOff x="45" y="2699"/>
            <a:chExt cx="2171" cy="1534"/>
          </a:xfrm>
        </p:grpSpPr>
        <p:sp>
          <p:nvSpPr>
            <p:cNvPr id="11285" name="Text Box 164"/>
            <p:cNvSpPr txBox="1">
              <a:spLocks noChangeArrowheads="1"/>
            </p:cNvSpPr>
            <p:nvPr/>
          </p:nvSpPr>
          <p:spPr bwMode="auto">
            <a:xfrm>
              <a:off x="1849" y="3983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/>
                <a:t>n</a:t>
              </a:r>
            </a:p>
          </p:txBody>
        </p:sp>
        <p:sp>
          <p:nvSpPr>
            <p:cNvPr id="11286" name="Line 102"/>
            <p:cNvSpPr>
              <a:spLocks noChangeShapeType="1"/>
            </p:cNvSpPr>
            <p:nvPr/>
          </p:nvSpPr>
          <p:spPr bwMode="auto">
            <a:xfrm flipV="1">
              <a:off x="520" y="3172"/>
              <a:ext cx="196" cy="1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87" name="Line 103"/>
            <p:cNvSpPr>
              <a:spLocks noChangeShapeType="1"/>
            </p:cNvSpPr>
            <p:nvPr/>
          </p:nvSpPr>
          <p:spPr bwMode="auto">
            <a:xfrm flipH="1" flipV="1">
              <a:off x="710" y="3180"/>
              <a:ext cx="175" cy="1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88" name="Line 104"/>
            <p:cNvSpPr>
              <a:spLocks noChangeShapeType="1"/>
            </p:cNvSpPr>
            <p:nvPr/>
          </p:nvSpPr>
          <p:spPr bwMode="auto">
            <a:xfrm flipH="1" flipV="1">
              <a:off x="518" y="3317"/>
              <a:ext cx="0" cy="24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89" name="Line 105"/>
            <p:cNvSpPr>
              <a:spLocks noChangeShapeType="1"/>
            </p:cNvSpPr>
            <p:nvPr/>
          </p:nvSpPr>
          <p:spPr bwMode="auto">
            <a:xfrm flipH="1" flipV="1">
              <a:off x="882" y="3313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0" name="Line 106"/>
            <p:cNvSpPr>
              <a:spLocks noChangeShapeType="1"/>
            </p:cNvSpPr>
            <p:nvPr/>
          </p:nvSpPr>
          <p:spPr bwMode="auto">
            <a:xfrm flipH="1" flipV="1">
              <a:off x="510" y="3557"/>
              <a:ext cx="197" cy="12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1" name="Line 107"/>
            <p:cNvSpPr>
              <a:spLocks noChangeShapeType="1"/>
            </p:cNvSpPr>
            <p:nvPr/>
          </p:nvSpPr>
          <p:spPr bwMode="auto">
            <a:xfrm flipV="1">
              <a:off x="700" y="3549"/>
              <a:ext cx="187" cy="14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2" name="Line 108"/>
            <p:cNvSpPr>
              <a:spLocks noChangeShapeType="1"/>
            </p:cNvSpPr>
            <p:nvPr/>
          </p:nvSpPr>
          <p:spPr bwMode="auto">
            <a:xfrm flipV="1">
              <a:off x="554" y="3227"/>
              <a:ext cx="160" cy="12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3" name="Line 109"/>
            <p:cNvSpPr>
              <a:spLocks noChangeShapeType="1"/>
            </p:cNvSpPr>
            <p:nvPr/>
          </p:nvSpPr>
          <p:spPr bwMode="auto">
            <a:xfrm flipH="1" flipV="1">
              <a:off x="832" y="3325"/>
              <a:ext cx="0" cy="2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4" name="Line 110"/>
            <p:cNvSpPr>
              <a:spLocks noChangeShapeType="1"/>
            </p:cNvSpPr>
            <p:nvPr/>
          </p:nvSpPr>
          <p:spPr bwMode="auto">
            <a:xfrm flipH="1" flipV="1">
              <a:off x="544" y="3526"/>
              <a:ext cx="165" cy="1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5" name="Line 129"/>
            <p:cNvSpPr>
              <a:spLocks noChangeShapeType="1"/>
            </p:cNvSpPr>
            <p:nvPr/>
          </p:nvSpPr>
          <p:spPr bwMode="auto">
            <a:xfrm flipH="1" flipV="1">
              <a:off x="710" y="3694"/>
              <a:ext cx="0" cy="15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6" name="Line 130"/>
            <p:cNvSpPr>
              <a:spLocks noChangeShapeType="1"/>
            </p:cNvSpPr>
            <p:nvPr/>
          </p:nvSpPr>
          <p:spPr bwMode="auto">
            <a:xfrm flipV="1">
              <a:off x="320" y="3850"/>
              <a:ext cx="388" cy="20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7" name="Line 131"/>
            <p:cNvSpPr>
              <a:spLocks noChangeShapeType="1"/>
            </p:cNvSpPr>
            <p:nvPr/>
          </p:nvSpPr>
          <p:spPr bwMode="auto">
            <a:xfrm flipH="1" flipV="1">
              <a:off x="717" y="3857"/>
              <a:ext cx="165" cy="1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8" name="Line 137"/>
            <p:cNvSpPr>
              <a:spLocks noChangeShapeType="1"/>
            </p:cNvSpPr>
            <p:nvPr/>
          </p:nvSpPr>
          <p:spPr bwMode="auto">
            <a:xfrm>
              <a:off x="374" y="3542"/>
              <a:ext cx="0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299" name="Line 138"/>
            <p:cNvSpPr>
              <a:spLocks noChangeShapeType="1"/>
            </p:cNvSpPr>
            <p:nvPr/>
          </p:nvSpPr>
          <p:spPr bwMode="auto">
            <a:xfrm flipH="1">
              <a:off x="374" y="4118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0" name="Line 139"/>
            <p:cNvSpPr>
              <a:spLocks noChangeShapeType="1"/>
            </p:cNvSpPr>
            <p:nvPr/>
          </p:nvSpPr>
          <p:spPr bwMode="auto">
            <a:xfrm flipH="1">
              <a:off x="374" y="3542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1" name="Line 140"/>
            <p:cNvSpPr>
              <a:spLocks noChangeShapeType="1"/>
            </p:cNvSpPr>
            <p:nvPr/>
          </p:nvSpPr>
          <p:spPr bwMode="auto">
            <a:xfrm flipV="1">
              <a:off x="876" y="3850"/>
              <a:ext cx="658" cy="1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2" name="Line 141"/>
            <p:cNvSpPr>
              <a:spLocks noChangeShapeType="1"/>
            </p:cNvSpPr>
            <p:nvPr/>
          </p:nvSpPr>
          <p:spPr bwMode="auto">
            <a:xfrm>
              <a:off x="1051" y="3543"/>
              <a:ext cx="0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3" name="Line 143"/>
            <p:cNvSpPr>
              <a:spLocks noChangeShapeType="1"/>
            </p:cNvSpPr>
            <p:nvPr/>
          </p:nvSpPr>
          <p:spPr bwMode="auto">
            <a:xfrm>
              <a:off x="953" y="3543"/>
              <a:ext cx="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4" name="Line 144"/>
            <p:cNvSpPr>
              <a:spLocks noChangeShapeType="1"/>
            </p:cNvSpPr>
            <p:nvPr/>
          </p:nvSpPr>
          <p:spPr bwMode="auto">
            <a:xfrm>
              <a:off x="958" y="4117"/>
              <a:ext cx="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5" name="Text Box 145"/>
            <p:cNvSpPr txBox="1">
              <a:spLocks noChangeArrowheads="1"/>
            </p:cNvSpPr>
            <p:nvPr/>
          </p:nvSpPr>
          <p:spPr bwMode="auto">
            <a:xfrm>
              <a:off x="999" y="3966"/>
              <a:ext cx="24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/>
                <a:t>m</a:t>
              </a:r>
            </a:p>
          </p:txBody>
        </p:sp>
        <p:sp>
          <p:nvSpPr>
            <p:cNvPr id="11306" name="Line 146"/>
            <p:cNvSpPr>
              <a:spLocks noChangeShapeType="1"/>
            </p:cNvSpPr>
            <p:nvPr/>
          </p:nvSpPr>
          <p:spPr bwMode="auto">
            <a:xfrm flipV="1">
              <a:off x="1350" y="3173"/>
              <a:ext cx="196" cy="1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7" name="Line 147"/>
            <p:cNvSpPr>
              <a:spLocks noChangeShapeType="1"/>
            </p:cNvSpPr>
            <p:nvPr/>
          </p:nvSpPr>
          <p:spPr bwMode="auto">
            <a:xfrm flipH="1" flipV="1">
              <a:off x="1540" y="3181"/>
              <a:ext cx="175" cy="1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8" name="Line 148"/>
            <p:cNvSpPr>
              <a:spLocks noChangeShapeType="1"/>
            </p:cNvSpPr>
            <p:nvPr/>
          </p:nvSpPr>
          <p:spPr bwMode="auto">
            <a:xfrm flipH="1" flipV="1">
              <a:off x="1348" y="3318"/>
              <a:ext cx="0" cy="24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09" name="Line 149"/>
            <p:cNvSpPr>
              <a:spLocks noChangeShapeType="1"/>
            </p:cNvSpPr>
            <p:nvPr/>
          </p:nvSpPr>
          <p:spPr bwMode="auto">
            <a:xfrm flipH="1" flipV="1">
              <a:off x="1712" y="3314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0" name="Line 150"/>
            <p:cNvSpPr>
              <a:spLocks noChangeShapeType="1"/>
            </p:cNvSpPr>
            <p:nvPr/>
          </p:nvSpPr>
          <p:spPr bwMode="auto">
            <a:xfrm flipH="1" flipV="1">
              <a:off x="1340" y="3558"/>
              <a:ext cx="197" cy="12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1" name="Line 151"/>
            <p:cNvSpPr>
              <a:spLocks noChangeShapeType="1"/>
            </p:cNvSpPr>
            <p:nvPr/>
          </p:nvSpPr>
          <p:spPr bwMode="auto">
            <a:xfrm flipV="1">
              <a:off x="1530" y="3550"/>
              <a:ext cx="187" cy="14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2" name="Line 152"/>
            <p:cNvSpPr>
              <a:spLocks noChangeShapeType="1"/>
            </p:cNvSpPr>
            <p:nvPr/>
          </p:nvSpPr>
          <p:spPr bwMode="auto">
            <a:xfrm flipV="1">
              <a:off x="1384" y="3228"/>
              <a:ext cx="160" cy="12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3" name="Line 153"/>
            <p:cNvSpPr>
              <a:spLocks noChangeShapeType="1"/>
            </p:cNvSpPr>
            <p:nvPr/>
          </p:nvSpPr>
          <p:spPr bwMode="auto">
            <a:xfrm flipH="1" flipV="1">
              <a:off x="1662" y="3326"/>
              <a:ext cx="0" cy="2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4" name="Line 154"/>
            <p:cNvSpPr>
              <a:spLocks noChangeShapeType="1"/>
            </p:cNvSpPr>
            <p:nvPr/>
          </p:nvSpPr>
          <p:spPr bwMode="auto">
            <a:xfrm flipH="1" flipV="1">
              <a:off x="1382" y="3537"/>
              <a:ext cx="157" cy="10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5" name="Line 155"/>
            <p:cNvSpPr>
              <a:spLocks noChangeShapeType="1"/>
            </p:cNvSpPr>
            <p:nvPr/>
          </p:nvSpPr>
          <p:spPr bwMode="auto">
            <a:xfrm flipH="1" flipV="1">
              <a:off x="1540" y="3695"/>
              <a:ext cx="0" cy="15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6" name="Line 156"/>
            <p:cNvSpPr>
              <a:spLocks noChangeShapeType="1"/>
            </p:cNvSpPr>
            <p:nvPr/>
          </p:nvSpPr>
          <p:spPr bwMode="auto">
            <a:xfrm>
              <a:off x="1200" y="3552"/>
              <a:ext cx="0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7" name="Line 157"/>
            <p:cNvSpPr>
              <a:spLocks noChangeShapeType="1"/>
            </p:cNvSpPr>
            <p:nvPr/>
          </p:nvSpPr>
          <p:spPr bwMode="auto">
            <a:xfrm flipH="1">
              <a:off x="1200" y="4128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8" name="Line 158"/>
            <p:cNvSpPr>
              <a:spLocks noChangeShapeType="1"/>
            </p:cNvSpPr>
            <p:nvPr/>
          </p:nvSpPr>
          <p:spPr bwMode="auto">
            <a:xfrm flipH="1">
              <a:off x="1200" y="3552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19" name="Line 159"/>
            <p:cNvSpPr>
              <a:spLocks noChangeShapeType="1"/>
            </p:cNvSpPr>
            <p:nvPr/>
          </p:nvSpPr>
          <p:spPr bwMode="auto">
            <a:xfrm flipH="1" flipV="1">
              <a:off x="1536" y="3846"/>
              <a:ext cx="184" cy="12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0" name="Line 160"/>
            <p:cNvSpPr>
              <a:spLocks noChangeShapeType="1"/>
            </p:cNvSpPr>
            <p:nvPr/>
          </p:nvSpPr>
          <p:spPr bwMode="auto">
            <a:xfrm flipV="1">
              <a:off x="1717" y="3768"/>
              <a:ext cx="388" cy="20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1" name="Line 161"/>
            <p:cNvSpPr>
              <a:spLocks noChangeShapeType="1"/>
            </p:cNvSpPr>
            <p:nvPr/>
          </p:nvSpPr>
          <p:spPr bwMode="auto">
            <a:xfrm>
              <a:off x="1881" y="3567"/>
              <a:ext cx="0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2" name="Line 162"/>
            <p:cNvSpPr>
              <a:spLocks noChangeShapeType="1"/>
            </p:cNvSpPr>
            <p:nvPr/>
          </p:nvSpPr>
          <p:spPr bwMode="auto">
            <a:xfrm>
              <a:off x="1783" y="3567"/>
              <a:ext cx="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3" name="Line 163"/>
            <p:cNvSpPr>
              <a:spLocks noChangeShapeType="1"/>
            </p:cNvSpPr>
            <p:nvPr/>
          </p:nvSpPr>
          <p:spPr bwMode="auto">
            <a:xfrm>
              <a:off x="1788" y="4141"/>
              <a:ext cx="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4" name="Line 165"/>
            <p:cNvSpPr>
              <a:spLocks noChangeShapeType="1"/>
            </p:cNvSpPr>
            <p:nvPr/>
          </p:nvSpPr>
          <p:spPr bwMode="auto">
            <a:xfrm flipV="1">
              <a:off x="1545" y="3000"/>
              <a:ext cx="188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5" name="Line 166"/>
            <p:cNvSpPr>
              <a:spLocks noChangeShapeType="1"/>
            </p:cNvSpPr>
            <p:nvPr/>
          </p:nvSpPr>
          <p:spPr bwMode="auto">
            <a:xfrm flipH="1" flipV="1">
              <a:off x="1482" y="2835"/>
              <a:ext cx="247" cy="15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6" name="Line 167"/>
            <p:cNvSpPr>
              <a:spLocks noChangeShapeType="1"/>
            </p:cNvSpPr>
            <p:nvPr/>
          </p:nvSpPr>
          <p:spPr bwMode="auto">
            <a:xfrm flipV="1">
              <a:off x="1730" y="2847"/>
              <a:ext cx="199" cy="1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7" name="Line 168"/>
            <p:cNvSpPr>
              <a:spLocks noChangeShapeType="1"/>
            </p:cNvSpPr>
            <p:nvPr/>
          </p:nvSpPr>
          <p:spPr bwMode="auto">
            <a:xfrm flipH="1" flipV="1">
              <a:off x="1920" y="2849"/>
              <a:ext cx="296" cy="14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8" name="Line 169"/>
            <p:cNvSpPr>
              <a:spLocks noChangeShapeType="1"/>
            </p:cNvSpPr>
            <p:nvPr/>
          </p:nvSpPr>
          <p:spPr bwMode="auto">
            <a:xfrm flipH="1">
              <a:off x="1541" y="2699"/>
              <a:ext cx="1" cy="38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29" name="Line 170"/>
            <p:cNvSpPr>
              <a:spLocks noChangeShapeType="1"/>
            </p:cNvSpPr>
            <p:nvPr/>
          </p:nvSpPr>
          <p:spPr bwMode="auto">
            <a:xfrm flipH="1">
              <a:off x="2069" y="2707"/>
              <a:ext cx="0" cy="3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0" name="Line 171"/>
            <p:cNvSpPr>
              <a:spLocks noChangeShapeType="1"/>
            </p:cNvSpPr>
            <p:nvPr/>
          </p:nvSpPr>
          <p:spPr bwMode="auto">
            <a:xfrm flipH="1">
              <a:off x="1543" y="2704"/>
              <a:ext cx="6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1" name="Line 172"/>
            <p:cNvSpPr>
              <a:spLocks noChangeShapeType="1"/>
            </p:cNvSpPr>
            <p:nvPr/>
          </p:nvSpPr>
          <p:spPr bwMode="auto">
            <a:xfrm flipH="1">
              <a:off x="2006" y="2705"/>
              <a:ext cx="6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2" name="Line 173"/>
            <p:cNvSpPr>
              <a:spLocks noChangeShapeType="1"/>
            </p:cNvSpPr>
            <p:nvPr/>
          </p:nvSpPr>
          <p:spPr bwMode="auto">
            <a:xfrm flipH="1">
              <a:off x="1546" y="3080"/>
              <a:ext cx="6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3" name="Line 174"/>
            <p:cNvSpPr>
              <a:spLocks noChangeShapeType="1"/>
            </p:cNvSpPr>
            <p:nvPr/>
          </p:nvSpPr>
          <p:spPr bwMode="auto">
            <a:xfrm flipH="1">
              <a:off x="2001" y="3082"/>
              <a:ext cx="6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4" name="Line 232"/>
            <p:cNvSpPr>
              <a:spLocks noChangeShapeType="1"/>
            </p:cNvSpPr>
            <p:nvPr/>
          </p:nvSpPr>
          <p:spPr bwMode="auto">
            <a:xfrm flipH="1" flipV="1">
              <a:off x="508" y="3178"/>
              <a:ext cx="212" cy="2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11335" name="Text Box 271"/>
            <p:cNvSpPr txBox="1">
              <a:spLocks noChangeArrowheads="1"/>
            </p:cNvSpPr>
            <p:nvPr/>
          </p:nvSpPr>
          <p:spPr bwMode="auto">
            <a:xfrm>
              <a:off x="45" y="2998"/>
              <a:ext cx="5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/>
                <a:t>HO</a:t>
              </a:r>
              <a:r>
                <a:rPr lang="pl-PL" altLang="pl-PL" sz="2000" b="1" baseline="-25000"/>
                <a:t>3</a:t>
              </a:r>
              <a:r>
                <a:rPr lang="pl-PL" altLang="pl-PL" sz="2000" b="1"/>
                <a:t>S</a:t>
              </a:r>
            </a:p>
          </p:txBody>
        </p:sp>
      </p:grpSp>
      <p:sp>
        <p:nvSpPr>
          <p:cNvPr id="11284" name="Text Box 215"/>
          <p:cNvSpPr txBox="1">
            <a:spLocks noChangeArrowheads="1"/>
          </p:cNvSpPr>
          <p:nvPr/>
        </p:nvSpPr>
        <p:spPr bwMode="auto">
          <a:xfrm>
            <a:off x="5938838" y="5484813"/>
            <a:ext cx="2900362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</a:rPr>
              <a:t>Sulfonowany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</a:rPr>
              <a:t>poli(styren-co-diwinylobenzen)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685800" y="304800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800" b="1">
                <a:solidFill>
                  <a:schemeClr val="accent2"/>
                </a:solidFill>
                <a:latin typeface="Arial" panose="020B0604020202020204" pitchFamily="34" charset="0"/>
              </a:rPr>
              <a:t>Piec do karbonizacji i aktywacji firmy Czylok</a:t>
            </a:r>
            <a:endParaRPr lang="en-US" altLang="pl-PL" sz="28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pic>
        <p:nvPicPr>
          <p:cNvPr id="16387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7643813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7"/>
          <p:cNvSpPr txBox="1">
            <a:spLocks noChangeArrowheads="1"/>
          </p:cNvSpPr>
          <p:nvPr/>
        </p:nvSpPr>
        <p:spPr bwMode="auto">
          <a:xfrm>
            <a:off x="685800" y="3048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800" b="1">
                <a:solidFill>
                  <a:schemeClr val="accent2"/>
                </a:solidFill>
                <a:latin typeface="Arial" panose="020B0604020202020204" pitchFamily="34" charset="0"/>
              </a:rPr>
              <a:t>Analizator adsorpcji gazów ASAP 2020</a:t>
            </a:r>
            <a:endParaRPr lang="en-US" altLang="pl-PL" sz="28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524000"/>
            <a:ext cx="7216775" cy="477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177"/>
          <a:stretch>
            <a:fillRect/>
          </a:stretch>
        </p:blipFill>
        <p:spPr bwMode="auto">
          <a:xfrm>
            <a:off x="2393950" y="1524000"/>
            <a:ext cx="4356100" cy="516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685800" y="304800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800" b="1">
                <a:solidFill>
                  <a:schemeClr val="accent2"/>
                </a:solidFill>
                <a:latin typeface="Arial" panose="020B0604020202020204" pitchFamily="34" charset="0"/>
              </a:rPr>
              <a:t>Analizator adsorpcji gazów ASAP 2020</a:t>
            </a:r>
            <a:endParaRPr lang="en-US" altLang="pl-PL" sz="28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838200" y="304800"/>
            <a:ext cx="815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Klasyfikacja izoterm adsorpcji z fazy gazowej (IUPAC)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586038" y="1057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771775" y="1685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805113" y="85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2805113" y="85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2586038" y="1152525"/>
          <a:ext cx="3819525" cy="5559425"/>
        </p:xfrm>
        <a:graphic>
          <a:graphicData uri="http://schemas.openxmlformats.org/presentationml/2006/ole">
            <p:oleObj spid="_x0000_s17429" r:id="rId4" imgW="9525" imgH="952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2255838"/>
            <a:ext cx="427037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286000"/>
            <a:ext cx="4645025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Prostokąt 3"/>
          <p:cNvSpPr>
            <a:spLocks noChangeArrowheads="1"/>
          </p:cNvSpPr>
          <p:nvPr/>
        </p:nvSpPr>
        <p:spPr bwMode="auto">
          <a:xfrm>
            <a:off x="327025" y="609600"/>
            <a:ext cx="8610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Doświadczalne izotermy adsorpcji azotu i funkcje rozkładu objętości porów węgli aktywnych otrzymanych  z sulfonowanej żywicy </a:t>
            </a:r>
            <a:r>
              <a:rPr lang="pl-PL" altLang="pl-PL" sz="2400" b="1" dirty="0" err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styrenowo-diwinylobenzenowej</a:t>
            </a: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461" name="Prostokąt 5"/>
          <p:cNvSpPr>
            <a:spLocks noChangeArrowheads="1"/>
          </p:cNvSpPr>
          <p:nvPr/>
        </p:nvSpPr>
        <p:spPr bwMode="auto">
          <a:xfrm>
            <a:off x="457200" y="6354763"/>
            <a:ext cx="84804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0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J. Choma, Ł. Osuchowski, M. Marszewski, M. Jaroniec,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Highly microporous polymer-based carbons for CO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and H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adsorption,</a:t>
            </a:r>
            <a:r>
              <a:rPr lang="pl-PL" altLang="pl-PL" sz="12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Advances, 2014, 4, pp. 14795-14802.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2" name="Prostokąt 6"/>
          <p:cNvSpPr>
            <a:spLocks noChangeArrowheads="1"/>
          </p:cNvSpPr>
          <p:nvPr/>
        </p:nvSpPr>
        <p:spPr bwMode="auto">
          <a:xfrm>
            <a:off x="457200" y="6370638"/>
            <a:ext cx="8001000" cy="444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314325" y="1524000"/>
          <a:ext cx="8677273" cy="43624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3669"/>
                <a:gridCol w="1053669"/>
                <a:gridCol w="1053669"/>
                <a:gridCol w="1053669"/>
                <a:gridCol w="1053669"/>
                <a:gridCol w="1053669"/>
                <a:gridCol w="1053669"/>
                <a:gridCol w="1301590"/>
              </a:tblGrid>
              <a:tr h="129659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800" b="1" i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Węgiel</a:t>
                      </a:r>
                      <a:r>
                        <a:rPr lang="pl-PL" sz="1800" b="1" i="0" baseline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aktywny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BET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800" b="1" i="0" baseline="-25000">
                          <a:solidFill>
                            <a:srgbClr val="006600"/>
                          </a:solidFill>
                          <a:effectLst/>
                        </a:rPr>
                        <a:t>t</a:t>
                      </a:r>
                      <a:endParaRPr lang="pl-PL" sz="1800" b="1" i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800" b="1" i="0" baseline="3000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800" b="1" i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DFT</a:t>
                      </a:r>
                      <a:r>
                        <a:rPr lang="en-US" sz="1800" b="1" i="0" baseline="-25000" dirty="0">
                          <a:solidFill>
                            <a:srgbClr val="006600"/>
                          </a:solidFill>
                          <a:effectLst/>
                        </a:rPr>
                        <a:t>mi1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DFT</a:t>
                      </a:r>
                      <a:r>
                        <a:rPr lang="en-US" sz="1800" b="1" i="0" baseline="-25000" dirty="0">
                          <a:solidFill>
                            <a:srgbClr val="006600"/>
                          </a:solidFill>
                          <a:effectLst/>
                        </a:rPr>
                        <a:t>mi2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 err="1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800" b="1" i="0" baseline="30000" dirty="0" err="1">
                          <a:solidFill>
                            <a:srgbClr val="006600"/>
                          </a:solidFill>
                          <a:effectLst/>
                        </a:rPr>
                        <a:t>DFT</a:t>
                      </a:r>
                      <a:r>
                        <a:rPr lang="en-US" sz="1800" b="1" i="0" baseline="-25000" dirty="0" err="1">
                          <a:solidFill>
                            <a:srgbClr val="006600"/>
                          </a:solidFill>
                          <a:effectLst/>
                        </a:rPr>
                        <a:t>t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 err="1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  <a:r>
                        <a:rPr lang="en-US" sz="1800" b="1" i="0" baseline="30000" dirty="0" err="1">
                          <a:solidFill>
                            <a:srgbClr val="006600"/>
                          </a:solidFill>
                          <a:effectLst/>
                        </a:rPr>
                        <a:t>DFT</a:t>
                      </a:r>
                      <a:r>
                        <a:rPr lang="en-US" sz="1800" b="1" i="0" baseline="-25000" dirty="0" err="1">
                          <a:solidFill>
                            <a:srgbClr val="006600"/>
                          </a:solidFill>
                          <a:effectLst/>
                        </a:rPr>
                        <a:t>t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800" b="1" i="0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 smtClean="0">
                          <a:solidFill>
                            <a:srgbClr val="006600"/>
                          </a:solidFill>
                          <a:effectLst/>
                        </a:rPr>
                        <a:t>Mi</a:t>
                      </a:r>
                      <a:r>
                        <a:rPr lang="pl-PL" sz="1800" b="1" i="0" dirty="0" smtClean="0">
                          <a:solidFill>
                            <a:srgbClr val="006600"/>
                          </a:solidFill>
                          <a:effectLst/>
                        </a:rPr>
                        <a:t>kro</a:t>
                      </a:r>
                      <a:r>
                        <a:rPr lang="en-US" sz="1800" b="1" i="0" dirty="0" smtClean="0">
                          <a:solidFill>
                            <a:srgbClr val="006600"/>
                          </a:solidFill>
                          <a:effectLst/>
                        </a:rPr>
                        <a:t>-</a:t>
                      </a:r>
                      <a:r>
                        <a:rPr lang="en-US" sz="1800" b="1" i="0" dirty="0" err="1" smtClean="0">
                          <a:solidFill>
                            <a:srgbClr val="006600"/>
                          </a:solidFill>
                          <a:effectLst/>
                        </a:rPr>
                        <a:t>por</a:t>
                      </a:r>
                      <a:r>
                        <a:rPr lang="pl-PL" sz="1800" b="1" i="0" dirty="0" err="1" smtClean="0">
                          <a:solidFill>
                            <a:srgbClr val="006600"/>
                          </a:solidFill>
                          <a:effectLst/>
                        </a:rPr>
                        <a:t>owatość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(%)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006600"/>
                          </a:solidFill>
                          <a:effectLst/>
                        </a:rPr>
                        <a:t> </a:t>
                      </a:r>
                      <a:endParaRPr lang="pl-PL" sz="1800" b="1" i="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C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218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0.12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0.01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0.07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0.10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101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67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C-1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725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0.44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0.08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0.20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0.34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489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68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C-2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1510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0.83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0.20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0.55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0.66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1480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77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C-3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3180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1.70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0.27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0.97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1.25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2120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75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C-4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3870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2.07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0.32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1.16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1.60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2600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solidFill>
                            <a:srgbClr val="FF0000"/>
                          </a:solidFill>
                          <a:effectLst/>
                        </a:rPr>
                        <a:t>77</a:t>
                      </a:r>
                      <a:endParaRPr lang="pl-PL" sz="1800" b="1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C-5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3630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1.95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0.25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0.99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1.53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2240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75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C-6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2900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1.54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0.18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0.75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1.25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>
                          <a:effectLst/>
                        </a:rPr>
                        <a:t>1760</a:t>
                      </a:r>
                      <a:endParaRPr lang="pl-PL" sz="1800" b="1" i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dirty="0">
                          <a:effectLst/>
                        </a:rPr>
                        <a:t>77</a:t>
                      </a:r>
                      <a:endParaRPr lang="pl-PL" sz="1800" b="1" i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828" marR="36828" marT="36836" marB="368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565" name="Text Box 1029"/>
          <p:cNvSpPr txBox="1">
            <a:spLocks noChangeArrowheads="1"/>
          </p:cNvSpPr>
          <p:nvPr/>
        </p:nvSpPr>
        <p:spPr bwMode="auto">
          <a:xfrm>
            <a:off x="0" y="228600"/>
            <a:ext cx="912018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Parametry struktury porowatej węgli aktywnych otrzymanych z sulfonowanej żywicy styrenowo-diwinylobenzenowej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66" name="Prostokąt 6"/>
          <p:cNvSpPr>
            <a:spLocks noChangeArrowheads="1"/>
          </p:cNvSpPr>
          <p:nvPr/>
        </p:nvSpPr>
        <p:spPr bwMode="auto">
          <a:xfrm>
            <a:off x="384175" y="6280150"/>
            <a:ext cx="860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0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J. Choma, Ł. Osuchowski, M. Marszewski, M. Jaroniec,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Highly microporous polymer-based carbons for CO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and H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adsorption,</a:t>
            </a:r>
            <a:r>
              <a:rPr lang="pl-PL" altLang="pl-PL" sz="12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Advances, 2014, 4, 14795-14802.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67" name="Prostokąt 7"/>
          <p:cNvSpPr>
            <a:spLocks noChangeArrowheads="1"/>
          </p:cNvSpPr>
          <p:nvPr/>
        </p:nvSpPr>
        <p:spPr bwMode="auto">
          <a:xfrm>
            <a:off x="384175" y="6280150"/>
            <a:ext cx="7997825" cy="461963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698625"/>
            <a:ext cx="4151313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1029"/>
          <p:cNvSpPr txBox="1">
            <a:spLocks noChangeArrowheads="1"/>
          </p:cNvSpPr>
          <p:nvPr/>
        </p:nvSpPr>
        <p:spPr bwMode="auto">
          <a:xfrm>
            <a:off x="76200" y="457200"/>
            <a:ext cx="89916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Adsorpcja CO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węglach aktywnych otrzymanych              z sulfonowanej żywicy styrenowo-diwinylobenzenowej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8" name="Prostokąt 4"/>
          <p:cNvSpPr>
            <a:spLocks noChangeArrowheads="1"/>
          </p:cNvSpPr>
          <p:nvPr/>
        </p:nvSpPr>
        <p:spPr bwMode="auto">
          <a:xfrm>
            <a:off x="381000" y="6307138"/>
            <a:ext cx="8534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0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J. Choma, Ł. Osuchowski, M. Marszewski, M. Jaroniec,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Highly microporous polymer-based carbons for CO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and H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adsorption,</a:t>
            </a:r>
            <a:r>
              <a:rPr lang="pl-PL" altLang="pl-PL" sz="12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Advances, 2014, 4, 14795-14802.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9" name="Prostokąt 5"/>
          <p:cNvSpPr>
            <a:spLocks noChangeArrowheads="1"/>
          </p:cNvSpPr>
          <p:nvPr/>
        </p:nvSpPr>
        <p:spPr bwMode="auto">
          <a:xfrm>
            <a:off x="381000" y="6307138"/>
            <a:ext cx="7924800" cy="461962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21510" name="Rectangle 2"/>
          <p:cNvSpPr>
            <a:spLocks noChangeArrowheads="1"/>
          </p:cNvSpPr>
          <p:nvPr/>
        </p:nvSpPr>
        <p:spPr bwMode="auto">
          <a:xfrm>
            <a:off x="4648200" y="2819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21511" name="Obiekt 7"/>
          <p:cNvGraphicFramePr>
            <a:graphicFrameLocks noChangeAspect="1"/>
          </p:cNvGraphicFramePr>
          <p:nvPr/>
        </p:nvGraphicFramePr>
        <p:xfrm>
          <a:off x="4397375" y="1720850"/>
          <a:ext cx="4518025" cy="4132263"/>
        </p:xfrm>
        <a:graphic>
          <a:graphicData uri="http://schemas.openxmlformats.org/presentationml/2006/ole">
            <p:oleObj spid="_x0000_s21525" name="SPW 12.0 Graph" r:id="rId4" imgW="4924530" imgH="449571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029"/>
          <p:cNvSpPr txBox="1">
            <a:spLocks noChangeArrowheads="1"/>
          </p:cNvSpPr>
          <p:nvPr/>
        </p:nvSpPr>
        <p:spPr bwMode="auto">
          <a:xfrm>
            <a:off x="76200" y="457200"/>
            <a:ext cx="89916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Adsorpcja H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węglach aktywnych otrzymanych                 z sulfonowanej żywicy styrenowo-diwinylobenzenowej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Prostokąt 4"/>
          <p:cNvSpPr>
            <a:spLocks noChangeArrowheads="1"/>
          </p:cNvSpPr>
          <p:nvPr/>
        </p:nvSpPr>
        <p:spPr bwMode="auto">
          <a:xfrm>
            <a:off x="381000" y="6307138"/>
            <a:ext cx="8534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0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J. Choma, Ł. Osuchowski, M. Marszewski, M. Jaroniec,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Highly microporous polymer-based carbons for CO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and H</a:t>
            </a:r>
            <a:r>
              <a:rPr lang="pl-PL" altLang="pl-PL" sz="1200" baseline="-250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adsorption,</a:t>
            </a:r>
            <a:r>
              <a:rPr lang="pl-PL" altLang="pl-PL" sz="12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Advances, 2014, 4, 14795-14802.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Prostokąt 5"/>
          <p:cNvSpPr>
            <a:spLocks noChangeArrowheads="1"/>
          </p:cNvSpPr>
          <p:nvPr/>
        </p:nvSpPr>
        <p:spPr bwMode="auto">
          <a:xfrm>
            <a:off x="381000" y="6307138"/>
            <a:ext cx="7924800" cy="461962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pic>
        <p:nvPicPr>
          <p:cNvPr id="225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847850"/>
            <a:ext cx="4141787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988" y="1809750"/>
            <a:ext cx="4398962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50704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Prostokąt 2"/>
          <p:cNvSpPr>
            <a:spLocks noChangeArrowheads="1"/>
          </p:cNvSpPr>
          <p:nvPr/>
        </p:nvSpPr>
        <p:spPr bwMode="auto">
          <a:xfrm>
            <a:off x="327025" y="377825"/>
            <a:ext cx="8610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Zdjęcia: A) kawałków rozdrobnionych płyt CD i DVD, B) karbonizatu, C) węgla aktywowanego KOH i D) węgla aktywowanego CO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l-PL" altLang="pl-PL" sz="2400" b="1">
              <a:solidFill>
                <a:schemeClr val="accent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3556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2752725"/>
            <a:ext cx="34448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215"/>
          <p:cNvSpPr txBox="1">
            <a:spLocks noChangeArrowheads="1"/>
          </p:cNvSpPr>
          <p:nvPr/>
        </p:nvSpPr>
        <p:spPr bwMode="auto">
          <a:xfrm>
            <a:off x="6054725" y="5181600"/>
            <a:ext cx="20732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</a:rPr>
              <a:t>Synteza poliwęglanu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</a:rPr>
              <a:t> z bisfenolu i fosgenu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2176463"/>
            <a:ext cx="397827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85988"/>
            <a:ext cx="3968750" cy="385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Prostokąt 3"/>
          <p:cNvSpPr>
            <a:spLocks noChangeArrowheads="1"/>
          </p:cNvSpPr>
          <p:nvPr/>
        </p:nvSpPr>
        <p:spPr bwMode="auto">
          <a:xfrm>
            <a:off x="327025" y="609600"/>
            <a:ext cx="8610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Doświadczalne izotermy adsorpcji azotu i funkcje rozkładu objętości porów węgli aktywnych otrzymanych  z płyt CD i DVD aktywowanych KOH.</a:t>
            </a:r>
          </a:p>
        </p:txBody>
      </p:sp>
      <p:sp>
        <p:nvSpPr>
          <p:cNvPr id="24581" name="Prostokąt 4"/>
          <p:cNvSpPr>
            <a:spLocks noChangeArrowheads="1"/>
          </p:cNvSpPr>
          <p:nvPr/>
        </p:nvSpPr>
        <p:spPr bwMode="auto">
          <a:xfrm>
            <a:off x="444500" y="6280150"/>
            <a:ext cx="808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J. Choma, M. Marszewski, Ł. Osuchowski, J. Jagiello, A. Dziura, M. Jaroniec,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Adsorption properties of activated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carbons prepared from waste CDs and DVDs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ACS Sustainable Chemistry &amp; Engeenering,  2015, 3, 733-742. 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2" name="Prostokąt 7"/>
          <p:cNvSpPr>
            <a:spLocks noChangeArrowheads="1"/>
          </p:cNvSpPr>
          <p:nvPr/>
        </p:nvSpPr>
        <p:spPr bwMode="auto">
          <a:xfrm>
            <a:off x="444500" y="6280150"/>
            <a:ext cx="7708900" cy="461963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52400" y="1563688"/>
          <a:ext cx="8915400" cy="4873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3000"/>
                <a:gridCol w="838200"/>
                <a:gridCol w="838200"/>
                <a:gridCol w="838200"/>
                <a:gridCol w="914400"/>
                <a:gridCol w="914400"/>
                <a:gridCol w="609600"/>
                <a:gridCol w="533400"/>
                <a:gridCol w="533400"/>
                <a:gridCol w="604368"/>
                <a:gridCol w="1148232"/>
              </a:tblGrid>
              <a:tr h="15230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pl-PL" sz="1600" b="1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Węgiel</a:t>
                      </a:r>
                      <a:r>
                        <a:rPr lang="pl-PL" sz="1600" b="1" baseline="0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aktywny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DFT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BET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 err="1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600" b="1" baseline="-25000" dirty="0" err="1">
                          <a:solidFill>
                            <a:srgbClr val="006600"/>
                          </a:solidFill>
                          <a:effectLst/>
                        </a:rPr>
                        <a:t>t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(nm)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(nm)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r1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(nm)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r2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(nm)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Mi</a:t>
                      </a:r>
                      <a:r>
                        <a:rPr lang="pl-PL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kro</a:t>
                      </a: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-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 err="1" smtClean="0">
                          <a:solidFill>
                            <a:srgbClr val="006600"/>
                          </a:solidFill>
                          <a:effectLst/>
                        </a:rPr>
                        <a:t>poro</a:t>
                      </a:r>
                      <a:r>
                        <a:rPr lang="pl-PL" sz="1600" b="1" dirty="0" err="1" smtClean="0">
                          <a:solidFill>
                            <a:srgbClr val="006600"/>
                          </a:solidFill>
                          <a:effectLst/>
                        </a:rPr>
                        <a:t>watość</a:t>
                      </a: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(%)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66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0.03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0.03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0.02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0.51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1.21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0.97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1.81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C-KOH-1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920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730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0.35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0.32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0.27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0.63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1.33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1.09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2.63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93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C-KOH-2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1660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1620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0.58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1.58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1.30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2.94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90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C-KOH-3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1830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1800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0.84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0.57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0.67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1.42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1.21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2.75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91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C-KOH-4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2240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2710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1.27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1.15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0.68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0.76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1.69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1.30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3.14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91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C-KOH-5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2190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2540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1.18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1.07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0.68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0.71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1.66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1.30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2.94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91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C-KOH-6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2000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2480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1.17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1.05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0.82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1.69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1.42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3.14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89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C-CO</a:t>
                      </a:r>
                      <a:r>
                        <a:rPr lang="en-US" sz="1600" b="1" baseline="-25000">
                          <a:effectLst/>
                        </a:rPr>
                        <a:t>2</a:t>
                      </a:r>
                      <a:r>
                        <a:rPr lang="en-US" sz="1600" b="1">
                          <a:effectLst/>
                        </a:rPr>
                        <a:t>-1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500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390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0.18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0.17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0.14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0.63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1.24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0.97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1.81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96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C-CO</a:t>
                      </a:r>
                      <a:r>
                        <a:rPr lang="en-US" sz="1600" b="1" baseline="-25000">
                          <a:effectLst/>
                        </a:rPr>
                        <a:t>2</a:t>
                      </a:r>
                      <a:r>
                        <a:rPr lang="en-US" sz="1600" b="1">
                          <a:effectLst/>
                        </a:rPr>
                        <a:t>-3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1200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1210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0.55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0.52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0.37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0.67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1.52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1.21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2.63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94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C-CO</a:t>
                      </a:r>
                      <a:r>
                        <a:rPr lang="en-US" sz="1600" b="1" baseline="-25000">
                          <a:effectLst/>
                        </a:rPr>
                        <a:t>2</a:t>
                      </a:r>
                      <a:r>
                        <a:rPr lang="en-US" sz="1600" b="1">
                          <a:effectLst/>
                        </a:rPr>
                        <a:t>-5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1320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1560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0.38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0.70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</a:rPr>
                        <a:t>1.89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1.33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3.75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</a:rPr>
                        <a:t>92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6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C-CO</a:t>
                      </a:r>
                      <a:r>
                        <a:rPr lang="en-US" sz="1600" b="1" baseline="-25000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-8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1840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2440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1.36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1.25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0.48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0.89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2.02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1.39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4.79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92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760" name="Text Box 1029"/>
          <p:cNvSpPr txBox="1">
            <a:spLocks noChangeArrowheads="1"/>
          </p:cNvSpPr>
          <p:nvPr/>
        </p:nvSpPr>
        <p:spPr bwMode="auto">
          <a:xfrm>
            <a:off x="0" y="304800"/>
            <a:ext cx="89916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Parametry struktury porowatej węgli aktywnych otrzymanych z płyt CD i DVD.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481013" y="1981200"/>
          <a:ext cx="8047035" cy="37322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09407"/>
                <a:gridCol w="1609407"/>
                <a:gridCol w="1609407"/>
                <a:gridCol w="1609407"/>
                <a:gridCol w="1609407"/>
              </a:tblGrid>
              <a:tr h="8986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u="none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Węgiel</a:t>
                      </a:r>
                      <a:r>
                        <a:rPr lang="pl-PL" sz="1600" b="1" u="none" baseline="0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aktywny</a:t>
                      </a:r>
                      <a:endParaRPr lang="pl-PL" sz="1600" b="1" u="none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CO</a:t>
                      </a:r>
                      <a:r>
                        <a:rPr lang="en-US" sz="1600" b="1" u="none" baseline="-25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1600" b="1" u="none" baseline="-25000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u="none" baseline="-25000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en-US" sz="1600" b="1" u="none" dirty="0" err="1">
                          <a:solidFill>
                            <a:srgbClr val="006600"/>
                          </a:solidFill>
                          <a:effectLst/>
                        </a:rPr>
                        <a:t>mmol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u="none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b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 0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C     25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endParaRPr lang="pl-PL" sz="1600" b="1" u="none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u="none" dirty="0" smtClean="0">
                          <a:solidFill>
                            <a:srgbClr val="006600"/>
                          </a:solidFill>
                          <a:effectLst/>
                        </a:rPr>
                        <a:t>H</a:t>
                      </a:r>
                      <a:r>
                        <a:rPr lang="pl-PL" sz="1600" b="1" u="none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u="none" dirty="0" smtClean="0">
                          <a:solidFill>
                            <a:srgbClr val="006600"/>
                          </a:solidFill>
                          <a:effectLst/>
                        </a:rPr>
                        <a:t>  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en-US" sz="1600" b="1" u="none" dirty="0" err="1">
                          <a:solidFill>
                            <a:srgbClr val="006600"/>
                          </a:solidFill>
                          <a:effectLst/>
                        </a:rPr>
                        <a:t>mmol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u="none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b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-196 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endParaRPr lang="pl-PL" sz="1600" b="1" u="none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u="none" dirty="0" smtClean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r>
                        <a:rPr lang="pl-PL" sz="1600" b="1" u="none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6</a:t>
                      </a:r>
                      <a:r>
                        <a:rPr lang="pl-PL" sz="1600" b="1" u="none" dirty="0" smtClean="0">
                          <a:solidFill>
                            <a:srgbClr val="006600"/>
                          </a:solidFill>
                          <a:effectLst/>
                        </a:rPr>
                        <a:t>H</a:t>
                      </a:r>
                      <a:r>
                        <a:rPr lang="pl-PL" sz="1600" b="1" u="none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6</a:t>
                      </a:r>
                      <a:r>
                        <a:rPr lang="en-US" sz="1600" b="1" u="none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1600" b="1" u="none" baseline="-25000" dirty="0">
                          <a:solidFill>
                            <a:srgbClr val="006600"/>
                          </a:solidFill>
                          <a:effectLst/>
                        </a:rPr>
                        <a:t/>
                      </a:r>
                      <a:br>
                        <a:rPr lang="en-US" sz="1600" b="1" u="none" baseline="-25000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en-US" sz="1600" b="1" u="none" dirty="0" err="1">
                          <a:solidFill>
                            <a:srgbClr val="006600"/>
                          </a:solidFill>
                          <a:effectLst/>
                        </a:rPr>
                        <a:t>mmol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 g</a:t>
                      </a:r>
                      <a:r>
                        <a:rPr lang="en-US" sz="1600" b="1" u="none" baseline="30000" dirty="0">
                          <a:solidFill>
                            <a:srgbClr val="006600"/>
                          </a:solidFill>
                          <a:effectLst/>
                        </a:rPr>
                        <a:t>-1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b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</a:b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20 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u="none" dirty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endParaRPr lang="pl-PL" sz="1600" b="1" u="none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C-KOH-1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2.53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2.36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6.76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3.50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C-KOH-2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5.11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3.11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9.77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7.25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C-KOH-3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5.26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3.11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10.53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9.48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C-KOH-4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5.81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3.28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13.93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13.56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C-KOH-5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5.74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3.25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13.12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11.87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C-KOH-6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5.70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3.18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13.03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12.78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C-CO</a:t>
                      </a:r>
                      <a:r>
                        <a:rPr lang="en-US" sz="1600" b="1" u="none" baseline="-25000" dirty="0">
                          <a:effectLst/>
                        </a:rPr>
                        <a:t>2</a:t>
                      </a:r>
                      <a:r>
                        <a:rPr lang="en-US" sz="1600" b="1" u="none" dirty="0">
                          <a:effectLst/>
                        </a:rPr>
                        <a:t>-1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3.27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2.25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5.71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2.02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C-CO</a:t>
                      </a:r>
                      <a:r>
                        <a:rPr lang="en-US" sz="1600" b="1" u="none" baseline="-25000">
                          <a:effectLst/>
                        </a:rPr>
                        <a:t>2</a:t>
                      </a:r>
                      <a:r>
                        <a:rPr lang="en-US" sz="1600" b="1" u="none">
                          <a:effectLst/>
                        </a:rPr>
                        <a:t>-3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3.70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2.43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7.27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3.96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C-CO</a:t>
                      </a:r>
                      <a:r>
                        <a:rPr lang="en-US" sz="1600" b="1" u="none" baseline="-25000">
                          <a:effectLst/>
                        </a:rPr>
                        <a:t>2</a:t>
                      </a:r>
                      <a:r>
                        <a:rPr lang="en-US" sz="1600" b="1" u="none">
                          <a:effectLst/>
                        </a:rPr>
                        <a:t>-5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3.89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>
                          <a:effectLst/>
                        </a:rPr>
                        <a:t>2.47</a:t>
                      </a:r>
                      <a:endParaRPr lang="pl-PL" sz="1600" b="1" u="none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8.31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effectLst/>
                        </a:rPr>
                        <a:t>7.53</a:t>
                      </a:r>
                      <a:endParaRPr lang="pl-PL" sz="1600" b="1" u="none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33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C-CO</a:t>
                      </a:r>
                      <a:r>
                        <a:rPr lang="en-US" sz="1600" b="1" u="none" baseline="-25000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-8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4.25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2.50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11.30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b="1" u="none" dirty="0">
                          <a:solidFill>
                            <a:srgbClr val="FF0000"/>
                          </a:solidFill>
                          <a:effectLst/>
                        </a:rPr>
                        <a:t>15.37</a:t>
                      </a:r>
                      <a:endParaRPr lang="pl-PL" sz="1600" b="1" u="none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99" name="Prostokąt 2"/>
          <p:cNvSpPr>
            <a:spLocks noChangeArrowheads="1"/>
          </p:cNvSpPr>
          <p:nvPr/>
        </p:nvSpPr>
        <p:spPr bwMode="auto">
          <a:xfrm>
            <a:off x="444500" y="6280150"/>
            <a:ext cx="808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J. Choma, M. Marszewski, Ł. Osuchowski, J. Jagiello, A. Dziura, M. Jaroniec,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Adsorption properties of activated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carbons prepared from waste CDs and DVDs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ACS Sustainable Chemistry &amp; Engeenering,  2015, 3, 733-742. 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00" name="Prostokąt 6"/>
          <p:cNvSpPr>
            <a:spLocks noChangeArrowheads="1"/>
          </p:cNvSpPr>
          <p:nvPr/>
        </p:nvSpPr>
        <p:spPr bwMode="auto">
          <a:xfrm>
            <a:off x="444500" y="6280150"/>
            <a:ext cx="7708900" cy="461963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26701" name="Text Box 1029"/>
          <p:cNvSpPr txBox="1">
            <a:spLocks noChangeArrowheads="1"/>
          </p:cNvSpPr>
          <p:nvPr/>
        </p:nvSpPr>
        <p:spPr bwMode="auto">
          <a:xfrm>
            <a:off x="-20638" y="457200"/>
            <a:ext cx="8991601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Maksymalne ilości zaadsorbowanego CO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H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C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na węglach aktywnych otrzymanych z płyt CD i DVD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52400" y="1981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27651" name="Obiekt 2"/>
          <p:cNvGraphicFramePr>
            <a:graphicFrameLocks noChangeAspect="1"/>
          </p:cNvGraphicFramePr>
          <p:nvPr/>
        </p:nvGraphicFramePr>
        <p:xfrm>
          <a:off x="438150" y="1828800"/>
          <a:ext cx="4089400" cy="4100513"/>
        </p:xfrm>
        <a:graphic>
          <a:graphicData uri="http://schemas.openxmlformats.org/presentationml/2006/ole">
            <p:oleObj spid="_x0000_s27682" name="SPW 12.0 Graph" r:id="rId3" imgW="4495770" imgH="4438560" progId="">
              <p:embed/>
            </p:oleObj>
          </a:graphicData>
        </a:graphic>
      </p:graphicFrame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33400" y="-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27653" name="Obiekt 4"/>
          <p:cNvGraphicFramePr>
            <a:graphicFrameLocks noChangeAspect="1"/>
          </p:cNvGraphicFramePr>
          <p:nvPr/>
        </p:nvGraphicFramePr>
        <p:xfrm>
          <a:off x="4665663" y="1879600"/>
          <a:ext cx="4386262" cy="4086225"/>
        </p:xfrm>
        <a:graphic>
          <a:graphicData uri="http://schemas.openxmlformats.org/presentationml/2006/ole">
            <p:oleObj spid="_x0000_s27683" name="SPW 12.0 Graph" r:id="rId4" imgW="4771980" imgH="4514850" progId="">
              <p:embed/>
            </p:oleObj>
          </a:graphicData>
        </a:graphic>
      </p:graphicFrame>
      <p:sp>
        <p:nvSpPr>
          <p:cNvPr id="27654" name="Prostokąt 5"/>
          <p:cNvSpPr>
            <a:spLocks noChangeArrowheads="1"/>
          </p:cNvSpPr>
          <p:nvPr/>
        </p:nvSpPr>
        <p:spPr bwMode="auto">
          <a:xfrm>
            <a:off x="438150" y="6248400"/>
            <a:ext cx="8337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hangingPunct="1">
              <a:spcBef>
                <a:spcPct val="0"/>
              </a:spcBef>
              <a:buFontTx/>
              <a:buNone/>
            </a:pP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J. Choma, M. Marszewski, Ł. Osuchowski, J. </a:t>
            </a:r>
            <a:r>
              <a:rPr lang="pl-PL" altLang="pl-PL" sz="12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Jagiello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A. Dziura, M. </a:t>
            </a:r>
            <a:r>
              <a:rPr lang="pl-PL" altLang="pl-PL" sz="12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Jaroniec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pl-PL" sz="1200" dirty="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Adsorption properties of activated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altLang="pl-PL" sz="1200" dirty="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carbons prepared from waste CDs and DVDs</a:t>
            </a:r>
            <a:r>
              <a:rPr lang="en-US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ACS </a:t>
            </a:r>
            <a:r>
              <a:rPr lang="pl-PL" altLang="pl-PL" sz="12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Sustainable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l-PL" altLang="pl-PL" sz="12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Chemistry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&amp; </a:t>
            </a:r>
            <a:r>
              <a:rPr lang="pl-PL" altLang="pl-PL" sz="12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Engeenering</a:t>
            </a:r>
            <a:r>
              <a:rPr lang="pl-PL" altLang="pl-PL" sz="12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2015, 3, 733-742. </a:t>
            </a:r>
            <a:endParaRPr lang="pl-PL" altLang="pl-PL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5" name="Prostokąt 6"/>
          <p:cNvSpPr>
            <a:spLocks noChangeArrowheads="1"/>
          </p:cNvSpPr>
          <p:nvPr/>
        </p:nvSpPr>
        <p:spPr bwMode="auto">
          <a:xfrm>
            <a:off x="301625" y="149225"/>
            <a:ext cx="8610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Doświadczalne izotermy adsorpcji benzenu oraz korelacja ilości zaadsorbowanego benzenu z objętością mikroporów i małych mezoporów dla węgli aktywnych otrzymanych z płyt CD i DVD aktywowanych KOH.</a:t>
            </a:r>
          </a:p>
        </p:txBody>
      </p:sp>
      <p:sp>
        <p:nvSpPr>
          <p:cNvPr id="2" name="Prostokąt 1"/>
          <p:cNvSpPr/>
          <p:nvPr/>
        </p:nvSpPr>
        <p:spPr bwMode="auto">
          <a:xfrm>
            <a:off x="438150" y="6248400"/>
            <a:ext cx="8324850" cy="4572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Prostokąt 29"/>
          <p:cNvSpPr>
            <a:spLocks noChangeArrowheads="1"/>
          </p:cNvSpPr>
          <p:nvPr/>
        </p:nvSpPr>
        <p:spPr bwMode="auto">
          <a:xfrm>
            <a:off x="381000" y="98425"/>
            <a:ext cx="86106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Fotografie wyjściowych włókien Kevlar® (A), karbonizatu (B), aktywnego włókna węglowego aktywowanego za pomocą CO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(C) oraz aktywnego węgla pyłowego aktywowanego za pomocą KOH (D).</a:t>
            </a:r>
            <a:endParaRPr lang="pl-PL" altLang="pl-PL" sz="2800" b="1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8675" name="Grupa 30"/>
          <p:cNvGrpSpPr>
            <a:grpSpLocks/>
          </p:cNvGrpSpPr>
          <p:nvPr/>
        </p:nvGrpSpPr>
        <p:grpSpPr bwMode="auto">
          <a:xfrm>
            <a:off x="152400" y="1828800"/>
            <a:ext cx="6122988" cy="5208588"/>
            <a:chOff x="2787186" y="1359554"/>
            <a:chExt cx="4623998" cy="4010603"/>
          </a:xfrm>
        </p:grpSpPr>
        <p:pic>
          <p:nvPicPr>
            <p:cNvPr id="28679" name="Obraz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8522" y="1359554"/>
              <a:ext cx="1443438" cy="1289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0" name="Obraz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6128" y="3730752"/>
              <a:ext cx="1515650" cy="138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1" name="Obraz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7560" y="1399032"/>
              <a:ext cx="1539254" cy="1365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82" name="Rectangle 9"/>
            <p:cNvSpPr>
              <a:spLocks noChangeArrowheads="1"/>
            </p:cNvSpPr>
            <p:nvPr/>
          </p:nvSpPr>
          <p:spPr bwMode="auto">
            <a:xfrm>
              <a:off x="2846550" y="1399822"/>
              <a:ext cx="37147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83" name="Rectangle 11"/>
            <p:cNvSpPr>
              <a:spLocks noChangeArrowheads="1"/>
            </p:cNvSpPr>
            <p:nvPr/>
          </p:nvSpPr>
          <p:spPr bwMode="auto">
            <a:xfrm>
              <a:off x="6290771" y="1430194"/>
              <a:ext cx="35242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84" name="Rectangle 13"/>
            <p:cNvSpPr>
              <a:spLocks noChangeArrowheads="1"/>
            </p:cNvSpPr>
            <p:nvPr/>
          </p:nvSpPr>
          <p:spPr bwMode="auto">
            <a:xfrm>
              <a:off x="5784822" y="3777263"/>
              <a:ext cx="345019" cy="344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85" name="Rectangle 14"/>
            <p:cNvSpPr>
              <a:spLocks noChangeArrowheads="1"/>
            </p:cNvSpPr>
            <p:nvPr/>
          </p:nvSpPr>
          <p:spPr bwMode="auto">
            <a:xfrm>
              <a:off x="6803616" y="3751981"/>
              <a:ext cx="283093" cy="318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FF3300"/>
                  </a:solidFill>
                </a:rPr>
                <a:t>C</a:t>
              </a:r>
              <a:endParaRPr lang="pl-PL" altLang="pl-PL" sz="1800">
                <a:latin typeface="Arial" panose="020B0604020202020204" pitchFamily="34" charset="0"/>
              </a:endParaRPr>
            </a:p>
          </p:txBody>
        </p:sp>
        <p:sp>
          <p:nvSpPr>
            <p:cNvPr id="28686" name="Rectangle 15"/>
            <p:cNvSpPr>
              <a:spLocks noChangeArrowheads="1"/>
            </p:cNvSpPr>
            <p:nvPr/>
          </p:nvSpPr>
          <p:spPr bwMode="auto">
            <a:xfrm>
              <a:off x="4884900" y="3228622"/>
              <a:ext cx="37147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87" name="Rectangle 21"/>
            <p:cNvSpPr>
              <a:spLocks noChangeArrowheads="1"/>
            </p:cNvSpPr>
            <p:nvPr/>
          </p:nvSpPr>
          <p:spPr bwMode="auto">
            <a:xfrm>
              <a:off x="2846550" y="1399822"/>
              <a:ext cx="37147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88" name="Rectangle 22"/>
            <p:cNvSpPr>
              <a:spLocks noChangeArrowheads="1"/>
            </p:cNvSpPr>
            <p:nvPr/>
          </p:nvSpPr>
          <p:spPr bwMode="auto">
            <a:xfrm>
              <a:off x="3938496" y="1429404"/>
              <a:ext cx="304800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FF3300"/>
                  </a:solidFill>
                </a:rPr>
                <a:t>A</a:t>
              </a:r>
              <a:endParaRPr lang="pl-PL" altLang="pl-PL" sz="1800">
                <a:latin typeface="Arial" panose="020B0604020202020204" pitchFamily="34" charset="0"/>
              </a:endParaRPr>
            </a:p>
          </p:txBody>
        </p:sp>
        <p:sp>
          <p:nvSpPr>
            <p:cNvPr id="28689" name="Rectangle 23"/>
            <p:cNvSpPr>
              <a:spLocks noChangeArrowheads="1"/>
            </p:cNvSpPr>
            <p:nvPr/>
          </p:nvSpPr>
          <p:spPr bwMode="auto">
            <a:xfrm>
              <a:off x="6290771" y="1430194"/>
              <a:ext cx="35242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90" name="Rectangle 24"/>
            <p:cNvSpPr>
              <a:spLocks noChangeArrowheads="1"/>
            </p:cNvSpPr>
            <p:nvPr/>
          </p:nvSpPr>
          <p:spPr bwMode="auto">
            <a:xfrm>
              <a:off x="6815789" y="1459776"/>
              <a:ext cx="2952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FF3300"/>
                  </a:solidFill>
                </a:rPr>
                <a:t>B</a:t>
              </a:r>
              <a:endParaRPr lang="pl-PL" altLang="pl-PL" sz="1800">
                <a:latin typeface="Arial" panose="020B0604020202020204" pitchFamily="34" charset="0"/>
              </a:endParaRPr>
            </a:p>
          </p:txBody>
        </p:sp>
        <p:sp>
          <p:nvSpPr>
            <p:cNvPr id="28691" name="Rectangle 25"/>
            <p:cNvSpPr>
              <a:spLocks noChangeArrowheads="1"/>
            </p:cNvSpPr>
            <p:nvPr/>
          </p:nvSpPr>
          <p:spPr bwMode="auto">
            <a:xfrm>
              <a:off x="5784822" y="3777263"/>
              <a:ext cx="345019" cy="344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692" name="Rectangle 27"/>
            <p:cNvSpPr>
              <a:spLocks noChangeArrowheads="1"/>
            </p:cNvSpPr>
            <p:nvPr/>
          </p:nvSpPr>
          <p:spPr bwMode="auto">
            <a:xfrm>
              <a:off x="4884900" y="3228622"/>
              <a:ext cx="371475" cy="38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46" name="AutoShape 32"/>
            <p:cNvSpPr>
              <a:spLocks noChangeArrowheads="1"/>
            </p:cNvSpPr>
            <p:nvPr/>
          </p:nvSpPr>
          <p:spPr bwMode="auto">
            <a:xfrm rot="5400000">
              <a:off x="5826984" y="3176787"/>
              <a:ext cx="862995" cy="142665"/>
            </a:xfrm>
            <a:prstGeom prst="rightArrow">
              <a:avLst>
                <a:gd name="adj1" fmla="val 50000"/>
                <a:gd name="adj2" fmla="val 237105"/>
              </a:avLst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pl-PL" smtClean="0">
                <a:solidFill>
                  <a:schemeClr val="accent6"/>
                </a:solidFill>
              </a:endParaRPr>
            </a:p>
          </p:txBody>
        </p:sp>
        <p:sp>
          <p:nvSpPr>
            <p:cNvPr id="47" name="AutoShape 32"/>
            <p:cNvSpPr>
              <a:spLocks noChangeArrowheads="1"/>
            </p:cNvSpPr>
            <p:nvPr/>
          </p:nvSpPr>
          <p:spPr bwMode="auto">
            <a:xfrm>
              <a:off x="4291754" y="2024524"/>
              <a:ext cx="1189268" cy="143018"/>
            </a:xfrm>
            <a:prstGeom prst="rightArrow">
              <a:avLst>
                <a:gd name="adj1" fmla="val 50000"/>
                <a:gd name="adj2" fmla="val 237105"/>
              </a:avLst>
            </a:prstGeom>
            <a:noFill/>
            <a:ln w="19050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pl-PL" dirty="0" smtClean="0">
                <a:solidFill>
                  <a:schemeClr val="accent6"/>
                </a:solidFill>
              </a:endParaRPr>
            </a:p>
          </p:txBody>
        </p:sp>
        <p:sp>
          <p:nvSpPr>
            <p:cNvPr id="28695" name="Text Box 33"/>
            <p:cNvSpPr txBox="1">
              <a:spLocks noChangeArrowheads="1"/>
            </p:cNvSpPr>
            <p:nvPr/>
          </p:nvSpPr>
          <p:spPr bwMode="auto">
            <a:xfrm>
              <a:off x="4221599" y="1696121"/>
              <a:ext cx="133722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en-US" sz="1600" b="1">
                  <a:cs typeface="Times New Roman" panose="02020603050405020304" pitchFamily="18" charset="0"/>
                </a:rPr>
                <a:t>karbonizacja</a:t>
              </a:r>
              <a:endParaRPr lang="en-US" altLang="en-US" sz="1600" b="1">
                <a:cs typeface="Times New Roman" panose="02020603050405020304" pitchFamily="18" charset="0"/>
              </a:endParaRPr>
            </a:p>
          </p:txBody>
        </p:sp>
        <p:sp>
          <p:nvSpPr>
            <p:cNvPr id="28696" name="Text Box 33"/>
            <p:cNvSpPr txBox="1">
              <a:spLocks noChangeArrowheads="1"/>
            </p:cNvSpPr>
            <p:nvPr/>
          </p:nvSpPr>
          <p:spPr bwMode="auto">
            <a:xfrm>
              <a:off x="6280746" y="2858177"/>
              <a:ext cx="11304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en-US" sz="1600" b="1">
                  <a:cs typeface="Times New Roman" panose="02020603050405020304" pitchFamily="18" charset="0"/>
                </a:rPr>
                <a:t>Aktywacja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en-US" sz="1600" b="1">
                  <a:cs typeface="Times New Roman" panose="02020603050405020304" pitchFamily="18" charset="0"/>
                </a:rPr>
                <a:t>CO</a:t>
              </a:r>
              <a:r>
                <a:rPr lang="pl-PL" altLang="en-US" sz="1600" b="1" baseline="-25000">
                  <a:cs typeface="Times New Roman" panose="02020603050405020304" pitchFamily="18" charset="0"/>
                </a:rPr>
                <a:t>2</a:t>
              </a:r>
              <a:r>
                <a:rPr lang="pl-PL" altLang="en-US" sz="1600" b="1"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50" name="AutoShape 32"/>
            <p:cNvSpPr>
              <a:spLocks noChangeArrowheads="1"/>
            </p:cNvSpPr>
            <p:nvPr/>
          </p:nvSpPr>
          <p:spPr bwMode="auto">
            <a:xfrm rot="9600000">
              <a:off x="3647966" y="3209003"/>
              <a:ext cx="2102798" cy="143017"/>
            </a:xfrm>
            <a:prstGeom prst="rightArrow">
              <a:avLst>
                <a:gd name="adj1" fmla="val 50000"/>
                <a:gd name="adj2" fmla="val 237105"/>
              </a:avLst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pl-PL" smtClean="0">
                <a:solidFill>
                  <a:schemeClr val="accent6"/>
                </a:solidFill>
              </a:endParaRPr>
            </a:p>
          </p:txBody>
        </p:sp>
        <p:pic>
          <p:nvPicPr>
            <p:cNvPr id="28698" name="Obraz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7186" y="3730752"/>
              <a:ext cx="1459917" cy="1412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99" name="Rectangle 15"/>
            <p:cNvSpPr>
              <a:spLocks noChangeArrowheads="1"/>
            </p:cNvSpPr>
            <p:nvPr/>
          </p:nvSpPr>
          <p:spPr bwMode="auto">
            <a:xfrm>
              <a:off x="5657394" y="5098806"/>
              <a:ext cx="251465" cy="271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700" name="Rectangle 27"/>
            <p:cNvSpPr>
              <a:spLocks noChangeArrowheads="1"/>
            </p:cNvSpPr>
            <p:nvPr/>
          </p:nvSpPr>
          <p:spPr bwMode="auto">
            <a:xfrm>
              <a:off x="5657394" y="5098806"/>
              <a:ext cx="251465" cy="271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28701" name="Rectangle 28"/>
            <p:cNvSpPr>
              <a:spLocks noChangeArrowheads="1"/>
            </p:cNvSpPr>
            <p:nvPr/>
          </p:nvSpPr>
          <p:spPr bwMode="auto">
            <a:xfrm>
              <a:off x="4003549" y="3765934"/>
              <a:ext cx="20633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FF3300"/>
                  </a:solidFill>
                </a:rPr>
                <a:t>D</a:t>
              </a:r>
              <a:endParaRPr lang="pl-PL" altLang="pl-PL" sz="1800">
                <a:latin typeface="Arial" panose="020B0604020202020204" pitchFamily="34" charset="0"/>
              </a:endParaRPr>
            </a:p>
          </p:txBody>
        </p:sp>
        <p:sp>
          <p:nvSpPr>
            <p:cNvPr id="28702" name="Text Box 33"/>
            <p:cNvSpPr txBox="1">
              <a:spLocks noChangeArrowheads="1"/>
            </p:cNvSpPr>
            <p:nvPr/>
          </p:nvSpPr>
          <p:spPr bwMode="auto">
            <a:xfrm>
              <a:off x="4223689" y="2879819"/>
              <a:ext cx="853630" cy="260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en-US" sz="1600" b="1">
                  <a:cs typeface="Times New Roman" panose="02020603050405020304" pitchFamily="18" charset="0"/>
                </a:rPr>
                <a:t>Aktywacja</a:t>
              </a:r>
              <a:endParaRPr lang="en-US" altLang="en-US" sz="1600" b="1">
                <a:cs typeface="Times New Roman" panose="02020603050405020304" pitchFamily="18" charset="0"/>
              </a:endParaRPr>
            </a:p>
          </p:txBody>
        </p:sp>
        <p:cxnSp>
          <p:nvCxnSpPr>
            <p:cNvPr id="56" name="Łącznik prosty ze strzałką 55"/>
            <p:cNvCxnSpPr/>
            <p:nvPr/>
          </p:nvCxnSpPr>
          <p:spPr>
            <a:xfrm flipV="1">
              <a:off x="3588024" y="5029115"/>
              <a:ext cx="288925" cy="9779"/>
            </a:xfrm>
            <a:prstGeom prst="straightConnector1">
              <a:avLst/>
            </a:prstGeom>
            <a:ln w="508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04" name="pole tekstowe 56"/>
            <p:cNvSpPr txBox="1">
              <a:spLocks noChangeArrowheads="1"/>
            </p:cNvSpPr>
            <p:nvPr/>
          </p:nvSpPr>
          <p:spPr bwMode="auto">
            <a:xfrm>
              <a:off x="3843528" y="4931664"/>
              <a:ext cx="38664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l-PL" altLang="pl-PL" sz="800">
                  <a:cs typeface="Times New Roman" panose="02020603050405020304" pitchFamily="18" charset="0"/>
                </a:rPr>
                <a:t>1 cm</a:t>
              </a:r>
            </a:p>
          </p:txBody>
        </p:sp>
        <p:sp>
          <p:nvSpPr>
            <p:cNvPr id="28705" name="Text Box 33"/>
            <p:cNvSpPr txBox="1">
              <a:spLocks noChangeArrowheads="1"/>
            </p:cNvSpPr>
            <p:nvPr/>
          </p:nvSpPr>
          <p:spPr bwMode="auto">
            <a:xfrm>
              <a:off x="4510782" y="3313007"/>
              <a:ext cx="66556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en-US" sz="1600" b="1">
                  <a:cs typeface="Times New Roman" panose="02020603050405020304" pitchFamily="18" charset="0"/>
                </a:rPr>
                <a:t>KOH</a:t>
              </a:r>
              <a:endParaRPr lang="en-US" altLang="en-US" sz="1600" b="1">
                <a:cs typeface="Times New Roman" panose="02020603050405020304" pitchFamily="18" charset="0"/>
              </a:endParaRPr>
            </a:p>
          </p:txBody>
        </p:sp>
      </p:grp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958975"/>
            <a:ext cx="3182937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8677" name="Prostokąt 58"/>
          <p:cNvSpPr>
            <a:spLocks noChangeArrowheads="1"/>
          </p:cNvSpPr>
          <p:nvPr/>
        </p:nvSpPr>
        <p:spPr bwMode="auto">
          <a:xfrm>
            <a:off x="5802313" y="4189413"/>
            <a:ext cx="3406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  <a:latin typeface="Helvetica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poli(tereftalano-1,4-fenylodiamid)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rgbClr val="006600"/>
                </a:solidFill>
                <a:latin typeface="Helvetica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 (Kevlar</a:t>
            </a:r>
            <a:r>
              <a:rPr lang="pl-PL" altLang="pl-PL" sz="1600" b="1">
                <a:solidFill>
                  <a:srgbClr val="006600"/>
                </a:solidFill>
                <a:latin typeface="Arial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®</a:t>
            </a:r>
            <a:r>
              <a:rPr lang="pl-PL" altLang="pl-PL" sz="1600" b="1">
                <a:solidFill>
                  <a:srgbClr val="006600"/>
                </a:solidFill>
                <a:latin typeface="Helvetica" panose="020B0604020202020204" pitchFamily="34" charset="0"/>
                <a:ea typeface="Batang" panose="02030600000101010101" pitchFamily="18" charset="-127"/>
                <a:cs typeface="Times New Roman" panose="02020603050405020304" pitchFamily="18" charset="0"/>
              </a:rPr>
              <a:t>)</a:t>
            </a:r>
            <a:endParaRPr lang="pl-PL" altLang="pl-PL" sz="1600" b="1">
              <a:solidFill>
                <a:srgbClr val="006600"/>
              </a:solidFill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8678" name="Prostokąt 59"/>
          <p:cNvSpPr>
            <a:spLocks noChangeArrowheads="1"/>
          </p:cNvSpPr>
          <p:nvPr/>
        </p:nvSpPr>
        <p:spPr bwMode="auto">
          <a:xfrm>
            <a:off x="6129338" y="5187950"/>
            <a:ext cx="3449637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400" b="1">
                <a:solidFill>
                  <a:srgbClr val="00660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Wynaleziony w laboratoriach firmy DuPont w 1965 r. przez zespół badaczy pod kierownictwem Stephanie Kwolek, chemiczki polskiego pochodzenia.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az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752600"/>
            <a:ext cx="6208713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Prostokąt 2"/>
          <p:cNvSpPr>
            <a:spLocks noChangeArrowheads="1"/>
          </p:cNvSpPr>
          <p:nvPr/>
        </p:nvSpPr>
        <p:spPr bwMode="auto">
          <a:xfrm>
            <a:off x="76200" y="304800"/>
            <a:ext cx="9067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Zdjęcia SEM włókien Kevlar® (A), karbonizatu (B) oraz aktywnych włókien węglowych aktywowanych za pomocą CO</a:t>
            </a:r>
            <a:r>
              <a:rPr lang="pl-PL" altLang="pl-PL" sz="2400" b="1" baseline="-25000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(C) i D).</a:t>
            </a:r>
            <a:endParaRPr lang="pl-PL" altLang="pl-PL" sz="2800" b="1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6200" y="2057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30723" name="Obiekt 2"/>
          <p:cNvGraphicFramePr>
            <a:graphicFrameLocks noChangeAspect="1"/>
          </p:cNvGraphicFramePr>
          <p:nvPr/>
        </p:nvGraphicFramePr>
        <p:xfrm>
          <a:off x="76200" y="2057400"/>
          <a:ext cx="4343400" cy="4267200"/>
        </p:xfrm>
        <a:graphic>
          <a:graphicData uri="http://schemas.openxmlformats.org/presentationml/2006/ole">
            <p:oleObj spid="_x0000_s30753" name="SPW 8.0 Graph" r:id="rId3" imgW="4528109" imgH="4436669" progId="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403725" y="1962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30725" name="Obiekt 4"/>
          <p:cNvGraphicFramePr>
            <a:graphicFrameLocks noChangeAspect="1"/>
          </p:cNvGraphicFramePr>
          <p:nvPr/>
        </p:nvGraphicFramePr>
        <p:xfrm>
          <a:off x="4403725" y="1900238"/>
          <a:ext cx="4365625" cy="4443412"/>
        </p:xfrm>
        <a:graphic>
          <a:graphicData uri="http://schemas.openxmlformats.org/presentationml/2006/ole">
            <p:oleObj spid="_x0000_s30754" name="SPW 8.0 Graph" r:id="rId4" imgW="4518965" imgH="4598518" progId="">
              <p:embed/>
            </p:oleObj>
          </a:graphicData>
        </a:graphic>
      </p:graphicFrame>
      <p:sp>
        <p:nvSpPr>
          <p:cNvPr id="30726" name="Prostokąt 5"/>
          <p:cNvSpPr>
            <a:spLocks noChangeArrowheads="1"/>
          </p:cNvSpPr>
          <p:nvPr/>
        </p:nvSpPr>
        <p:spPr bwMode="auto">
          <a:xfrm>
            <a:off x="342900" y="300038"/>
            <a:ext cx="86106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Doświadczalne izotermy adsorpcji azotu i funkcje rozkładu objętości porów aktywnych włókien węglowych otrzymanych z włókien </a:t>
            </a:r>
            <a:r>
              <a:rPr lang="en-US" altLang="pl-PL" sz="24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Kevlar</a:t>
            </a:r>
            <a:r>
              <a:rPr lang="en-US" altLang="pl-PL" sz="2400" b="1" baseline="30000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®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aktywowanych za pomocą CO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76200" y="2590800"/>
          <a:ext cx="8915400" cy="3292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9737"/>
                <a:gridCol w="728292"/>
                <a:gridCol w="812125"/>
                <a:gridCol w="647953"/>
                <a:gridCol w="647953"/>
                <a:gridCol w="647953"/>
                <a:gridCol w="815618"/>
                <a:gridCol w="647953"/>
                <a:gridCol w="812125"/>
                <a:gridCol w="698602"/>
                <a:gridCol w="1077089"/>
              </a:tblGrid>
              <a:tr h="7316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</a:rPr>
                        <a:t>Aktywne</a:t>
                      </a:r>
                      <a:r>
                        <a:rPr lang="pl-PL" sz="1600" b="1" baseline="0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</a:rPr>
                        <a:t> włókno węglowe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  <a:r>
                        <a:rPr lang="en-US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BET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en-US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 err="1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de-DE" sz="1600" b="1" baseline="-25000" dirty="0" err="1">
                          <a:solidFill>
                            <a:srgbClr val="006600"/>
                          </a:solidFill>
                          <a:effectLst/>
                        </a:rPr>
                        <a:t>t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de-DE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pl-PL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1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pl-PL" sz="1600" b="1" dirty="0" err="1">
                          <a:solidFill>
                            <a:srgbClr val="006600"/>
                          </a:solidFill>
                          <a:effectLst/>
                        </a:rPr>
                        <a:t>nm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pl-PL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pl-PL" sz="1600" b="1" dirty="0" err="1">
                          <a:solidFill>
                            <a:srgbClr val="006600"/>
                          </a:solidFill>
                          <a:effectLst/>
                        </a:rPr>
                        <a:t>nm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pl-PL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r1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de-DE" sz="1600" b="1" dirty="0" err="1">
                          <a:solidFill>
                            <a:srgbClr val="006600"/>
                          </a:solidFill>
                          <a:effectLst/>
                        </a:rPr>
                        <a:t>nm</a:t>
                      </a: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de-DE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1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de-DE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de-DE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w</a:t>
                      </a:r>
                      <a:r>
                        <a:rPr lang="pl-PL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r2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pl-PL" sz="1600" b="1" dirty="0" err="1">
                          <a:solidFill>
                            <a:srgbClr val="006600"/>
                          </a:solidFill>
                          <a:effectLst/>
                        </a:rPr>
                        <a:t>nm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V</a:t>
                      </a:r>
                      <a:r>
                        <a:rPr lang="pl-PL" sz="1600" b="1" baseline="-25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(cm</a:t>
                      </a:r>
                      <a:r>
                        <a:rPr lang="pl-PL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3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S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(m</a:t>
                      </a:r>
                      <a:r>
                        <a:rPr lang="pl-PL" sz="1600" b="1" baseline="30000" dirty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Mikro-porowatość </a:t>
                      </a:r>
                      <a:r>
                        <a:rPr lang="pl-PL" sz="1600" b="1" dirty="0">
                          <a:solidFill>
                            <a:srgbClr val="006600"/>
                          </a:solidFill>
                          <a:effectLst/>
                        </a:rPr>
                        <a:t>(%)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KEV-700-1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    50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0.02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0.52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-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1.19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0.02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2.0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0.02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    67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100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KEV-700-5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  923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0.44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0.60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1.14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0.95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0.33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2.0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0.41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1210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  93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KEV-750-1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  580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0.29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0.57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1.24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0.89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0.26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2.0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0.27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  901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  93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KEV-750-3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1240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0.61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0.61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1.21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0.97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0.44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2.0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0.54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1560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  89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KEV-800-0.5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  956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0.43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0.61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1.19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0.97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0.37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2.0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0.42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1270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  98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KEV-800-1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  737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0.38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0.59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1.16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0.91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0.26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2.0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>
                          <a:effectLst/>
                        </a:rPr>
                        <a:t>0.32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  960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effectLst/>
                        </a:rPr>
                        <a:t>  84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3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KEV-4-KOH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2660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1.54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0.85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2.07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1.42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0.54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5.0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1.35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1920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600" b="1" dirty="0">
                          <a:solidFill>
                            <a:srgbClr val="FF0000"/>
                          </a:solidFill>
                          <a:effectLst/>
                        </a:rPr>
                        <a:t>  88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353" marR="373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856" name="Prostokąt 2"/>
          <p:cNvSpPr>
            <a:spLocks noChangeArrowheads="1"/>
          </p:cNvSpPr>
          <p:nvPr/>
        </p:nvSpPr>
        <p:spPr bwMode="auto">
          <a:xfrm>
            <a:off x="152400" y="381000"/>
            <a:ext cx="8610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Parametry struktury porowatej aktywnych włókien węglowych otrzymanych z włókien </a:t>
            </a:r>
            <a:r>
              <a:rPr lang="en-US" altLang="pl-PL" sz="2400" b="1" dirty="0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Kevlar</a:t>
            </a:r>
            <a:r>
              <a:rPr lang="en-US" altLang="pl-PL" sz="2400" b="1" baseline="30000" dirty="0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® </a:t>
            </a: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aktywowanych za pomocą CO</a:t>
            </a:r>
            <a:r>
              <a:rPr lang="pl-PL" altLang="pl-PL" sz="2400" b="1" baseline="-250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oraz pyłowego węgla aktywnego aktywowanego za pomocą KOH.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32771" name="Obiekt 2"/>
          <p:cNvGraphicFramePr>
            <a:graphicFrameLocks noChangeAspect="1"/>
          </p:cNvGraphicFramePr>
          <p:nvPr/>
        </p:nvGraphicFramePr>
        <p:xfrm>
          <a:off x="-30163" y="2276475"/>
          <a:ext cx="3916363" cy="3862388"/>
        </p:xfrm>
        <a:graphic>
          <a:graphicData uri="http://schemas.openxmlformats.org/presentationml/2006/ole">
            <p:oleObj spid="_x0000_s32812" name="SPW 8.0 Graph" r:id="rId3" imgW="4501591" imgH="4445813" progId="">
              <p:embed/>
            </p:oleObj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3886200" y="2971800"/>
          <a:ext cx="5200650" cy="22256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6649"/>
                <a:gridCol w="1609081"/>
                <a:gridCol w="1604920"/>
              </a:tblGrid>
              <a:tr h="7622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</a:rPr>
                        <a:t>Aktywne</a:t>
                      </a:r>
                      <a:r>
                        <a:rPr lang="pl-PL" sz="1600" b="1" baseline="0" dirty="0" smtClean="0">
                          <a:solidFill>
                            <a:srgbClr val="006600"/>
                          </a:solidFill>
                          <a:effectLst/>
                          <a:latin typeface="+mn-lt"/>
                          <a:ea typeface="+mn-ea"/>
                        </a:rPr>
                        <a:t> włókno węglowe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CO</a:t>
                      </a:r>
                      <a:r>
                        <a:rPr lang="en-US" sz="1600" b="1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en-US" sz="1600" b="1" dirty="0" err="1">
                          <a:solidFill>
                            <a:srgbClr val="006600"/>
                          </a:solidFill>
                          <a:effectLst/>
                        </a:rPr>
                        <a:t>mmol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0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r>
                        <a:rPr lang="en-US" sz="1600" b="1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6</a:t>
                      </a: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H</a:t>
                      </a:r>
                      <a:r>
                        <a:rPr lang="en-US" sz="1600" b="1" baseline="-25000" dirty="0" smtClean="0">
                          <a:solidFill>
                            <a:srgbClr val="006600"/>
                          </a:solidFill>
                          <a:effectLst/>
                        </a:rPr>
                        <a:t>6</a:t>
                      </a:r>
                      <a:r>
                        <a:rPr lang="en-US" sz="1600" b="1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(</a:t>
                      </a:r>
                      <a:r>
                        <a:rPr lang="en-US" sz="1600" b="1" dirty="0" err="1">
                          <a:solidFill>
                            <a:srgbClr val="006600"/>
                          </a:solidFill>
                          <a:effectLst/>
                        </a:rPr>
                        <a:t>mmol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/g)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20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1600" b="1" dirty="0">
                          <a:solidFill>
                            <a:srgbClr val="006600"/>
                          </a:solidFill>
                          <a:effectLst/>
                        </a:rPr>
                        <a:t>C</a:t>
                      </a:r>
                      <a:endParaRPr lang="pl-PL" sz="1600" b="1" dirty="0">
                        <a:solidFill>
                          <a:srgbClr val="0066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64">
                <a:tc>
                  <a:txBody>
                    <a:bodyPr/>
                    <a:lstStyle/>
                    <a:p>
                      <a:pPr marL="198755" marR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KEV-700-5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4.88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  4.39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64">
                <a:tc>
                  <a:txBody>
                    <a:bodyPr/>
                    <a:lstStyle/>
                    <a:p>
                      <a:pPr marL="198755" marR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KEV-750-3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6.58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  5.59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64">
                <a:tc>
                  <a:txBody>
                    <a:bodyPr/>
                    <a:lstStyle/>
                    <a:p>
                      <a:pPr marL="198755" marR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KEV-800-0.5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3.94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  3.84</a:t>
                      </a:r>
                      <a:endParaRPr lang="pl-PL" sz="1600" b="1" dirty="0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5864">
                <a:tc>
                  <a:txBody>
                    <a:bodyPr/>
                    <a:lstStyle/>
                    <a:p>
                      <a:pPr marL="198755" marR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KEV-4-KOH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4.47</a:t>
                      </a:r>
                      <a:endParaRPr lang="pl-PL" sz="1600" b="1"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17.3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43" marR="444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798" name="Prostokąt 4"/>
          <p:cNvSpPr>
            <a:spLocks noChangeArrowheads="1"/>
          </p:cNvSpPr>
          <p:nvPr/>
        </p:nvSpPr>
        <p:spPr bwMode="auto">
          <a:xfrm>
            <a:off x="266700" y="422275"/>
            <a:ext cx="86106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Adsorpcja C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funkcje rozkładu objętości porów oraz maksymalna ilość zaadsorbowanego CO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C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pl-PL" altLang="pl-PL" sz="2400" b="1" baseline="-2500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na aktywnych włóknach węglowych otrzymanych z włókien </a:t>
            </a:r>
            <a:r>
              <a:rPr lang="en-US" altLang="pl-PL" sz="24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Kevlar</a:t>
            </a:r>
            <a:r>
              <a:rPr lang="en-US" altLang="pl-PL" sz="2400" b="1" baseline="30000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®</a:t>
            </a:r>
            <a:r>
              <a:rPr lang="pl-PL" altLang="pl-PL" sz="2400" b="1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5162550" y="1524000"/>
            <a:ext cx="3835400" cy="427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08000" tIns="0" rIns="0" bIns="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0" y="53975"/>
            <a:ext cx="9144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l-PL" altLang="pl-PL" sz="22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Unikalne właściwości uporządkowanych, jednorodnych, mezoporowatych węgli (ang. ordered mesoporous carbons OMCs)</a:t>
            </a:r>
            <a:endParaRPr lang="en-US" altLang="pl-PL" sz="2200" b="1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6" name="Rectangle 3"/>
          <p:cNvSpPr>
            <a:spLocks noChangeArrowheads="1"/>
          </p:cNvSpPr>
          <p:nvPr/>
        </p:nvSpPr>
        <p:spPr bwMode="auto">
          <a:xfrm>
            <a:off x="3276600" y="3276600"/>
            <a:ext cx="1828800" cy="84137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Transmisyjna</a:t>
            </a:r>
            <a:r>
              <a:rPr lang="en-US" altLang="pl-PL" sz="1600"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Elektronowa</a:t>
            </a:r>
            <a:endParaRPr lang="en-US" altLang="pl-PL" sz="16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Mikroskopia (TEM)</a:t>
            </a:r>
            <a:endParaRPr lang="en-US" altLang="pl-PL" sz="1600">
              <a:latin typeface="Arial" panose="020B0604020202020204" pitchFamily="34" charset="0"/>
            </a:endParaRPr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3275013" y="1285875"/>
            <a:ext cx="1828800" cy="1447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l-PL" sz="1800">
                <a:latin typeface="Book Antiqua" panose="02040602050305030304" pitchFamily="18" charset="0"/>
              </a:rPr>
              <a:t> </a:t>
            </a:r>
            <a:r>
              <a:rPr lang="pl-PL" altLang="pl-PL" sz="1600">
                <a:latin typeface="Arial" panose="020B0604020202020204" pitchFamily="34" charset="0"/>
              </a:rPr>
              <a:t>Małokątowe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 rozpraszanie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promieniowania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rentgenowskiego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 (XRD)</a:t>
            </a:r>
            <a:endParaRPr lang="en-US" altLang="pl-PL" sz="1600">
              <a:latin typeface="Arial" panose="020B0604020202020204" pitchFamily="34" charset="0"/>
            </a:endParaRPr>
          </a:p>
        </p:txBody>
      </p:sp>
      <p:sp>
        <p:nvSpPr>
          <p:cNvPr id="33798" name="Rectangle 5"/>
          <p:cNvSpPr>
            <a:spLocks noChangeArrowheads="1"/>
          </p:cNvSpPr>
          <p:nvPr/>
        </p:nvSpPr>
        <p:spPr bwMode="auto">
          <a:xfrm>
            <a:off x="3275013" y="5310188"/>
            <a:ext cx="1828800" cy="609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Adsorpcja </a:t>
            </a:r>
            <a:endParaRPr lang="en-US" altLang="pl-PL" sz="16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>
                <a:latin typeface="Arial" panose="020B0604020202020204" pitchFamily="34" charset="0"/>
              </a:rPr>
              <a:t>azotu</a:t>
            </a:r>
            <a:endParaRPr lang="en-US" altLang="pl-PL" sz="1600">
              <a:latin typeface="Arial" panose="020B0604020202020204" pitchFamily="34" charset="0"/>
            </a:endParaRPr>
          </a:p>
        </p:txBody>
      </p:sp>
      <p:sp>
        <p:nvSpPr>
          <p:cNvPr id="123912" name="Rectangle 7"/>
          <p:cNvSpPr>
            <a:spLocks noChangeArrowheads="1"/>
          </p:cNvSpPr>
          <p:nvPr/>
        </p:nvSpPr>
        <p:spPr bwMode="auto">
          <a:xfrm>
            <a:off x="5111750" y="1625600"/>
            <a:ext cx="3810000" cy="411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pl-PL" altLang="pl-PL" sz="2400" b="1" dirty="0" smtClean="0">
                <a:solidFill>
                  <a:srgbClr val="FF0000"/>
                </a:solidFill>
              </a:rPr>
              <a:t>   </a:t>
            </a:r>
            <a:r>
              <a:rPr lang="pl-PL" altLang="pl-PL" sz="20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Właściwości:</a:t>
            </a:r>
          </a:p>
          <a:p>
            <a:pPr eaLnBrk="1" hangingPunct="1">
              <a:defRPr/>
            </a:pPr>
            <a:endParaRPr lang="pl-PL" altLang="pl-PL" sz="2000" b="1" dirty="0" smtClean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Uporządkowane rozmieszczenie</a:t>
            </a:r>
          </a:p>
          <a:p>
            <a:pPr eaLnBrk="1" hangingPunct="1"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 porów</a:t>
            </a:r>
            <a:endParaRPr lang="en-US" altLang="pl-PL" sz="1700" b="1" dirty="0" smtClean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pl-PL" sz="18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Duża powierzchnia właściwa</a:t>
            </a:r>
            <a:endParaRPr lang="en-US" altLang="pl-PL" sz="1700" b="1" dirty="0" smtClean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pl-PL" altLang="pl-PL" sz="1700" b="1" i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(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1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000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 – 2000 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m</a:t>
            </a:r>
            <a:r>
              <a:rPr lang="en-US" altLang="pl-PL" sz="1700" b="1" i="1" baseline="30000" dirty="0" smtClean="0">
                <a:solidFill>
                  <a:srgbClr val="008000"/>
                </a:solidFill>
                <a:latin typeface="Arial" panose="020B0604020202020204" pitchFamily="34" charset="0"/>
              </a:rPr>
              <a:t>2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/g)</a:t>
            </a:r>
            <a:endParaRPr lang="en-US" altLang="pl-PL" sz="1700" b="1" i="1" dirty="0" smtClean="0">
              <a:solidFill>
                <a:srgbClr val="0099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Duża objętość porów</a:t>
            </a:r>
            <a:r>
              <a:rPr lang="en-US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defRPr/>
            </a:pPr>
            <a:r>
              <a:rPr lang="pl-PL" altLang="pl-PL" sz="1700" b="1" i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(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1 - 2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 cm</a:t>
            </a:r>
            <a:r>
              <a:rPr lang="en-US" altLang="pl-PL" sz="1700" b="1" i="1" baseline="30000" dirty="0" smtClean="0">
                <a:solidFill>
                  <a:srgbClr val="008000"/>
                </a:solidFill>
                <a:latin typeface="Arial" panose="020B0604020202020204" pitchFamily="34" charset="0"/>
              </a:rPr>
              <a:t>3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/g)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Określony wymiar porów</a:t>
            </a:r>
            <a:endParaRPr lang="en-US" altLang="pl-PL" sz="1700" b="1" dirty="0" smtClean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pl-PL" altLang="pl-PL" sz="1700" b="1" i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(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2-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50</a:t>
            </a:r>
            <a:r>
              <a:rPr lang="en-US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 nm</a:t>
            </a:r>
            <a:r>
              <a:rPr lang="pl-PL" altLang="pl-PL" sz="1700" b="1" i="1" dirty="0" smtClean="0">
                <a:solidFill>
                  <a:srgbClr val="008000"/>
                </a:solidFill>
                <a:latin typeface="Arial" panose="020B0604020202020204" pitchFamily="34" charset="0"/>
              </a:rPr>
              <a:t>)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pl-PL" sz="1700" b="1" i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Ścianki zbudowane z </a:t>
            </a:r>
            <a:r>
              <a:rPr lang="pl-PL" altLang="pl-PL" sz="1700" b="1" dirty="0" err="1" smtClean="0">
                <a:solidFill>
                  <a:srgbClr val="003399"/>
                </a:solidFill>
                <a:latin typeface="Arial" panose="020B0604020202020204" pitchFamily="34" charset="0"/>
              </a:rPr>
              <a:t>amorficz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-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</a:t>
            </a:r>
            <a:r>
              <a:rPr lang="pl-PL" altLang="pl-PL" sz="1700" b="1" dirty="0" err="1" smtClean="0">
                <a:solidFill>
                  <a:srgbClr val="003399"/>
                </a:solidFill>
                <a:latin typeface="Arial" panose="020B0604020202020204" pitchFamily="34" charset="0"/>
              </a:rPr>
              <a:t>nego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lub grafitopodobnego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węgla </a:t>
            </a:r>
          </a:p>
          <a:p>
            <a:pPr eaLnBrk="1" hangingPunct="1">
              <a:buFont typeface="Wingdings" panose="05000000000000000000" pitchFamily="2" charset="2"/>
              <a:buChar char="ü"/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Możliwa duża ilość powierzchnio-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   </a:t>
            </a:r>
            <a:r>
              <a:rPr lang="pl-PL" altLang="pl-PL" sz="1700" b="1" dirty="0" err="1" smtClean="0">
                <a:solidFill>
                  <a:srgbClr val="003399"/>
                </a:solidFill>
                <a:latin typeface="Arial" panose="020B0604020202020204" pitchFamily="34" charset="0"/>
              </a:rPr>
              <a:t>wych</a:t>
            </a:r>
            <a:r>
              <a:rPr lang="pl-PL" altLang="pl-PL" sz="1700" b="1" dirty="0" smtClean="0">
                <a:solidFill>
                  <a:srgbClr val="003399"/>
                </a:solidFill>
                <a:latin typeface="Arial" panose="020B0604020202020204" pitchFamily="34" charset="0"/>
              </a:rPr>
              <a:t> grup funkcyjnych</a:t>
            </a:r>
            <a:endParaRPr lang="en-US" altLang="pl-PL" sz="1700" b="1" dirty="0" smtClean="0">
              <a:solidFill>
                <a:srgbClr val="003399"/>
              </a:solidFill>
              <a:latin typeface="Arial" panose="020B0604020202020204" pitchFamily="34" charset="0"/>
            </a:endParaRPr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 flipH="1">
            <a:off x="2894013" y="3633788"/>
            <a:ext cx="381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-180975"/>
            <a:ext cx="91440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l-PL" sz="1200"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pl-PL" sz="2400"/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0" y="-180975"/>
            <a:ext cx="91440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l-PL" sz="1200"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pl-PL" sz="2400"/>
          </a:p>
        </p:txBody>
      </p:sp>
      <p:sp>
        <p:nvSpPr>
          <p:cNvPr id="33803" name="Rectangle 12"/>
          <p:cNvSpPr>
            <a:spLocks noChangeArrowheads="1"/>
          </p:cNvSpPr>
          <p:nvPr/>
        </p:nvSpPr>
        <p:spPr bwMode="auto">
          <a:xfrm>
            <a:off x="0" y="6092825"/>
            <a:ext cx="9144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l-PL" sz="1200"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pl-PL" sz="2400"/>
          </a:p>
        </p:txBody>
      </p:sp>
      <p:pic>
        <p:nvPicPr>
          <p:cNvPr id="3380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4649788"/>
            <a:ext cx="2043113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8" y="2852738"/>
            <a:ext cx="2047875" cy="16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6" name="Rectangle 16"/>
          <p:cNvSpPr>
            <a:spLocks noChangeArrowheads="1"/>
          </p:cNvSpPr>
          <p:nvPr/>
        </p:nvSpPr>
        <p:spPr bwMode="auto">
          <a:xfrm>
            <a:off x="2909888" y="22764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1100"/>
          </a:p>
        </p:txBody>
      </p:sp>
      <p:pic>
        <p:nvPicPr>
          <p:cNvPr id="33807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209675"/>
            <a:ext cx="2047875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8" name="Line 18"/>
          <p:cNvSpPr>
            <a:spLocks noChangeShapeType="1"/>
          </p:cNvSpPr>
          <p:nvPr/>
        </p:nvSpPr>
        <p:spPr bwMode="auto">
          <a:xfrm flipH="1" flipV="1">
            <a:off x="2749550" y="5689600"/>
            <a:ext cx="525463" cy="1588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3809" name="Line 6"/>
          <p:cNvSpPr>
            <a:spLocks noChangeShapeType="1"/>
          </p:cNvSpPr>
          <p:nvPr/>
        </p:nvSpPr>
        <p:spPr bwMode="auto">
          <a:xfrm flipH="1" flipV="1">
            <a:off x="2779713" y="1804988"/>
            <a:ext cx="482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457200" y="762000"/>
            <a:ext cx="8153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Uporządkowane mezoporowate węgle</a:t>
            </a:r>
            <a:r>
              <a:rPr lang="en-US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(OMC</a:t>
            </a: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trzy strategie syntezy</a:t>
            </a:r>
            <a:endParaRPr lang="en-US" altLang="pl-PL" sz="28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843" name="Picture 4" descr="jaroniecTEM-1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796" t="3285" b="36263"/>
          <a:stretch>
            <a:fillRect/>
          </a:stretch>
        </p:blipFill>
        <p:spPr bwMode="auto">
          <a:xfrm>
            <a:off x="609600" y="2984500"/>
            <a:ext cx="2209800" cy="238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6" descr="figureNew(b)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13075"/>
            <a:ext cx="2438400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134"/>
          <a:stretch>
            <a:fillRect/>
          </a:stretch>
        </p:blipFill>
        <p:spPr bwMode="auto">
          <a:xfrm>
            <a:off x="4038600" y="3013075"/>
            <a:ext cx="160020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014663"/>
            <a:ext cx="752475" cy="2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TextBox 160"/>
          <p:cNvSpPr txBox="1">
            <a:spLocks noChangeArrowheads="1"/>
          </p:cNvSpPr>
          <p:nvPr/>
        </p:nvSpPr>
        <p:spPr bwMode="auto">
          <a:xfrm>
            <a:off x="3276600" y="5632450"/>
            <a:ext cx="236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Yu, Jaroniec et al., J. Am. Chem. Soc.  127, 2005, 4188.</a:t>
            </a:r>
          </a:p>
        </p:txBody>
      </p:sp>
      <p:sp>
        <p:nvSpPr>
          <p:cNvPr id="35848" name="TextBox 7"/>
          <p:cNvSpPr txBox="1">
            <a:spLocks noChangeArrowheads="1"/>
          </p:cNvSpPr>
          <p:nvPr/>
        </p:nvSpPr>
        <p:spPr bwMode="auto">
          <a:xfrm>
            <a:off x="6096000" y="5619750"/>
            <a:ext cx="2514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Kruk et al., Chem. Mater. 15, 2003, 2815.</a:t>
            </a:r>
          </a:p>
        </p:txBody>
      </p:sp>
      <p:sp>
        <p:nvSpPr>
          <p:cNvPr id="35849" name="TextBox 8"/>
          <p:cNvSpPr txBox="1">
            <a:spLocks noChangeArrowheads="1"/>
          </p:cNvSpPr>
          <p:nvPr/>
        </p:nvSpPr>
        <p:spPr bwMode="auto">
          <a:xfrm>
            <a:off x="584200" y="5632450"/>
            <a:ext cx="2514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Kang et al., Chem. </a:t>
            </a:r>
            <a:r>
              <a:rPr lang="en-US" altLang="pl-PL" sz="1200" dirty="0" err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</a:t>
            </a:r>
            <a:r>
              <a:rPr lang="en-US" altLang="pl-PL" sz="120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2002, 1670.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457200" y="2293846"/>
            <a:ext cx="2514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4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„twarde” odwzorowanie</a:t>
            </a:r>
            <a:endParaRPr lang="en-US" altLang="pl-PL" sz="14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3276600" y="2309234"/>
            <a:ext cx="2514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4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koloidalne odwzorowanie</a:t>
            </a:r>
            <a:endParaRPr lang="en-US" altLang="pl-PL" sz="14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6019800" y="2293846"/>
            <a:ext cx="2514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4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„miękkie” odwzorowanie</a:t>
            </a:r>
            <a:endParaRPr lang="en-US" altLang="pl-PL" sz="14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85800" y="18288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I. </a:t>
            </a:r>
            <a:r>
              <a:rPr lang="pl-PL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Synteza metodą „twardego” odwzorowania</a:t>
            </a:r>
            <a:endParaRPr lang="en-US" altLang="pl-PL" sz="2400" b="1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990600" y="381000"/>
            <a:ext cx="81534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Uporządkowane mezoporowate węgle</a:t>
            </a:r>
            <a:r>
              <a:rPr lang="en-US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 (OMC):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Trzy główne strategie syntezy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grpSp>
        <p:nvGrpSpPr>
          <p:cNvPr id="36868" name="Group 39"/>
          <p:cNvGrpSpPr>
            <a:grpSpLocks/>
          </p:cNvGrpSpPr>
          <p:nvPr/>
        </p:nvGrpSpPr>
        <p:grpSpPr bwMode="auto">
          <a:xfrm>
            <a:off x="533400" y="2911475"/>
            <a:ext cx="8477250" cy="2138363"/>
            <a:chOff x="388" y="1704"/>
            <a:chExt cx="5340" cy="1347"/>
          </a:xfrm>
        </p:grpSpPr>
        <p:sp>
          <p:nvSpPr>
            <p:cNvPr id="36870" name="Text Box 33"/>
            <p:cNvSpPr txBox="1">
              <a:spLocks noChangeArrowheads="1"/>
            </p:cNvSpPr>
            <p:nvPr/>
          </p:nvSpPr>
          <p:spPr bwMode="auto">
            <a:xfrm rot="-1800000">
              <a:off x="4071" y="1704"/>
              <a:ext cx="165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Arial" panose="020B0604020202020204" pitchFamily="34" charset="0"/>
                </a:rPr>
                <a:t>usuwanie krzemionki</a:t>
              </a:r>
              <a:endParaRPr lang="en-US" altLang="pl-PL" sz="1600" b="1">
                <a:latin typeface="Arial" panose="020B0604020202020204" pitchFamily="34" charset="0"/>
              </a:endParaRPr>
            </a:p>
          </p:txBody>
        </p:sp>
        <p:pic>
          <p:nvPicPr>
            <p:cNvPr id="36871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" y="1920"/>
              <a:ext cx="846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872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29164" b="47997"/>
            <a:stretch>
              <a:fillRect/>
            </a:stretch>
          </p:blipFill>
          <p:spPr bwMode="auto">
            <a:xfrm>
              <a:off x="4719" y="2007"/>
              <a:ext cx="861" cy="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3" name="Text Box 7"/>
            <p:cNvSpPr txBox="1">
              <a:spLocks noChangeAspect="1" noChangeArrowheads="1"/>
            </p:cNvSpPr>
            <p:nvPr/>
          </p:nvSpPr>
          <p:spPr bwMode="auto">
            <a:xfrm>
              <a:off x="388" y="2677"/>
              <a:ext cx="998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Matryca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krzemionkowa</a:t>
              </a:r>
              <a:endParaRPr lang="en-US" altLang="pl-PL" sz="16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6874" name="Text Box 8"/>
            <p:cNvSpPr txBox="1">
              <a:spLocks noChangeAspect="1" noChangeArrowheads="1"/>
            </p:cNvSpPr>
            <p:nvPr/>
          </p:nvSpPr>
          <p:spPr bwMode="auto">
            <a:xfrm>
              <a:off x="3040" y="2677"/>
              <a:ext cx="1582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Kompozyt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krzemionkowo-węglowy</a:t>
              </a:r>
              <a:endParaRPr lang="en-US" altLang="pl-PL" sz="16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6875" name="Text Box 9"/>
            <p:cNvSpPr txBox="1">
              <a:spLocks noChangeAspect="1" noChangeArrowheads="1"/>
            </p:cNvSpPr>
            <p:nvPr/>
          </p:nvSpPr>
          <p:spPr bwMode="auto">
            <a:xfrm>
              <a:off x="1389" y="2669"/>
              <a:ext cx="1582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Kompozyt krzemionki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i prekursora węglowego</a:t>
              </a:r>
              <a:endParaRPr lang="en-US" altLang="pl-PL" sz="16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6876" name="Text Box 10"/>
            <p:cNvSpPr txBox="1">
              <a:spLocks noChangeAspect="1" noChangeArrowheads="1"/>
            </p:cNvSpPr>
            <p:nvPr/>
          </p:nvSpPr>
          <p:spPr bwMode="auto">
            <a:xfrm>
              <a:off x="4523" y="2685"/>
              <a:ext cx="119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Odwrotna replika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solidFill>
                    <a:schemeClr val="accent2"/>
                  </a:solidFill>
                  <a:latin typeface="Arial" panose="020B0604020202020204" pitchFamily="34" charset="0"/>
                </a:rPr>
                <a:t>węglowa</a:t>
              </a:r>
              <a:endParaRPr lang="en-US" altLang="pl-PL" sz="16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6877" name="Line 11"/>
            <p:cNvSpPr>
              <a:spLocks noChangeShapeType="1"/>
            </p:cNvSpPr>
            <p:nvPr/>
          </p:nvSpPr>
          <p:spPr bwMode="auto">
            <a:xfrm>
              <a:off x="1375" y="2304"/>
              <a:ext cx="457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36878" name="Line 12"/>
            <p:cNvSpPr>
              <a:spLocks noChangeShapeType="1"/>
            </p:cNvSpPr>
            <p:nvPr/>
          </p:nvSpPr>
          <p:spPr bwMode="auto">
            <a:xfrm>
              <a:off x="2792" y="2304"/>
              <a:ext cx="457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36879" name="Line 13"/>
            <p:cNvSpPr>
              <a:spLocks noChangeShapeType="1"/>
            </p:cNvSpPr>
            <p:nvPr/>
          </p:nvSpPr>
          <p:spPr bwMode="auto">
            <a:xfrm>
              <a:off x="4209" y="2304"/>
              <a:ext cx="45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grpSp>
          <p:nvGrpSpPr>
            <p:cNvPr id="36880" name="Group 14"/>
            <p:cNvGrpSpPr>
              <a:grpSpLocks noChangeAspect="1"/>
            </p:cNvGrpSpPr>
            <p:nvPr/>
          </p:nvGrpSpPr>
          <p:grpSpPr bwMode="auto">
            <a:xfrm>
              <a:off x="3295" y="1920"/>
              <a:ext cx="842" cy="649"/>
              <a:chOff x="1344" y="1872"/>
              <a:chExt cx="1104" cy="810"/>
            </a:xfrm>
          </p:grpSpPr>
          <p:pic>
            <p:nvPicPr>
              <p:cNvPr id="36892" name="Picture 15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872"/>
                <a:ext cx="1104" cy="8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6893" name="Oval 16"/>
              <p:cNvSpPr>
                <a:spLocks noChangeAspect="1" noChangeArrowheads="1"/>
              </p:cNvSpPr>
              <p:nvPr/>
            </p:nvSpPr>
            <p:spPr bwMode="auto">
              <a:xfrm>
                <a:off x="1532" y="2027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4" name="Oval 17"/>
              <p:cNvSpPr>
                <a:spLocks noChangeAspect="1" noChangeArrowheads="1"/>
              </p:cNvSpPr>
              <p:nvPr/>
            </p:nvSpPr>
            <p:spPr bwMode="auto">
              <a:xfrm>
                <a:off x="1800" y="2017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5" name="Oval 18"/>
              <p:cNvSpPr>
                <a:spLocks noChangeAspect="1" noChangeArrowheads="1"/>
              </p:cNvSpPr>
              <p:nvPr/>
            </p:nvSpPr>
            <p:spPr bwMode="auto">
              <a:xfrm>
                <a:off x="1408" y="2231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6" name="Oval 19"/>
              <p:cNvSpPr>
                <a:spLocks noChangeAspect="1" noChangeArrowheads="1"/>
              </p:cNvSpPr>
              <p:nvPr/>
            </p:nvSpPr>
            <p:spPr bwMode="auto">
              <a:xfrm>
                <a:off x="1658" y="2233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7" name="Oval 20"/>
              <p:cNvSpPr>
                <a:spLocks noChangeAspect="1" noChangeArrowheads="1"/>
              </p:cNvSpPr>
              <p:nvPr/>
            </p:nvSpPr>
            <p:spPr bwMode="auto">
              <a:xfrm>
                <a:off x="1934" y="2213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8" name="Oval 21"/>
              <p:cNvSpPr>
                <a:spLocks noChangeAspect="1" noChangeArrowheads="1"/>
              </p:cNvSpPr>
              <p:nvPr/>
            </p:nvSpPr>
            <p:spPr bwMode="auto">
              <a:xfrm>
                <a:off x="1532" y="2429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9" name="Oval 22"/>
              <p:cNvSpPr>
                <a:spLocks noChangeAspect="1" noChangeArrowheads="1"/>
              </p:cNvSpPr>
              <p:nvPr/>
            </p:nvSpPr>
            <p:spPr bwMode="auto">
              <a:xfrm>
                <a:off x="1798" y="2421"/>
                <a:ext cx="202" cy="20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</p:grpSp>
        <p:grpSp>
          <p:nvGrpSpPr>
            <p:cNvPr id="36881" name="Group 23"/>
            <p:cNvGrpSpPr>
              <a:grpSpLocks noChangeAspect="1"/>
            </p:cNvGrpSpPr>
            <p:nvPr/>
          </p:nvGrpSpPr>
          <p:grpSpPr bwMode="auto">
            <a:xfrm>
              <a:off x="1904" y="1920"/>
              <a:ext cx="843" cy="649"/>
              <a:chOff x="1440" y="1152"/>
              <a:chExt cx="1104" cy="810"/>
            </a:xfrm>
          </p:grpSpPr>
          <p:pic>
            <p:nvPicPr>
              <p:cNvPr id="36884" name="Picture 24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0" y="1152"/>
                <a:ext cx="1104" cy="8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6885" name="Oval 25"/>
              <p:cNvSpPr>
                <a:spLocks noChangeAspect="1" noChangeArrowheads="1"/>
              </p:cNvSpPr>
              <p:nvPr/>
            </p:nvSpPr>
            <p:spPr bwMode="auto">
              <a:xfrm>
                <a:off x="1628" y="1307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86" name="Oval 26"/>
              <p:cNvSpPr>
                <a:spLocks noChangeAspect="1" noChangeArrowheads="1"/>
              </p:cNvSpPr>
              <p:nvPr/>
            </p:nvSpPr>
            <p:spPr bwMode="auto">
              <a:xfrm>
                <a:off x="1896" y="1297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87" name="Oval 27"/>
              <p:cNvSpPr>
                <a:spLocks noChangeAspect="1" noChangeArrowheads="1"/>
              </p:cNvSpPr>
              <p:nvPr/>
            </p:nvSpPr>
            <p:spPr bwMode="auto">
              <a:xfrm>
                <a:off x="1504" y="1511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88" name="Oval 28"/>
              <p:cNvSpPr>
                <a:spLocks noChangeAspect="1" noChangeArrowheads="1"/>
              </p:cNvSpPr>
              <p:nvPr/>
            </p:nvSpPr>
            <p:spPr bwMode="auto">
              <a:xfrm>
                <a:off x="1754" y="1513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89" name="Oval 29"/>
              <p:cNvSpPr>
                <a:spLocks noChangeAspect="1" noChangeArrowheads="1"/>
              </p:cNvSpPr>
              <p:nvPr/>
            </p:nvSpPr>
            <p:spPr bwMode="auto">
              <a:xfrm>
                <a:off x="2030" y="1493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0" name="Oval 30"/>
              <p:cNvSpPr>
                <a:spLocks noChangeAspect="1" noChangeArrowheads="1"/>
              </p:cNvSpPr>
              <p:nvPr/>
            </p:nvSpPr>
            <p:spPr bwMode="auto">
              <a:xfrm>
                <a:off x="1628" y="1709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36891" name="Oval 31"/>
              <p:cNvSpPr>
                <a:spLocks noChangeAspect="1" noChangeArrowheads="1"/>
              </p:cNvSpPr>
              <p:nvPr/>
            </p:nvSpPr>
            <p:spPr bwMode="auto">
              <a:xfrm>
                <a:off x="1894" y="1701"/>
                <a:ext cx="202" cy="202"/>
              </a:xfrm>
              <a:prstGeom prst="ellipse">
                <a:avLst/>
              </a:prstGeom>
              <a:solidFill>
                <a:srgbClr val="F09F14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</p:grpSp>
        <p:sp>
          <p:nvSpPr>
            <p:cNvPr id="36882" name="Text Box 32"/>
            <p:cNvSpPr txBox="1">
              <a:spLocks noChangeArrowheads="1"/>
            </p:cNvSpPr>
            <p:nvPr/>
          </p:nvSpPr>
          <p:spPr bwMode="auto">
            <a:xfrm rot="-1800000">
              <a:off x="1281" y="1872"/>
              <a:ext cx="10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Arial" panose="020B0604020202020204" pitchFamily="34" charset="0"/>
                </a:rPr>
                <a:t>impregnacja</a:t>
              </a:r>
              <a:endParaRPr lang="en-US" altLang="pl-PL" sz="1600" b="1">
                <a:latin typeface="Arial" panose="020B0604020202020204" pitchFamily="34" charset="0"/>
              </a:endParaRPr>
            </a:p>
          </p:txBody>
        </p:sp>
        <p:sp>
          <p:nvSpPr>
            <p:cNvPr id="36883" name="Text Box 34"/>
            <p:cNvSpPr txBox="1">
              <a:spLocks noChangeArrowheads="1"/>
            </p:cNvSpPr>
            <p:nvPr/>
          </p:nvSpPr>
          <p:spPr bwMode="auto">
            <a:xfrm rot="-1800000">
              <a:off x="2673" y="1886"/>
              <a:ext cx="10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Arial" panose="020B0604020202020204" pitchFamily="34" charset="0"/>
                </a:rPr>
                <a:t>karbonizacja</a:t>
              </a:r>
              <a:endParaRPr lang="en-US" altLang="pl-PL" sz="1600" b="1">
                <a:latin typeface="Arial" panose="020B0604020202020204" pitchFamily="34" charset="0"/>
              </a:endParaRPr>
            </a:p>
          </p:txBody>
        </p:sp>
      </p:grpSp>
      <p:sp>
        <p:nvSpPr>
          <p:cNvPr id="36869" name="Text Box 35"/>
          <p:cNvSpPr txBox="1">
            <a:spLocks noChangeArrowheads="1"/>
          </p:cNvSpPr>
          <p:nvPr/>
        </p:nvSpPr>
        <p:spPr bwMode="auto">
          <a:xfrm>
            <a:off x="914400" y="5791200"/>
            <a:ext cx="4859338" cy="738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>
                <a:solidFill>
                  <a:srgbClr val="CC0000"/>
                </a:solidFill>
                <a:latin typeface="Arial" panose="020B0604020202020204" pitchFamily="34" charset="0"/>
              </a:rPr>
              <a:t>-</a:t>
            </a:r>
            <a:r>
              <a:rPr lang="pl-PL" altLang="pl-PL" sz="1800" i="1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R.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Ryoo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 S.H. Joo, S. Jun,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J. Phys. Chem. B 103, 1999, 7743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.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 S. Jun, S.H. Joo, R.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Ryoo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 M. Kruk, M. Jaroniec, Z. Liu, T. Ohsuna,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 O. Terasaki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 JACS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 2000,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122,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10712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.</a:t>
            </a:r>
            <a:r>
              <a:rPr lang="en-US" altLang="ko-KR" sz="1200">
                <a:latin typeface="Arial" panose="020B0604020202020204" pitchFamily="34" charset="0"/>
                <a:ea typeface="굴림" panose="020B0600000101010101" pitchFamily="34" charset="-127"/>
              </a:rPr>
              <a:t> </a:t>
            </a:r>
            <a:endParaRPr lang="en-US" altLang="pl-PL" sz="120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371600" y="6207125"/>
            <a:ext cx="4038600" cy="2762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Z. Li, M. Jaroniec, J. Am. Chem. Soc., 2001, 123, 1670.</a:t>
            </a:r>
          </a:p>
        </p:txBody>
      </p:sp>
      <p:sp>
        <p:nvSpPr>
          <p:cNvPr id="38915" name="Text Box 6"/>
          <p:cNvSpPr txBox="1">
            <a:spLocks noChangeArrowheads="1"/>
          </p:cNvSpPr>
          <p:nvPr/>
        </p:nvSpPr>
        <p:spPr bwMode="auto">
          <a:xfrm>
            <a:off x="990600" y="0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</a:rPr>
              <a:t>Uporządkowane mezoporowate węgle</a:t>
            </a:r>
            <a:r>
              <a:rPr lang="en-US" altLang="pl-PL" sz="2800" b="1">
                <a:solidFill>
                  <a:srgbClr val="0000CC"/>
                </a:solidFill>
                <a:latin typeface="Arial" panose="020B0604020202020204" pitchFamily="34" charset="0"/>
              </a:rPr>
              <a:t> (OMC):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0000CC"/>
                </a:solidFill>
                <a:latin typeface="Arial" panose="020B0604020202020204" pitchFamily="34" charset="0"/>
              </a:rPr>
              <a:t>Trzy główne strategie syntezy</a:t>
            </a:r>
            <a:endParaRPr lang="en-US" altLang="pl-PL" sz="2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38916" name="Text Box 7"/>
          <p:cNvSpPr txBox="1">
            <a:spLocks noChangeArrowheads="1"/>
          </p:cNvSpPr>
          <p:nvPr/>
        </p:nvSpPr>
        <p:spPr bwMode="auto">
          <a:xfrm>
            <a:off x="533400" y="1143000"/>
            <a:ext cx="77724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I</a:t>
            </a:r>
            <a:r>
              <a:rPr lang="pl-PL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I</a:t>
            </a:r>
            <a:r>
              <a:rPr lang="en-US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. </a:t>
            </a:r>
            <a:r>
              <a:rPr lang="pl-PL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Synteza nanoporowatych materiałów węglowych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sz="2400" b="1">
                <a:solidFill>
                  <a:srgbClr val="006600"/>
                </a:solidFill>
                <a:latin typeface="Arial" panose="020B0604020202020204" pitchFamily="34" charset="0"/>
              </a:rPr>
              <a:t>     metodą koloidalnego odwzorowania (CIC)</a:t>
            </a:r>
            <a:endParaRPr lang="en-US" altLang="pl-PL" sz="2400" b="1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38917" name="Rectangle 154"/>
          <p:cNvSpPr>
            <a:spLocks noChangeArrowheads="1"/>
          </p:cNvSpPr>
          <p:nvPr/>
        </p:nvSpPr>
        <p:spPr bwMode="auto">
          <a:xfrm>
            <a:off x="1066800" y="1981200"/>
            <a:ext cx="9525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38918" name="Rectangle 282"/>
          <p:cNvSpPr>
            <a:spLocks noChangeArrowheads="1"/>
          </p:cNvSpPr>
          <p:nvPr/>
        </p:nvSpPr>
        <p:spPr bwMode="auto">
          <a:xfrm>
            <a:off x="1066800" y="1981200"/>
            <a:ext cx="9525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pic>
        <p:nvPicPr>
          <p:cNvPr id="38919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2076450"/>
            <a:ext cx="8091487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462213" y="1695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2843213" y="1781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2895600" y="1800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0965" name="Text Box 2"/>
          <p:cNvSpPr txBox="1">
            <a:spLocks noChangeArrowheads="1"/>
          </p:cNvSpPr>
          <p:nvPr/>
        </p:nvSpPr>
        <p:spPr bwMode="auto">
          <a:xfrm>
            <a:off x="685800" y="457200"/>
            <a:ext cx="830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5000"/>
              </a:spcBef>
              <a:buFontTx/>
              <a:buNone/>
            </a:pP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Synteza mezoporowatych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gli meto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dą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koloidalnego odwzorowania c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zą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stek krzemionkowych w c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zą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stkach sm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oł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y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glowej.</a:t>
            </a:r>
          </a:p>
        </p:txBody>
      </p:sp>
      <p:sp>
        <p:nvSpPr>
          <p:cNvPr id="40966" name="Rectangle 8"/>
          <p:cNvSpPr>
            <a:spLocks noChangeArrowheads="1"/>
          </p:cNvSpPr>
          <p:nvPr/>
        </p:nvSpPr>
        <p:spPr bwMode="auto">
          <a:xfrm>
            <a:off x="838200" y="6542088"/>
            <a:ext cx="4098925" cy="184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Z. L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i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M.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aroniec,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de-DE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Am.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Chem. Soc., 2001,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123, 9208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en-US" altLang="pl-PL" sz="1200">
              <a:latin typeface="Arial" panose="020B0604020202020204" pitchFamily="34" charset="0"/>
            </a:endParaRPr>
          </a:p>
        </p:txBody>
      </p:sp>
      <p:sp>
        <p:nvSpPr>
          <p:cNvPr id="40967" name="Rectangle 10"/>
          <p:cNvSpPr>
            <a:spLocks noChangeArrowheads="1"/>
          </p:cNvSpPr>
          <p:nvPr/>
        </p:nvSpPr>
        <p:spPr bwMode="auto">
          <a:xfrm>
            <a:off x="2671763" y="1614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40968" name="Object 9"/>
          <p:cNvGraphicFramePr>
            <a:graphicFrameLocks noChangeAspect="1"/>
          </p:cNvGraphicFramePr>
          <p:nvPr/>
        </p:nvGraphicFramePr>
        <p:xfrm>
          <a:off x="233363" y="1360488"/>
          <a:ext cx="4876800" cy="4656137"/>
        </p:xfrm>
        <a:graphic>
          <a:graphicData uri="http://schemas.openxmlformats.org/presentationml/2006/ole">
            <p:oleObj spid="_x0000_s40986" r:id="rId4" imgW="3800246" imgH="3624682" progId="">
              <p:embed/>
            </p:oleObj>
          </a:graphicData>
        </a:graphic>
      </p:graphicFrame>
      <p:pic>
        <p:nvPicPr>
          <p:cNvPr id="40969" name="Picture 1028" descr="Image0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000" b="26666"/>
          <a:stretch>
            <a:fillRect/>
          </a:stretch>
        </p:blipFill>
        <p:spPr bwMode="auto">
          <a:xfrm>
            <a:off x="5486400" y="4295775"/>
            <a:ext cx="2895600" cy="1544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0" name="Text Box 1030"/>
          <p:cNvSpPr txBox="1">
            <a:spLocks noChangeArrowheads="1"/>
          </p:cNvSpPr>
          <p:nvPr/>
        </p:nvSpPr>
        <p:spPr bwMode="auto">
          <a:xfrm>
            <a:off x="5432425" y="5942013"/>
            <a:ext cx="3124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l-PL" altLang="pl-PL" sz="1600" b="1">
                <a:solidFill>
                  <a:srgbClr val="008000"/>
                </a:solidFill>
              </a:rPr>
              <a:t>Zdjęcie </a:t>
            </a:r>
            <a:r>
              <a:rPr lang="en-US" altLang="pl-PL" sz="1600" b="1">
                <a:solidFill>
                  <a:srgbClr val="008000"/>
                </a:solidFill>
              </a:rPr>
              <a:t>TEM </a:t>
            </a:r>
            <a:r>
              <a:rPr lang="pl-PL" altLang="pl-PL" sz="1600" b="1">
                <a:solidFill>
                  <a:srgbClr val="008000"/>
                </a:solidFill>
              </a:rPr>
              <a:t>repliki węglowej</a:t>
            </a:r>
            <a:r>
              <a:rPr lang="en-US" altLang="pl-PL" sz="1600" b="1">
                <a:solidFill>
                  <a:srgbClr val="008000"/>
                </a:solidFill>
              </a:rPr>
              <a:t>.</a:t>
            </a:r>
          </a:p>
        </p:txBody>
      </p:sp>
      <p:sp>
        <p:nvSpPr>
          <p:cNvPr id="40971" name="Text Box 1031"/>
          <p:cNvSpPr txBox="1">
            <a:spLocks noChangeArrowheads="1"/>
          </p:cNvSpPr>
          <p:nvPr/>
        </p:nvSpPr>
        <p:spPr bwMode="auto">
          <a:xfrm>
            <a:off x="5334000" y="3335338"/>
            <a:ext cx="3200400" cy="87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10000"/>
              </a:spcBef>
              <a:buFontTx/>
              <a:buNone/>
            </a:pPr>
            <a:r>
              <a:rPr lang="pl-PL" altLang="pl-PL" sz="1600" b="1">
                <a:solidFill>
                  <a:srgbClr val="008000"/>
                </a:solidFill>
              </a:rPr>
              <a:t>Powierzchnia </a:t>
            </a:r>
            <a:r>
              <a:rPr lang="en-US" altLang="pl-PL" sz="1600" b="1">
                <a:solidFill>
                  <a:srgbClr val="008000"/>
                </a:solidFill>
              </a:rPr>
              <a:t>BET  = 160 m</a:t>
            </a:r>
            <a:r>
              <a:rPr lang="en-US" altLang="pl-PL" sz="1600" b="1" baseline="30000">
                <a:solidFill>
                  <a:srgbClr val="008000"/>
                </a:solidFill>
              </a:rPr>
              <a:t>2</a:t>
            </a:r>
            <a:r>
              <a:rPr lang="en-US" altLang="pl-PL" sz="1600" b="1">
                <a:solidFill>
                  <a:srgbClr val="008000"/>
                </a:solidFill>
              </a:rPr>
              <a:t>/g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pl-PL" altLang="pl-PL" sz="1600" b="1">
                <a:solidFill>
                  <a:srgbClr val="008000"/>
                </a:solidFill>
              </a:rPr>
              <a:t>Objętość porów</a:t>
            </a:r>
            <a:r>
              <a:rPr lang="en-US" altLang="pl-PL" sz="1600" b="1">
                <a:solidFill>
                  <a:srgbClr val="008000"/>
                </a:solidFill>
              </a:rPr>
              <a:t> = 0.53 c</a:t>
            </a:r>
            <a:r>
              <a:rPr lang="pl-PL" altLang="pl-PL" sz="1600" b="1">
                <a:solidFill>
                  <a:srgbClr val="008000"/>
                </a:solidFill>
              </a:rPr>
              <a:t>m</a:t>
            </a:r>
            <a:r>
              <a:rPr lang="pl-PL" altLang="pl-PL" sz="1600" b="1" baseline="30000">
                <a:solidFill>
                  <a:srgbClr val="008000"/>
                </a:solidFill>
              </a:rPr>
              <a:t>3</a:t>
            </a:r>
            <a:r>
              <a:rPr lang="en-US" altLang="pl-PL" sz="1600" b="1">
                <a:solidFill>
                  <a:srgbClr val="008000"/>
                </a:solidFill>
              </a:rPr>
              <a:t>/g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pl-PL" altLang="pl-PL" sz="1600" b="1">
                <a:solidFill>
                  <a:srgbClr val="008000"/>
                </a:solidFill>
              </a:rPr>
              <a:t>Wymiar porów</a:t>
            </a:r>
            <a:r>
              <a:rPr lang="en-US" altLang="pl-PL" sz="1600" b="1">
                <a:solidFill>
                  <a:srgbClr val="008000"/>
                </a:solidFill>
              </a:rPr>
              <a:t> = 31 nm</a:t>
            </a:r>
          </a:p>
        </p:txBody>
      </p:sp>
      <p:pic>
        <p:nvPicPr>
          <p:cNvPr id="40972" name="Picture 1032" descr="meso2"/>
          <p:cNvPicPr>
            <a:picLocks noChangeAspect="1" noChangeArrowheads="1"/>
          </p:cNvPicPr>
          <p:nvPr/>
        </p:nvPicPr>
        <p:blipFill>
          <a:blip r:embed="rId6" cstate="print">
            <a:lum bright="-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1506538"/>
            <a:ext cx="25908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33CCCC">
                    <a:alpha val="50195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9067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Właściwości koloidalnie odwzorowanych mezoporowatych węgli (CIC)</a:t>
            </a:r>
            <a:endParaRPr lang="en-US" altLang="pl-PL" sz="20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1371600" y="4649788"/>
          <a:ext cx="6683375" cy="2247900"/>
        </p:xfrm>
        <a:graphic>
          <a:graphicData uri="http://schemas.openxmlformats.org/presentationml/2006/ole">
            <p:oleObj spid="_x0000_s43053" name="Document" r:id="rId4" imgW="5628637" imgH="1896981" progId="Word.Document.8">
              <p:embed/>
            </p:oleObj>
          </a:graphicData>
        </a:graphic>
      </p:graphicFrame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5334000" y="1066800"/>
          <a:ext cx="2478088" cy="3124200"/>
        </p:xfrm>
        <a:graphic>
          <a:graphicData uri="http://schemas.openxmlformats.org/presentationml/2006/ole">
            <p:oleObj spid="_x0000_s43054" r:id="rId5" imgW="8542760" imgH="11438611" progId="">
              <p:embed/>
            </p:oleObj>
          </a:graphicData>
        </a:graphic>
      </p:graphicFrame>
      <p:graphicFrame>
        <p:nvGraphicFramePr>
          <p:cNvPr id="43013" name="Object 5"/>
          <p:cNvGraphicFramePr>
            <a:graphicFrameLocks noChangeAspect="1"/>
          </p:cNvGraphicFramePr>
          <p:nvPr/>
        </p:nvGraphicFramePr>
        <p:xfrm>
          <a:off x="1066800" y="914400"/>
          <a:ext cx="3273425" cy="3276600"/>
        </p:xfrm>
        <a:graphic>
          <a:graphicData uri="http://schemas.openxmlformats.org/presentationml/2006/ole">
            <p:oleObj spid="_x0000_s43055" name="Document" r:id="rId6" imgW="2558796" imgH="2561844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/>
          <p:cNvSpPr txBox="1">
            <a:spLocks noChangeArrowheads="1"/>
          </p:cNvSpPr>
          <p:nvPr/>
        </p:nvSpPr>
        <p:spPr bwMode="auto">
          <a:xfrm>
            <a:off x="914400" y="152400"/>
            <a:ext cx="723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Mezoporowate węgle o dużej objętości porów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059" name="Text Box 9"/>
          <p:cNvSpPr txBox="1">
            <a:spLocks noChangeArrowheads="1"/>
          </p:cNvSpPr>
          <p:nvPr/>
        </p:nvSpPr>
        <p:spPr bwMode="auto">
          <a:xfrm>
            <a:off x="4883150" y="6311900"/>
            <a:ext cx="3667125" cy="277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pl-PL" sz="1200">
                <a:solidFill>
                  <a:srgbClr val="CC0000"/>
                </a:solidFill>
              </a:rPr>
              <a:t>K. Gierszal</a:t>
            </a:r>
            <a:r>
              <a:rPr lang="pl-PL" altLang="pl-PL" sz="1200">
                <a:solidFill>
                  <a:srgbClr val="CC0000"/>
                </a:solidFill>
              </a:rPr>
              <a:t>,</a:t>
            </a:r>
            <a:r>
              <a:rPr lang="en-US" altLang="pl-PL" sz="1200">
                <a:solidFill>
                  <a:srgbClr val="CC0000"/>
                </a:solidFill>
              </a:rPr>
              <a:t> M. Jaroniec,</a:t>
            </a:r>
            <a:r>
              <a:rPr lang="pl-PL" altLang="pl-PL" sz="1200">
                <a:solidFill>
                  <a:srgbClr val="CC0000"/>
                </a:solidFill>
              </a:rPr>
              <a:t> </a:t>
            </a:r>
            <a:r>
              <a:rPr lang="en-US" altLang="pl-PL" sz="1200">
                <a:solidFill>
                  <a:srgbClr val="CC0000"/>
                </a:solidFill>
              </a:rPr>
              <a:t>JACS </a:t>
            </a:r>
            <a:r>
              <a:rPr lang="pl-PL" altLang="pl-PL" sz="1200">
                <a:solidFill>
                  <a:srgbClr val="CC0000"/>
                </a:solidFill>
              </a:rPr>
              <a:t>2006, </a:t>
            </a:r>
            <a:r>
              <a:rPr lang="en-US" altLang="pl-PL" sz="1200">
                <a:solidFill>
                  <a:srgbClr val="CC0000"/>
                </a:solidFill>
              </a:rPr>
              <a:t>128</a:t>
            </a:r>
            <a:r>
              <a:rPr lang="pl-PL" altLang="pl-PL" sz="1200">
                <a:solidFill>
                  <a:srgbClr val="CC0000"/>
                </a:solidFill>
              </a:rPr>
              <a:t>, </a:t>
            </a:r>
            <a:r>
              <a:rPr lang="en-US" altLang="pl-PL" sz="1200">
                <a:solidFill>
                  <a:srgbClr val="CC0000"/>
                </a:solidFill>
              </a:rPr>
              <a:t>10026.</a:t>
            </a:r>
          </a:p>
        </p:txBody>
      </p:sp>
      <p:pic>
        <p:nvPicPr>
          <p:cNvPr id="4506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762000"/>
            <a:ext cx="2865438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026"/>
          <p:cNvSpPr txBox="1">
            <a:spLocks noChangeArrowheads="1"/>
          </p:cNvSpPr>
          <p:nvPr/>
        </p:nvSpPr>
        <p:spPr bwMode="auto">
          <a:xfrm>
            <a:off x="436563" y="300038"/>
            <a:ext cx="85344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Synteza mezoporowatych węgli o dużej objętości porów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107" name="Picture 102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0" y="1628775"/>
            <a:ext cx="1752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8" name="Text Box 1030"/>
          <p:cNvSpPr txBox="1">
            <a:spLocks noChangeArrowheads="1"/>
          </p:cNvSpPr>
          <p:nvPr/>
        </p:nvSpPr>
        <p:spPr bwMode="auto">
          <a:xfrm>
            <a:off x="304800" y="3200400"/>
            <a:ext cx="328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Aldehyd krotonowy</a:t>
            </a:r>
            <a:r>
              <a:rPr lang="en-US" altLang="pl-PL" sz="1800">
                <a:latin typeface="Arial" panose="020B0604020202020204" pitchFamily="34" charset="0"/>
              </a:rPr>
              <a:t> (2-butenal)</a:t>
            </a:r>
          </a:p>
        </p:txBody>
      </p:sp>
      <p:pic>
        <p:nvPicPr>
          <p:cNvPr id="47109" name="Picture 10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38" y="1600200"/>
            <a:ext cx="1905000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10" name="Rectangle 1032"/>
          <p:cNvSpPr>
            <a:spLocks noChangeArrowheads="1"/>
          </p:cNvSpPr>
          <p:nvPr/>
        </p:nvSpPr>
        <p:spPr bwMode="auto">
          <a:xfrm>
            <a:off x="5257800" y="3200400"/>
            <a:ext cx="3587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Floroglucynol</a:t>
            </a:r>
            <a:r>
              <a:rPr lang="en-US" altLang="pl-PL" sz="1800">
                <a:latin typeface="Arial" panose="020B0604020202020204" pitchFamily="34" charset="0"/>
              </a:rPr>
              <a:t> (1,3,5-benzenetriol)</a:t>
            </a:r>
          </a:p>
        </p:txBody>
      </p:sp>
      <p:sp>
        <p:nvSpPr>
          <p:cNvPr id="47111" name="Text Box 1034"/>
          <p:cNvSpPr txBox="1">
            <a:spLocks noChangeArrowheads="1"/>
          </p:cNvSpPr>
          <p:nvPr/>
        </p:nvSpPr>
        <p:spPr bwMode="auto">
          <a:xfrm>
            <a:off x="2840038" y="1166813"/>
            <a:ext cx="3270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Kwas szczawiowy</a:t>
            </a:r>
            <a:r>
              <a:rPr lang="en-US" altLang="pl-PL" sz="1800">
                <a:latin typeface="Arial" panose="020B0604020202020204" pitchFamily="34" charset="0"/>
              </a:rPr>
              <a:t> (</a:t>
            </a:r>
            <a:r>
              <a:rPr lang="pl-PL" altLang="pl-PL" sz="1800">
                <a:latin typeface="Arial" panose="020B0604020202020204" pitchFamily="34" charset="0"/>
              </a:rPr>
              <a:t>katalizator</a:t>
            </a:r>
            <a:r>
              <a:rPr lang="en-US" altLang="pl-PL" sz="18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47112" name="AutoShape 1035"/>
          <p:cNvSpPr>
            <a:spLocks noChangeArrowheads="1"/>
          </p:cNvSpPr>
          <p:nvPr/>
        </p:nvSpPr>
        <p:spPr bwMode="auto">
          <a:xfrm>
            <a:off x="4386263" y="1676400"/>
            <a:ext cx="76200" cy="533400"/>
          </a:xfrm>
          <a:prstGeom prst="downArrow">
            <a:avLst>
              <a:gd name="adj1" fmla="val 50000"/>
              <a:gd name="adj2" fmla="val 175000"/>
            </a:avLst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7113" name="AutoShape 1036"/>
          <p:cNvSpPr>
            <a:spLocks noChangeArrowheads="1"/>
          </p:cNvSpPr>
          <p:nvPr/>
        </p:nvSpPr>
        <p:spPr bwMode="auto">
          <a:xfrm rot="5400000">
            <a:off x="5257800" y="2209800"/>
            <a:ext cx="76200" cy="533400"/>
          </a:xfrm>
          <a:prstGeom prst="downArrow">
            <a:avLst>
              <a:gd name="adj1" fmla="val 50000"/>
              <a:gd name="adj2" fmla="val 175000"/>
            </a:avLst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7114" name="AutoShape 1037"/>
          <p:cNvSpPr>
            <a:spLocks noChangeArrowheads="1"/>
          </p:cNvSpPr>
          <p:nvPr/>
        </p:nvSpPr>
        <p:spPr bwMode="auto">
          <a:xfrm rot="-5400000">
            <a:off x="3505200" y="2209800"/>
            <a:ext cx="76200" cy="533400"/>
          </a:xfrm>
          <a:prstGeom prst="downArrow">
            <a:avLst>
              <a:gd name="adj1" fmla="val 50000"/>
              <a:gd name="adj2" fmla="val 175000"/>
            </a:avLst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7115" name="Text Box 1038"/>
          <p:cNvSpPr txBox="1">
            <a:spLocks noChangeArrowheads="1"/>
          </p:cNvSpPr>
          <p:nvPr/>
        </p:nvSpPr>
        <p:spPr bwMode="auto">
          <a:xfrm>
            <a:off x="4170363" y="2133600"/>
            <a:ext cx="533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0000CC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pl-PL" sz="4000" b="1">
                <a:solidFill>
                  <a:srgbClr val="0000CC"/>
                </a:solidFill>
              </a:rPr>
              <a:t>+</a:t>
            </a:r>
          </a:p>
        </p:txBody>
      </p:sp>
      <p:pic>
        <p:nvPicPr>
          <p:cNvPr id="47116" name="Picture 105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429000"/>
            <a:ext cx="1600200" cy="102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17" name="AutoShape 1052"/>
          <p:cNvSpPr>
            <a:spLocks noChangeArrowheads="1"/>
          </p:cNvSpPr>
          <p:nvPr/>
        </p:nvSpPr>
        <p:spPr bwMode="auto">
          <a:xfrm rot="10800000">
            <a:off x="4376738" y="2774950"/>
            <a:ext cx="76200" cy="533400"/>
          </a:xfrm>
          <a:prstGeom prst="downArrow">
            <a:avLst>
              <a:gd name="adj1" fmla="val 50000"/>
              <a:gd name="adj2" fmla="val 175000"/>
            </a:avLst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47118" name="AutoShape 1053"/>
          <p:cNvSpPr>
            <a:spLocks noChangeArrowheads="1"/>
          </p:cNvSpPr>
          <p:nvPr/>
        </p:nvSpPr>
        <p:spPr bwMode="auto">
          <a:xfrm>
            <a:off x="4148138" y="4572000"/>
            <a:ext cx="511175" cy="762000"/>
          </a:xfrm>
          <a:prstGeom prst="downArrow">
            <a:avLst>
              <a:gd name="adj1" fmla="val 50000"/>
              <a:gd name="adj2" fmla="val 37267"/>
            </a:avLst>
          </a:prstGeom>
          <a:gradFill rotWithShape="1">
            <a:gsLst>
              <a:gs pos="0">
                <a:srgbClr val="6699FF"/>
              </a:gs>
              <a:gs pos="100000">
                <a:srgbClr val="FFCC00"/>
              </a:gs>
            </a:gsLst>
            <a:lin ang="5400000" scaled="1"/>
          </a:gra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pic>
        <p:nvPicPr>
          <p:cNvPr id="47119" name="Picture 105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5334000"/>
            <a:ext cx="1752600" cy="113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20" name="Rectangle 1055"/>
          <p:cNvSpPr>
            <a:spLocks noChangeArrowheads="1"/>
          </p:cNvSpPr>
          <p:nvPr/>
        </p:nvSpPr>
        <p:spPr bwMode="auto">
          <a:xfrm>
            <a:off x="5334000" y="3886200"/>
            <a:ext cx="33909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Cząstki koloidalnej krzemionki</a:t>
            </a:r>
            <a:endParaRPr lang="en-US" altLang="pl-P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028"/>
          <p:cNvSpPr txBox="1">
            <a:spLocks noChangeArrowheads="1"/>
          </p:cNvSpPr>
          <p:nvPr/>
        </p:nvSpPr>
        <p:spPr bwMode="auto">
          <a:xfrm>
            <a:off x="914400" y="457200"/>
            <a:ext cx="723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</a:rPr>
              <a:t>Mezoporowate węgle o dużej objętości porów</a:t>
            </a:r>
            <a:endParaRPr lang="en-US" altLang="pl-PL" sz="2400" b="1">
              <a:solidFill>
                <a:srgbClr val="0000CC"/>
              </a:solidFill>
            </a:endParaRPr>
          </a:p>
        </p:txBody>
      </p:sp>
      <p:pic>
        <p:nvPicPr>
          <p:cNvPr id="49155" name="Picture 1031" descr="s24-1_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349" b="22223"/>
          <a:stretch>
            <a:fillRect/>
          </a:stretch>
        </p:blipFill>
        <p:spPr bwMode="auto">
          <a:xfrm>
            <a:off x="914400" y="1371600"/>
            <a:ext cx="739140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Text Box 1032"/>
          <p:cNvSpPr txBox="1">
            <a:spLocks noChangeArrowheads="1"/>
          </p:cNvSpPr>
          <p:nvPr/>
        </p:nvSpPr>
        <p:spPr bwMode="auto">
          <a:xfrm>
            <a:off x="381000" y="5715000"/>
            <a:ext cx="8534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l-PL" altLang="pl-PL" sz="2000" i="1">
                <a:solidFill>
                  <a:srgbClr val="006600"/>
                </a:solidFill>
              </a:rPr>
              <a:t>Częściowo uporządkowana stała matryca z koloidalnych cząstek krzemionkowych o wymiarach</a:t>
            </a:r>
            <a:r>
              <a:rPr lang="en-US" altLang="pl-PL" sz="2000" i="1">
                <a:solidFill>
                  <a:srgbClr val="006600"/>
                </a:solidFill>
              </a:rPr>
              <a:t> ~24 nm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00"/>
          <p:cNvSpPr>
            <a:spLocks noChangeArrowheads="1"/>
          </p:cNvSpPr>
          <p:nvPr/>
        </p:nvSpPr>
        <p:spPr bwMode="auto">
          <a:xfrm>
            <a:off x="1289050" y="6165850"/>
            <a:ext cx="7608888" cy="59848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08000" tIns="0" rIns="0" bIns="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pSp>
        <p:nvGrpSpPr>
          <p:cNvPr id="51203" name="Group 2"/>
          <p:cNvGrpSpPr>
            <a:grpSpLocks/>
          </p:cNvGrpSpPr>
          <p:nvPr/>
        </p:nvGrpSpPr>
        <p:grpSpPr bwMode="auto">
          <a:xfrm>
            <a:off x="1676400" y="1600200"/>
            <a:ext cx="6629400" cy="4267200"/>
            <a:chOff x="496" y="624"/>
            <a:chExt cx="4160" cy="2616"/>
          </a:xfrm>
        </p:grpSpPr>
        <p:grpSp>
          <p:nvGrpSpPr>
            <p:cNvPr id="51206" name="Group 3"/>
            <p:cNvGrpSpPr>
              <a:grpSpLocks noChangeAspect="1"/>
            </p:cNvGrpSpPr>
            <p:nvPr/>
          </p:nvGrpSpPr>
          <p:grpSpPr bwMode="auto">
            <a:xfrm>
              <a:off x="3447" y="1235"/>
              <a:ext cx="381" cy="382"/>
              <a:chOff x="2188" y="607"/>
              <a:chExt cx="461" cy="461"/>
            </a:xfrm>
          </p:grpSpPr>
          <p:sp>
            <p:nvSpPr>
              <p:cNvPr id="51576" name="Oval 4"/>
              <p:cNvSpPr>
                <a:spLocks noChangeAspect="1" noChangeArrowheads="1"/>
              </p:cNvSpPr>
              <p:nvPr/>
            </p:nvSpPr>
            <p:spPr bwMode="auto">
              <a:xfrm>
                <a:off x="2188" y="607"/>
                <a:ext cx="461" cy="461"/>
              </a:xfrm>
              <a:prstGeom prst="ellips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7" name="Oval 5"/>
              <p:cNvSpPr>
                <a:spLocks noChangeAspect="1" noChangeArrowheads="1"/>
              </p:cNvSpPr>
              <p:nvPr/>
            </p:nvSpPr>
            <p:spPr bwMode="auto">
              <a:xfrm>
                <a:off x="2298" y="620"/>
                <a:ext cx="83" cy="83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8" name="Oval 6"/>
              <p:cNvSpPr>
                <a:spLocks noChangeAspect="1" noChangeArrowheads="1"/>
              </p:cNvSpPr>
              <p:nvPr/>
            </p:nvSpPr>
            <p:spPr bwMode="auto">
              <a:xfrm>
                <a:off x="2469" y="624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9" name="Oval 7"/>
              <p:cNvSpPr>
                <a:spLocks noChangeAspect="1" noChangeArrowheads="1"/>
              </p:cNvSpPr>
              <p:nvPr/>
            </p:nvSpPr>
            <p:spPr bwMode="auto">
              <a:xfrm>
                <a:off x="2386" y="620"/>
                <a:ext cx="79" cy="83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0" name="Oval 8"/>
              <p:cNvSpPr>
                <a:spLocks noChangeAspect="1" noChangeArrowheads="1"/>
              </p:cNvSpPr>
              <p:nvPr/>
            </p:nvSpPr>
            <p:spPr bwMode="auto">
              <a:xfrm>
                <a:off x="2513" y="695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1" name="Oval 9"/>
              <p:cNvSpPr>
                <a:spLocks noChangeAspect="1" noChangeArrowheads="1"/>
              </p:cNvSpPr>
              <p:nvPr/>
            </p:nvSpPr>
            <p:spPr bwMode="auto">
              <a:xfrm>
                <a:off x="2241" y="677"/>
                <a:ext cx="79" cy="83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2" name="Oval 10"/>
              <p:cNvSpPr>
                <a:spLocks noChangeAspect="1" noChangeArrowheads="1"/>
              </p:cNvSpPr>
              <p:nvPr/>
            </p:nvSpPr>
            <p:spPr bwMode="auto">
              <a:xfrm>
                <a:off x="2386" y="760"/>
                <a:ext cx="79" cy="84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3" name="Oval 11"/>
              <p:cNvSpPr>
                <a:spLocks noChangeAspect="1" noChangeArrowheads="1"/>
              </p:cNvSpPr>
              <p:nvPr/>
            </p:nvSpPr>
            <p:spPr bwMode="auto">
              <a:xfrm>
                <a:off x="2425" y="690"/>
                <a:ext cx="84" cy="84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4" name="Oval 12"/>
              <p:cNvSpPr>
                <a:spLocks noChangeAspect="1" noChangeArrowheads="1"/>
              </p:cNvSpPr>
              <p:nvPr/>
            </p:nvSpPr>
            <p:spPr bwMode="auto">
              <a:xfrm>
                <a:off x="2355" y="681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5" name="Oval 13"/>
              <p:cNvSpPr>
                <a:spLocks noChangeAspect="1" noChangeArrowheads="1"/>
              </p:cNvSpPr>
              <p:nvPr/>
            </p:nvSpPr>
            <p:spPr bwMode="auto">
              <a:xfrm>
                <a:off x="2285" y="747"/>
                <a:ext cx="83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6" name="Oval 14"/>
              <p:cNvSpPr>
                <a:spLocks noChangeAspect="1" noChangeArrowheads="1"/>
              </p:cNvSpPr>
              <p:nvPr/>
            </p:nvSpPr>
            <p:spPr bwMode="auto">
              <a:xfrm>
                <a:off x="2188" y="747"/>
                <a:ext cx="83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7" name="Oval 15"/>
              <p:cNvSpPr>
                <a:spLocks noChangeAspect="1" noChangeArrowheads="1"/>
              </p:cNvSpPr>
              <p:nvPr/>
            </p:nvSpPr>
            <p:spPr bwMode="auto">
              <a:xfrm>
                <a:off x="2473" y="760"/>
                <a:ext cx="80" cy="84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8" name="Oval 16"/>
              <p:cNvSpPr>
                <a:spLocks noChangeAspect="1" noChangeArrowheads="1"/>
              </p:cNvSpPr>
              <p:nvPr/>
            </p:nvSpPr>
            <p:spPr bwMode="auto">
              <a:xfrm>
                <a:off x="2346" y="839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89" name="Oval 17"/>
              <p:cNvSpPr>
                <a:spLocks noChangeAspect="1" noChangeArrowheads="1"/>
              </p:cNvSpPr>
              <p:nvPr/>
            </p:nvSpPr>
            <p:spPr bwMode="auto">
              <a:xfrm>
                <a:off x="2553" y="765"/>
                <a:ext cx="83" cy="83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0" name="Oval 18"/>
              <p:cNvSpPr>
                <a:spLocks noChangeAspect="1" noChangeArrowheads="1"/>
              </p:cNvSpPr>
              <p:nvPr/>
            </p:nvSpPr>
            <p:spPr bwMode="auto">
              <a:xfrm>
                <a:off x="2188" y="826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1" name="Oval 19"/>
              <p:cNvSpPr>
                <a:spLocks noChangeAspect="1" noChangeArrowheads="1"/>
              </p:cNvSpPr>
              <p:nvPr/>
            </p:nvSpPr>
            <p:spPr bwMode="auto">
              <a:xfrm>
                <a:off x="2267" y="826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2" name="Oval 20"/>
              <p:cNvSpPr>
                <a:spLocks noChangeAspect="1" noChangeArrowheads="1"/>
              </p:cNvSpPr>
              <p:nvPr/>
            </p:nvSpPr>
            <p:spPr bwMode="auto">
              <a:xfrm>
                <a:off x="2469" y="967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3" name="Oval 21"/>
              <p:cNvSpPr>
                <a:spLocks noChangeAspect="1" noChangeArrowheads="1"/>
              </p:cNvSpPr>
              <p:nvPr/>
            </p:nvSpPr>
            <p:spPr bwMode="auto">
              <a:xfrm>
                <a:off x="2561" y="844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4" name="Oval 22"/>
              <p:cNvSpPr>
                <a:spLocks noChangeAspect="1" noChangeArrowheads="1"/>
              </p:cNvSpPr>
              <p:nvPr/>
            </p:nvSpPr>
            <p:spPr bwMode="auto">
              <a:xfrm>
                <a:off x="2482" y="857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5" name="Oval 23"/>
              <p:cNvSpPr>
                <a:spLocks noChangeAspect="1" noChangeArrowheads="1"/>
              </p:cNvSpPr>
              <p:nvPr/>
            </p:nvSpPr>
            <p:spPr bwMode="auto">
              <a:xfrm>
                <a:off x="2535" y="914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6" name="Oval 24"/>
              <p:cNvSpPr>
                <a:spLocks noChangeAspect="1" noChangeArrowheads="1"/>
              </p:cNvSpPr>
              <p:nvPr/>
            </p:nvSpPr>
            <p:spPr bwMode="auto">
              <a:xfrm>
                <a:off x="2412" y="905"/>
                <a:ext cx="83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7" name="Oval 25"/>
              <p:cNvSpPr>
                <a:spLocks noChangeAspect="1" noChangeArrowheads="1"/>
              </p:cNvSpPr>
              <p:nvPr/>
            </p:nvSpPr>
            <p:spPr bwMode="auto">
              <a:xfrm>
                <a:off x="2386" y="989"/>
                <a:ext cx="83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8" name="Oval 26"/>
              <p:cNvSpPr>
                <a:spLocks noChangeAspect="1" noChangeArrowheads="1"/>
              </p:cNvSpPr>
              <p:nvPr/>
            </p:nvSpPr>
            <p:spPr bwMode="auto">
              <a:xfrm>
                <a:off x="2293" y="976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99" name="Oval 27"/>
              <p:cNvSpPr>
                <a:spLocks noChangeAspect="1" noChangeArrowheads="1"/>
              </p:cNvSpPr>
              <p:nvPr/>
            </p:nvSpPr>
            <p:spPr bwMode="auto">
              <a:xfrm>
                <a:off x="2342" y="914"/>
                <a:ext cx="79" cy="79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600" name="Oval 28"/>
              <p:cNvSpPr>
                <a:spLocks noChangeAspect="1" noChangeArrowheads="1"/>
              </p:cNvSpPr>
              <p:nvPr/>
            </p:nvSpPr>
            <p:spPr bwMode="auto">
              <a:xfrm>
                <a:off x="2245" y="905"/>
                <a:ext cx="84" cy="84"/>
              </a:xfrm>
              <a:prstGeom prst="ellipse">
                <a:avLst/>
              </a:prstGeom>
              <a:solidFill>
                <a:srgbClr val="99CC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</p:grpSp>
        <p:sp>
          <p:nvSpPr>
            <p:cNvPr id="51207" name="Oval 29"/>
            <p:cNvSpPr>
              <a:spLocks noChangeAspect="1" noChangeArrowheads="1"/>
            </p:cNvSpPr>
            <p:nvPr/>
          </p:nvSpPr>
          <p:spPr bwMode="auto">
            <a:xfrm>
              <a:off x="3459" y="2064"/>
              <a:ext cx="381" cy="385"/>
            </a:xfrm>
            <a:prstGeom prst="ellipse">
              <a:avLst/>
            </a:prstGeom>
            <a:solidFill>
              <a:srgbClr val="9933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08" name="Oval 30"/>
            <p:cNvSpPr>
              <a:spLocks noChangeAspect="1" noChangeArrowheads="1"/>
            </p:cNvSpPr>
            <p:nvPr/>
          </p:nvSpPr>
          <p:spPr bwMode="auto">
            <a:xfrm>
              <a:off x="3554" y="2078"/>
              <a:ext cx="69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09" name="Oval 31"/>
            <p:cNvSpPr>
              <a:spLocks noChangeAspect="1" noChangeArrowheads="1"/>
            </p:cNvSpPr>
            <p:nvPr/>
          </p:nvSpPr>
          <p:spPr bwMode="auto">
            <a:xfrm>
              <a:off x="3691" y="2078"/>
              <a:ext cx="70" cy="70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0" name="Oval 32"/>
            <p:cNvSpPr>
              <a:spLocks noChangeAspect="1" noChangeArrowheads="1"/>
            </p:cNvSpPr>
            <p:nvPr/>
          </p:nvSpPr>
          <p:spPr bwMode="auto">
            <a:xfrm>
              <a:off x="3623" y="2078"/>
              <a:ext cx="68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1" name="Oval 33"/>
            <p:cNvSpPr>
              <a:spLocks noChangeAspect="1" noChangeArrowheads="1"/>
            </p:cNvSpPr>
            <p:nvPr/>
          </p:nvSpPr>
          <p:spPr bwMode="auto">
            <a:xfrm>
              <a:off x="3731" y="2140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2" name="Oval 34"/>
            <p:cNvSpPr>
              <a:spLocks noChangeAspect="1" noChangeArrowheads="1"/>
            </p:cNvSpPr>
            <p:nvPr/>
          </p:nvSpPr>
          <p:spPr bwMode="auto">
            <a:xfrm>
              <a:off x="3502" y="2125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3" name="Oval 35"/>
            <p:cNvSpPr>
              <a:spLocks noChangeAspect="1" noChangeArrowheads="1"/>
            </p:cNvSpPr>
            <p:nvPr/>
          </p:nvSpPr>
          <p:spPr bwMode="auto">
            <a:xfrm>
              <a:off x="3623" y="2195"/>
              <a:ext cx="68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4" name="Oval 36"/>
            <p:cNvSpPr>
              <a:spLocks noChangeAspect="1" noChangeArrowheads="1"/>
            </p:cNvSpPr>
            <p:nvPr/>
          </p:nvSpPr>
          <p:spPr bwMode="auto">
            <a:xfrm>
              <a:off x="3658" y="2136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5" name="Oval 37"/>
            <p:cNvSpPr>
              <a:spLocks noChangeAspect="1" noChangeArrowheads="1"/>
            </p:cNvSpPr>
            <p:nvPr/>
          </p:nvSpPr>
          <p:spPr bwMode="auto">
            <a:xfrm>
              <a:off x="3590" y="2133"/>
              <a:ext cx="65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6" name="Oval 38"/>
            <p:cNvSpPr>
              <a:spLocks noChangeAspect="1" noChangeArrowheads="1"/>
            </p:cNvSpPr>
            <p:nvPr/>
          </p:nvSpPr>
          <p:spPr bwMode="auto">
            <a:xfrm>
              <a:off x="3542" y="2180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7" name="Oval 39"/>
            <p:cNvSpPr>
              <a:spLocks noChangeAspect="1" noChangeArrowheads="1"/>
            </p:cNvSpPr>
            <p:nvPr/>
          </p:nvSpPr>
          <p:spPr bwMode="auto">
            <a:xfrm>
              <a:off x="3463" y="2180"/>
              <a:ext cx="64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8" name="Oval 40"/>
            <p:cNvSpPr>
              <a:spLocks noChangeAspect="1" noChangeArrowheads="1"/>
            </p:cNvSpPr>
            <p:nvPr/>
          </p:nvSpPr>
          <p:spPr bwMode="auto">
            <a:xfrm>
              <a:off x="3700" y="2195"/>
              <a:ext cx="64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19" name="Oval 41"/>
            <p:cNvSpPr>
              <a:spLocks noChangeAspect="1" noChangeArrowheads="1"/>
            </p:cNvSpPr>
            <p:nvPr/>
          </p:nvSpPr>
          <p:spPr bwMode="auto">
            <a:xfrm>
              <a:off x="3594" y="2256"/>
              <a:ext cx="64" cy="70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0" name="Oval 42"/>
            <p:cNvSpPr>
              <a:spLocks noChangeAspect="1" noChangeArrowheads="1"/>
            </p:cNvSpPr>
            <p:nvPr/>
          </p:nvSpPr>
          <p:spPr bwMode="auto">
            <a:xfrm>
              <a:off x="3764" y="2195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1" name="Oval 43"/>
            <p:cNvSpPr>
              <a:spLocks noChangeAspect="1" noChangeArrowheads="1"/>
            </p:cNvSpPr>
            <p:nvPr/>
          </p:nvSpPr>
          <p:spPr bwMode="auto">
            <a:xfrm>
              <a:off x="3459" y="2246"/>
              <a:ext cx="68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2" name="Oval 44"/>
            <p:cNvSpPr>
              <a:spLocks noChangeAspect="1" noChangeArrowheads="1"/>
            </p:cNvSpPr>
            <p:nvPr/>
          </p:nvSpPr>
          <p:spPr bwMode="auto">
            <a:xfrm>
              <a:off x="3527" y="2246"/>
              <a:ext cx="67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3" name="Oval 45"/>
            <p:cNvSpPr>
              <a:spLocks noChangeAspect="1" noChangeArrowheads="1"/>
            </p:cNvSpPr>
            <p:nvPr/>
          </p:nvSpPr>
          <p:spPr bwMode="auto">
            <a:xfrm>
              <a:off x="3691" y="2362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4" name="Oval 46"/>
            <p:cNvSpPr>
              <a:spLocks noChangeAspect="1" noChangeArrowheads="1"/>
            </p:cNvSpPr>
            <p:nvPr/>
          </p:nvSpPr>
          <p:spPr bwMode="auto">
            <a:xfrm>
              <a:off x="3772" y="2260"/>
              <a:ext cx="65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5" name="Oval 47"/>
            <p:cNvSpPr>
              <a:spLocks noChangeAspect="1" noChangeArrowheads="1"/>
            </p:cNvSpPr>
            <p:nvPr/>
          </p:nvSpPr>
          <p:spPr bwMode="auto">
            <a:xfrm>
              <a:off x="3706" y="2271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6" name="Oval 48"/>
            <p:cNvSpPr>
              <a:spLocks noChangeAspect="1" noChangeArrowheads="1"/>
            </p:cNvSpPr>
            <p:nvPr/>
          </p:nvSpPr>
          <p:spPr bwMode="auto">
            <a:xfrm>
              <a:off x="3749" y="2318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7" name="Oval 49"/>
            <p:cNvSpPr>
              <a:spLocks noChangeAspect="1" noChangeArrowheads="1"/>
            </p:cNvSpPr>
            <p:nvPr/>
          </p:nvSpPr>
          <p:spPr bwMode="auto">
            <a:xfrm>
              <a:off x="3648" y="2311"/>
              <a:ext cx="70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8" name="Oval 50"/>
            <p:cNvSpPr>
              <a:spLocks noChangeAspect="1" noChangeArrowheads="1"/>
            </p:cNvSpPr>
            <p:nvPr/>
          </p:nvSpPr>
          <p:spPr bwMode="auto">
            <a:xfrm>
              <a:off x="3627" y="2380"/>
              <a:ext cx="64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29" name="Oval 51"/>
            <p:cNvSpPr>
              <a:spLocks noChangeAspect="1" noChangeArrowheads="1"/>
            </p:cNvSpPr>
            <p:nvPr/>
          </p:nvSpPr>
          <p:spPr bwMode="auto">
            <a:xfrm>
              <a:off x="3551" y="2369"/>
              <a:ext cx="64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0" name="Oval 52"/>
            <p:cNvSpPr>
              <a:spLocks noChangeAspect="1" noChangeArrowheads="1"/>
            </p:cNvSpPr>
            <p:nvPr/>
          </p:nvSpPr>
          <p:spPr bwMode="auto">
            <a:xfrm>
              <a:off x="3587" y="2318"/>
              <a:ext cx="68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1" name="Oval 53"/>
            <p:cNvSpPr>
              <a:spLocks noChangeAspect="1" noChangeArrowheads="1"/>
            </p:cNvSpPr>
            <p:nvPr/>
          </p:nvSpPr>
          <p:spPr bwMode="auto">
            <a:xfrm>
              <a:off x="3509" y="2315"/>
              <a:ext cx="66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2" name="Oval 54"/>
            <p:cNvSpPr>
              <a:spLocks noChangeAspect="1" noChangeArrowheads="1"/>
            </p:cNvSpPr>
            <p:nvPr/>
          </p:nvSpPr>
          <p:spPr bwMode="auto">
            <a:xfrm>
              <a:off x="2495" y="2075"/>
              <a:ext cx="385" cy="385"/>
            </a:xfrm>
            <a:prstGeom prst="ellipse">
              <a:avLst/>
            </a:pr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3" name="Oval 55"/>
            <p:cNvSpPr>
              <a:spLocks noChangeAspect="1" noChangeArrowheads="1"/>
            </p:cNvSpPr>
            <p:nvPr/>
          </p:nvSpPr>
          <p:spPr bwMode="auto">
            <a:xfrm>
              <a:off x="2590" y="2090"/>
              <a:ext cx="69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4" name="Oval 56"/>
            <p:cNvSpPr>
              <a:spLocks noChangeAspect="1" noChangeArrowheads="1"/>
            </p:cNvSpPr>
            <p:nvPr/>
          </p:nvSpPr>
          <p:spPr bwMode="auto">
            <a:xfrm>
              <a:off x="2727" y="2090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5" name="Oval 57"/>
            <p:cNvSpPr>
              <a:spLocks noChangeAspect="1" noChangeArrowheads="1"/>
            </p:cNvSpPr>
            <p:nvPr/>
          </p:nvSpPr>
          <p:spPr bwMode="auto">
            <a:xfrm>
              <a:off x="2659" y="2090"/>
              <a:ext cx="68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6" name="Oval 58"/>
            <p:cNvSpPr>
              <a:spLocks noChangeAspect="1" noChangeArrowheads="1"/>
            </p:cNvSpPr>
            <p:nvPr/>
          </p:nvSpPr>
          <p:spPr bwMode="auto">
            <a:xfrm>
              <a:off x="2767" y="2152"/>
              <a:ext cx="70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7" name="Oval 59"/>
            <p:cNvSpPr>
              <a:spLocks noChangeAspect="1" noChangeArrowheads="1"/>
            </p:cNvSpPr>
            <p:nvPr/>
          </p:nvSpPr>
          <p:spPr bwMode="auto">
            <a:xfrm>
              <a:off x="2538" y="2137"/>
              <a:ext cx="70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8" name="Oval 60"/>
            <p:cNvSpPr>
              <a:spLocks noChangeAspect="1" noChangeArrowheads="1"/>
            </p:cNvSpPr>
            <p:nvPr/>
          </p:nvSpPr>
          <p:spPr bwMode="auto">
            <a:xfrm>
              <a:off x="2659" y="2206"/>
              <a:ext cx="68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39" name="Oval 61"/>
            <p:cNvSpPr>
              <a:spLocks noChangeAspect="1" noChangeArrowheads="1"/>
            </p:cNvSpPr>
            <p:nvPr/>
          </p:nvSpPr>
          <p:spPr bwMode="auto">
            <a:xfrm>
              <a:off x="2694" y="2148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0" name="Oval 62"/>
            <p:cNvSpPr>
              <a:spLocks noChangeAspect="1" noChangeArrowheads="1"/>
            </p:cNvSpPr>
            <p:nvPr/>
          </p:nvSpPr>
          <p:spPr bwMode="auto">
            <a:xfrm>
              <a:off x="2626" y="2144"/>
              <a:ext cx="68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1" name="Oval 63"/>
            <p:cNvSpPr>
              <a:spLocks noChangeAspect="1" noChangeArrowheads="1"/>
            </p:cNvSpPr>
            <p:nvPr/>
          </p:nvSpPr>
          <p:spPr bwMode="auto">
            <a:xfrm>
              <a:off x="2578" y="2191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2" name="Oval 64"/>
            <p:cNvSpPr>
              <a:spLocks noChangeAspect="1" noChangeArrowheads="1"/>
            </p:cNvSpPr>
            <p:nvPr/>
          </p:nvSpPr>
          <p:spPr bwMode="auto">
            <a:xfrm>
              <a:off x="2499" y="2191"/>
              <a:ext cx="64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3" name="Oval 65"/>
            <p:cNvSpPr>
              <a:spLocks noChangeAspect="1" noChangeArrowheads="1"/>
            </p:cNvSpPr>
            <p:nvPr/>
          </p:nvSpPr>
          <p:spPr bwMode="auto">
            <a:xfrm>
              <a:off x="2736" y="2206"/>
              <a:ext cx="64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4" name="Oval 66"/>
            <p:cNvSpPr>
              <a:spLocks noChangeAspect="1" noChangeArrowheads="1"/>
            </p:cNvSpPr>
            <p:nvPr/>
          </p:nvSpPr>
          <p:spPr bwMode="auto">
            <a:xfrm>
              <a:off x="2630" y="2268"/>
              <a:ext cx="64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5" name="Oval 67"/>
            <p:cNvSpPr>
              <a:spLocks noChangeAspect="1" noChangeArrowheads="1"/>
            </p:cNvSpPr>
            <p:nvPr/>
          </p:nvSpPr>
          <p:spPr bwMode="auto">
            <a:xfrm>
              <a:off x="2800" y="2206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6" name="Oval 68"/>
            <p:cNvSpPr>
              <a:spLocks noChangeAspect="1" noChangeArrowheads="1"/>
            </p:cNvSpPr>
            <p:nvPr/>
          </p:nvSpPr>
          <p:spPr bwMode="auto">
            <a:xfrm>
              <a:off x="2495" y="2257"/>
              <a:ext cx="68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7" name="Oval 69"/>
            <p:cNvSpPr>
              <a:spLocks noChangeAspect="1" noChangeArrowheads="1"/>
            </p:cNvSpPr>
            <p:nvPr/>
          </p:nvSpPr>
          <p:spPr bwMode="auto">
            <a:xfrm>
              <a:off x="2563" y="2257"/>
              <a:ext cx="67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8" name="Oval 70"/>
            <p:cNvSpPr>
              <a:spLocks noChangeAspect="1" noChangeArrowheads="1"/>
            </p:cNvSpPr>
            <p:nvPr/>
          </p:nvSpPr>
          <p:spPr bwMode="auto">
            <a:xfrm>
              <a:off x="2727" y="2373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49" name="Oval 71"/>
            <p:cNvSpPr>
              <a:spLocks noChangeAspect="1" noChangeArrowheads="1"/>
            </p:cNvSpPr>
            <p:nvPr/>
          </p:nvSpPr>
          <p:spPr bwMode="auto">
            <a:xfrm>
              <a:off x="2808" y="2272"/>
              <a:ext cx="65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0" name="Oval 72"/>
            <p:cNvSpPr>
              <a:spLocks noChangeAspect="1" noChangeArrowheads="1"/>
            </p:cNvSpPr>
            <p:nvPr/>
          </p:nvSpPr>
          <p:spPr bwMode="auto">
            <a:xfrm>
              <a:off x="2742" y="2282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1" name="Oval 73"/>
            <p:cNvSpPr>
              <a:spLocks noChangeAspect="1" noChangeArrowheads="1"/>
            </p:cNvSpPr>
            <p:nvPr/>
          </p:nvSpPr>
          <p:spPr bwMode="auto">
            <a:xfrm>
              <a:off x="2785" y="2330"/>
              <a:ext cx="66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2" name="Oval 74"/>
            <p:cNvSpPr>
              <a:spLocks noChangeAspect="1" noChangeArrowheads="1"/>
            </p:cNvSpPr>
            <p:nvPr/>
          </p:nvSpPr>
          <p:spPr bwMode="auto">
            <a:xfrm>
              <a:off x="2684" y="2322"/>
              <a:ext cx="70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3" name="Oval 75"/>
            <p:cNvSpPr>
              <a:spLocks noChangeAspect="1" noChangeArrowheads="1"/>
            </p:cNvSpPr>
            <p:nvPr/>
          </p:nvSpPr>
          <p:spPr bwMode="auto">
            <a:xfrm>
              <a:off x="2663" y="2392"/>
              <a:ext cx="64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4" name="Oval 76"/>
            <p:cNvSpPr>
              <a:spLocks noChangeAspect="1" noChangeArrowheads="1"/>
            </p:cNvSpPr>
            <p:nvPr/>
          </p:nvSpPr>
          <p:spPr bwMode="auto">
            <a:xfrm>
              <a:off x="2587" y="2381"/>
              <a:ext cx="64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5" name="Oval 77"/>
            <p:cNvSpPr>
              <a:spLocks noChangeAspect="1" noChangeArrowheads="1"/>
            </p:cNvSpPr>
            <p:nvPr/>
          </p:nvSpPr>
          <p:spPr bwMode="auto">
            <a:xfrm>
              <a:off x="2623" y="2330"/>
              <a:ext cx="68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56" name="Oval 78"/>
            <p:cNvSpPr>
              <a:spLocks noChangeAspect="1" noChangeArrowheads="1"/>
            </p:cNvSpPr>
            <p:nvPr/>
          </p:nvSpPr>
          <p:spPr bwMode="auto">
            <a:xfrm>
              <a:off x="2545" y="2326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grpSp>
          <p:nvGrpSpPr>
            <p:cNvPr id="51257" name="Group 79"/>
            <p:cNvGrpSpPr>
              <a:grpSpLocks noChangeAspect="1"/>
            </p:cNvGrpSpPr>
            <p:nvPr/>
          </p:nvGrpSpPr>
          <p:grpSpPr bwMode="auto">
            <a:xfrm>
              <a:off x="1654" y="2061"/>
              <a:ext cx="386" cy="382"/>
              <a:chOff x="2214" y="2767"/>
              <a:chExt cx="466" cy="461"/>
            </a:xfrm>
          </p:grpSpPr>
          <p:sp>
            <p:nvSpPr>
              <p:cNvPr id="51551" name="Oval 80"/>
              <p:cNvSpPr>
                <a:spLocks noChangeAspect="1" noChangeArrowheads="1"/>
              </p:cNvSpPr>
              <p:nvPr/>
            </p:nvSpPr>
            <p:spPr bwMode="auto">
              <a:xfrm>
                <a:off x="2214" y="2767"/>
                <a:ext cx="466" cy="461"/>
              </a:xfrm>
              <a:prstGeom prst="ellipse">
                <a:avLst/>
              </a:prstGeom>
              <a:solidFill>
                <a:srgbClr val="00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2" name="Oval 81"/>
              <p:cNvSpPr>
                <a:spLocks noChangeAspect="1" noChangeArrowheads="1"/>
              </p:cNvSpPr>
              <p:nvPr/>
            </p:nvSpPr>
            <p:spPr bwMode="auto">
              <a:xfrm>
                <a:off x="2329" y="2784"/>
                <a:ext cx="83" cy="80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3" name="Oval 82"/>
              <p:cNvSpPr>
                <a:spLocks noChangeAspect="1" noChangeArrowheads="1"/>
              </p:cNvSpPr>
              <p:nvPr/>
            </p:nvSpPr>
            <p:spPr bwMode="auto">
              <a:xfrm>
                <a:off x="2495" y="2784"/>
                <a:ext cx="84" cy="8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4" name="Oval 83"/>
              <p:cNvSpPr>
                <a:spLocks noChangeAspect="1" noChangeArrowheads="1"/>
              </p:cNvSpPr>
              <p:nvPr/>
            </p:nvSpPr>
            <p:spPr bwMode="auto">
              <a:xfrm>
                <a:off x="2412" y="2784"/>
                <a:ext cx="83" cy="80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5" name="Oval 84"/>
              <p:cNvSpPr>
                <a:spLocks noChangeAspect="1" noChangeArrowheads="1"/>
              </p:cNvSpPr>
              <p:nvPr/>
            </p:nvSpPr>
            <p:spPr bwMode="auto">
              <a:xfrm>
                <a:off x="2544" y="2855"/>
                <a:ext cx="79" cy="8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6" name="Oval 85"/>
              <p:cNvSpPr>
                <a:spLocks noChangeAspect="1" noChangeArrowheads="1"/>
              </p:cNvSpPr>
              <p:nvPr/>
            </p:nvSpPr>
            <p:spPr bwMode="auto">
              <a:xfrm>
                <a:off x="2267" y="2842"/>
                <a:ext cx="83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7" name="Oval 86"/>
              <p:cNvSpPr>
                <a:spLocks noChangeAspect="1" noChangeArrowheads="1"/>
              </p:cNvSpPr>
              <p:nvPr/>
            </p:nvSpPr>
            <p:spPr bwMode="auto">
              <a:xfrm>
                <a:off x="2412" y="2925"/>
                <a:ext cx="83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8" name="Oval 87"/>
              <p:cNvSpPr>
                <a:spLocks noChangeAspect="1" noChangeArrowheads="1"/>
              </p:cNvSpPr>
              <p:nvPr/>
            </p:nvSpPr>
            <p:spPr bwMode="auto">
              <a:xfrm>
                <a:off x="2456" y="2855"/>
                <a:ext cx="83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59" name="Oval 88"/>
              <p:cNvSpPr>
                <a:spLocks noChangeAspect="1" noChangeArrowheads="1"/>
              </p:cNvSpPr>
              <p:nvPr/>
            </p:nvSpPr>
            <p:spPr bwMode="auto">
              <a:xfrm>
                <a:off x="2372" y="2850"/>
                <a:ext cx="84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0" name="Oval 89"/>
              <p:cNvSpPr>
                <a:spLocks noChangeAspect="1" noChangeArrowheads="1"/>
              </p:cNvSpPr>
              <p:nvPr/>
            </p:nvSpPr>
            <p:spPr bwMode="auto">
              <a:xfrm>
                <a:off x="2315" y="2907"/>
                <a:ext cx="84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1" name="Oval 90"/>
              <p:cNvSpPr>
                <a:spLocks noChangeAspect="1" noChangeArrowheads="1"/>
              </p:cNvSpPr>
              <p:nvPr/>
            </p:nvSpPr>
            <p:spPr bwMode="auto">
              <a:xfrm>
                <a:off x="2219" y="2907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2" name="Oval 91"/>
              <p:cNvSpPr>
                <a:spLocks noChangeAspect="1" noChangeArrowheads="1"/>
              </p:cNvSpPr>
              <p:nvPr/>
            </p:nvSpPr>
            <p:spPr bwMode="auto">
              <a:xfrm>
                <a:off x="2504" y="2925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3" name="Oval 92"/>
              <p:cNvSpPr>
                <a:spLocks noChangeAspect="1" noChangeArrowheads="1"/>
              </p:cNvSpPr>
              <p:nvPr/>
            </p:nvSpPr>
            <p:spPr bwMode="auto">
              <a:xfrm>
                <a:off x="2377" y="3000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4" name="Oval 93"/>
              <p:cNvSpPr>
                <a:spLocks noChangeAspect="1" noChangeArrowheads="1"/>
              </p:cNvSpPr>
              <p:nvPr/>
            </p:nvSpPr>
            <p:spPr bwMode="auto">
              <a:xfrm>
                <a:off x="2583" y="2925"/>
                <a:ext cx="84" cy="8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5" name="Oval 94"/>
              <p:cNvSpPr>
                <a:spLocks noChangeAspect="1" noChangeArrowheads="1"/>
              </p:cNvSpPr>
              <p:nvPr/>
            </p:nvSpPr>
            <p:spPr bwMode="auto">
              <a:xfrm>
                <a:off x="2214" y="2986"/>
                <a:ext cx="84" cy="8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6" name="Oval 95"/>
              <p:cNvSpPr>
                <a:spLocks noChangeAspect="1" noChangeArrowheads="1"/>
              </p:cNvSpPr>
              <p:nvPr/>
            </p:nvSpPr>
            <p:spPr bwMode="auto">
              <a:xfrm>
                <a:off x="2298" y="2986"/>
                <a:ext cx="79" cy="8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7" name="Oval 96"/>
              <p:cNvSpPr>
                <a:spLocks noChangeAspect="1" noChangeArrowheads="1"/>
              </p:cNvSpPr>
              <p:nvPr/>
            </p:nvSpPr>
            <p:spPr bwMode="auto">
              <a:xfrm>
                <a:off x="2495" y="3127"/>
                <a:ext cx="84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8" name="Oval 97"/>
              <p:cNvSpPr>
                <a:spLocks noChangeAspect="1" noChangeArrowheads="1"/>
              </p:cNvSpPr>
              <p:nvPr/>
            </p:nvSpPr>
            <p:spPr bwMode="auto">
              <a:xfrm>
                <a:off x="2592" y="3004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69" name="Oval 98"/>
              <p:cNvSpPr>
                <a:spLocks noChangeAspect="1" noChangeArrowheads="1"/>
              </p:cNvSpPr>
              <p:nvPr/>
            </p:nvSpPr>
            <p:spPr bwMode="auto">
              <a:xfrm>
                <a:off x="2513" y="3017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0" name="Oval 99"/>
              <p:cNvSpPr>
                <a:spLocks noChangeAspect="1" noChangeArrowheads="1"/>
              </p:cNvSpPr>
              <p:nvPr/>
            </p:nvSpPr>
            <p:spPr bwMode="auto">
              <a:xfrm>
                <a:off x="2566" y="3074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1" name="Oval 100"/>
              <p:cNvSpPr>
                <a:spLocks noChangeAspect="1" noChangeArrowheads="1"/>
              </p:cNvSpPr>
              <p:nvPr/>
            </p:nvSpPr>
            <p:spPr bwMode="auto">
              <a:xfrm>
                <a:off x="2443" y="3065"/>
                <a:ext cx="83" cy="80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2" name="Oval 101"/>
              <p:cNvSpPr>
                <a:spLocks noChangeAspect="1" noChangeArrowheads="1"/>
              </p:cNvSpPr>
              <p:nvPr/>
            </p:nvSpPr>
            <p:spPr bwMode="auto">
              <a:xfrm>
                <a:off x="2416" y="3149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3" name="Oval 102"/>
              <p:cNvSpPr>
                <a:spLocks noChangeAspect="1" noChangeArrowheads="1"/>
              </p:cNvSpPr>
              <p:nvPr/>
            </p:nvSpPr>
            <p:spPr bwMode="auto">
              <a:xfrm>
                <a:off x="2324" y="3136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4" name="Oval 103"/>
              <p:cNvSpPr>
                <a:spLocks noChangeAspect="1" noChangeArrowheads="1"/>
              </p:cNvSpPr>
              <p:nvPr/>
            </p:nvSpPr>
            <p:spPr bwMode="auto">
              <a:xfrm>
                <a:off x="2368" y="3074"/>
                <a:ext cx="83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75" name="Oval 104"/>
              <p:cNvSpPr>
                <a:spLocks noChangeAspect="1" noChangeArrowheads="1"/>
              </p:cNvSpPr>
              <p:nvPr/>
            </p:nvSpPr>
            <p:spPr bwMode="auto">
              <a:xfrm>
                <a:off x="2276" y="3070"/>
                <a:ext cx="79" cy="79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</p:grpSp>
        <p:sp>
          <p:nvSpPr>
            <p:cNvPr id="51258" name="Rectangle 105"/>
            <p:cNvSpPr>
              <a:spLocks noChangeAspect="1" noChangeArrowheads="1"/>
            </p:cNvSpPr>
            <p:nvPr/>
          </p:nvSpPr>
          <p:spPr bwMode="auto">
            <a:xfrm>
              <a:off x="2838" y="1227"/>
              <a:ext cx="209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000">
                  <a:solidFill>
                    <a:srgbClr val="000000"/>
                  </a:solidFill>
                </a:rPr>
                <a:t>SiO</a:t>
              </a:r>
              <a:r>
                <a:rPr lang="pl-PL" altLang="pl-PL" sz="1000" baseline="-25000">
                  <a:solidFill>
                    <a:srgbClr val="000000"/>
                  </a:solidFill>
                </a:rPr>
                <a:t>2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000" baseline="-25000">
                <a:solidFill>
                  <a:srgbClr val="000000"/>
                </a:solidFill>
              </a:endParaRPr>
            </a:p>
          </p:txBody>
        </p:sp>
        <p:sp>
          <p:nvSpPr>
            <p:cNvPr id="51259" name="Rectangle 106"/>
            <p:cNvSpPr>
              <a:spLocks noChangeAspect="1" noChangeArrowheads="1"/>
            </p:cNvSpPr>
            <p:nvPr/>
          </p:nvSpPr>
          <p:spPr bwMode="auto">
            <a:xfrm>
              <a:off x="2095" y="2032"/>
              <a:ext cx="109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0" name="Oval 107"/>
            <p:cNvSpPr>
              <a:spLocks noChangeAspect="1" noChangeArrowheads="1"/>
            </p:cNvSpPr>
            <p:nvPr/>
          </p:nvSpPr>
          <p:spPr bwMode="auto">
            <a:xfrm>
              <a:off x="3447" y="1235"/>
              <a:ext cx="381" cy="382"/>
            </a:xfrm>
            <a:prstGeom prst="ellips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1" name="Oval 108"/>
            <p:cNvSpPr>
              <a:spLocks noChangeAspect="1" noChangeArrowheads="1"/>
            </p:cNvSpPr>
            <p:nvPr/>
          </p:nvSpPr>
          <p:spPr bwMode="auto">
            <a:xfrm>
              <a:off x="3538" y="1246"/>
              <a:ext cx="68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2" name="Oval 109"/>
            <p:cNvSpPr>
              <a:spLocks noChangeAspect="1" noChangeArrowheads="1"/>
            </p:cNvSpPr>
            <p:nvPr/>
          </p:nvSpPr>
          <p:spPr bwMode="auto">
            <a:xfrm>
              <a:off x="3679" y="1249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3" name="Oval 110"/>
            <p:cNvSpPr>
              <a:spLocks noChangeAspect="1" noChangeArrowheads="1"/>
            </p:cNvSpPr>
            <p:nvPr/>
          </p:nvSpPr>
          <p:spPr bwMode="auto">
            <a:xfrm>
              <a:off x="3611" y="1246"/>
              <a:ext cx="64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4" name="Oval 111"/>
            <p:cNvSpPr>
              <a:spLocks noChangeAspect="1" noChangeArrowheads="1"/>
            </p:cNvSpPr>
            <p:nvPr/>
          </p:nvSpPr>
          <p:spPr bwMode="auto">
            <a:xfrm>
              <a:off x="3715" y="1308"/>
              <a:ext cx="66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5" name="Oval 112"/>
            <p:cNvSpPr>
              <a:spLocks noChangeAspect="1" noChangeArrowheads="1"/>
            </p:cNvSpPr>
            <p:nvPr/>
          </p:nvSpPr>
          <p:spPr bwMode="auto">
            <a:xfrm>
              <a:off x="3490" y="1293"/>
              <a:ext cx="66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6" name="Oval 113"/>
            <p:cNvSpPr>
              <a:spLocks noChangeAspect="1" noChangeArrowheads="1"/>
            </p:cNvSpPr>
            <p:nvPr/>
          </p:nvSpPr>
          <p:spPr bwMode="auto">
            <a:xfrm>
              <a:off x="3611" y="1362"/>
              <a:ext cx="64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7" name="Oval 114"/>
            <p:cNvSpPr>
              <a:spLocks noChangeAspect="1" noChangeArrowheads="1"/>
            </p:cNvSpPr>
            <p:nvPr/>
          </p:nvSpPr>
          <p:spPr bwMode="auto">
            <a:xfrm>
              <a:off x="3642" y="1304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8" name="Oval 115"/>
            <p:cNvSpPr>
              <a:spLocks noChangeAspect="1" noChangeArrowheads="1"/>
            </p:cNvSpPr>
            <p:nvPr/>
          </p:nvSpPr>
          <p:spPr bwMode="auto">
            <a:xfrm>
              <a:off x="3584" y="1296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69" name="Oval 116"/>
            <p:cNvSpPr>
              <a:spLocks noChangeAspect="1" noChangeArrowheads="1"/>
            </p:cNvSpPr>
            <p:nvPr/>
          </p:nvSpPr>
          <p:spPr bwMode="auto">
            <a:xfrm>
              <a:off x="3526" y="1351"/>
              <a:ext cx="70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0" name="Oval 117"/>
            <p:cNvSpPr>
              <a:spLocks noChangeAspect="1" noChangeArrowheads="1"/>
            </p:cNvSpPr>
            <p:nvPr/>
          </p:nvSpPr>
          <p:spPr bwMode="auto">
            <a:xfrm>
              <a:off x="3447" y="1351"/>
              <a:ext cx="68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1" name="Oval 118"/>
            <p:cNvSpPr>
              <a:spLocks noChangeAspect="1" noChangeArrowheads="1"/>
            </p:cNvSpPr>
            <p:nvPr/>
          </p:nvSpPr>
          <p:spPr bwMode="auto">
            <a:xfrm>
              <a:off x="3682" y="1362"/>
              <a:ext cx="66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2" name="Oval 119"/>
            <p:cNvSpPr>
              <a:spLocks noChangeAspect="1" noChangeArrowheads="1"/>
            </p:cNvSpPr>
            <p:nvPr/>
          </p:nvSpPr>
          <p:spPr bwMode="auto">
            <a:xfrm>
              <a:off x="3578" y="1427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3" name="Oval 120"/>
            <p:cNvSpPr>
              <a:spLocks noChangeAspect="1" noChangeArrowheads="1"/>
            </p:cNvSpPr>
            <p:nvPr/>
          </p:nvSpPr>
          <p:spPr bwMode="auto">
            <a:xfrm>
              <a:off x="3748" y="1366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4" name="Oval 121"/>
            <p:cNvSpPr>
              <a:spLocks noChangeAspect="1" noChangeArrowheads="1"/>
            </p:cNvSpPr>
            <p:nvPr/>
          </p:nvSpPr>
          <p:spPr bwMode="auto">
            <a:xfrm>
              <a:off x="3447" y="1416"/>
              <a:ext cx="64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5" name="Oval 122"/>
            <p:cNvSpPr>
              <a:spLocks noChangeAspect="1" noChangeArrowheads="1"/>
            </p:cNvSpPr>
            <p:nvPr/>
          </p:nvSpPr>
          <p:spPr bwMode="auto">
            <a:xfrm>
              <a:off x="3511" y="1416"/>
              <a:ext cx="67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6" name="Oval 123"/>
            <p:cNvSpPr>
              <a:spLocks noChangeAspect="1" noChangeArrowheads="1"/>
            </p:cNvSpPr>
            <p:nvPr/>
          </p:nvSpPr>
          <p:spPr bwMode="auto">
            <a:xfrm>
              <a:off x="3679" y="1533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7" name="Oval 124"/>
            <p:cNvSpPr>
              <a:spLocks noChangeAspect="1" noChangeArrowheads="1"/>
            </p:cNvSpPr>
            <p:nvPr/>
          </p:nvSpPr>
          <p:spPr bwMode="auto">
            <a:xfrm>
              <a:off x="3755" y="1431"/>
              <a:ext cx="66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8" name="Oval 125"/>
            <p:cNvSpPr>
              <a:spLocks noChangeAspect="1" noChangeArrowheads="1"/>
            </p:cNvSpPr>
            <p:nvPr/>
          </p:nvSpPr>
          <p:spPr bwMode="auto">
            <a:xfrm>
              <a:off x="3690" y="1442"/>
              <a:ext cx="65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79" name="Oval 126"/>
            <p:cNvSpPr>
              <a:spLocks noChangeAspect="1" noChangeArrowheads="1"/>
            </p:cNvSpPr>
            <p:nvPr/>
          </p:nvSpPr>
          <p:spPr bwMode="auto">
            <a:xfrm>
              <a:off x="3733" y="1489"/>
              <a:ext cx="67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0" name="Oval 127"/>
            <p:cNvSpPr>
              <a:spLocks noChangeAspect="1" noChangeArrowheads="1"/>
            </p:cNvSpPr>
            <p:nvPr/>
          </p:nvSpPr>
          <p:spPr bwMode="auto">
            <a:xfrm>
              <a:off x="3632" y="1482"/>
              <a:ext cx="68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1" name="Oval 128"/>
            <p:cNvSpPr>
              <a:spLocks noChangeAspect="1" noChangeArrowheads="1"/>
            </p:cNvSpPr>
            <p:nvPr/>
          </p:nvSpPr>
          <p:spPr bwMode="auto">
            <a:xfrm>
              <a:off x="3611" y="1551"/>
              <a:ext cx="68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2" name="Oval 129"/>
            <p:cNvSpPr>
              <a:spLocks noChangeAspect="1" noChangeArrowheads="1"/>
            </p:cNvSpPr>
            <p:nvPr/>
          </p:nvSpPr>
          <p:spPr bwMode="auto">
            <a:xfrm>
              <a:off x="3533" y="1541"/>
              <a:ext cx="66" cy="65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3" name="Oval 130"/>
            <p:cNvSpPr>
              <a:spLocks noChangeAspect="1" noChangeArrowheads="1"/>
            </p:cNvSpPr>
            <p:nvPr/>
          </p:nvSpPr>
          <p:spPr bwMode="auto">
            <a:xfrm>
              <a:off x="3574" y="1489"/>
              <a:ext cx="65" cy="66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4" name="Oval 131"/>
            <p:cNvSpPr>
              <a:spLocks noChangeAspect="1" noChangeArrowheads="1"/>
            </p:cNvSpPr>
            <p:nvPr/>
          </p:nvSpPr>
          <p:spPr bwMode="auto">
            <a:xfrm>
              <a:off x="3493" y="1482"/>
              <a:ext cx="70" cy="69"/>
            </a:xfrm>
            <a:prstGeom prst="ellipse">
              <a:avLst/>
            </a:prstGeom>
            <a:solidFill>
              <a:srgbClr val="99CC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5" name="Oval 132"/>
            <p:cNvSpPr>
              <a:spLocks noChangeAspect="1" noChangeArrowheads="1"/>
            </p:cNvSpPr>
            <p:nvPr/>
          </p:nvSpPr>
          <p:spPr bwMode="auto">
            <a:xfrm>
              <a:off x="3447" y="1235"/>
              <a:ext cx="381" cy="382"/>
            </a:xfrm>
            <a:prstGeom prst="ellips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6" name="Oval 133"/>
            <p:cNvSpPr>
              <a:spLocks noChangeAspect="1" noChangeArrowheads="1"/>
            </p:cNvSpPr>
            <p:nvPr/>
          </p:nvSpPr>
          <p:spPr bwMode="auto">
            <a:xfrm>
              <a:off x="3538" y="1246"/>
              <a:ext cx="68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7" name="Oval 134"/>
            <p:cNvSpPr>
              <a:spLocks noChangeAspect="1" noChangeArrowheads="1"/>
            </p:cNvSpPr>
            <p:nvPr/>
          </p:nvSpPr>
          <p:spPr bwMode="auto">
            <a:xfrm>
              <a:off x="3679" y="1249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8" name="Oval 135"/>
            <p:cNvSpPr>
              <a:spLocks noChangeAspect="1" noChangeArrowheads="1"/>
            </p:cNvSpPr>
            <p:nvPr/>
          </p:nvSpPr>
          <p:spPr bwMode="auto">
            <a:xfrm>
              <a:off x="3611" y="1246"/>
              <a:ext cx="64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89" name="Oval 136"/>
            <p:cNvSpPr>
              <a:spLocks noChangeAspect="1" noChangeArrowheads="1"/>
            </p:cNvSpPr>
            <p:nvPr/>
          </p:nvSpPr>
          <p:spPr bwMode="auto">
            <a:xfrm>
              <a:off x="3715" y="1308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0" name="Oval 137"/>
            <p:cNvSpPr>
              <a:spLocks noChangeAspect="1" noChangeArrowheads="1"/>
            </p:cNvSpPr>
            <p:nvPr/>
          </p:nvSpPr>
          <p:spPr bwMode="auto">
            <a:xfrm>
              <a:off x="3490" y="1293"/>
              <a:ext cx="66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1" name="Oval 138"/>
            <p:cNvSpPr>
              <a:spLocks noChangeAspect="1" noChangeArrowheads="1"/>
            </p:cNvSpPr>
            <p:nvPr/>
          </p:nvSpPr>
          <p:spPr bwMode="auto">
            <a:xfrm>
              <a:off x="3611" y="1362"/>
              <a:ext cx="64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2" name="Oval 139"/>
            <p:cNvSpPr>
              <a:spLocks noChangeAspect="1" noChangeArrowheads="1"/>
            </p:cNvSpPr>
            <p:nvPr/>
          </p:nvSpPr>
          <p:spPr bwMode="auto">
            <a:xfrm>
              <a:off x="3642" y="1304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3" name="Oval 140"/>
            <p:cNvSpPr>
              <a:spLocks noChangeAspect="1" noChangeArrowheads="1"/>
            </p:cNvSpPr>
            <p:nvPr/>
          </p:nvSpPr>
          <p:spPr bwMode="auto">
            <a:xfrm>
              <a:off x="3584" y="1296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4" name="Oval 141"/>
            <p:cNvSpPr>
              <a:spLocks noChangeAspect="1" noChangeArrowheads="1"/>
            </p:cNvSpPr>
            <p:nvPr/>
          </p:nvSpPr>
          <p:spPr bwMode="auto">
            <a:xfrm>
              <a:off x="3526" y="1351"/>
              <a:ext cx="70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5" name="Oval 142"/>
            <p:cNvSpPr>
              <a:spLocks noChangeAspect="1" noChangeArrowheads="1"/>
            </p:cNvSpPr>
            <p:nvPr/>
          </p:nvSpPr>
          <p:spPr bwMode="auto">
            <a:xfrm>
              <a:off x="3447" y="1351"/>
              <a:ext cx="68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6" name="Oval 143"/>
            <p:cNvSpPr>
              <a:spLocks noChangeAspect="1" noChangeArrowheads="1"/>
            </p:cNvSpPr>
            <p:nvPr/>
          </p:nvSpPr>
          <p:spPr bwMode="auto">
            <a:xfrm>
              <a:off x="3682" y="1362"/>
              <a:ext cx="66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7" name="Oval 144"/>
            <p:cNvSpPr>
              <a:spLocks noChangeAspect="1" noChangeArrowheads="1"/>
            </p:cNvSpPr>
            <p:nvPr/>
          </p:nvSpPr>
          <p:spPr bwMode="auto">
            <a:xfrm>
              <a:off x="3748" y="1366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8" name="Oval 145"/>
            <p:cNvSpPr>
              <a:spLocks noChangeAspect="1" noChangeArrowheads="1"/>
            </p:cNvSpPr>
            <p:nvPr/>
          </p:nvSpPr>
          <p:spPr bwMode="auto">
            <a:xfrm>
              <a:off x="3447" y="1416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299" name="Oval 146"/>
            <p:cNvSpPr>
              <a:spLocks noChangeAspect="1" noChangeArrowheads="1"/>
            </p:cNvSpPr>
            <p:nvPr/>
          </p:nvSpPr>
          <p:spPr bwMode="auto">
            <a:xfrm>
              <a:off x="3511" y="1416"/>
              <a:ext cx="67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0" name="Oval 147"/>
            <p:cNvSpPr>
              <a:spLocks noChangeAspect="1" noChangeArrowheads="1"/>
            </p:cNvSpPr>
            <p:nvPr/>
          </p:nvSpPr>
          <p:spPr bwMode="auto">
            <a:xfrm>
              <a:off x="3679" y="1533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1" name="Oval 148"/>
            <p:cNvSpPr>
              <a:spLocks noChangeAspect="1" noChangeArrowheads="1"/>
            </p:cNvSpPr>
            <p:nvPr/>
          </p:nvSpPr>
          <p:spPr bwMode="auto">
            <a:xfrm>
              <a:off x="3755" y="1431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2" name="Oval 149"/>
            <p:cNvSpPr>
              <a:spLocks noChangeAspect="1" noChangeArrowheads="1"/>
            </p:cNvSpPr>
            <p:nvPr/>
          </p:nvSpPr>
          <p:spPr bwMode="auto">
            <a:xfrm>
              <a:off x="3690" y="1442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3" name="Oval 150"/>
            <p:cNvSpPr>
              <a:spLocks noChangeAspect="1" noChangeArrowheads="1"/>
            </p:cNvSpPr>
            <p:nvPr/>
          </p:nvSpPr>
          <p:spPr bwMode="auto">
            <a:xfrm>
              <a:off x="3733" y="1489"/>
              <a:ext cx="67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4" name="Oval 151"/>
            <p:cNvSpPr>
              <a:spLocks noChangeAspect="1" noChangeArrowheads="1"/>
            </p:cNvSpPr>
            <p:nvPr/>
          </p:nvSpPr>
          <p:spPr bwMode="auto">
            <a:xfrm>
              <a:off x="3632" y="1482"/>
              <a:ext cx="68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5" name="Oval 152"/>
            <p:cNvSpPr>
              <a:spLocks noChangeAspect="1" noChangeArrowheads="1"/>
            </p:cNvSpPr>
            <p:nvPr/>
          </p:nvSpPr>
          <p:spPr bwMode="auto">
            <a:xfrm>
              <a:off x="3611" y="1551"/>
              <a:ext cx="68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6" name="Oval 153"/>
            <p:cNvSpPr>
              <a:spLocks noChangeAspect="1" noChangeArrowheads="1"/>
            </p:cNvSpPr>
            <p:nvPr/>
          </p:nvSpPr>
          <p:spPr bwMode="auto">
            <a:xfrm>
              <a:off x="3533" y="1541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7" name="Oval 154"/>
            <p:cNvSpPr>
              <a:spLocks noChangeAspect="1" noChangeArrowheads="1"/>
            </p:cNvSpPr>
            <p:nvPr/>
          </p:nvSpPr>
          <p:spPr bwMode="auto">
            <a:xfrm>
              <a:off x="3574" y="1489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8" name="Oval 155"/>
            <p:cNvSpPr>
              <a:spLocks noChangeAspect="1" noChangeArrowheads="1"/>
            </p:cNvSpPr>
            <p:nvPr/>
          </p:nvSpPr>
          <p:spPr bwMode="auto">
            <a:xfrm>
              <a:off x="3493" y="1482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09" name="Oval 156"/>
            <p:cNvSpPr>
              <a:spLocks noChangeAspect="1" noChangeArrowheads="1"/>
            </p:cNvSpPr>
            <p:nvPr/>
          </p:nvSpPr>
          <p:spPr bwMode="auto">
            <a:xfrm>
              <a:off x="3459" y="2064"/>
              <a:ext cx="381" cy="385"/>
            </a:xfrm>
            <a:prstGeom prst="ellipse">
              <a:avLst/>
            </a:prstGeom>
            <a:solidFill>
              <a:srgbClr val="9933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0" name="Oval 157"/>
            <p:cNvSpPr>
              <a:spLocks noChangeAspect="1" noChangeArrowheads="1"/>
            </p:cNvSpPr>
            <p:nvPr/>
          </p:nvSpPr>
          <p:spPr bwMode="auto">
            <a:xfrm>
              <a:off x="3554" y="2078"/>
              <a:ext cx="69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1" name="Oval 158"/>
            <p:cNvSpPr>
              <a:spLocks noChangeAspect="1" noChangeArrowheads="1"/>
            </p:cNvSpPr>
            <p:nvPr/>
          </p:nvSpPr>
          <p:spPr bwMode="auto">
            <a:xfrm>
              <a:off x="3691" y="2078"/>
              <a:ext cx="70" cy="70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2" name="Oval 159"/>
            <p:cNvSpPr>
              <a:spLocks noChangeAspect="1" noChangeArrowheads="1"/>
            </p:cNvSpPr>
            <p:nvPr/>
          </p:nvSpPr>
          <p:spPr bwMode="auto">
            <a:xfrm>
              <a:off x="3623" y="2078"/>
              <a:ext cx="68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3" name="Oval 160"/>
            <p:cNvSpPr>
              <a:spLocks noChangeAspect="1" noChangeArrowheads="1"/>
            </p:cNvSpPr>
            <p:nvPr/>
          </p:nvSpPr>
          <p:spPr bwMode="auto">
            <a:xfrm>
              <a:off x="3731" y="2140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4" name="Oval 161"/>
            <p:cNvSpPr>
              <a:spLocks noChangeAspect="1" noChangeArrowheads="1"/>
            </p:cNvSpPr>
            <p:nvPr/>
          </p:nvSpPr>
          <p:spPr bwMode="auto">
            <a:xfrm>
              <a:off x="3502" y="2125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5" name="Oval 162"/>
            <p:cNvSpPr>
              <a:spLocks noChangeAspect="1" noChangeArrowheads="1"/>
            </p:cNvSpPr>
            <p:nvPr/>
          </p:nvSpPr>
          <p:spPr bwMode="auto">
            <a:xfrm>
              <a:off x="3623" y="2195"/>
              <a:ext cx="68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6" name="Oval 163"/>
            <p:cNvSpPr>
              <a:spLocks noChangeAspect="1" noChangeArrowheads="1"/>
            </p:cNvSpPr>
            <p:nvPr/>
          </p:nvSpPr>
          <p:spPr bwMode="auto">
            <a:xfrm>
              <a:off x="3658" y="2136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7" name="Oval 164"/>
            <p:cNvSpPr>
              <a:spLocks noChangeAspect="1" noChangeArrowheads="1"/>
            </p:cNvSpPr>
            <p:nvPr/>
          </p:nvSpPr>
          <p:spPr bwMode="auto">
            <a:xfrm>
              <a:off x="3590" y="2133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8" name="Oval 165"/>
            <p:cNvSpPr>
              <a:spLocks noChangeAspect="1" noChangeArrowheads="1"/>
            </p:cNvSpPr>
            <p:nvPr/>
          </p:nvSpPr>
          <p:spPr bwMode="auto">
            <a:xfrm>
              <a:off x="3542" y="2180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19" name="Oval 166"/>
            <p:cNvSpPr>
              <a:spLocks noChangeAspect="1" noChangeArrowheads="1"/>
            </p:cNvSpPr>
            <p:nvPr/>
          </p:nvSpPr>
          <p:spPr bwMode="auto">
            <a:xfrm>
              <a:off x="3463" y="2180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0" name="Oval 167"/>
            <p:cNvSpPr>
              <a:spLocks noChangeAspect="1" noChangeArrowheads="1"/>
            </p:cNvSpPr>
            <p:nvPr/>
          </p:nvSpPr>
          <p:spPr bwMode="auto">
            <a:xfrm>
              <a:off x="3700" y="2195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1" name="Oval 168"/>
            <p:cNvSpPr>
              <a:spLocks noChangeAspect="1" noChangeArrowheads="1"/>
            </p:cNvSpPr>
            <p:nvPr/>
          </p:nvSpPr>
          <p:spPr bwMode="auto">
            <a:xfrm>
              <a:off x="3594" y="2256"/>
              <a:ext cx="64" cy="70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2" name="Oval 169"/>
            <p:cNvSpPr>
              <a:spLocks noChangeAspect="1" noChangeArrowheads="1"/>
            </p:cNvSpPr>
            <p:nvPr/>
          </p:nvSpPr>
          <p:spPr bwMode="auto">
            <a:xfrm>
              <a:off x="3764" y="2195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3" name="Oval 170"/>
            <p:cNvSpPr>
              <a:spLocks noChangeAspect="1" noChangeArrowheads="1"/>
            </p:cNvSpPr>
            <p:nvPr/>
          </p:nvSpPr>
          <p:spPr bwMode="auto">
            <a:xfrm>
              <a:off x="3459" y="2246"/>
              <a:ext cx="68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4" name="Oval 171"/>
            <p:cNvSpPr>
              <a:spLocks noChangeAspect="1" noChangeArrowheads="1"/>
            </p:cNvSpPr>
            <p:nvPr/>
          </p:nvSpPr>
          <p:spPr bwMode="auto">
            <a:xfrm>
              <a:off x="3527" y="2246"/>
              <a:ext cx="67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5" name="Oval 172"/>
            <p:cNvSpPr>
              <a:spLocks noChangeAspect="1" noChangeArrowheads="1"/>
            </p:cNvSpPr>
            <p:nvPr/>
          </p:nvSpPr>
          <p:spPr bwMode="auto">
            <a:xfrm>
              <a:off x="3691" y="2362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6" name="Oval 173"/>
            <p:cNvSpPr>
              <a:spLocks noChangeAspect="1" noChangeArrowheads="1"/>
            </p:cNvSpPr>
            <p:nvPr/>
          </p:nvSpPr>
          <p:spPr bwMode="auto">
            <a:xfrm>
              <a:off x="3772" y="2260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7" name="Oval 174"/>
            <p:cNvSpPr>
              <a:spLocks noChangeAspect="1" noChangeArrowheads="1"/>
            </p:cNvSpPr>
            <p:nvPr/>
          </p:nvSpPr>
          <p:spPr bwMode="auto">
            <a:xfrm>
              <a:off x="3706" y="2271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8" name="Oval 175"/>
            <p:cNvSpPr>
              <a:spLocks noChangeAspect="1" noChangeArrowheads="1"/>
            </p:cNvSpPr>
            <p:nvPr/>
          </p:nvSpPr>
          <p:spPr bwMode="auto">
            <a:xfrm>
              <a:off x="3749" y="2318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29" name="Oval 176"/>
            <p:cNvSpPr>
              <a:spLocks noChangeAspect="1" noChangeArrowheads="1"/>
            </p:cNvSpPr>
            <p:nvPr/>
          </p:nvSpPr>
          <p:spPr bwMode="auto">
            <a:xfrm>
              <a:off x="3648" y="2311"/>
              <a:ext cx="70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0" name="Oval 177"/>
            <p:cNvSpPr>
              <a:spLocks noChangeAspect="1" noChangeArrowheads="1"/>
            </p:cNvSpPr>
            <p:nvPr/>
          </p:nvSpPr>
          <p:spPr bwMode="auto">
            <a:xfrm>
              <a:off x="3627" y="2380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1" name="Oval 178"/>
            <p:cNvSpPr>
              <a:spLocks noChangeAspect="1" noChangeArrowheads="1"/>
            </p:cNvSpPr>
            <p:nvPr/>
          </p:nvSpPr>
          <p:spPr bwMode="auto">
            <a:xfrm>
              <a:off x="3551" y="2369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2" name="Oval 179"/>
            <p:cNvSpPr>
              <a:spLocks noChangeAspect="1" noChangeArrowheads="1"/>
            </p:cNvSpPr>
            <p:nvPr/>
          </p:nvSpPr>
          <p:spPr bwMode="auto">
            <a:xfrm>
              <a:off x="3587" y="2318"/>
              <a:ext cx="68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3" name="Oval 180"/>
            <p:cNvSpPr>
              <a:spLocks noChangeAspect="1" noChangeArrowheads="1"/>
            </p:cNvSpPr>
            <p:nvPr/>
          </p:nvSpPr>
          <p:spPr bwMode="auto">
            <a:xfrm>
              <a:off x="3509" y="2315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4" name="Oval 181"/>
            <p:cNvSpPr>
              <a:spLocks noChangeAspect="1" noChangeArrowheads="1"/>
            </p:cNvSpPr>
            <p:nvPr/>
          </p:nvSpPr>
          <p:spPr bwMode="auto">
            <a:xfrm>
              <a:off x="2495" y="2075"/>
              <a:ext cx="385" cy="385"/>
            </a:xfrm>
            <a:prstGeom prst="ellipse">
              <a:avLst/>
            </a:pr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5" name="Oval 182"/>
            <p:cNvSpPr>
              <a:spLocks noChangeAspect="1" noChangeArrowheads="1"/>
            </p:cNvSpPr>
            <p:nvPr/>
          </p:nvSpPr>
          <p:spPr bwMode="auto">
            <a:xfrm>
              <a:off x="2590" y="2090"/>
              <a:ext cx="69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6" name="Oval 183"/>
            <p:cNvSpPr>
              <a:spLocks noChangeAspect="1" noChangeArrowheads="1"/>
            </p:cNvSpPr>
            <p:nvPr/>
          </p:nvSpPr>
          <p:spPr bwMode="auto">
            <a:xfrm>
              <a:off x="2727" y="2090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7" name="Oval 184"/>
            <p:cNvSpPr>
              <a:spLocks noChangeAspect="1" noChangeArrowheads="1"/>
            </p:cNvSpPr>
            <p:nvPr/>
          </p:nvSpPr>
          <p:spPr bwMode="auto">
            <a:xfrm>
              <a:off x="2659" y="2090"/>
              <a:ext cx="68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8" name="Oval 185"/>
            <p:cNvSpPr>
              <a:spLocks noChangeAspect="1" noChangeArrowheads="1"/>
            </p:cNvSpPr>
            <p:nvPr/>
          </p:nvSpPr>
          <p:spPr bwMode="auto">
            <a:xfrm>
              <a:off x="2767" y="2152"/>
              <a:ext cx="70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39" name="Oval 186"/>
            <p:cNvSpPr>
              <a:spLocks noChangeAspect="1" noChangeArrowheads="1"/>
            </p:cNvSpPr>
            <p:nvPr/>
          </p:nvSpPr>
          <p:spPr bwMode="auto">
            <a:xfrm>
              <a:off x="2538" y="2137"/>
              <a:ext cx="70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0" name="Oval 187"/>
            <p:cNvSpPr>
              <a:spLocks noChangeAspect="1" noChangeArrowheads="1"/>
            </p:cNvSpPr>
            <p:nvPr/>
          </p:nvSpPr>
          <p:spPr bwMode="auto">
            <a:xfrm>
              <a:off x="2659" y="2206"/>
              <a:ext cx="68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1" name="Oval 188"/>
            <p:cNvSpPr>
              <a:spLocks noChangeAspect="1" noChangeArrowheads="1"/>
            </p:cNvSpPr>
            <p:nvPr/>
          </p:nvSpPr>
          <p:spPr bwMode="auto">
            <a:xfrm>
              <a:off x="2694" y="2148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2" name="Oval 189"/>
            <p:cNvSpPr>
              <a:spLocks noChangeAspect="1" noChangeArrowheads="1"/>
            </p:cNvSpPr>
            <p:nvPr/>
          </p:nvSpPr>
          <p:spPr bwMode="auto">
            <a:xfrm>
              <a:off x="2626" y="2144"/>
              <a:ext cx="68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3" name="Oval 190"/>
            <p:cNvSpPr>
              <a:spLocks noChangeAspect="1" noChangeArrowheads="1"/>
            </p:cNvSpPr>
            <p:nvPr/>
          </p:nvSpPr>
          <p:spPr bwMode="auto">
            <a:xfrm>
              <a:off x="2578" y="2191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4" name="Oval 191"/>
            <p:cNvSpPr>
              <a:spLocks noChangeAspect="1" noChangeArrowheads="1"/>
            </p:cNvSpPr>
            <p:nvPr/>
          </p:nvSpPr>
          <p:spPr bwMode="auto">
            <a:xfrm>
              <a:off x="2499" y="2191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5" name="Oval 192"/>
            <p:cNvSpPr>
              <a:spLocks noChangeAspect="1" noChangeArrowheads="1"/>
            </p:cNvSpPr>
            <p:nvPr/>
          </p:nvSpPr>
          <p:spPr bwMode="auto">
            <a:xfrm>
              <a:off x="2736" y="2206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6" name="Oval 193"/>
            <p:cNvSpPr>
              <a:spLocks noChangeAspect="1" noChangeArrowheads="1"/>
            </p:cNvSpPr>
            <p:nvPr/>
          </p:nvSpPr>
          <p:spPr bwMode="auto">
            <a:xfrm>
              <a:off x="2630" y="2268"/>
              <a:ext cx="64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7" name="Oval 194"/>
            <p:cNvSpPr>
              <a:spLocks noChangeAspect="1" noChangeArrowheads="1"/>
            </p:cNvSpPr>
            <p:nvPr/>
          </p:nvSpPr>
          <p:spPr bwMode="auto">
            <a:xfrm>
              <a:off x="2800" y="2206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8" name="Oval 195"/>
            <p:cNvSpPr>
              <a:spLocks noChangeAspect="1" noChangeArrowheads="1"/>
            </p:cNvSpPr>
            <p:nvPr/>
          </p:nvSpPr>
          <p:spPr bwMode="auto">
            <a:xfrm>
              <a:off x="2495" y="2257"/>
              <a:ext cx="68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49" name="Oval 196"/>
            <p:cNvSpPr>
              <a:spLocks noChangeAspect="1" noChangeArrowheads="1"/>
            </p:cNvSpPr>
            <p:nvPr/>
          </p:nvSpPr>
          <p:spPr bwMode="auto">
            <a:xfrm>
              <a:off x="2563" y="2257"/>
              <a:ext cx="67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0" name="Oval 197"/>
            <p:cNvSpPr>
              <a:spLocks noChangeAspect="1" noChangeArrowheads="1"/>
            </p:cNvSpPr>
            <p:nvPr/>
          </p:nvSpPr>
          <p:spPr bwMode="auto">
            <a:xfrm>
              <a:off x="2727" y="2373"/>
              <a:ext cx="70" cy="69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1" name="Oval 198"/>
            <p:cNvSpPr>
              <a:spLocks noChangeAspect="1" noChangeArrowheads="1"/>
            </p:cNvSpPr>
            <p:nvPr/>
          </p:nvSpPr>
          <p:spPr bwMode="auto">
            <a:xfrm>
              <a:off x="2808" y="2272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2" name="Oval 199"/>
            <p:cNvSpPr>
              <a:spLocks noChangeAspect="1" noChangeArrowheads="1"/>
            </p:cNvSpPr>
            <p:nvPr/>
          </p:nvSpPr>
          <p:spPr bwMode="auto">
            <a:xfrm>
              <a:off x="2742" y="2282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3" name="Oval 200"/>
            <p:cNvSpPr>
              <a:spLocks noChangeAspect="1" noChangeArrowheads="1"/>
            </p:cNvSpPr>
            <p:nvPr/>
          </p:nvSpPr>
          <p:spPr bwMode="auto">
            <a:xfrm>
              <a:off x="2785" y="2330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4" name="Oval 201"/>
            <p:cNvSpPr>
              <a:spLocks noChangeAspect="1" noChangeArrowheads="1"/>
            </p:cNvSpPr>
            <p:nvPr/>
          </p:nvSpPr>
          <p:spPr bwMode="auto">
            <a:xfrm>
              <a:off x="2684" y="2322"/>
              <a:ext cx="70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5" name="Oval 202"/>
            <p:cNvSpPr>
              <a:spLocks noChangeAspect="1" noChangeArrowheads="1"/>
            </p:cNvSpPr>
            <p:nvPr/>
          </p:nvSpPr>
          <p:spPr bwMode="auto">
            <a:xfrm>
              <a:off x="2663" y="2392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6" name="Oval 203"/>
            <p:cNvSpPr>
              <a:spLocks noChangeAspect="1" noChangeArrowheads="1"/>
            </p:cNvSpPr>
            <p:nvPr/>
          </p:nvSpPr>
          <p:spPr bwMode="auto">
            <a:xfrm>
              <a:off x="2587" y="2381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7" name="Oval 204"/>
            <p:cNvSpPr>
              <a:spLocks noChangeAspect="1" noChangeArrowheads="1"/>
            </p:cNvSpPr>
            <p:nvPr/>
          </p:nvSpPr>
          <p:spPr bwMode="auto">
            <a:xfrm>
              <a:off x="2623" y="2330"/>
              <a:ext cx="68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8" name="Oval 205"/>
            <p:cNvSpPr>
              <a:spLocks noChangeAspect="1" noChangeArrowheads="1"/>
            </p:cNvSpPr>
            <p:nvPr/>
          </p:nvSpPr>
          <p:spPr bwMode="auto">
            <a:xfrm>
              <a:off x="2545" y="2326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59" name="Oval 206"/>
            <p:cNvSpPr>
              <a:spLocks noChangeAspect="1" noChangeArrowheads="1"/>
            </p:cNvSpPr>
            <p:nvPr/>
          </p:nvSpPr>
          <p:spPr bwMode="auto">
            <a:xfrm>
              <a:off x="1654" y="2061"/>
              <a:ext cx="386" cy="382"/>
            </a:xfrm>
            <a:prstGeom prst="ellipse">
              <a:avLst/>
            </a:pr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0" name="Oval 207"/>
            <p:cNvSpPr>
              <a:spLocks noChangeAspect="1" noChangeArrowheads="1"/>
            </p:cNvSpPr>
            <p:nvPr/>
          </p:nvSpPr>
          <p:spPr bwMode="auto">
            <a:xfrm>
              <a:off x="1749" y="2075"/>
              <a:ext cx="69" cy="67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1" name="Oval 208"/>
            <p:cNvSpPr>
              <a:spLocks noChangeAspect="1" noChangeArrowheads="1"/>
            </p:cNvSpPr>
            <p:nvPr/>
          </p:nvSpPr>
          <p:spPr bwMode="auto">
            <a:xfrm>
              <a:off x="1886" y="2075"/>
              <a:ext cx="70" cy="70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2" name="Oval 209"/>
            <p:cNvSpPr>
              <a:spLocks noChangeAspect="1" noChangeArrowheads="1"/>
            </p:cNvSpPr>
            <p:nvPr/>
          </p:nvSpPr>
          <p:spPr bwMode="auto">
            <a:xfrm>
              <a:off x="1818" y="2075"/>
              <a:ext cx="68" cy="67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3" name="Oval 210"/>
            <p:cNvSpPr>
              <a:spLocks noChangeAspect="1" noChangeArrowheads="1"/>
            </p:cNvSpPr>
            <p:nvPr/>
          </p:nvSpPr>
          <p:spPr bwMode="auto">
            <a:xfrm>
              <a:off x="1927" y="2134"/>
              <a:ext cx="65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4" name="Oval 211"/>
            <p:cNvSpPr>
              <a:spLocks noChangeAspect="1" noChangeArrowheads="1"/>
            </p:cNvSpPr>
            <p:nvPr/>
          </p:nvSpPr>
          <p:spPr bwMode="auto">
            <a:xfrm>
              <a:off x="1697" y="2123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5" name="Oval 212"/>
            <p:cNvSpPr>
              <a:spLocks noChangeAspect="1" noChangeArrowheads="1"/>
            </p:cNvSpPr>
            <p:nvPr/>
          </p:nvSpPr>
          <p:spPr bwMode="auto">
            <a:xfrm>
              <a:off x="1818" y="2192"/>
              <a:ext cx="68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6" name="Oval 213"/>
            <p:cNvSpPr>
              <a:spLocks noChangeAspect="1" noChangeArrowheads="1"/>
            </p:cNvSpPr>
            <p:nvPr/>
          </p:nvSpPr>
          <p:spPr bwMode="auto">
            <a:xfrm>
              <a:off x="1855" y="2134"/>
              <a:ext cx="68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7" name="Oval 214"/>
            <p:cNvSpPr>
              <a:spLocks noChangeAspect="1" noChangeArrowheads="1"/>
            </p:cNvSpPr>
            <p:nvPr/>
          </p:nvSpPr>
          <p:spPr bwMode="auto">
            <a:xfrm>
              <a:off x="1785" y="2130"/>
              <a:ext cx="70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8" name="Oval 215"/>
            <p:cNvSpPr>
              <a:spLocks noChangeAspect="1" noChangeArrowheads="1"/>
            </p:cNvSpPr>
            <p:nvPr/>
          </p:nvSpPr>
          <p:spPr bwMode="auto">
            <a:xfrm>
              <a:off x="1737" y="2177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69" name="Oval 216"/>
            <p:cNvSpPr>
              <a:spLocks noChangeAspect="1" noChangeArrowheads="1"/>
            </p:cNvSpPr>
            <p:nvPr/>
          </p:nvSpPr>
          <p:spPr bwMode="auto">
            <a:xfrm>
              <a:off x="1658" y="2177"/>
              <a:ext cx="66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0" name="Oval 217"/>
            <p:cNvSpPr>
              <a:spLocks noChangeAspect="1" noChangeArrowheads="1"/>
            </p:cNvSpPr>
            <p:nvPr/>
          </p:nvSpPr>
          <p:spPr bwMode="auto">
            <a:xfrm>
              <a:off x="1894" y="2192"/>
              <a:ext cx="65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1" name="Oval 218"/>
            <p:cNvSpPr>
              <a:spLocks noChangeAspect="1" noChangeArrowheads="1"/>
            </p:cNvSpPr>
            <p:nvPr/>
          </p:nvSpPr>
          <p:spPr bwMode="auto">
            <a:xfrm>
              <a:off x="1788" y="2254"/>
              <a:ext cx="67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2" name="Oval 219"/>
            <p:cNvSpPr>
              <a:spLocks noChangeAspect="1" noChangeArrowheads="1"/>
            </p:cNvSpPr>
            <p:nvPr/>
          </p:nvSpPr>
          <p:spPr bwMode="auto">
            <a:xfrm>
              <a:off x="1959" y="2192"/>
              <a:ext cx="69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3" name="Oval 220"/>
            <p:cNvSpPr>
              <a:spLocks noChangeAspect="1" noChangeArrowheads="1"/>
            </p:cNvSpPr>
            <p:nvPr/>
          </p:nvSpPr>
          <p:spPr bwMode="auto">
            <a:xfrm>
              <a:off x="1654" y="2243"/>
              <a:ext cx="70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4" name="Oval 221"/>
            <p:cNvSpPr>
              <a:spLocks noChangeAspect="1" noChangeArrowheads="1"/>
            </p:cNvSpPr>
            <p:nvPr/>
          </p:nvSpPr>
          <p:spPr bwMode="auto">
            <a:xfrm>
              <a:off x="1724" y="2243"/>
              <a:ext cx="64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5" name="Oval 222"/>
            <p:cNvSpPr>
              <a:spLocks noChangeAspect="1" noChangeArrowheads="1"/>
            </p:cNvSpPr>
            <p:nvPr/>
          </p:nvSpPr>
          <p:spPr bwMode="auto">
            <a:xfrm>
              <a:off x="1886" y="2359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6" name="Oval 223"/>
            <p:cNvSpPr>
              <a:spLocks noChangeAspect="1" noChangeArrowheads="1"/>
            </p:cNvSpPr>
            <p:nvPr/>
          </p:nvSpPr>
          <p:spPr bwMode="auto">
            <a:xfrm>
              <a:off x="1967" y="2257"/>
              <a:ext cx="65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7" name="Oval 224"/>
            <p:cNvSpPr>
              <a:spLocks noChangeAspect="1" noChangeArrowheads="1"/>
            </p:cNvSpPr>
            <p:nvPr/>
          </p:nvSpPr>
          <p:spPr bwMode="auto">
            <a:xfrm>
              <a:off x="1901" y="2268"/>
              <a:ext cx="66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8" name="Oval 225"/>
            <p:cNvSpPr>
              <a:spLocks noChangeAspect="1" noChangeArrowheads="1"/>
            </p:cNvSpPr>
            <p:nvPr/>
          </p:nvSpPr>
          <p:spPr bwMode="auto">
            <a:xfrm>
              <a:off x="1946" y="2315"/>
              <a:ext cx="64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79" name="Oval 226"/>
            <p:cNvSpPr>
              <a:spLocks noChangeAspect="1" noChangeArrowheads="1"/>
            </p:cNvSpPr>
            <p:nvPr/>
          </p:nvSpPr>
          <p:spPr bwMode="auto">
            <a:xfrm>
              <a:off x="1843" y="2308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0" name="Oval 227"/>
            <p:cNvSpPr>
              <a:spLocks noChangeAspect="1" noChangeArrowheads="1"/>
            </p:cNvSpPr>
            <p:nvPr/>
          </p:nvSpPr>
          <p:spPr bwMode="auto">
            <a:xfrm>
              <a:off x="1822" y="2377"/>
              <a:ext cx="64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1" name="Oval 228"/>
            <p:cNvSpPr>
              <a:spLocks noChangeAspect="1" noChangeArrowheads="1"/>
            </p:cNvSpPr>
            <p:nvPr/>
          </p:nvSpPr>
          <p:spPr bwMode="auto">
            <a:xfrm>
              <a:off x="1745" y="2367"/>
              <a:ext cx="65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2" name="Oval 229"/>
            <p:cNvSpPr>
              <a:spLocks noChangeAspect="1" noChangeArrowheads="1"/>
            </p:cNvSpPr>
            <p:nvPr/>
          </p:nvSpPr>
          <p:spPr bwMode="auto">
            <a:xfrm>
              <a:off x="1782" y="2315"/>
              <a:ext cx="68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3" name="Oval 230"/>
            <p:cNvSpPr>
              <a:spLocks noChangeAspect="1" noChangeArrowheads="1"/>
            </p:cNvSpPr>
            <p:nvPr/>
          </p:nvSpPr>
          <p:spPr bwMode="auto">
            <a:xfrm>
              <a:off x="1706" y="2312"/>
              <a:ext cx="64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4" name="Oval 231"/>
            <p:cNvSpPr>
              <a:spLocks noChangeAspect="1" noChangeArrowheads="1"/>
            </p:cNvSpPr>
            <p:nvPr/>
          </p:nvSpPr>
          <p:spPr bwMode="auto">
            <a:xfrm>
              <a:off x="1654" y="2061"/>
              <a:ext cx="386" cy="382"/>
            </a:xfrm>
            <a:prstGeom prst="ellipse">
              <a:avLst/>
            </a:pr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5" name="Oval 232"/>
            <p:cNvSpPr>
              <a:spLocks noChangeAspect="1" noChangeArrowheads="1"/>
            </p:cNvSpPr>
            <p:nvPr/>
          </p:nvSpPr>
          <p:spPr bwMode="auto">
            <a:xfrm>
              <a:off x="1749" y="2075"/>
              <a:ext cx="69" cy="67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6" name="Oval 233"/>
            <p:cNvSpPr>
              <a:spLocks noChangeAspect="1" noChangeArrowheads="1"/>
            </p:cNvSpPr>
            <p:nvPr/>
          </p:nvSpPr>
          <p:spPr bwMode="auto">
            <a:xfrm>
              <a:off x="1886" y="2075"/>
              <a:ext cx="70" cy="70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7" name="Oval 234"/>
            <p:cNvSpPr>
              <a:spLocks noChangeAspect="1" noChangeArrowheads="1"/>
            </p:cNvSpPr>
            <p:nvPr/>
          </p:nvSpPr>
          <p:spPr bwMode="auto">
            <a:xfrm>
              <a:off x="1818" y="2075"/>
              <a:ext cx="68" cy="67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8" name="Oval 235"/>
            <p:cNvSpPr>
              <a:spLocks noChangeAspect="1" noChangeArrowheads="1"/>
            </p:cNvSpPr>
            <p:nvPr/>
          </p:nvSpPr>
          <p:spPr bwMode="auto">
            <a:xfrm>
              <a:off x="1927" y="2134"/>
              <a:ext cx="65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89" name="Oval 236"/>
            <p:cNvSpPr>
              <a:spLocks noChangeAspect="1" noChangeArrowheads="1"/>
            </p:cNvSpPr>
            <p:nvPr/>
          </p:nvSpPr>
          <p:spPr bwMode="auto">
            <a:xfrm>
              <a:off x="1697" y="2123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0" name="Oval 237"/>
            <p:cNvSpPr>
              <a:spLocks noChangeAspect="1" noChangeArrowheads="1"/>
            </p:cNvSpPr>
            <p:nvPr/>
          </p:nvSpPr>
          <p:spPr bwMode="auto">
            <a:xfrm>
              <a:off x="1818" y="2192"/>
              <a:ext cx="68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1" name="Oval 238"/>
            <p:cNvSpPr>
              <a:spLocks noChangeAspect="1" noChangeArrowheads="1"/>
            </p:cNvSpPr>
            <p:nvPr/>
          </p:nvSpPr>
          <p:spPr bwMode="auto">
            <a:xfrm>
              <a:off x="1855" y="2134"/>
              <a:ext cx="68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2" name="Oval 239"/>
            <p:cNvSpPr>
              <a:spLocks noChangeAspect="1" noChangeArrowheads="1"/>
            </p:cNvSpPr>
            <p:nvPr/>
          </p:nvSpPr>
          <p:spPr bwMode="auto">
            <a:xfrm>
              <a:off x="1785" y="2130"/>
              <a:ext cx="70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3" name="Oval 240"/>
            <p:cNvSpPr>
              <a:spLocks noChangeAspect="1" noChangeArrowheads="1"/>
            </p:cNvSpPr>
            <p:nvPr/>
          </p:nvSpPr>
          <p:spPr bwMode="auto">
            <a:xfrm>
              <a:off x="1737" y="2177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4" name="Oval 241"/>
            <p:cNvSpPr>
              <a:spLocks noChangeAspect="1" noChangeArrowheads="1"/>
            </p:cNvSpPr>
            <p:nvPr/>
          </p:nvSpPr>
          <p:spPr bwMode="auto">
            <a:xfrm>
              <a:off x="1658" y="2177"/>
              <a:ext cx="66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5" name="Oval 242"/>
            <p:cNvSpPr>
              <a:spLocks noChangeAspect="1" noChangeArrowheads="1"/>
            </p:cNvSpPr>
            <p:nvPr/>
          </p:nvSpPr>
          <p:spPr bwMode="auto">
            <a:xfrm>
              <a:off x="1894" y="2192"/>
              <a:ext cx="65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6" name="Oval 243"/>
            <p:cNvSpPr>
              <a:spLocks noChangeAspect="1" noChangeArrowheads="1"/>
            </p:cNvSpPr>
            <p:nvPr/>
          </p:nvSpPr>
          <p:spPr bwMode="auto">
            <a:xfrm>
              <a:off x="1788" y="2254"/>
              <a:ext cx="67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7" name="Oval 244"/>
            <p:cNvSpPr>
              <a:spLocks noChangeAspect="1" noChangeArrowheads="1"/>
            </p:cNvSpPr>
            <p:nvPr/>
          </p:nvSpPr>
          <p:spPr bwMode="auto">
            <a:xfrm>
              <a:off x="1959" y="2192"/>
              <a:ext cx="69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8" name="Oval 245"/>
            <p:cNvSpPr>
              <a:spLocks noChangeAspect="1" noChangeArrowheads="1"/>
            </p:cNvSpPr>
            <p:nvPr/>
          </p:nvSpPr>
          <p:spPr bwMode="auto">
            <a:xfrm>
              <a:off x="1654" y="2243"/>
              <a:ext cx="70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399" name="Oval 246"/>
            <p:cNvSpPr>
              <a:spLocks noChangeAspect="1" noChangeArrowheads="1"/>
            </p:cNvSpPr>
            <p:nvPr/>
          </p:nvSpPr>
          <p:spPr bwMode="auto">
            <a:xfrm>
              <a:off x="1724" y="2243"/>
              <a:ext cx="64" cy="69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0" name="Oval 247"/>
            <p:cNvSpPr>
              <a:spLocks noChangeAspect="1" noChangeArrowheads="1"/>
            </p:cNvSpPr>
            <p:nvPr/>
          </p:nvSpPr>
          <p:spPr bwMode="auto">
            <a:xfrm>
              <a:off x="1886" y="2359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1" name="Oval 248"/>
            <p:cNvSpPr>
              <a:spLocks noChangeAspect="1" noChangeArrowheads="1"/>
            </p:cNvSpPr>
            <p:nvPr/>
          </p:nvSpPr>
          <p:spPr bwMode="auto">
            <a:xfrm>
              <a:off x="1967" y="2257"/>
              <a:ext cx="65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2" name="Oval 249"/>
            <p:cNvSpPr>
              <a:spLocks noChangeAspect="1" noChangeArrowheads="1"/>
            </p:cNvSpPr>
            <p:nvPr/>
          </p:nvSpPr>
          <p:spPr bwMode="auto">
            <a:xfrm>
              <a:off x="1901" y="2268"/>
              <a:ext cx="66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3" name="Oval 250"/>
            <p:cNvSpPr>
              <a:spLocks noChangeAspect="1" noChangeArrowheads="1"/>
            </p:cNvSpPr>
            <p:nvPr/>
          </p:nvSpPr>
          <p:spPr bwMode="auto">
            <a:xfrm>
              <a:off x="1946" y="2315"/>
              <a:ext cx="64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4" name="Oval 251"/>
            <p:cNvSpPr>
              <a:spLocks noChangeAspect="1" noChangeArrowheads="1"/>
            </p:cNvSpPr>
            <p:nvPr/>
          </p:nvSpPr>
          <p:spPr bwMode="auto">
            <a:xfrm>
              <a:off x="1843" y="2308"/>
              <a:ext cx="70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5" name="Oval 252"/>
            <p:cNvSpPr>
              <a:spLocks noChangeAspect="1" noChangeArrowheads="1"/>
            </p:cNvSpPr>
            <p:nvPr/>
          </p:nvSpPr>
          <p:spPr bwMode="auto">
            <a:xfrm>
              <a:off x="1822" y="2377"/>
              <a:ext cx="64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6" name="Oval 253"/>
            <p:cNvSpPr>
              <a:spLocks noChangeAspect="1" noChangeArrowheads="1"/>
            </p:cNvSpPr>
            <p:nvPr/>
          </p:nvSpPr>
          <p:spPr bwMode="auto">
            <a:xfrm>
              <a:off x="1745" y="2367"/>
              <a:ext cx="65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7" name="Oval 254"/>
            <p:cNvSpPr>
              <a:spLocks noChangeAspect="1" noChangeArrowheads="1"/>
            </p:cNvSpPr>
            <p:nvPr/>
          </p:nvSpPr>
          <p:spPr bwMode="auto">
            <a:xfrm>
              <a:off x="1782" y="2315"/>
              <a:ext cx="68" cy="66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08" name="Oval 255"/>
            <p:cNvSpPr>
              <a:spLocks noChangeAspect="1" noChangeArrowheads="1"/>
            </p:cNvSpPr>
            <p:nvPr/>
          </p:nvSpPr>
          <p:spPr bwMode="auto">
            <a:xfrm>
              <a:off x="1706" y="2312"/>
              <a:ext cx="64" cy="65"/>
            </a:xfrm>
            <a:prstGeom prst="ellipse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pic>
          <p:nvPicPr>
            <p:cNvPr id="51409" name="Picture 25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2" y="624"/>
              <a:ext cx="356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10" name="Picture 25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2721"/>
              <a:ext cx="331" cy="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11" name="Picture 25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2" y="2730"/>
              <a:ext cx="35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12" name="Rectangle 259"/>
            <p:cNvSpPr>
              <a:spLocks noChangeAspect="1" noChangeArrowheads="1"/>
            </p:cNvSpPr>
            <p:nvPr/>
          </p:nvSpPr>
          <p:spPr bwMode="auto">
            <a:xfrm>
              <a:off x="2122" y="1316"/>
              <a:ext cx="328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suszenie</a:t>
              </a:r>
              <a:endParaRPr lang="pl-PL" altLang="pl-PL" sz="2400" b="1"/>
            </a:p>
          </p:txBody>
        </p:sp>
        <p:grpSp>
          <p:nvGrpSpPr>
            <p:cNvPr id="51413" name="Group 260"/>
            <p:cNvGrpSpPr>
              <a:grpSpLocks noChangeAspect="1"/>
            </p:cNvGrpSpPr>
            <p:nvPr/>
          </p:nvGrpSpPr>
          <p:grpSpPr bwMode="auto">
            <a:xfrm rot="-5400000">
              <a:off x="2258" y="1331"/>
              <a:ext cx="61" cy="280"/>
              <a:chOff x="2408" y="1173"/>
              <a:chExt cx="48" cy="132"/>
            </a:xfrm>
          </p:grpSpPr>
          <p:sp>
            <p:nvSpPr>
              <p:cNvPr id="51549" name="Line 261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50" name="Freeform 262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51414" name="Rectangle 263"/>
            <p:cNvSpPr>
              <a:spLocks noChangeAspect="1" noChangeArrowheads="1"/>
            </p:cNvSpPr>
            <p:nvPr/>
          </p:nvSpPr>
          <p:spPr bwMode="auto">
            <a:xfrm>
              <a:off x="3747" y="1116"/>
              <a:ext cx="152" cy="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000">
                  <a:solidFill>
                    <a:srgbClr val="000000"/>
                  </a:solidFill>
                </a:rPr>
                <a:t>SiO</a:t>
              </a:r>
              <a:r>
                <a:rPr lang="pl-PL" altLang="pl-PL" sz="1000" baseline="-25000">
                  <a:solidFill>
                    <a:srgbClr val="000000"/>
                  </a:solidFill>
                </a:rPr>
                <a:t>2</a:t>
              </a:r>
            </a:p>
          </p:txBody>
        </p:sp>
        <p:sp>
          <p:nvSpPr>
            <p:cNvPr id="51415" name="Rectangle 264"/>
            <p:cNvSpPr>
              <a:spLocks noChangeAspect="1" noChangeArrowheads="1"/>
            </p:cNvSpPr>
            <p:nvPr/>
          </p:nvSpPr>
          <p:spPr bwMode="auto">
            <a:xfrm>
              <a:off x="2095" y="2032"/>
              <a:ext cx="109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16" name="Rectangle 265"/>
            <p:cNvSpPr>
              <a:spLocks noChangeAspect="1" noChangeArrowheads="1"/>
            </p:cNvSpPr>
            <p:nvPr/>
          </p:nvSpPr>
          <p:spPr bwMode="auto">
            <a:xfrm>
              <a:off x="2028" y="1920"/>
              <a:ext cx="53" cy="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000">
                  <a:solidFill>
                    <a:srgbClr val="000000"/>
                  </a:solidFill>
                </a:rPr>
                <a:t>C</a:t>
              </a:r>
              <a:endParaRPr lang="pl-PL" altLang="pl-PL" sz="2400" b="1"/>
            </a:p>
          </p:txBody>
        </p:sp>
        <p:grpSp>
          <p:nvGrpSpPr>
            <p:cNvPr id="51417" name="Group 266"/>
            <p:cNvGrpSpPr>
              <a:grpSpLocks noChangeAspect="1"/>
            </p:cNvGrpSpPr>
            <p:nvPr/>
          </p:nvGrpSpPr>
          <p:grpSpPr bwMode="auto">
            <a:xfrm>
              <a:off x="3712" y="1213"/>
              <a:ext cx="103" cy="58"/>
              <a:chOff x="2553" y="664"/>
              <a:chExt cx="123" cy="70"/>
            </a:xfrm>
          </p:grpSpPr>
          <p:sp>
            <p:nvSpPr>
              <p:cNvPr id="51547" name="Line 267"/>
              <p:cNvSpPr>
                <a:spLocks noChangeAspect="1" noChangeShapeType="1"/>
              </p:cNvSpPr>
              <p:nvPr/>
            </p:nvSpPr>
            <p:spPr bwMode="auto">
              <a:xfrm flipV="1">
                <a:off x="2570" y="664"/>
                <a:ext cx="106" cy="57"/>
              </a:xfrm>
              <a:prstGeom prst="line">
                <a:avLst/>
              </a:prstGeom>
              <a:noFill/>
              <a:ln w="6350" cap="rnd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48" name="Freeform 268"/>
              <p:cNvSpPr>
                <a:spLocks noChangeAspect="1"/>
              </p:cNvSpPr>
              <p:nvPr/>
            </p:nvSpPr>
            <p:spPr bwMode="auto">
              <a:xfrm>
                <a:off x="2553" y="695"/>
                <a:ext cx="52" cy="39"/>
              </a:xfrm>
              <a:custGeom>
                <a:avLst/>
                <a:gdLst>
                  <a:gd name="T0" fmla="*/ 35 w 52"/>
                  <a:gd name="T1" fmla="*/ 0 h 39"/>
                  <a:gd name="T2" fmla="*/ 0 w 52"/>
                  <a:gd name="T3" fmla="*/ 39 h 39"/>
                  <a:gd name="T4" fmla="*/ 52 w 52"/>
                  <a:gd name="T5" fmla="*/ 39 h 39"/>
                  <a:gd name="T6" fmla="*/ 30 w 52"/>
                  <a:gd name="T7" fmla="*/ 26 h 39"/>
                  <a:gd name="T8" fmla="*/ 35 w 52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" h="39">
                    <a:moveTo>
                      <a:pt x="35" y="0"/>
                    </a:moveTo>
                    <a:lnTo>
                      <a:pt x="0" y="39"/>
                    </a:lnTo>
                    <a:lnTo>
                      <a:pt x="52" y="39"/>
                    </a:lnTo>
                    <a:lnTo>
                      <a:pt x="30" y="26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51418" name="Oval 269"/>
            <p:cNvSpPr>
              <a:spLocks noChangeAspect="1" noChangeArrowheads="1"/>
            </p:cNvSpPr>
            <p:nvPr/>
          </p:nvSpPr>
          <p:spPr bwMode="auto">
            <a:xfrm>
              <a:off x="2541" y="1549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19" name="Oval 270"/>
            <p:cNvSpPr>
              <a:spLocks noChangeAspect="1" noChangeArrowheads="1"/>
            </p:cNvSpPr>
            <p:nvPr/>
          </p:nvSpPr>
          <p:spPr bwMode="auto">
            <a:xfrm>
              <a:off x="2602" y="1547"/>
              <a:ext cx="67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0" name="Oval 271"/>
            <p:cNvSpPr>
              <a:spLocks noChangeAspect="1" noChangeArrowheads="1"/>
            </p:cNvSpPr>
            <p:nvPr/>
          </p:nvSpPr>
          <p:spPr bwMode="auto">
            <a:xfrm>
              <a:off x="2672" y="1547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1" name="Oval 272"/>
            <p:cNvSpPr>
              <a:spLocks noChangeAspect="1" noChangeArrowheads="1"/>
            </p:cNvSpPr>
            <p:nvPr/>
          </p:nvSpPr>
          <p:spPr bwMode="auto">
            <a:xfrm>
              <a:off x="2642" y="1490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2" name="Oval 273"/>
            <p:cNvSpPr>
              <a:spLocks noChangeAspect="1" noChangeArrowheads="1"/>
            </p:cNvSpPr>
            <p:nvPr/>
          </p:nvSpPr>
          <p:spPr bwMode="auto">
            <a:xfrm>
              <a:off x="2566" y="1492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3" name="Oval 274"/>
            <p:cNvSpPr>
              <a:spLocks noChangeAspect="1" noChangeArrowheads="1"/>
            </p:cNvSpPr>
            <p:nvPr/>
          </p:nvSpPr>
          <p:spPr bwMode="auto">
            <a:xfrm>
              <a:off x="2742" y="1547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4" name="Oval 275"/>
            <p:cNvSpPr>
              <a:spLocks noChangeAspect="1" noChangeArrowheads="1"/>
            </p:cNvSpPr>
            <p:nvPr/>
          </p:nvSpPr>
          <p:spPr bwMode="auto">
            <a:xfrm>
              <a:off x="2811" y="1547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5" name="Oval 276"/>
            <p:cNvSpPr>
              <a:spLocks noChangeAspect="1" noChangeArrowheads="1"/>
            </p:cNvSpPr>
            <p:nvPr/>
          </p:nvSpPr>
          <p:spPr bwMode="auto">
            <a:xfrm>
              <a:off x="2707" y="1487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6" name="Oval 277"/>
            <p:cNvSpPr>
              <a:spLocks noChangeAspect="1" noChangeArrowheads="1"/>
            </p:cNvSpPr>
            <p:nvPr/>
          </p:nvSpPr>
          <p:spPr bwMode="auto">
            <a:xfrm>
              <a:off x="2770" y="1485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7" name="Oval 278"/>
            <p:cNvSpPr>
              <a:spLocks noChangeAspect="1" noChangeArrowheads="1"/>
            </p:cNvSpPr>
            <p:nvPr/>
          </p:nvSpPr>
          <p:spPr bwMode="auto">
            <a:xfrm>
              <a:off x="2839" y="1485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8" name="Oval 279"/>
            <p:cNvSpPr>
              <a:spLocks noChangeAspect="1" noChangeArrowheads="1"/>
            </p:cNvSpPr>
            <p:nvPr/>
          </p:nvSpPr>
          <p:spPr bwMode="auto">
            <a:xfrm>
              <a:off x="2804" y="1425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29" name="Oval 280"/>
            <p:cNvSpPr>
              <a:spLocks noChangeAspect="1" noChangeArrowheads="1"/>
            </p:cNvSpPr>
            <p:nvPr/>
          </p:nvSpPr>
          <p:spPr bwMode="auto">
            <a:xfrm>
              <a:off x="2732" y="1430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0" name="Oval 281"/>
            <p:cNvSpPr>
              <a:spLocks noChangeAspect="1" noChangeArrowheads="1"/>
            </p:cNvSpPr>
            <p:nvPr/>
          </p:nvSpPr>
          <p:spPr bwMode="auto">
            <a:xfrm>
              <a:off x="2675" y="1433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1" name="Oval 282"/>
            <p:cNvSpPr>
              <a:spLocks noChangeAspect="1" noChangeArrowheads="1"/>
            </p:cNvSpPr>
            <p:nvPr/>
          </p:nvSpPr>
          <p:spPr bwMode="auto">
            <a:xfrm>
              <a:off x="2876" y="1542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2" name="Oval 283"/>
            <p:cNvSpPr>
              <a:spLocks noChangeAspect="1" noChangeArrowheads="1"/>
            </p:cNvSpPr>
            <p:nvPr/>
          </p:nvSpPr>
          <p:spPr bwMode="auto">
            <a:xfrm>
              <a:off x="2576" y="1380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3" name="Oval 284"/>
            <p:cNvSpPr>
              <a:spLocks noChangeAspect="1" noChangeArrowheads="1"/>
            </p:cNvSpPr>
            <p:nvPr/>
          </p:nvSpPr>
          <p:spPr bwMode="auto">
            <a:xfrm>
              <a:off x="2538" y="1430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4" name="Oval 285"/>
            <p:cNvSpPr>
              <a:spLocks noChangeAspect="1" noChangeArrowheads="1"/>
            </p:cNvSpPr>
            <p:nvPr/>
          </p:nvSpPr>
          <p:spPr bwMode="auto">
            <a:xfrm>
              <a:off x="2641" y="1378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5" name="Oval 286"/>
            <p:cNvSpPr>
              <a:spLocks noChangeAspect="1" noChangeArrowheads="1"/>
            </p:cNvSpPr>
            <p:nvPr/>
          </p:nvSpPr>
          <p:spPr bwMode="auto">
            <a:xfrm>
              <a:off x="2503" y="1485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6" name="Oval 287"/>
            <p:cNvSpPr>
              <a:spLocks noChangeAspect="1" noChangeArrowheads="1"/>
            </p:cNvSpPr>
            <p:nvPr/>
          </p:nvSpPr>
          <p:spPr bwMode="auto">
            <a:xfrm>
              <a:off x="2705" y="1370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7" name="Oval 288"/>
            <p:cNvSpPr>
              <a:spLocks noChangeAspect="1" noChangeArrowheads="1"/>
            </p:cNvSpPr>
            <p:nvPr/>
          </p:nvSpPr>
          <p:spPr bwMode="auto">
            <a:xfrm>
              <a:off x="2477" y="1547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8" name="Oval 289"/>
            <p:cNvSpPr>
              <a:spLocks noChangeAspect="1" noChangeArrowheads="1"/>
            </p:cNvSpPr>
            <p:nvPr/>
          </p:nvSpPr>
          <p:spPr bwMode="auto">
            <a:xfrm>
              <a:off x="2607" y="1437"/>
              <a:ext cx="67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39" name="Oval 290"/>
            <p:cNvSpPr>
              <a:spLocks noChangeAspect="1" noChangeArrowheads="1"/>
            </p:cNvSpPr>
            <p:nvPr/>
          </p:nvSpPr>
          <p:spPr bwMode="auto">
            <a:xfrm>
              <a:off x="2665" y="1318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grpSp>
          <p:nvGrpSpPr>
            <p:cNvPr id="51440" name="Group 291"/>
            <p:cNvGrpSpPr>
              <a:grpSpLocks noChangeAspect="1"/>
            </p:cNvGrpSpPr>
            <p:nvPr/>
          </p:nvGrpSpPr>
          <p:grpSpPr bwMode="auto">
            <a:xfrm>
              <a:off x="2745" y="1325"/>
              <a:ext cx="102" cy="58"/>
              <a:chOff x="2553" y="664"/>
              <a:chExt cx="123" cy="70"/>
            </a:xfrm>
          </p:grpSpPr>
          <p:sp>
            <p:nvSpPr>
              <p:cNvPr id="51545" name="Line 292"/>
              <p:cNvSpPr>
                <a:spLocks noChangeAspect="1" noChangeShapeType="1"/>
              </p:cNvSpPr>
              <p:nvPr/>
            </p:nvSpPr>
            <p:spPr bwMode="auto">
              <a:xfrm flipV="1">
                <a:off x="2570" y="664"/>
                <a:ext cx="106" cy="57"/>
              </a:xfrm>
              <a:prstGeom prst="line">
                <a:avLst/>
              </a:prstGeom>
              <a:noFill/>
              <a:ln w="6350" cap="rnd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46" name="Freeform 293"/>
              <p:cNvSpPr>
                <a:spLocks noChangeAspect="1"/>
              </p:cNvSpPr>
              <p:nvPr/>
            </p:nvSpPr>
            <p:spPr bwMode="auto">
              <a:xfrm>
                <a:off x="2553" y="695"/>
                <a:ext cx="52" cy="39"/>
              </a:xfrm>
              <a:custGeom>
                <a:avLst/>
                <a:gdLst>
                  <a:gd name="T0" fmla="*/ 35 w 52"/>
                  <a:gd name="T1" fmla="*/ 0 h 39"/>
                  <a:gd name="T2" fmla="*/ 0 w 52"/>
                  <a:gd name="T3" fmla="*/ 39 h 39"/>
                  <a:gd name="T4" fmla="*/ 52 w 52"/>
                  <a:gd name="T5" fmla="*/ 39 h 39"/>
                  <a:gd name="T6" fmla="*/ 30 w 52"/>
                  <a:gd name="T7" fmla="*/ 26 h 39"/>
                  <a:gd name="T8" fmla="*/ 35 w 52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" h="39">
                    <a:moveTo>
                      <a:pt x="35" y="0"/>
                    </a:moveTo>
                    <a:lnTo>
                      <a:pt x="0" y="39"/>
                    </a:lnTo>
                    <a:lnTo>
                      <a:pt x="52" y="39"/>
                    </a:lnTo>
                    <a:lnTo>
                      <a:pt x="30" y="26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51441" name="Rectangle 294"/>
            <p:cNvSpPr>
              <a:spLocks noChangeAspect="1" noChangeArrowheads="1"/>
            </p:cNvSpPr>
            <p:nvPr/>
          </p:nvSpPr>
          <p:spPr bwMode="auto">
            <a:xfrm>
              <a:off x="2910" y="1324"/>
              <a:ext cx="561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prasowanie</a:t>
              </a:r>
              <a:endParaRPr lang="pl-PL" altLang="pl-PL" sz="2400" b="1"/>
            </a:p>
          </p:txBody>
        </p:sp>
        <p:sp>
          <p:nvSpPr>
            <p:cNvPr id="51442" name="Rectangle 295"/>
            <p:cNvSpPr>
              <a:spLocks noChangeAspect="1" noChangeArrowheads="1"/>
            </p:cNvSpPr>
            <p:nvPr/>
          </p:nvSpPr>
          <p:spPr bwMode="auto">
            <a:xfrm>
              <a:off x="3709" y="1677"/>
              <a:ext cx="947" cy="2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impregnacja fenolem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i paraformaldehydm</a:t>
              </a:r>
              <a:endParaRPr lang="pl-PL" altLang="pl-PL" sz="2400" b="1"/>
            </a:p>
          </p:txBody>
        </p:sp>
        <p:sp>
          <p:nvSpPr>
            <p:cNvPr id="51443" name="Rectangle 296"/>
            <p:cNvSpPr>
              <a:spLocks noChangeAspect="1" noChangeArrowheads="1"/>
            </p:cNvSpPr>
            <p:nvPr/>
          </p:nvSpPr>
          <p:spPr bwMode="auto">
            <a:xfrm>
              <a:off x="2874" y="2094"/>
              <a:ext cx="601" cy="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karbonizacja</a:t>
              </a:r>
              <a:endParaRPr lang="pl-PL" altLang="pl-PL" sz="2400" b="1"/>
            </a:p>
          </p:txBody>
        </p:sp>
        <p:pic>
          <p:nvPicPr>
            <p:cNvPr id="51444" name="Picture 29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2" y="2736"/>
              <a:ext cx="353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45" name="Rectangle 298"/>
            <p:cNvSpPr>
              <a:spLocks noChangeAspect="1" noChangeArrowheads="1"/>
            </p:cNvSpPr>
            <p:nvPr/>
          </p:nvSpPr>
          <p:spPr bwMode="auto">
            <a:xfrm>
              <a:off x="2038" y="1976"/>
              <a:ext cx="620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rozpuszczanie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krzemionki</a:t>
              </a:r>
              <a:endParaRPr lang="pl-PL" altLang="pl-PL" sz="2400" b="1"/>
            </a:p>
          </p:txBody>
        </p:sp>
        <p:sp>
          <p:nvSpPr>
            <p:cNvPr id="51446" name="Rectangle 299"/>
            <p:cNvSpPr>
              <a:spLocks noChangeAspect="1" noChangeArrowheads="1"/>
            </p:cNvSpPr>
            <p:nvPr/>
          </p:nvSpPr>
          <p:spPr bwMode="auto">
            <a:xfrm>
              <a:off x="1593" y="2484"/>
              <a:ext cx="609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mezoporowaty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węgiel</a:t>
              </a:r>
              <a:endParaRPr lang="pl-PL" altLang="pl-PL" sz="2400" b="1"/>
            </a:p>
          </p:txBody>
        </p:sp>
        <p:sp>
          <p:nvSpPr>
            <p:cNvPr id="51447" name="Arc 300"/>
            <p:cNvSpPr>
              <a:spLocks/>
            </p:cNvSpPr>
            <p:nvPr/>
          </p:nvSpPr>
          <p:spPr bwMode="auto">
            <a:xfrm rot="10800000" flipH="1">
              <a:off x="2016" y="1545"/>
              <a:ext cx="75" cy="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1448" name="Arc 301"/>
            <p:cNvSpPr>
              <a:spLocks/>
            </p:cNvSpPr>
            <p:nvPr/>
          </p:nvSpPr>
          <p:spPr bwMode="auto">
            <a:xfrm rot="16200000" flipH="1">
              <a:off x="1692" y="1542"/>
              <a:ext cx="75" cy="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1449" name="Line 302"/>
            <p:cNvSpPr>
              <a:spLocks noChangeAspect="1" noChangeShapeType="1"/>
            </p:cNvSpPr>
            <p:nvPr/>
          </p:nvSpPr>
          <p:spPr bwMode="auto">
            <a:xfrm>
              <a:off x="1755" y="1617"/>
              <a:ext cx="26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50" name="Line 303"/>
            <p:cNvSpPr>
              <a:spLocks noChangeAspect="1" noChangeShapeType="1"/>
            </p:cNvSpPr>
            <p:nvPr/>
          </p:nvSpPr>
          <p:spPr bwMode="auto">
            <a:xfrm flipV="1">
              <a:off x="2091" y="1166"/>
              <a:ext cx="2" cy="37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51" name="Line 304"/>
            <p:cNvSpPr>
              <a:spLocks noChangeAspect="1" noChangeShapeType="1"/>
            </p:cNvSpPr>
            <p:nvPr/>
          </p:nvSpPr>
          <p:spPr bwMode="auto">
            <a:xfrm flipV="1">
              <a:off x="1693" y="1213"/>
              <a:ext cx="2" cy="3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52" name="Line 305"/>
            <p:cNvSpPr>
              <a:spLocks noChangeAspect="1" noChangeShapeType="1"/>
            </p:cNvSpPr>
            <p:nvPr/>
          </p:nvSpPr>
          <p:spPr bwMode="auto">
            <a:xfrm flipH="1" flipV="1">
              <a:off x="1648" y="1164"/>
              <a:ext cx="47" cy="4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53" name="Line 306"/>
            <p:cNvSpPr>
              <a:spLocks noChangeAspect="1" noChangeShapeType="1"/>
            </p:cNvSpPr>
            <p:nvPr/>
          </p:nvSpPr>
          <p:spPr bwMode="auto">
            <a:xfrm flipV="1">
              <a:off x="1651" y="1164"/>
              <a:ext cx="442" cy="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54" name="Rectangle 307"/>
            <p:cNvSpPr>
              <a:spLocks noChangeAspect="1" noChangeArrowheads="1"/>
            </p:cNvSpPr>
            <p:nvPr/>
          </p:nvSpPr>
          <p:spPr bwMode="auto">
            <a:xfrm>
              <a:off x="1757" y="1343"/>
              <a:ext cx="269" cy="270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rgbClr val="66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55" name="Oval 308"/>
            <p:cNvSpPr>
              <a:spLocks noChangeArrowheads="1"/>
            </p:cNvSpPr>
            <p:nvPr/>
          </p:nvSpPr>
          <p:spPr bwMode="auto">
            <a:xfrm>
              <a:off x="1698" y="1471"/>
              <a:ext cx="140" cy="1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rgbClr val="66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56" name="Oval 309"/>
            <p:cNvSpPr>
              <a:spLocks noChangeArrowheads="1"/>
            </p:cNvSpPr>
            <p:nvPr/>
          </p:nvSpPr>
          <p:spPr bwMode="auto">
            <a:xfrm>
              <a:off x="1946" y="1472"/>
              <a:ext cx="140" cy="1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rgbClr val="66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57" name="Rectangle 310"/>
            <p:cNvSpPr>
              <a:spLocks noChangeAspect="1" noChangeArrowheads="1"/>
            </p:cNvSpPr>
            <p:nvPr/>
          </p:nvSpPr>
          <p:spPr bwMode="auto">
            <a:xfrm>
              <a:off x="1701" y="1280"/>
              <a:ext cx="385" cy="270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rgbClr val="66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58" name="Oval 311"/>
            <p:cNvSpPr>
              <a:spLocks noChangeAspect="1" noChangeArrowheads="1"/>
            </p:cNvSpPr>
            <p:nvPr/>
          </p:nvSpPr>
          <p:spPr bwMode="auto">
            <a:xfrm>
              <a:off x="1718" y="1474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59" name="Oval 312"/>
            <p:cNvSpPr>
              <a:spLocks noChangeAspect="1" noChangeArrowheads="1"/>
            </p:cNvSpPr>
            <p:nvPr/>
          </p:nvSpPr>
          <p:spPr bwMode="auto">
            <a:xfrm>
              <a:off x="2007" y="1297"/>
              <a:ext cx="64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0" name="Oval 313"/>
            <p:cNvSpPr>
              <a:spLocks noChangeAspect="1" noChangeArrowheads="1"/>
            </p:cNvSpPr>
            <p:nvPr/>
          </p:nvSpPr>
          <p:spPr bwMode="auto">
            <a:xfrm>
              <a:off x="1850" y="1471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1" name="Oval 314"/>
            <p:cNvSpPr>
              <a:spLocks noChangeAspect="1" noChangeArrowheads="1"/>
            </p:cNvSpPr>
            <p:nvPr/>
          </p:nvSpPr>
          <p:spPr bwMode="auto">
            <a:xfrm>
              <a:off x="1787" y="1431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2" name="Oval 315"/>
            <p:cNvSpPr>
              <a:spLocks noChangeAspect="1" noChangeArrowheads="1"/>
            </p:cNvSpPr>
            <p:nvPr/>
          </p:nvSpPr>
          <p:spPr bwMode="auto">
            <a:xfrm>
              <a:off x="1714" y="1395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3" name="Oval 316"/>
            <p:cNvSpPr>
              <a:spLocks noChangeAspect="1" noChangeArrowheads="1"/>
            </p:cNvSpPr>
            <p:nvPr/>
          </p:nvSpPr>
          <p:spPr bwMode="auto">
            <a:xfrm>
              <a:off x="1915" y="1498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4" name="Oval 317"/>
            <p:cNvSpPr>
              <a:spLocks noChangeAspect="1" noChangeArrowheads="1"/>
            </p:cNvSpPr>
            <p:nvPr/>
          </p:nvSpPr>
          <p:spPr bwMode="auto">
            <a:xfrm>
              <a:off x="2014" y="1475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5" name="Oval 318"/>
            <p:cNvSpPr>
              <a:spLocks noChangeAspect="1" noChangeArrowheads="1"/>
            </p:cNvSpPr>
            <p:nvPr/>
          </p:nvSpPr>
          <p:spPr bwMode="auto">
            <a:xfrm>
              <a:off x="1860" y="1548"/>
              <a:ext cx="65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6" name="Oval 319"/>
            <p:cNvSpPr>
              <a:spLocks noChangeAspect="1" noChangeArrowheads="1"/>
            </p:cNvSpPr>
            <p:nvPr/>
          </p:nvSpPr>
          <p:spPr bwMode="auto">
            <a:xfrm>
              <a:off x="1974" y="1543"/>
              <a:ext cx="64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7" name="Oval 320"/>
            <p:cNvSpPr>
              <a:spLocks noChangeAspect="1" noChangeArrowheads="1"/>
            </p:cNvSpPr>
            <p:nvPr/>
          </p:nvSpPr>
          <p:spPr bwMode="auto">
            <a:xfrm>
              <a:off x="1774" y="1348"/>
              <a:ext cx="67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8" name="Oval 321"/>
            <p:cNvSpPr>
              <a:spLocks noChangeAspect="1" noChangeArrowheads="1"/>
            </p:cNvSpPr>
            <p:nvPr/>
          </p:nvSpPr>
          <p:spPr bwMode="auto">
            <a:xfrm>
              <a:off x="1847" y="1354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69" name="Oval 322"/>
            <p:cNvSpPr>
              <a:spLocks noChangeAspect="1" noChangeArrowheads="1"/>
            </p:cNvSpPr>
            <p:nvPr/>
          </p:nvSpPr>
          <p:spPr bwMode="auto">
            <a:xfrm>
              <a:off x="1787" y="1546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0" name="Oval 323"/>
            <p:cNvSpPr>
              <a:spLocks noChangeAspect="1" noChangeArrowheads="1"/>
            </p:cNvSpPr>
            <p:nvPr/>
          </p:nvSpPr>
          <p:spPr bwMode="auto">
            <a:xfrm>
              <a:off x="1721" y="1305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1" name="Oval 324"/>
            <p:cNvSpPr>
              <a:spLocks noChangeAspect="1" noChangeArrowheads="1"/>
            </p:cNvSpPr>
            <p:nvPr/>
          </p:nvSpPr>
          <p:spPr bwMode="auto">
            <a:xfrm>
              <a:off x="1885" y="1412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2" name="Oval 325"/>
            <p:cNvSpPr>
              <a:spLocks noChangeAspect="1" noChangeArrowheads="1"/>
            </p:cNvSpPr>
            <p:nvPr/>
          </p:nvSpPr>
          <p:spPr bwMode="auto">
            <a:xfrm>
              <a:off x="1947" y="1436"/>
              <a:ext cx="66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3" name="Oval 326"/>
            <p:cNvSpPr>
              <a:spLocks noChangeAspect="1" noChangeArrowheads="1"/>
            </p:cNvSpPr>
            <p:nvPr/>
          </p:nvSpPr>
          <p:spPr bwMode="auto">
            <a:xfrm>
              <a:off x="1721" y="1546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4" name="Oval 327"/>
            <p:cNvSpPr>
              <a:spLocks noChangeAspect="1" noChangeArrowheads="1"/>
            </p:cNvSpPr>
            <p:nvPr/>
          </p:nvSpPr>
          <p:spPr bwMode="auto">
            <a:xfrm>
              <a:off x="1950" y="1352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5" name="Oval 328"/>
            <p:cNvSpPr>
              <a:spLocks noChangeAspect="1" noChangeArrowheads="1"/>
            </p:cNvSpPr>
            <p:nvPr/>
          </p:nvSpPr>
          <p:spPr bwMode="auto">
            <a:xfrm>
              <a:off x="1887" y="1302"/>
              <a:ext cx="66" cy="6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sp>
          <p:nvSpPr>
            <p:cNvPr id="51476" name="Oval 329"/>
            <p:cNvSpPr>
              <a:spLocks noChangeAspect="1" noChangeArrowheads="1"/>
            </p:cNvSpPr>
            <p:nvPr/>
          </p:nvSpPr>
          <p:spPr bwMode="auto">
            <a:xfrm>
              <a:off x="2020" y="1381"/>
              <a:ext cx="65" cy="65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grpSp>
          <p:nvGrpSpPr>
            <p:cNvPr id="51477" name="Group 330"/>
            <p:cNvGrpSpPr>
              <a:grpSpLocks noChangeAspect="1"/>
            </p:cNvGrpSpPr>
            <p:nvPr/>
          </p:nvGrpSpPr>
          <p:grpSpPr bwMode="auto">
            <a:xfrm rot="-5400000">
              <a:off x="3175" y="1337"/>
              <a:ext cx="61" cy="280"/>
              <a:chOff x="2408" y="1173"/>
              <a:chExt cx="48" cy="132"/>
            </a:xfrm>
          </p:grpSpPr>
          <p:sp>
            <p:nvSpPr>
              <p:cNvPr id="51543" name="Line 331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44" name="Freeform 332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1478" name="Group 333"/>
            <p:cNvGrpSpPr>
              <a:grpSpLocks noChangeAspect="1"/>
            </p:cNvGrpSpPr>
            <p:nvPr/>
          </p:nvGrpSpPr>
          <p:grpSpPr bwMode="auto">
            <a:xfrm>
              <a:off x="3613" y="1715"/>
              <a:ext cx="61" cy="280"/>
              <a:chOff x="2408" y="1173"/>
              <a:chExt cx="48" cy="132"/>
            </a:xfrm>
          </p:grpSpPr>
          <p:sp>
            <p:nvSpPr>
              <p:cNvPr id="51541" name="Line 334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42" name="Freeform 335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1479" name="Group 336"/>
            <p:cNvGrpSpPr>
              <a:grpSpLocks noChangeAspect="1"/>
            </p:cNvGrpSpPr>
            <p:nvPr/>
          </p:nvGrpSpPr>
          <p:grpSpPr bwMode="auto">
            <a:xfrm rot="5400000">
              <a:off x="3126" y="2130"/>
              <a:ext cx="61" cy="280"/>
              <a:chOff x="2408" y="1173"/>
              <a:chExt cx="48" cy="132"/>
            </a:xfrm>
          </p:grpSpPr>
          <p:sp>
            <p:nvSpPr>
              <p:cNvPr id="51539" name="Line 337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40" name="Freeform 338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1480" name="Group 339"/>
            <p:cNvGrpSpPr>
              <a:grpSpLocks noChangeAspect="1"/>
            </p:cNvGrpSpPr>
            <p:nvPr/>
          </p:nvGrpSpPr>
          <p:grpSpPr bwMode="auto">
            <a:xfrm rot="5400000">
              <a:off x="2241" y="2130"/>
              <a:ext cx="61" cy="280"/>
              <a:chOff x="2408" y="1173"/>
              <a:chExt cx="48" cy="132"/>
            </a:xfrm>
          </p:grpSpPr>
          <p:sp>
            <p:nvSpPr>
              <p:cNvPr id="51537" name="Line 340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538" name="Freeform 341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51481" name="Line 342"/>
            <p:cNvSpPr>
              <a:spLocks noChangeShapeType="1"/>
            </p:cNvSpPr>
            <p:nvPr/>
          </p:nvSpPr>
          <p:spPr bwMode="auto">
            <a:xfrm flipV="1">
              <a:off x="1880" y="2004"/>
              <a:ext cx="124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51482" name="Rectangle 343"/>
            <p:cNvSpPr>
              <a:spLocks noChangeArrowheads="1"/>
            </p:cNvSpPr>
            <p:nvPr/>
          </p:nvSpPr>
          <p:spPr bwMode="auto">
            <a:xfrm>
              <a:off x="496" y="3051"/>
              <a:ext cx="919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l-PL" altLang="pl-PL" sz="2400"/>
            </a:p>
          </p:txBody>
        </p:sp>
        <p:pic>
          <p:nvPicPr>
            <p:cNvPr id="51483" name="Picture 34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2754"/>
              <a:ext cx="340" cy="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1484" name="Group 345"/>
            <p:cNvGrpSpPr>
              <a:grpSpLocks/>
            </p:cNvGrpSpPr>
            <p:nvPr/>
          </p:nvGrpSpPr>
          <p:grpSpPr bwMode="auto">
            <a:xfrm>
              <a:off x="816" y="2034"/>
              <a:ext cx="404" cy="404"/>
              <a:chOff x="731" y="2658"/>
              <a:chExt cx="404" cy="404"/>
            </a:xfrm>
          </p:grpSpPr>
          <p:pic>
            <p:nvPicPr>
              <p:cNvPr id="51490" name="Picture 346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1" y="2658"/>
                <a:ext cx="404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491" name="Oval 347"/>
              <p:cNvSpPr>
                <a:spLocks noChangeArrowheads="1"/>
              </p:cNvSpPr>
              <p:nvPr/>
            </p:nvSpPr>
            <p:spPr bwMode="auto">
              <a:xfrm>
                <a:off x="840" y="2693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2" name="Oval 348"/>
              <p:cNvSpPr>
                <a:spLocks noChangeArrowheads="1"/>
              </p:cNvSpPr>
              <p:nvPr/>
            </p:nvSpPr>
            <p:spPr bwMode="auto">
              <a:xfrm>
                <a:off x="973" y="2697"/>
                <a:ext cx="67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3" name="Oval 349"/>
              <p:cNvSpPr>
                <a:spLocks noChangeArrowheads="1"/>
              </p:cNvSpPr>
              <p:nvPr/>
            </p:nvSpPr>
            <p:spPr bwMode="auto">
              <a:xfrm>
                <a:off x="907" y="2690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4" name="Oval 350"/>
              <p:cNvSpPr>
                <a:spLocks noChangeArrowheads="1"/>
              </p:cNvSpPr>
              <p:nvPr/>
            </p:nvSpPr>
            <p:spPr bwMode="auto">
              <a:xfrm>
                <a:off x="1012" y="2749"/>
                <a:ext cx="63" cy="6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5" name="Oval 351"/>
              <p:cNvSpPr>
                <a:spLocks noChangeArrowheads="1"/>
              </p:cNvSpPr>
              <p:nvPr/>
            </p:nvSpPr>
            <p:spPr bwMode="auto">
              <a:xfrm>
                <a:off x="791" y="2735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6" name="Oval 352"/>
              <p:cNvSpPr>
                <a:spLocks noChangeArrowheads="1"/>
              </p:cNvSpPr>
              <p:nvPr/>
            </p:nvSpPr>
            <p:spPr bwMode="auto">
              <a:xfrm>
                <a:off x="907" y="2802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7" name="Oval 353"/>
              <p:cNvSpPr>
                <a:spLocks noChangeArrowheads="1"/>
              </p:cNvSpPr>
              <p:nvPr/>
            </p:nvSpPr>
            <p:spPr bwMode="auto">
              <a:xfrm>
                <a:off x="942" y="2746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8" name="Oval 354"/>
              <p:cNvSpPr>
                <a:spLocks noChangeArrowheads="1"/>
              </p:cNvSpPr>
              <p:nvPr/>
            </p:nvSpPr>
            <p:spPr bwMode="auto">
              <a:xfrm>
                <a:off x="875" y="2742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499" name="Oval 355"/>
              <p:cNvSpPr>
                <a:spLocks noChangeArrowheads="1"/>
              </p:cNvSpPr>
              <p:nvPr/>
            </p:nvSpPr>
            <p:spPr bwMode="auto">
              <a:xfrm>
                <a:off x="829" y="2788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0" name="Oval 356"/>
              <p:cNvSpPr>
                <a:spLocks noChangeArrowheads="1"/>
              </p:cNvSpPr>
              <p:nvPr/>
            </p:nvSpPr>
            <p:spPr bwMode="auto">
              <a:xfrm>
                <a:off x="752" y="2788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1" name="Oval 357"/>
              <p:cNvSpPr>
                <a:spLocks noChangeArrowheads="1"/>
              </p:cNvSpPr>
              <p:nvPr/>
            </p:nvSpPr>
            <p:spPr bwMode="auto">
              <a:xfrm>
                <a:off x="980" y="2802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2" name="Oval 358"/>
              <p:cNvSpPr>
                <a:spLocks noChangeArrowheads="1"/>
              </p:cNvSpPr>
              <p:nvPr/>
            </p:nvSpPr>
            <p:spPr bwMode="auto">
              <a:xfrm>
                <a:off x="878" y="2865"/>
                <a:ext cx="64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3" name="Oval 359"/>
              <p:cNvSpPr>
                <a:spLocks noChangeArrowheads="1"/>
              </p:cNvSpPr>
              <p:nvPr/>
            </p:nvSpPr>
            <p:spPr bwMode="auto">
              <a:xfrm>
                <a:off x="1043" y="2805"/>
                <a:ext cx="67" cy="6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4" name="Oval 360"/>
              <p:cNvSpPr>
                <a:spLocks noChangeArrowheads="1"/>
              </p:cNvSpPr>
              <p:nvPr/>
            </p:nvSpPr>
            <p:spPr bwMode="auto">
              <a:xfrm>
                <a:off x="749" y="2855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5" name="Oval 361"/>
              <p:cNvSpPr>
                <a:spLocks noChangeArrowheads="1"/>
              </p:cNvSpPr>
              <p:nvPr/>
            </p:nvSpPr>
            <p:spPr bwMode="auto">
              <a:xfrm>
                <a:off x="815" y="2855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6" name="Oval 362"/>
              <p:cNvSpPr>
                <a:spLocks noChangeArrowheads="1"/>
              </p:cNvSpPr>
              <p:nvPr/>
            </p:nvSpPr>
            <p:spPr bwMode="auto">
              <a:xfrm>
                <a:off x="973" y="2967"/>
                <a:ext cx="67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7" name="Oval 363"/>
              <p:cNvSpPr>
                <a:spLocks noChangeArrowheads="1"/>
              </p:cNvSpPr>
              <p:nvPr/>
            </p:nvSpPr>
            <p:spPr bwMode="auto">
              <a:xfrm>
                <a:off x="1050" y="2865"/>
                <a:ext cx="64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8" name="Oval 364"/>
              <p:cNvSpPr>
                <a:spLocks noChangeArrowheads="1"/>
              </p:cNvSpPr>
              <p:nvPr/>
            </p:nvSpPr>
            <p:spPr bwMode="auto">
              <a:xfrm>
                <a:off x="987" y="2876"/>
                <a:ext cx="63" cy="66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09" name="Oval 365"/>
              <p:cNvSpPr>
                <a:spLocks noChangeArrowheads="1"/>
              </p:cNvSpPr>
              <p:nvPr/>
            </p:nvSpPr>
            <p:spPr bwMode="auto">
              <a:xfrm>
                <a:off x="1029" y="2921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0" name="Oval 366"/>
              <p:cNvSpPr>
                <a:spLocks noChangeArrowheads="1"/>
              </p:cNvSpPr>
              <p:nvPr/>
            </p:nvSpPr>
            <p:spPr bwMode="auto">
              <a:xfrm>
                <a:off x="931" y="2914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1" name="Oval 367"/>
              <p:cNvSpPr>
                <a:spLocks noChangeArrowheads="1"/>
              </p:cNvSpPr>
              <p:nvPr/>
            </p:nvSpPr>
            <p:spPr bwMode="auto">
              <a:xfrm>
                <a:off x="910" y="2981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2" name="Oval 368"/>
              <p:cNvSpPr>
                <a:spLocks noChangeArrowheads="1"/>
              </p:cNvSpPr>
              <p:nvPr/>
            </p:nvSpPr>
            <p:spPr bwMode="auto">
              <a:xfrm>
                <a:off x="836" y="2970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3" name="Oval 369"/>
              <p:cNvSpPr>
                <a:spLocks noChangeArrowheads="1"/>
              </p:cNvSpPr>
              <p:nvPr/>
            </p:nvSpPr>
            <p:spPr bwMode="auto">
              <a:xfrm>
                <a:off x="798" y="2918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4" name="Oval 370"/>
              <p:cNvSpPr>
                <a:spLocks noChangeArrowheads="1"/>
              </p:cNvSpPr>
              <p:nvPr/>
            </p:nvSpPr>
            <p:spPr bwMode="auto">
              <a:xfrm>
                <a:off x="840" y="2693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5" name="Oval 371"/>
              <p:cNvSpPr>
                <a:spLocks noChangeArrowheads="1"/>
              </p:cNvSpPr>
              <p:nvPr/>
            </p:nvSpPr>
            <p:spPr bwMode="auto">
              <a:xfrm>
                <a:off x="973" y="2697"/>
                <a:ext cx="67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6" name="Oval 372"/>
              <p:cNvSpPr>
                <a:spLocks noChangeArrowheads="1"/>
              </p:cNvSpPr>
              <p:nvPr/>
            </p:nvSpPr>
            <p:spPr bwMode="auto">
              <a:xfrm>
                <a:off x="907" y="2690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7" name="Oval 373"/>
              <p:cNvSpPr>
                <a:spLocks noChangeArrowheads="1"/>
              </p:cNvSpPr>
              <p:nvPr/>
            </p:nvSpPr>
            <p:spPr bwMode="auto">
              <a:xfrm>
                <a:off x="1012" y="2749"/>
                <a:ext cx="63" cy="6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8" name="Oval 374"/>
              <p:cNvSpPr>
                <a:spLocks noChangeArrowheads="1"/>
              </p:cNvSpPr>
              <p:nvPr/>
            </p:nvSpPr>
            <p:spPr bwMode="auto">
              <a:xfrm>
                <a:off x="791" y="2735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19" name="Oval 375"/>
              <p:cNvSpPr>
                <a:spLocks noChangeArrowheads="1"/>
              </p:cNvSpPr>
              <p:nvPr/>
            </p:nvSpPr>
            <p:spPr bwMode="auto">
              <a:xfrm>
                <a:off x="907" y="2802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0" name="Oval 376"/>
              <p:cNvSpPr>
                <a:spLocks noChangeArrowheads="1"/>
              </p:cNvSpPr>
              <p:nvPr/>
            </p:nvSpPr>
            <p:spPr bwMode="auto">
              <a:xfrm>
                <a:off x="942" y="2746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1" name="Oval 377"/>
              <p:cNvSpPr>
                <a:spLocks noChangeArrowheads="1"/>
              </p:cNvSpPr>
              <p:nvPr/>
            </p:nvSpPr>
            <p:spPr bwMode="auto">
              <a:xfrm>
                <a:off x="875" y="2742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2" name="Oval 378"/>
              <p:cNvSpPr>
                <a:spLocks noChangeArrowheads="1"/>
              </p:cNvSpPr>
              <p:nvPr/>
            </p:nvSpPr>
            <p:spPr bwMode="auto">
              <a:xfrm>
                <a:off x="829" y="2788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3" name="Oval 379"/>
              <p:cNvSpPr>
                <a:spLocks noChangeArrowheads="1"/>
              </p:cNvSpPr>
              <p:nvPr/>
            </p:nvSpPr>
            <p:spPr bwMode="auto">
              <a:xfrm>
                <a:off x="752" y="2788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4" name="Oval 380"/>
              <p:cNvSpPr>
                <a:spLocks noChangeArrowheads="1"/>
              </p:cNvSpPr>
              <p:nvPr/>
            </p:nvSpPr>
            <p:spPr bwMode="auto">
              <a:xfrm>
                <a:off x="980" y="2802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5" name="Oval 381"/>
              <p:cNvSpPr>
                <a:spLocks noChangeArrowheads="1"/>
              </p:cNvSpPr>
              <p:nvPr/>
            </p:nvSpPr>
            <p:spPr bwMode="auto">
              <a:xfrm>
                <a:off x="878" y="2865"/>
                <a:ext cx="64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6" name="Oval 382"/>
              <p:cNvSpPr>
                <a:spLocks noChangeArrowheads="1"/>
              </p:cNvSpPr>
              <p:nvPr/>
            </p:nvSpPr>
            <p:spPr bwMode="auto">
              <a:xfrm>
                <a:off x="1043" y="2805"/>
                <a:ext cx="67" cy="64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7" name="Oval 383"/>
              <p:cNvSpPr>
                <a:spLocks noChangeArrowheads="1"/>
              </p:cNvSpPr>
              <p:nvPr/>
            </p:nvSpPr>
            <p:spPr bwMode="auto">
              <a:xfrm>
                <a:off x="749" y="2855"/>
                <a:ext cx="66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8" name="Oval 384"/>
              <p:cNvSpPr>
                <a:spLocks noChangeArrowheads="1"/>
              </p:cNvSpPr>
              <p:nvPr/>
            </p:nvSpPr>
            <p:spPr bwMode="auto">
              <a:xfrm>
                <a:off x="815" y="2855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29" name="Oval 385"/>
              <p:cNvSpPr>
                <a:spLocks noChangeArrowheads="1"/>
              </p:cNvSpPr>
              <p:nvPr/>
            </p:nvSpPr>
            <p:spPr bwMode="auto">
              <a:xfrm>
                <a:off x="973" y="2967"/>
                <a:ext cx="67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0" name="Oval 386"/>
              <p:cNvSpPr>
                <a:spLocks noChangeArrowheads="1"/>
              </p:cNvSpPr>
              <p:nvPr/>
            </p:nvSpPr>
            <p:spPr bwMode="auto">
              <a:xfrm>
                <a:off x="1050" y="2865"/>
                <a:ext cx="64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1" name="Oval 387"/>
              <p:cNvSpPr>
                <a:spLocks noChangeArrowheads="1"/>
              </p:cNvSpPr>
              <p:nvPr/>
            </p:nvSpPr>
            <p:spPr bwMode="auto">
              <a:xfrm>
                <a:off x="987" y="2876"/>
                <a:ext cx="63" cy="66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2" name="Oval 388"/>
              <p:cNvSpPr>
                <a:spLocks noChangeArrowheads="1"/>
              </p:cNvSpPr>
              <p:nvPr/>
            </p:nvSpPr>
            <p:spPr bwMode="auto">
              <a:xfrm>
                <a:off x="1029" y="2921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3" name="Oval 389"/>
              <p:cNvSpPr>
                <a:spLocks noChangeArrowheads="1"/>
              </p:cNvSpPr>
              <p:nvPr/>
            </p:nvSpPr>
            <p:spPr bwMode="auto">
              <a:xfrm>
                <a:off x="931" y="2914"/>
                <a:ext cx="67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4" name="Oval 390"/>
              <p:cNvSpPr>
                <a:spLocks noChangeArrowheads="1"/>
              </p:cNvSpPr>
              <p:nvPr/>
            </p:nvSpPr>
            <p:spPr bwMode="auto">
              <a:xfrm>
                <a:off x="910" y="2981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5" name="Oval 391"/>
              <p:cNvSpPr>
                <a:spLocks noChangeArrowheads="1"/>
              </p:cNvSpPr>
              <p:nvPr/>
            </p:nvSpPr>
            <p:spPr bwMode="auto">
              <a:xfrm>
                <a:off x="836" y="2970"/>
                <a:ext cx="63" cy="67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  <p:sp>
            <p:nvSpPr>
              <p:cNvPr id="51536" name="Oval 392"/>
              <p:cNvSpPr>
                <a:spLocks noChangeArrowheads="1"/>
              </p:cNvSpPr>
              <p:nvPr/>
            </p:nvSpPr>
            <p:spPr bwMode="auto">
              <a:xfrm>
                <a:off x="798" y="2918"/>
                <a:ext cx="63" cy="63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l-PL" altLang="pl-PL" sz="2400"/>
              </a:p>
            </p:txBody>
          </p:sp>
        </p:grpSp>
        <p:grpSp>
          <p:nvGrpSpPr>
            <p:cNvPr id="51485" name="Group 393"/>
            <p:cNvGrpSpPr>
              <a:grpSpLocks noChangeAspect="1"/>
            </p:cNvGrpSpPr>
            <p:nvPr/>
          </p:nvGrpSpPr>
          <p:grpSpPr bwMode="auto">
            <a:xfrm rot="5400000">
              <a:off x="1365" y="2118"/>
              <a:ext cx="61" cy="280"/>
              <a:chOff x="2408" y="1173"/>
              <a:chExt cx="48" cy="132"/>
            </a:xfrm>
          </p:grpSpPr>
          <p:sp>
            <p:nvSpPr>
              <p:cNvPr id="51488" name="Line 394"/>
              <p:cNvSpPr>
                <a:spLocks noChangeAspect="1" noChangeShapeType="1"/>
              </p:cNvSpPr>
              <p:nvPr/>
            </p:nvSpPr>
            <p:spPr bwMode="auto">
              <a:xfrm>
                <a:off x="2430" y="1173"/>
                <a:ext cx="1" cy="11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1489" name="Freeform 395"/>
              <p:cNvSpPr>
                <a:spLocks noChangeAspect="1"/>
              </p:cNvSpPr>
              <p:nvPr/>
            </p:nvSpPr>
            <p:spPr bwMode="auto">
              <a:xfrm>
                <a:off x="2408" y="1257"/>
                <a:ext cx="48" cy="48"/>
              </a:xfrm>
              <a:custGeom>
                <a:avLst/>
                <a:gdLst>
                  <a:gd name="T0" fmla="*/ 0 w 48"/>
                  <a:gd name="T1" fmla="*/ 0 h 48"/>
                  <a:gd name="T2" fmla="*/ 22 w 48"/>
                  <a:gd name="T3" fmla="*/ 48 h 48"/>
                  <a:gd name="T4" fmla="*/ 48 w 48"/>
                  <a:gd name="T5" fmla="*/ 0 h 48"/>
                  <a:gd name="T6" fmla="*/ 22 w 48"/>
                  <a:gd name="T7" fmla="*/ 17 h 48"/>
                  <a:gd name="T8" fmla="*/ 0 w 48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8">
                    <a:moveTo>
                      <a:pt x="0" y="0"/>
                    </a:moveTo>
                    <a:lnTo>
                      <a:pt x="22" y="48"/>
                    </a:lnTo>
                    <a:lnTo>
                      <a:pt x="48" y="0"/>
                    </a:lnTo>
                    <a:lnTo>
                      <a:pt x="22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51486" name="Rectangle 396"/>
            <p:cNvSpPr>
              <a:spLocks noChangeAspect="1" noChangeArrowheads="1"/>
            </p:cNvSpPr>
            <p:nvPr/>
          </p:nvSpPr>
          <p:spPr bwMode="auto">
            <a:xfrm>
              <a:off x="1104" y="1991"/>
              <a:ext cx="601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aktywacja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KOH</a:t>
              </a:r>
              <a:endParaRPr lang="pl-PL" altLang="pl-PL" sz="2400" b="1"/>
            </a:p>
          </p:txBody>
        </p:sp>
        <p:sp>
          <p:nvSpPr>
            <p:cNvPr id="51487" name="Rectangle 397"/>
            <p:cNvSpPr>
              <a:spLocks noChangeAspect="1" noChangeArrowheads="1"/>
            </p:cNvSpPr>
            <p:nvPr/>
          </p:nvSpPr>
          <p:spPr bwMode="auto">
            <a:xfrm>
              <a:off x="528" y="2478"/>
              <a:ext cx="912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mikro-mezoporowaty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200" b="1" i="1">
                  <a:solidFill>
                    <a:srgbClr val="000000"/>
                  </a:solidFill>
                </a:rPr>
                <a:t>węgiel</a:t>
              </a:r>
              <a:endParaRPr lang="pl-PL" altLang="pl-PL" sz="2400" b="1"/>
            </a:p>
          </p:txBody>
        </p:sp>
      </p:grpSp>
      <p:sp>
        <p:nvSpPr>
          <p:cNvPr id="51204" name="Text Box 398"/>
          <p:cNvSpPr txBox="1">
            <a:spLocks noChangeArrowheads="1"/>
          </p:cNvSpPr>
          <p:nvPr/>
        </p:nvSpPr>
        <p:spPr bwMode="auto">
          <a:xfrm>
            <a:off x="838200" y="304800"/>
            <a:ext cx="80010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</a:rPr>
              <a:t>Ot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rzymywani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</a:rPr>
              <a:t>e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mezoporowatego i mikro-mezoporowatego 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meto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</a:rPr>
              <a:t>dą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odwzorowania monolitu koloidalnej krzemionki </a:t>
            </a:r>
            <a:endParaRPr lang="pl-PL" altLang="pl-PL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oraz zd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</a:rPr>
              <a:t>ję</a:t>
            </a:r>
            <a:r>
              <a:rPr lang="pl-PL" altLang="pl-PL" sz="20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cia próbek z poszczególnych etapów syntezy. </a:t>
            </a:r>
            <a:endParaRPr lang="en-US" altLang="pl-PL" sz="20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1205" name="Rectangle 399"/>
          <p:cNvSpPr>
            <a:spLocks noChangeArrowheads="1"/>
          </p:cNvSpPr>
          <p:nvPr/>
        </p:nvSpPr>
        <p:spPr bwMode="auto">
          <a:xfrm>
            <a:off x="1309688" y="6208713"/>
            <a:ext cx="76200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aroniec,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J. Choma, J. Górka, A. Zawi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ś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lak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Colloidal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ilica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emplating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ynthesis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arbonaceous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onoliths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ssuring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ormation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niform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pherical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esopores and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ncorporation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norganic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anoparticles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            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Chem. Mater., 2008, 20, 1069.</a:t>
            </a:r>
            <a:endParaRPr lang="en-US" altLang="pl-PL" sz="1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668338" y="215900"/>
            <a:ext cx="830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Obraz SEM dla monolitu mezoporowatego węgla (MC-1) </a:t>
            </a:r>
            <a:endParaRPr lang="en-US" altLang="pl-PL" sz="2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2586038" y="1057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2771775" y="1685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85D6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53253" name="Object 5"/>
          <p:cNvGraphicFramePr>
            <a:graphicFrameLocks noChangeAspect="1"/>
          </p:cNvGraphicFramePr>
          <p:nvPr/>
        </p:nvGraphicFramePr>
        <p:xfrm>
          <a:off x="2133600" y="914400"/>
          <a:ext cx="5249863" cy="4638675"/>
        </p:xfrm>
        <a:graphic>
          <a:graphicData uri="http://schemas.openxmlformats.org/presentationml/2006/ole">
            <p:oleObj spid="_x0000_s53268" name="Dokument" r:id="rId4" imgW="2636520" imgH="2331720" progId="Word.Document.8">
              <p:embed/>
            </p:oleObj>
          </a:graphicData>
        </a:graphic>
      </p:graphicFrame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1143000" y="6143625"/>
            <a:ext cx="7467600" cy="646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M. Jaroniec, J. Choma, J. Górka, A. Zawiślak,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Colloidal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ilica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emplating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ynthesis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arbonaceous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onoliths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ssuring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ormation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niform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pherical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esopores and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ncorporation of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norganic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anoparticles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Chem. Mater., 2008, 20, 1069-1075.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843213" y="1781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2895600" y="1800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55300" name="Object 6"/>
          <p:cNvGraphicFramePr>
            <a:graphicFrameLocks noChangeAspect="1"/>
          </p:cNvGraphicFramePr>
          <p:nvPr/>
        </p:nvGraphicFramePr>
        <p:xfrm>
          <a:off x="1143000" y="2133600"/>
          <a:ext cx="3949700" cy="3760788"/>
        </p:xfrm>
        <a:graphic>
          <a:graphicData uri="http://schemas.openxmlformats.org/presentationml/2006/ole">
            <p:oleObj spid="_x0000_s55329" name="SPW 8.0 Graph" r:id="rId4" imgW="3517560" imgH="3350160" progId="">
              <p:embed/>
            </p:oleObj>
          </a:graphicData>
        </a:graphic>
      </p:graphicFrame>
      <p:graphicFrame>
        <p:nvGraphicFramePr>
          <p:cNvPr id="55301" name="Object 7"/>
          <p:cNvGraphicFramePr>
            <a:graphicFrameLocks noChangeAspect="1"/>
          </p:cNvGraphicFramePr>
          <p:nvPr/>
        </p:nvGraphicFramePr>
        <p:xfrm>
          <a:off x="4953000" y="2133600"/>
          <a:ext cx="3825875" cy="3762375"/>
        </p:xfrm>
        <a:graphic>
          <a:graphicData uri="http://schemas.openxmlformats.org/presentationml/2006/ole">
            <p:oleObj spid="_x0000_s55330" name="SPW 8.0 Graph" r:id="rId5" imgW="3407040" imgH="3351240" progId="">
              <p:embed/>
            </p:oleObj>
          </a:graphicData>
        </a:graphic>
      </p:graphicFrame>
      <p:sp>
        <p:nvSpPr>
          <p:cNvPr id="55302" name="Text Box 2"/>
          <p:cNvSpPr txBox="1">
            <a:spLocks noChangeArrowheads="1"/>
          </p:cNvSpPr>
          <p:nvPr/>
        </p:nvSpPr>
        <p:spPr bwMode="auto">
          <a:xfrm>
            <a:off x="609600" y="685800"/>
            <a:ext cx="8305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solidFill>
                  <a:schemeClr val="accent2"/>
                </a:solidFill>
                <a:latin typeface="Arial" panose="020B0604020202020204" pitchFamily="34" charset="0"/>
              </a:rPr>
              <a:t>Izotermy adsorpcji azotu w temp. -196</a:t>
            </a:r>
            <a:r>
              <a:rPr lang="pl-PL" altLang="pl-PL" sz="1800">
                <a:solidFill>
                  <a:schemeClr val="accent2"/>
                </a:solidFill>
                <a:latin typeface="Arial" panose="020B0604020202020204" pitchFamily="34" charset="0"/>
                <a:sym typeface="Symbol" panose="05050102010706020507" pitchFamily="18" charset="2"/>
              </a:rPr>
              <a:t>C</a:t>
            </a:r>
            <a:r>
              <a:rPr lang="pl-PL" altLang="pl-PL" sz="1800">
                <a:solidFill>
                  <a:schemeClr val="accent2"/>
                </a:solidFill>
                <a:latin typeface="Arial" panose="020B0604020202020204" pitchFamily="34" charset="0"/>
              </a:rPr>
              <a:t> i funkcje rozkładu objętości porów    dla monolitu mezoporowatego węgla otrzymanego z fenolu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800">
                <a:solidFill>
                  <a:schemeClr val="accent2"/>
                </a:solidFill>
                <a:latin typeface="Arial" panose="020B0604020202020204" pitchFamily="34" charset="0"/>
              </a:rPr>
              <a:t>i paraformaldehydu przed (MC-FP) i po aktywacji KOH (MC-FP-KOH)</a:t>
            </a:r>
            <a:r>
              <a:rPr lang="pl-PL" altLang="pl-PL" sz="200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endParaRPr lang="en-US" altLang="pl-PL" sz="200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381000"/>
            <a:ext cx="8458200" cy="1524000"/>
          </a:xfrm>
        </p:spPr>
        <p:txBody>
          <a:bodyPr/>
          <a:lstStyle/>
          <a:p>
            <a:pPr algn="l" eaLnBrk="1" hangingPunct="1"/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</a:rPr>
              <a:t>Parametry struktury porowatej materiałów węglowych otrzymanych z „twardej” matrycy z wykorzystaniem rezorcynolu i aldehydu krotonowego przed (MC-RK) i po aktywacji KOH (MC-RK-KOH), fenolu i para-formaldehydu przed (MC-FP) i po aktywacji KOH (MC-FP-KOH oraz  rezorcynolu i furfuralu przed (MC-RF) i po aktywacji KOH (MC-RF-KOH)</a:t>
            </a:r>
            <a:endParaRPr lang="en-US" altLang="pl-PL" sz="2000" smtClean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89179" name="Group 91"/>
          <p:cNvGraphicFramePr>
            <a:graphicFrameLocks noGrp="1"/>
          </p:cNvGraphicFramePr>
          <p:nvPr/>
        </p:nvGraphicFramePr>
        <p:xfrm>
          <a:off x="838200" y="2514600"/>
          <a:ext cx="8153400" cy="3657600"/>
        </p:xfrm>
        <a:graphic>
          <a:graphicData uri="http://schemas.openxmlformats.org/drawingml/2006/table">
            <a:tbl>
              <a:tblPr/>
              <a:tblGrid>
                <a:gridCol w="1524000"/>
                <a:gridCol w="1295400"/>
                <a:gridCol w="1244600"/>
                <a:gridCol w="1346200"/>
                <a:gridCol w="1447800"/>
                <a:gridCol w="1295400"/>
              </a:tblGrid>
              <a:tr h="9144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Symbol węgla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Powierz. właściwa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S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BET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  <a:endParaRPr kumimoji="0" lang="pl-PL" altLang="pl-PL" sz="16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Cał. obj. porów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t 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[cm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Objętość mezoporów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me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[cm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Objętość mikroporów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mi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[c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Wymiar porów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w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BJH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[nm]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MC-RK</a:t>
                      </a:r>
                      <a:endParaRPr kumimoji="0" lang="pl-PL" altLang="pl-PL" sz="16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1043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3,25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3,03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27,6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MC-RK-KOH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2340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28,7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MC-FP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  975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MC-FP-KOH</a:t>
                      </a:r>
                      <a:endParaRPr kumimoji="0" lang="pl-PL" altLang="pl-PL" sz="16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2265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29,3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F5FE"/>
                    </a:solidFill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MC-RF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1142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3,40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29,2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MC-RF-KOH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2899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2,63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1,19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1,44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27,3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029"/>
          <p:cNvSpPr txBox="1">
            <a:spLocks noChangeAspect="1" noChangeArrowheads="1"/>
          </p:cNvSpPr>
          <p:nvPr/>
        </p:nvSpPr>
        <p:spPr bwMode="auto">
          <a:xfrm>
            <a:off x="779463" y="2593975"/>
            <a:ext cx="1346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000">
                <a:solidFill>
                  <a:srgbClr val="008000"/>
                </a:solidFill>
                <a:latin typeface="Baskerville Old Face" panose="02020602080505020303" pitchFamily="18" charset="0"/>
              </a:rPr>
              <a:t>prekursory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000">
                <a:solidFill>
                  <a:srgbClr val="008000"/>
                </a:solidFill>
                <a:latin typeface="Baskerville Old Face" panose="02020602080505020303" pitchFamily="18" charset="0"/>
              </a:rPr>
              <a:t>węglowe</a:t>
            </a:r>
            <a:r>
              <a:rPr lang="en-US" altLang="pl-PL" sz="2000" b="1">
                <a:solidFill>
                  <a:srgbClr val="008000"/>
                </a:solidFill>
                <a:latin typeface="Baskerville Old Face" panose="02020602080505020303" pitchFamily="18" charset="0"/>
              </a:rPr>
              <a:t> </a:t>
            </a:r>
          </a:p>
        </p:txBody>
      </p:sp>
      <p:pic>
        <p:nvPicPr>
          <p:cNvPr id="59395" name="Picture 1030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475" y="3559175"/>
            <a:ext cx="1385888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103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3" y="3597275"/>
            <a:ext cx="1420812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10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0764"/>
          <a:stretch>
            <a:fillRect/>
          </a:stretch>
        </p:blipFill>
        <p:spPr bwMode="auto">
          <a:xfrm>
            <a:off x="2949575" y="3573463"/>
            <a:ext cx="14224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AutoShape 1033"/>
          <p:cNvSpPr>
            <a:spLocks noChangeAspect="1"/>
          </p:cNvSpPr>
          <p:nvPr/>
        </p:nvSpPr>
        <p:spPr bwMode="auto">
          <a:xfrm rot="5400000">
            <a:off x="1182687" y="2844801"/>
            <a:ext cx="163513" cy="1020762"/>
          </a:xfrm>
          <a:prstGeom prst="leftBrace">
            <a:avLst>
              <a:gd name="adj1" fmla="val 5202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59399" name="Text Box 1034"/>
          <p:cNvSpPr txBox="1">
            <a:spLocks noChangeAspect="1" noChangeArrowheads="1"/>
          </p:cNvSpPr>
          <p:nvPr/>
        </p:nvSpPr>
        <p:spPr bwMode="auto">
          <a:xfrm>
            <a:off x="1108075" y="4194175"/>
            <a:ext cx="331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l-PL" sz="2000">
                <a:latin typeface="Arial" panose="020B0604020202020204" pitchFamily="34" charset="0"/>
              </a:rPr>
              <a:t>+</a:t>
            </a:r>
          </a:p>
        </p:txBody>
      </p:sp>
      <p:sp>
        <p:nvSpPr>
          <p:cNvPr id="59400" name="Line 1036"/>
          <p:cNvSpPr>
            <a:spLocks noChangeAspect="1" noChangeShapeType="1"/>
          </p:cNvSpPr>
          <p:nvPr/>
        </p:nvSpPr>
        <p:spPr bwMode="auto">
          <a:xfrm>
            <a:off x="2024063" y="4138613"/>
            <a:ext cx="915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59401" name="Line 1037"/>
          <p:cNvSpPr>
            <a:spLocks noChangeAspect="1" noChangeShapeType="1"/>
          </p:cNvSpPr>
          <p:nvPr/>
        </p:nvSpPr>
        <p:spPr bwMode="auto">
          <a:xfrm>
            <a:off x="4403725" y="4138613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59402" name="Text Box 1039"/>
          <p:cNvSpPr txBox="1">
            <a:spLocks noChangeAspect="1" noChangeArrowheads="1"/>
          </p:cNvSpPr>
          <p:nvPr/>
        </p:nvSpPr>
        <p:spPr bwMode="auto">
          <a:xfrm>
            <a:off x="1947863" y="4681538"/>
            <a:ext cx="3124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Polimer z matrycą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kopolimeru trójblokowego</a:t>
            </a:r>
            <a:endParaRPr lang="en-US" altLang="pl-PL" sz="16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9403" name="Text Box 1040"/>
          <p:cNvSpPr txBox="1">
            <a:spLocks noChangeAspect="1" noChangeArrowheads="1"/>
          </p:cNvSpPr>
          <p:nvPr/>
        </p:nvSpPr>
        <p:spPr bwMode="auto">
          <a:xfrm>
            <a:off x="5068888" y="4673600"/>
            <a:ext cx="16525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Me</a:t>
            </a: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zoporowaty</a:t>
            </a: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pol</a:t>
            </a: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i</a:t>
            </a: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mer</a:t>
            </a:r>
            <a:r>
              <a:rPr lang="en-US" altLang="pl-PL" sz="1600" b="1">
                <a:solidFill>
                  <a:schemeClr val="accent2"/>
                </a:solidFill>
                <a:latin typeface="Baskerville Old Face" panose="02020602080505020303" pitchFamily="18" charset="0"/>
              </a:rPr>
              <a:t> </a:t>
            </a:r>
          </a:p>
        </p:txBody>
      </p:sp>
      <p:graphicFrame>
        <p:nvGraphicFramePr>
          <p:cNvPr id="59404" name="Object 1041"/>
          <p:cNvGraphicFramePr>
            <a:graphicFrameLocks noChangeAspect="1"/>
          </p:cNvGraphicFramePr>
          <p:nvPr/>
        </p:nvGraphicFramePr>
        <p:xfrm>
          <a:off x="1366838" y="3627438"/>
          <a:ext cx="506412" cy="496887"/>
        </p:xfrm>
        <a:graphic>
          <a:graphicData uri="http://schemas.openxmlformats.org/presentationml/2006/ole">
            <p:oleObj spid="_x0000_s59465" name="ChemSketch" r:id="rId7" imgW="539496" imgH="530352" progId="">
              <p:embed/>
            </p:oleObj>
          </a:graphicData>
        </a:graphic>
      </p:graphicFrame>
      <p:grpSp>
        <p:nvGrpSpPr>
          <p:cNvPr id="59405" name="Group 1042"/>
          <p:cNvGrpSpPr>
            <a:grpSpLocks noChangeAspect="1"/>
          </p:cNvGrpSpPr>
          <p:nvPr/>
        </p:nvGrpSpPr>
        <p:grpSpPr bwMode="auto">
          <a:xfrm>
            <a:off x="728663" y="4576763"/>
            <a:ext cx="1008062" cy="647700"/>
            <a:chOff x="528" y="2116"/>
            <a:chExt cx="635" cy="428"/>
          </a:xfrm>
        </p:grpSpPr>
        <p:grpSp>
          <p:nvGrpSpPr>
            <p:cNvPr id="59415" name="Group 1043"/>
            <p:cNvGrpSpPr>
              <a:grpSpLocks noChangeAspect="1"/>
            </p:cNvGrpSpPr>
            <p:nvPr/>
          </p:nvGrpSpPr>
          <p:grpSpPr bwMode="auto">
            <a:xfrm rot="-9803581">
              <a:off x="552" y="2449"/>
              <a:ext cx="309" cy="40"/>
              <a:chOff x="1056" y="1632"/>
              <a:chExt cx="374" cy="48"/>
            </a:xfrm>
          </p:grpSpPr>
          <p:sp>
            <p:nvSpPr>
              <p:cNvPr id="59436" name="Oval 1044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37" name="Freeform 1045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38" name="Freeform 1046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9416" name="Group 1047"/>
            <p:cNvGrpSpPr>
              <a:grpSpLocks noChangeAspect="1"/>
            </p:cNvGrpSpPr>
            <p:nvPr/>
          </p:nvGrpSpPr>
          <p:grpSpPr bwMode="auto">
            <a:xfrm rot="-10501815">
              <a:off x="607" y="2275"/>
              <a:ext cx="310" cy="39"/>
              <a:chOff x="1056" y="1632"/>
              <a:chExt cx="374" cy="48"/>
            </a:xfrm>
          </p:grpSpPr>
          <p:sp>
            <p:nvSpPr>
              <p:cNvPr id="59433" name="Oval 1048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34" name="Freeform 1049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35" name="Freeform 1050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9417" name="Group 1051"/>
            <p:cNvGrpSpPr>
              <a:grpSpLocks noChangeAspect="1"/>
            </p:cNvGrpSpPr>
            <p:nvPr/>
          </p:nvGrpSpPr>
          <p:grpSpPr bwMode="auto">
            <a:xfrm rot="197888">
              <a:off x="766" y="2195"/>
              <a:ext cx="309" cy="40"/>
              <a:chOff x="1056" y="1632"/>
              <a:chExt cx="374" cy="48"/>
            </a:xfrm>
          </p:grpSpPr>
          <p:sp>
            <p:nvSpPr>
              <p:cNvPr id="59430" name="Oval 1052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31" name="Freeform 1053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32" name="Freeform 1054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9418" name="Group 1055"/>
            <p:cNvGrpSpPr>
              <a:grpSpLocks noChangeAspect="1"/>
            </p:cNvGrpSpPr>
            <p:nvPr/>
          </p:nvGrpSpPr>
          <p:grpSpPr bwMode="auto">
            <a:xfrm rot="-3439167">
              <a:off x="393" y="2251"/>
              <a:ext cx="309" cy="40"/>
              <a:chOff x="1056" y="1632"/>
              <a:chExt cx="374" cy="48"/>
            </a:xfrm>
          </p:grpSpPr>
          <p:sp>
            <p:nvSpPr>
              <p:cNvPr id="59427" name="Oval 1056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28" name="Freeform 1057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29" name="Freeform 1058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9419" name="Group 1059"/>
            <p:cNvGrpSpPr>
              <a:grpSpLocks noChangeAspect="1"/>
            </p:cNvGrpSpPr>
            <p:nvPr/>
          </p:nvGrpSpPr>
          <p:grpSpPr bwMode="auto">
            <a:xfrm rot="9486380">
              <a:off x="766" y="2354"/>
              <a:ext cx="309" cy="40"/>
              <a:chOff x="1056" y="1632"/>
              <a:chExt cx="374" cy="48"/>
            </a:xfrm>
          </p:grpSpPr>
          <p:sp>
            <p:nvSpPr>
              <p:cNvPr id="59424" name="Oval 1060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25" name="Freeform 1061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26" name="Freeform 1062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59420" name="Group 1063"/>
            <p:cNvGrpSpPr>
              <a:grpSpLocks noChangeAspect="1"/>
            </p:cNvGrpSpPr>
            <p:nvPr/>
          </p:nvGrpSpPr>
          <p:grpSpPr bwMode="auto">
            <a:xfrm rot="5745139">
              <a:off x="988" y="2370"/>
              <a:ext cx="309" cy="40"/>
              <a:chOff x="1056" y="1632"/>
              <a:chExt cx="374" cy="48"/>
            </a:xfrm>
          </p:grpSpPr>
          <p:sp>
            <p:nvSpPr>
              <p:cNvPr id="59421" name="Oval 1064"/>
              <p:cNvSpPr>
                <a:spLocks noChangeAspect="1" noChangeArrowheads="1"/>
              </p:cNvSpPr>
              <p:nvPr/>
            </p:nvSpPr>
            <p:spPr bwMode="auto">
              <a:xfrm>
                <a:off x="1200" y="1632"/>
                <a:ext cx="101" cy="5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22" name="Freeform 1065"/>
              <p:cNvSpPr>
                <a:spLocks noChangeAspect="1"/>
              </p:cNvSpPr>
              <p:nvPr/>
            </p:nvSpPr>
            <p:spPr bwMode="auto">
              <a:xfrm flipV="1">
                <a:off x="1296" y="1632"/>
                <a:ext cx="134" cy="48"/>
              </a:xfrm>
              <a:custGeom>
                <a:avLst/>
                <a:gdLst>
                  <a:gd name="T0" fmla="*/ 0 w 1344"/>
                  <a:gd name="T1" fmla="*/ 2 h 216"/>
                  <a:gd name="T2" fmla="*/ 0 w 1344"/>
                  <a:gd name="T3" fmla="*/ 0 h 216"/>
                  <a:gd name="T4" fmla="*/ 1 w 1344"/>
                  <a:gd name="T5" fmla="*/ 2 h 216"/>
                  <a:gd name="T6" fmla="*/ 1 w 1344"/>
                  <a:gd name="T7" fmla="*/ 0 h 216"/>
                  <a:gd name="T8" fmla="*/ 1 w 1344"/>
                  <a:gd name="T9" fmla="*/ 2 h 216"/>
                  <a:gd name="T10" fmla="*/ 1 w 1344"/>
                  <a:gd name="T11" fmla="*/ 2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59423" name="Freeform 1066"/>
              <p:cNvSpPr>
                <a:spLocks noChangeAspect="1"/>
              </p:cNvSpPr>
              <p:nvPr/>
            </p:nvSpPr>
            <p:spPr bwMode="auto">
              <a:xfrm rot="10629127">
                <a:off x="1056" y="1632"/>
                <a:ext cx="134" cy="33"/>
              </a:xfrm>
              <a:custGeom>
                <a:avLst/>
                <a:gdLst>
                  <a:gd name="T0" fmla="*/ 0 w 1344"/>
                  <a:gd name="T1" fmla="*/ 1 h 216"/>
                  <a:gd name="T2" fmla="*/ 0 w 1344"/>
                  <a:gd name="T3" fmla="*/ 0 h 216"/>
                  <a:gd name="T4" fmla="*/ 1 w 1344"/>
                  <a:gd name="T5" fmla="*/ 1 h 216"/>
                  <a:gd name="T6" fmla="*/ 1 w 1344"/>
                  <a:gd name="T7" fmla="*/ 0 h 216"/>
                  <a:gd name="T8" fmla="*/ 1 w 1344"/>
                  <a:gd name="T9" fmla="*/ 1 h 216"/>
                  <a:gd name="T10" fmla="*/ 1 w 1344"/>
                  <a:gd name="T11" fmla="*/ 0 h 2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16">
                    <a:moveTo>
                      <a:pt x="0" y="192"/>
                    </a:moveTo>
                    <a:cubicBezTo>
                      <a:pt x="92" y="120"/>
                      <a:pt x="184" y="48"/>
                      <a:pt x="288" y="48"/>
                    </a:cubicBezTo>
                    <a:cubicBezTo>
                      <a:pt x="392" y="48"/>
                      <a:pt x="520" y="200"/>
                      <a:pt x="624" y="192"/>
                    </a:cubicBezTo>
                    <a:cubicBezTo>
                      <a:pt x="728" y="184"/>
                      <a:pt x="808" y="0"/>
                      <a:pt x="912" y="0"/>
                    </a:cubicBezTo>
                    <a:cubicBezTo>
                      <a:pt x="1016" y="0"/>
                      <a:pt x="1176" y="168"/>
                      <a:pt x="1248" y="192"/>
                    </a:cubicBezTo>
                    <a:cubicBezTo>
                      <a:pt x="1320" y="216"/>
                      <a:pt x="1328" y="152"/>
                      <a:pt x="1344" y="144"/>
                    </a:cubicBezTo>
                  </a:path>
                </a:pathLst>
              </a:custGeom>
              <a:noFill/>
              <a:ln w="28575" cmpd="sng">
                <a:solidFill>
                  <a:srgbClr val="66CC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</p:grpSp>
      </p:grpSp>
      <p:graphicFrame>
        <p:nvGraphicFramePr>
          <p:cNvPr id="59406" name="Object 1067"/>
          <p:cNvGraphicFramePr>
            <a:graphicFrameLocks noChangeAspect="1"/>
          </p:cNvGraphicFramePr>
          <p:nvPr/>
        </p:nvGraphicFramePr>
        <p:xfrm>
          <a:off x="750888" y="3521075"/>
          <a:ext cx="436562" cy="874713"/>
        </p:xfrm>
        <a:graphic>
          <a:graphicData uri="http://schemas.openxmlformats.org/presentationml/2006/ole">
            <p:oleObj spid="_x0000_s59466" name="ChemSketch" r:id="rId8" imgW="637032" imgH="1274064" progId="">
              <p:embed/>
            </p:oleObj>
          </a:graphicData>
        </a:graphic>
      </p:graphicFrame>
      <p:sp>
        <p:nvSpPr>
          <p:cNvPr id="59407" name="Line 1069"/>
          <p:cNvSpPr>
            <a:spLocks noChangeShapeType="1"/>
          </p:cNvSpPr>
          <p:nvPr/>
        </p:nvSpPr>
        <p:spPr bwMode="auto">
          <a:xfrm flipV="1">
            <a:off x="6659563" y="4205288"/>
            <a:ext cx="774700" cy="4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59408" name="Text Box 1070"/>
          <p:cNvSpPr txBox="1">
            <a:spLocks noChangeAspect="1" noChangeArrowheads="1"/>
          </p:cNvSpPr>
          <p:nvPr/>
        </p:nvSpPr>
        <p:spPr bwMode="auto">
          <a:xfrm>
            <a:off x="7497763" y="4684713"/>
            <a:ext cx="16525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Me</a:t>
            </a: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z</a:t>
            </a: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opo</a:t>
            </a: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rowaty</a:t>
            </a:r>
            <a:r>
              <a:rPr lang="en-US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solidFill>
                  <a:schemeClr val="accent2"/>
                </a:solidFill>
                <a:latin typeface="Arial" panose="020B0604020202020204" pitchFamily="34" charset="0"/>
              </a:rPr>
              <a:t>węgiel</a:t>
            </a:r>
            <a:endParaRPr lang="en-US" altLang="pl-PL" sz="16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9409" name="Text Box 1071"/>
          <p:cNvSpPr txBox="1">
            <a:spLocks noChangeArrowheads="1"/>
          </p:cNvSpPr>
          <p:nvPr/>
        </p:nvSpPr>
        <p:spPr bwMode="auto">
          <a:xfrm>
            <a:off x="1524000" y="5995988"/>
            <a:ext cx="5791200" cy="646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- C. Liang, </a:t>
            </a:r>
            <a:r>
              <a:rPr lang="de-DE" altLang="pl-PL" sz="1200">
                <a:solidFill>
                  <a:srgbClr val="CC0000"/>
                </a:solidFill>
                <a:latin typeface="Arial" panose="020B0604020202020204" pitchFamily="34" charset="0"/>
              </a:rPr>
              <a:t>S. Dai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</a:t>
            </a:r>
            <a:r>
              <a:rPr lang="de-DE" altLang="pl-PL" sz="1200">
                <a:solidFill>
                  <a:srgbClr val="006600"/>
                </a:solidFill>
                <a:latin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J. Am. </a:t>
            </a:r>
            <a:r>
              <a:rPr lang="en-ZA" altLang="pl-PL" sz="1200">
                <a:solidFill>
                  <a:srgbClr val="CC0000"/>
                </a:solidFill>
                <a:latin typeface="Arial" panose="020B0604020202020204" pitchFamily="34" charset="0"/>
              </a:rPr>
              <a:t>Chem. Soc. 2006, 128, 5316.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- Y. Meng, D. Gu, F.Q. Zhang, Y.F. Shi, L. Cheng, D. Feng, Z.X. Wu, Z.X.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 Chen, Y. Wan, A. Stein,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D.Y. Zhao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,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Chem. Mater., 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2006,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18,</a:t>
            </a:r>
            <a:r>
              <a:rPr lang="pl-PL" altLang="pl-PL" sz="120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CC0000"/>
                </a:solidFill>
                <a:latin typeface="Arial" panose="020B0604020202020204" pitchFamily="34" charset="0"/>
              </a:rPr>
              <a:t>4447.</a:t>
            </a:r>
          </a:p>
        </p:txBody>
      </p:sp>
      <p:sp>
        <p:nvSpPr>
          <p:cNvPr id="59410" name="Rectangle 1072"/>
          <p:cNvSpPr>
            <a:spLocks noChangeArrowheads="1"/>
          </p:cNvSpPr>
          <p:nvPr/>
        </p:nvSpPr>
        <p:spPr bwMode="auto">
          <a:xfrm rot="-2700000">
            <a:off x="4386263" y="3519488"/>
            <a:ext cx="13636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latin typeface="Arial" panose="020B0604020202020204" pitchFamily="34" charset="0"/>
              </a:rPr>
              <a:t>wygrzewanie</a:t>
            </a:r>
            <a:endParaRPr lang="en-US" altLang="pl-PL" sz="1600" b="1">
              <a:latin typeface="Arial" panose="020B0604020202020204" pitchFamily="34" charset="0"/>
            </a:endParaRPr>
          </a:p>
        </p:txBody>
      </p:sp>
      <p:sp>
        <p:nvSpPr>
          <p:cNvPr id="59411" name="Rectangle 1073"/>
          <p:cNvSpPr>
            <a:spLocks noChangeArrowheads="1"/>
          </p:cNvSpPr>
          <p:nvPr/>
        </p:nvSpPr>
        <p:spPr bwMode="auto">
          <a:xfrm rot="-2700000">
            <a:off x="6661150" y="3568700"/>
            <a:ext cx="1404938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latin typeface="Arial" panose="020B0604020202020204" pitchFamily="34" charset="0"/>
              </a:rPr>
              <a:t>karbonizacja</a:t>
            </a:r>
            <a:endParaRPr lang="en-US" altLang="pl-PL" sz="1600" b="1">
              <a:latin typeface="Arial" panose="020B0604020202020204" pitchFamily="34" charset="0"/>
            </a:endParaRPr>
          </a:p>
        </p:txBody>
      </p:sp>
      <p:sp>
        <p:nvSpPr>
          <p:cNvPr id="59412" name="Rectangle 1074"/>
          <p:cNvSpPr>
            <a:spLocks noChangeArrowheads="1"/>
          </p:cNvSpPr>
          <p:nvPr/>
        </p:nvSpPr>
        <p:spPr bwMode="auto">
          <a:xfrm rot="-2700000">
            <a:off x="2100263" y="3444875"/>
            <a:ext cx="15097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600" b="1">
                <a:latin typeface="Arial" panose="020B0604020202020204" pitchFamily="34" charset="0"/>
              </a:rPr>
              <a:t>odwzorowanie</a:t>
            </a:r>
            <a:endParaRPr lang="en-US" altLang="pl-PL" sz="1600" b="1">
              <a:latin typeface="Arial" panose="020B0604020202020204" pitchFamily="34" charset="0"/>
            </a:endParaRPr>
          </a:p>
        </p:txBody>
      </p:sp>
      <p:sp>
        <p:nvSpPr>
          <p:cNvPr id="59413" name="Text Box 1077"/>
          <p:cNvSpPr txBox="1">
            <a:spLocks noChangeArrowheads="1"/>
          </p:cNvSpPr>
          <p:nvPr/>
        </p:nvSpPr>
        <p:spPr bwMode="auto">
          <a:xfrm>
            <a:off x="685800" y="16002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pl-PL" sz="2400">
                <a:solidFill>
                  <a:srgbClr val="006600"/>
                </a:solidFill>
                <a:latin typeface="Arial" panose="020B0604020202020204" pitchFamily="34" charset="0"/>
              </a:rPr>
              <a:t>I</a:t>
            </a:r>
            <a:r>
              <a:rPr lang="pl-PL" altLang="pl-PL" sz="2400">
                <a:solidFill>
                  <a:srgbClr val="006600"/>
                </a:solidFill>
                <a:latin typeface="Arial" panose="020B0604020202020204" pitchFamily="34" charset="0"/>
              </a:rPr>
              <a:t>II</a:t>
            </a:r>
            <a:r>
              <a:rPr lang="en-US" altLang="pl-PL" sz="2400">
                <a:solidFill>
                  <a:srgbClr val="006600"/>
                </a:solidFill>
                <a:latin typeface="Arial" panose="020B0604020202020204" pitchFamily="34" charset="0"/>
              </a:rPr>
              <a:t>. </a:t>
            </a:r>
            <a:r>
              <a:rPr lang="pl-PL" altLang="pl-PL" sz="2400">
                <a:solidFill>
                  <a:srgbClr val="006600"/>
                </a:solidFill>
                <a:latin typeface="Arial" panose="020B0604020202020204" pitchFamily="34" charset="0"/>
              </a:rPr>
              <a:t>Synteza metodą „miękkiego” odwzorowania</a:t>
            </a:r>
            <a:endParaRPr lang="en-US" altLang="pl-PL" sz="240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59414" name="Text Box 1078"/>
          <p:cNvSpPr txBox="1">
            <a:spLocks noChangeArrowheads="1"/>
          </p:cNvSpPr>
          <p:nvPr/>
        </p:nvSpPr>
        <p:spPr bwMode="auto">
          <a:xfrm>
            <a:off x="990600" y="381000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>
                <a:solidFill>
                  <a:srgbClr val="0000CC"/>
                </a:solidFill>
                <a:latin typeface="Arial" panose="020B0604020202020204" pitchFamily="34" charset="0"/>
              </a:rPr>
              <a:t>Uporządkowane mezoporowate węgle</a:t>
            </a:r>
            <a:r>
              <a:rPr lang="en-US" altLang="pl-PL" sz="2800">
                <a:solidFill>
                  <a:srgbClr val="0000CC"/>
                </a:solidFill>
                <a:latin typeface="Arial" panose="020B0604020202020204" pitchFamily="34" charset="0"/>
              </a:rPr>
              <a:t> (OMC):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800">
                <a:solidFill>
                  <a:srgbClr val="0000CC"/>
                </a:solidFill>
                <a:latin typeface="Arial" panose="020B0604020202020204" pitchFamily="34" charset="0"/>
              </a:rPr>
              <a:t>Trzy główne strategie syntezy</a:t>
            </a:r>
            <a:endParaRPr lang="en-US" altLang="pl-PL" sz="280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2462213" y="1695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2843213" y="1781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2895600" y="1800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61445" name="Text Box 2"/>
          <p:cNvSpPr txBox="1">
            <a:spLocks noChangeArrowheads="1"/>
          </p:cNvSpPr>
          <p:nvPr/>
        </p:nvSpPr>
        <p:spPr bwMode="auto">
          <a:xfrm>
            <a:off x="685800" y="152400"/>
            <a:ext cx="83058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5000"/>
              </a:spcBef>
              <a:buFontTx/>
              <a:buNone/>
            </a:pP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Izoterm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y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adsorpcji azotu i funkcj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e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roz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kł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adu ob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ję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t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oś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ci porów dla mezoporowatego materi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ał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u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glowego MC-ST otrzymanego meto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dą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m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ię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kkiego odwzorowania  oraz dla mikro-mezoporowatego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MC-ST-KOH otrzymanego w wyniku aktywacji mezoporowatego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MC-ST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     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za pomo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</a:rPr>
              <a:t>cą</a:t>
            </a:r>
            <a:r>
              <a:rPr lang="pl-PL" altLang="pl-PL" sz="18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KOH.</a:t>
            </a:r>
          </a:p>
        </p:txBody>
      </p:sp>
      <p:sp>
        <p:nvSpPr>
          <p:cNvPr id="61446" name="Rectangle 7"/>
          <p:cNvSpPr>
            <a:spLocks noChangeArrowheads="1"/>
          </p:cNvSpPr>
          <p:nvPr/>
        </p:nvSpPr>
        <p:spPr bwMode="auto">
          <a:xfrm>
            <a:off x="1824038" y="6384925"/>
            <a:ext cx="5491162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G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órka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A. Z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awiślak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J. C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homa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M.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aroniec,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KOH activation of mesoporous carbons obtained by soft-templating synthesis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Carbon, 2008, 46, 1159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-1161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47" name="Rectangle 8"/>
          <p:cNvSpPr>
            <a:spLocks noChangeArrowheads="1"/>
          </p:cNvSpPr>
          <p:nvPr/>
        </p:nvSpPr>
        <p:spPr bwMode="auto">
          <a:xfrm>
            <a:off x="2671763" y="1614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61448" name="Rectangle 11"/>
          <p:cNvSpPr>
            <a:spLocks noChangeArrowheads="1"/>
          </p:cNvSpPr>
          <p:nvPr/>
        </p:nvSpPr>
        <p:spPr bwMode="auto">
          <a:xfrm>
            <a:off x="2681288" y="1662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graphicFrame>
        <p:nvGraphicFramePr>
          <p:cNvPr id="61449" name="Object 10"/>
          <p:cNvGraphicFramePr>
            <a:graphicFrameLocks noChangeAspect="1"/>
          </p:cNvGraphicFramePr>
          <p:nvPr/>
        </p:nvGraphicFramePr>
        <p:xfrm>
          <a:off x="2133600" y="1676400"/>
          <a:ext cx="4732338" cy="4422775"/>
        </p:xfrm>
        <a:graphic>
          <a:graphicData uri="http://schemas.openxmlformats.org/presentationml/2006/ole">
            <p:oleObj spid="_x0000_s61463" r:id="rId4" imgW="3781044" imgH="353324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609600"/>
            <a:ext cx="8610600" cy="1676400"/>
          </a:xfrm>
        </p:spPr>
        <p:txBody>
          <a:bodyPr/>
          <a:lstStyle/>
          <a:p>
            <a:pPr eaLnBrk="1" hangingPunct="1"/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Parametry struktury porowatej mezoporowatego węgla otrzymanego metodą miękkiego odwzorowania oraz 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mikro-mezoporowatego 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 wę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MC-ST-KOH otrzymanego w wyniku aktywacji mezoporowatego 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wę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MC-ST 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                  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za pomo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cą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KOH</a:t>
            </a:r>
            <a:r>
              <a:rPr lang="pl-PL" altLang="pl-PL" sz="1800" b="1" smtClean="0">
                <a:solidFill>
                  <a:schemeClr val="accent2"/>
                </a:solidFill>
                <a:latin typeface="Arial" panose="020B0604020202020204" pitchFamily="34" charset="0"/>
              </a:rPr>
              <a:t> wyznaczone na podstawie adsorpcji N</a:t>
            </a:r>
            <a:r>
              <a:rPr lang="pl-PL" altLang="pl-PL" sz="1800" b="1" baseline="-25000" smtClean="0">
                <a:solidFill>
                  <a:schemeClr val="accent2"/>
                </a:solidFill>
                <a:latin typeface="Arial" panose="020B0604020202020204" pitchFamily="34" charset="0"/>
              </a:rPr>
              <a:t>2</a:t>
            </a:r>
            <a:endParaRPr lang="en-US" altLang="pl-PL" sz="1800" b="1" baseline="-25000" smtClean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0571" name="Group 43"/>
          <p:cNvGraphicFramePr>
            <a:graphicFrameLocks noGrp="1"/>
          </p:cNvGraphicFramePr>
          <p:nvPr/>
        </p:nvGraphicFramePr>
        <p:xfrm>
          <a:off x="609600" y="2743200"/>
          <a:ext cx="8153400" cy="1951038"/>
        </p:xfrm>
        <a:graphic>
          <a:graphicData uri="http://schemas.openxmlformats.org/drawingml/2006/table">
            <a:tbl>
              <a:tblPr/>
              <a:tblGrid>
                <a:gridCol w="1371600"/>
                <a:gridCol w="1371600"/>
                <a:gridCol w="1219200"/>
                <a:gridCol w="1447800"/>
                <a:gridCol w="1447800"/>
                <a:gridCol w="1295400"/>
              </a:tblGrid>
              <a:tr h="914549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Symbol węgla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Powierz. właściwa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S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BET 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  <a:endParaRPr kumimoji="0" lang="pl-PL" altLang="pl-PL" sz="16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Cał. obj. porów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t 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[cm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Objętość mezoporów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me 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[cm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Objętość mikroporów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V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mi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[c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m</a:t>
                      </a:r>
                      <a:r>
                        <a:rPr kumimoji="0" lang="pl-PL" altLang="pl-P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/g]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Wymiar porów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w</a:t>
                      </a:r>
                      <a:r>
                        <a:rPr kumimoji="0" lang="pl-PL" altLang="pl-PL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BJH</a:t>
                      </a: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</a:rPr>
                        <a:t> [nm]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MC-ST</a:t>
                      </a:r>
                      <a:endParaRPr kumimoji="0" lang="pl-PL" altLang="pl-PL" sz="16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377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0,36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0,31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0,05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8,0 (mezo)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214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MC-ST-KOH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795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0,46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0,24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0,21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FFFF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1,8 (mikro)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8,0 (</a:t>
                      </a:r>
                      <a:r>
                        <a:rPr kumimoji="0" lang="pl-PL" altLang="pl-PL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mezo</a:t>
                      </a:r>
                      <a:r>
                        <a:rPr kumimoji="0" lang="pl-PL" alt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</a:rPr>
                        <a:t>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21" name="Rectangle 7"/>
          <p:cNvSpPr>
            <a:spLocks noChangeArrowheads="1"/>
          </p:cNvSpPr>
          <p:nvPr/>
        </p:nvSpPr>
        <p:spPr bwMode="auto">
          <a:xfrm>
            <a:off x="1824038" y="6384925"/>
            <a:ext cx="5491162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G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órka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A. Z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awiślak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J. C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homa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M.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aroniec,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KOH activation of mesoporous carbons obtained by soft-templating synthesis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Carbon, 2008, 46, 1159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-1161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2209800" y="1676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65539" name="Text Box 163"/>
          <p:cNvSpPr txBox="1">
            <a:spLocks noChangeArrowheads="1"/>
          </p:cNvSpPr>
          <p:nvPr/>
        </p:nvSpPr>
        <p:spPr bwMode="auto">
          <a:xfrm>
            <a:off x="685800" y="304800"/>
            <a:ext cx="8229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Modyfikacja mezoporowatego w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ę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gla FDU-15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540" name="Object 164"/>
          <p:cNvGraphicFramePr>
            <a:graphicFrameLocks noChangeAspect="1"/>
          </p:cNvGraphicFramePr>
          <p:nvPr/>
        </p:nvGraphicFramePr>
        <p:xfrm>
          <a:off x="1676400" y="1066800"/>
          <a:ext cx="6399213" cy="4797425"/>
        </p:xfrm>
        <a:graphic>
          <a:graphicData uri="http://schemas.openxmlformats.org/presentationml/2006/ole">
            <p:oleObj spid="_x0000_s65555" name="Slajd" r:id="rId3" imgW="4572000" imgH="3429000" progId="PowerPoint.Slide.8">
              <p:embed/>
            </p:oleObj>
          </a:graphicData>
        </a:graphic>
      </p:graphicFrame>
      <p:sp>
        <p:nvSpPr>
          <p:cNvPr id="65541" name="Rectangle 165"/>
          <p:cNvSpPr>
            <a:spLocks noChangeArrowheads="1"/>
          </p:cNvSpPr>
          <p:nvPr/>
        </p:nvSpPr>
        <p:spPr bwMode="auto">
          <a:xfrm>
            <a:off x="2230438" y="6451600"/>
            <a:ext cx="4527550" cy="184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Z.X. W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u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P.A. W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ebley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D.Y. Z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hao,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de-DE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Langmuir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de-DE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2010, 26, 10277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US" altLang="pl-PL" sz="12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563" y="1638300"/>
            <a:ext cx="5738812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685800" y="304800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Schemat sposobów otrzymywania uporz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dkowanych mezoporowatych w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ę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gli metod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twardego i mi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ę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kkiego odwzorowa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-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nia z dodatkiem nanocz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stek metali, tlenków metali jak te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</a:rPr>
              <a:t>ż</a:t>
            </a:r>
            <a:r>
              <a:rPr lang="pl-PL" altLang="pl-PL" sz="20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i soli</a:t>
            </a:r>
            <a:endParaRPr lang="en-US" altLang="pl-PL" sz="2000" b="1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1371600" y="6477000"/>
            <a:ext cx="6172200" cy="184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C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homa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J. G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órka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M.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aroniec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K. J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edynak,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Biuletyn WAT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2011, 60 (nr 2), 263-283.</a:t>
            </a:r>
            <a:endParaRPr lang="en-US" altLang="pl-PL" sz="1200">
              <a:solidFill>
                <a:srgbClr val="FF0000"/>
              </a:solidFill>
              <a:latin typeface="Arial" panose="020B0604020202020204" pitchFamily="34" charset="0"/>
              <a:ea typeface="Batang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1026"/>
          <p:cNvGrpSpPr>
            <a:grpSpLocks/>
          </p:cNvGrpSpPr>
          <p:nvPr/>
        </p:nvGrpSpPr>
        <p:grpSpPr bwMode="auto">
          <a:xfrm>
            <a:off x="1524000" y="1219200"/>
            <a:ext cx="6324600" cy="4699000"/>
            <a:chOff x="864" y="720"/>
            <a:chExt cx="3760" cy="2832"/>
          </a:xfrm>
        </p:grpSpPr>
        <p:sp>
          <p:nvSpPr>
            <p:cNvPr id="7" name="Right Arrow 6"/>
            <p:cNvSpPr>
              <a:spLocks noChangeArrowheads="1"/>
            </p:cNvSpPr>
            <p:nvPr/>
          </p:nvSpPr>
          <p:spPr bwMode="auto">
            <a:xfrm>
              <a:off x="2784" y="1296"/>
              <a:ext cx="510" cy="29"/>
            </a:xfrm>
            <a:prstGeom prst="rightArrow">
              <a:avLst>
                <a:gd name="adj1" fmla="val 50000"/>
                <a:gd name="adj2" fmla="val 75435"/>
              </a:avLst>
            </a:prstGeom>
            <a:solidFill>
              <a:srgbClr val="28569A"/>
            </a:solidFill>
            <a:ln w="50800" algn="ctr">
              <a:solidFill>
                <a:srgbClr val="28569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9" name="Right Arrow 8"/>
            <p:cNvSpPr>
              <a:spLocks noChangeArrowheads="1"/>
            </p:cNvSpPr>
            <p:nvPr/>
          </p:nvSpPr>
          <p:spPr bwMode="auto">
            <a:xfrm rot="10800000">
              <a:off x="2688" y="2976"/>
              <a:ext cx="562" cy="29"/>
            </a:xfrm>
            <a:prstGeom prst="rightArrow">
              <a:avLst>
                <a:gd name="adj1" fmla="val 50000"/>
                <a:gd name="adj2" fmla="val 83916"/>
              </a:avLst>
            </a:prstGeom>
            <a:solidFill>
              <a:schemeClr val="accent1"/>
            </a:solidFill>
            <a:ln w="50800" algn="ctr">
              <a:solidFill>
                <a:srgbClr val="28569A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67591" name="Text Box 8"/>
            <p:cNvSpPr txBox="1">
              <a:spLocks noChangeArrowheads="1"/>
            </p:cNvSpPr>
            <p:nvPr/>
          </p:nvSpPr>
          <p:spPr bwMode="auto">
            <a:xfrm>
              <a:off x="864" y="720"/>
              <a:ext cx="1392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800" b="1"/>
                <a:t>Prekursory węglowe</a:t>
              </a:r>
              <a:r>
                <a:rPr lang="en-US" altLang="pl-PL" sz="2000" b="1">
                  <a:latin typeface="Baskerville Old Face" panose="02020602080505020303" pitchFamily="18" charset="0"/>
                </a:rPr>
                <a:t> </a:t>
              </a:r>
            </a:p>
          </p:txBody>
        </p:sp>
        <p:sp>
          <p:nvSpPr>
            <p:cNvPr id="67592" name="AutoShape 9"/>
            <p:cNvSpPr>
              <a:spLocks noChangeAspect="1"/>
            </p:cNvSpPr>
            <p:nvPr/>
          </p:nvSpPr>
          <p:spPr bwMode="auto">
            <a:xfrm rot="5400000">
              <a:off x="1521" y="664"/>
              <a:ext cx="136" cy="857"/>
            </a:xfrm>
            <a:prstGeom prst="leftBrace">
              <a:avLst>
                <a:gd name="adj1" fmla="val 5251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593" name="Text Box 12"/>
            <p:cNvSpPr txBox="1">
              <a:spLocks noChangeArrowheads="1"/>
            </p:cNvSpPr>
            <p:nvPr/>
          </p:nvSpPr>
          <p:spPr bwMode="auto">
            <a:xfrm>
              <a:off x="2044" y="1162"/>
              <a:ext cx="192" cy="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pl-PL" sz="2000">
                  <a:latin typeface="Calibri" panose="020F0502020204030204" pitchFamily="34" charset="0"/>
                </a:rPr>
                <a:t>+</a:t>
              </a:r>
            </a:p>
          </p:txBody>
        </p:sp>
        <p:graphicFrame>
          <p:nvGraphicFramePr>
            <p:cNvPr id="67594" name="Object 56"/>
            <p:cNvGraphicFramePr>
              <a:graphicFrameLocks noChangeAspect="1"/>
            </p:cNvGraphicFramePr>
            <p:nvPr/>
          </p:nvGraphicFramePr>
          <p:xfrm>
            <a:off x="1682" y="1258"/>
            <a:ext cx="276" cy="284"/>
          </p:xfrm>
          <a:graphic>
            <a:graphicData uri="http://schemas.openxmlformats.org/presentationml/2006/ole">
              <p:oleObj spid="_x0000_s68112" name="ChemSketch" r:id="rId3" imgW="438912" imgH="451104" progId="">
                <p:embed/>
              </p:oleObj>
            </a:graphicData>
          </a:graphic>
        </p:graphicFrame>
        <p:grpSp>
          <p:nvGrpSpPr>
            <p:cNvPr id="67595" name="Group 74"/>
            <p:cNvGrpSpPr>
              <a:grpSpLocks/>
            </p:cNvGrpSpPr>
            <p:nvPr/>
          </p:nvGrpSpPr>
          <p:grpSpPr bwMode="auto">
            <a:xfrm>
              <a:off x="2256" y="1008"/>
              <a:ext cx="390" cy="518"/>
              <a:chOff x="7543833" y="1828828"/>
              <a:chExt cx="618216" cy="822016"/>
            </a:xfrm>
          </p:grpSpPr>
          <p:grpSp>
            <p:nvGrpSpPr>
              <p:cNvPr id="68066" name="Group 240"/>
              <p:cNvGrpSpPr>
                <a:grpSpLocks noChangeAspect="1"/>
              </p:cNvGrpSpPr>
              <p:nvPr/>
            </p:nvGrpSpPr>
            <p:grpSpPr bwMode="auto">
              <a:xfrm rot="-4403580">
                <a:off x="7316027" y="2138175"/>
                <a:ext cx="515938" cy="60326"/>
                <a:chOff x="1056" y="1632"/>
                <a:chExt cx="374" cy="48"/>
              </a:xfrm>
            </p:grpSpPr>
            <p:sp>
              <p:nvSpPr>
                <p:cNvPr id="68083" name="Oval 241"/>
                <p:cNvSpPr>
                  <a:spLocks noChangeAspect="1" noChangeArrowheads="1"/>
                </p:cNvSpPr>
                <p:nvPr/>
              </p:nvSpPr>
              <p:spPr bwMode="auto">
                <a:xfrm>
                  <a:off x="1200" y="1632"/>
                  <a:ext cx="101" cy="5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solidFill>
                      <a:srgbClr val="FF0000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84" name="Freeform 242"/>
                <p:cNvSpPr>
                  <a:spLocks noChangeAspect="1"/>
                </p:cNvSpPr>
                <p:nvPr/>
              </p:nvSpPr>
              <p:spPr bwMode="auto">
                <a:xfrm flipV="1">
                  <a:off x="1296" y="1632"/>
                  <a:ext cx="134" cy="48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68085" name="Freeform 243"/>
                <p:cNvSpPr>
                  <a:spLocks noChangeAspect="1"/>
                </p:cNvSpPr>
                <p:nvPr/>
              </p:nvSpPr>
              <p:spPr bwMode="auto">
                <a:xfrm rot="10629127">
                  <a:off x="1056" y="1632"/>
                  <a:ext cx="134" cy="33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grpSp>
            <p:nvGrpSpPr>
              <p:cNvPr id="68067" name="Group 244"/>
              <p:cNvGrpSpPr>
                <a:grpSpLocks noChangeAspect="1"/>
              </p:cNvGrpSpPr>
              <p:nvPr/>
            </p:nvGrpSpPr>
            <p:grpSpPr bwMode="auto">
              <a:xfrm rot="-5101816">
                <a:off x="7643053" y="2261994"/>
                <a:ext cx="515938" cy="60326"/>
                <a:chOff x="1056" y="1632"/>
                <a:chExt cx="374" cy="48"/>
              </a:xfrm>
            </p:grpSpPr>
            <p:sp>
              <p:nvSpPr>
                <p:cNvPr id="68080" name="Oval 24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0" y="1632"/>
                  <a:ext cx="101" cy="5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solidFill>
                      <a:srgbClr val="FF0000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81" name="Freeform 246"/>
                <p:cNvSpPr>
                  <a:spLocks noChangeAspect="1"/>
                </p:cNvSpPr>
                <p:nvPr/>
              </p:nvSpPr>
              <p:spPr bwMode="auto">
                <a:xfrm flipV="1">
                  <a:off x="1296" y="1632"/>
                  <a:ext cx="134" cy="48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68082" name="Freeform 247"/>
                <p:cNvSpPr>
                  <a:spLocks noChangeAspect="1"/>
                </p:cNvSpPr>
                <p:nvPr/>
              </p:nvSpPr>
              <p:spPr bwMode="auto">
                <a:xfrm rot="10629127">
                  <a:off x="1056" y="1632"/>
                  <a:ext cx="134" cy="33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grpSp>
            <p:nvGrpSpPr>
              <p:cNvPr id="68068" name="Group 248"/>
              <p:cNvGrpSpPr>
                <a:grpSpLocks noChangeAspect="1"/>
              </p:cNvGrpSpPr>
              <p:nvPr/>
            </p:nvGrpSpPr>
            <p:grpSpPr bwMode="auto">
              <a:xfrm rot="5597888">
                <a:off x="7788744" y="2362712"/>
                <a:ext cx="515938" cy="60326"/>
                <a:chOff x="1056" y="1632"/>
                <a:chExt cx="374" cy="48"/>
              </a:xfrm>
            </p:grpSpPr>
            <p:sp>
              <p:nvSpPr>
                <p:cNvPr id="68077" name="Oval 24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0" y="1632"/>
                  <a:ext cx="101" cy="5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solidFill>
                      <a:srgbClr val="FF0000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78" name="Freeform 250"/>
                <p:cNvSpPr>
                  <a:spLocks noChangeAspect="1"/>
                </p:cNvSpPr>
                <p:nvPr/>
              </p:nvSpPr>
              <p:spPr bwMode="auto">
                <a:xfrm flipV="1">
                  <a:off x="1296" y="1632"/>
                  <a:ext cx="134" cy="48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68079" name="Freeform 251"/>
                <p:cNvSpPr>
                  <a:spLocks noChangeAspect="1"/>
                </p:cNvSpPr>
                <p:nvPr/>
              </p:nvSpPr>
              <p:spPr bwMode="auto">
                <a:xfrm rot="10629127">
                  <a:off x="1056" y="1632"/>
                  <a:ext cx="134" cy="33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grpSp>
            <p:nvGrpSpPr>
              <p:cNvPr id="68069" name="Group 252"/>
              <p:cNvGrpSpPr>
                <a:grpSpLocks noChangeAspect="1"/>
              </p:cNvGrpSpPr>
              <p:nvPr/>
            </p:nvGrpSpPr>
            <p:grpSpPr bwMode="auto">
              <a:xfrm rot="1960833">
                <a:off x="7674686" y="1828828"/>
                <a:ext cx="487363" cy="60326"/>
                <a:chOff x="1056" y="1632"/>
                <a:chExt cx="374" cy="48"/>
              </a:xfrm>
            </p:grpSpPr>
            <p:sp>
              <p:nvSpPr>
                <p:cNvPr id="68074" name="Oval 25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0" y="1632"/>
                  <a:ext cx="101" cy="5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solidFill>
                      <a:srgbClr val="FF0000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75" name="Freeform 254"/>
                <p:cNvSpPr>
                  <a:spLocks noChangeAspect="1"/>
                </p:cNvSpPr>
                <p:nvPr/>
              </p:nvSpPr>
              <p:spPr bwMode="auto">
                <a:xfrm flipV="1">
                  <a:off x="1296" y="1632"/>
                  <a:ext cx="134" cy="48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68076" name="Freeform 255"/>
                <p:cNvSpPr>
                  <a:spLocks noChangeAspect="1"/>
                </p:cNvSpPr>
                <p:nvPr/>
              </p:nvSpPr>
              <p:spPr bwMode="auto">
                <a:xfrm rot="10629127">
                  <a:off x="1056" y="1632"/>
                  <a:ext cx="134" cy="33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grpSp>
            <p:nvGrpSpPr>
              <p:cNvPr id="68070" name="Group 256"/>
              <p:cNvGrpSpPr>
                <a:grpSpLocks noChangeAspect="1"/>
              </p:cNvGrpSpPr>
              <p:nvPr/>
            </p:nvGrpSpPr>
            <p:grpSpPr bwMode="auto">
              <a:xfrm rot="-6713620">
                <a:off x="7470013" y="2354035"/>
                <a:ext cx="515938" cy="60326"/>
                <a:chOff x="1056" y="1632"/>
                <a:chExt cx="374" cy="48"/>
              </a:xfrm>
            </p:grpSpPr>
            <p:sp>
              <p:nvSpPr>
                <p:cNvPr id="68071" name="Oval 25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0" y="1632"/>
                  <a:ext cx="101" cy="5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solidFill>
                      <a:srgbClr val="FF0000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72" name="Freeform 258"/>
                <p:cNvSpPr>
                  <a:spLocks noChangeAspect="1"/>
                </p:cNvSpPr>
                <p:nvPr/>
              </p:nvSpPr>
              <p:spPr bwMode="auto">
                <a:xfrm flipV="1">
                  <a:off x="1296" y="1632"/>
                  <a:ext cx="134" cy="48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68073" name="Freeform 259"/>
                <p:cNvSpPr>
                  <a:spLocks noChangeAspect="1"/>
                </p:cNvSpPr>
                <p:nvPr/>
              </p:nvSpPr>
              <p:spPr bwMode="auto">
                <a:xfrm rot="10629127">
                  <a:off x="1056" y="1632"/>
                  <a:ext cx="134" cy="33"/>
                </a:xfrm>
                <a:custGeom>
                  <a:avLst/>
                  <a:gdLst>
                    <a:gd name="T0" fmla="*/ 0 w 1344"/>
                    <a:gd name="T1" fmla="*/ 0 h 216"/>
                    <a:gd name="T2" fmla="*/ 0 w 1344"/>
                    <a:gd name="T3" fmla="*/ 0 h 216"/>
                    <a:gd name="T4" fmla="*/ 0 w 1344"/>
                    <a:gd name="T5" fmla="*/ 0 h 216"/>
                    <a:gd name="T6" fmla="*/ 0 w 1344"/>
                    <a:gd name="T7" fmla="*/ 0 h 216"/>
                    <a:gd name="T8" fmla="*/ 0 w 1344"/>
                    <a:gd name="T9" fmla="*/ 0 h 216"/>
                    <a:gd name="T10" fmla="*/ 0 w 1344"/>
                    <a:gd name="T11" fmla="*/ 0 h 2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4"/>
                    <a:gd name="T19" fmla="*/ 0 h 216"/>
                    <a:gd name="T20" fmla="*/ 1344 w 1344"/>
                    <a:gd name="T21" fmla="*/ 216 h 2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4" h="216">
                      <a:moveTo>
                        <a:pt x="0" y="192"/>
                      </a:moveTo>
                      <a:cubicBezTo>
                        <a:pt x="92" y="120"/>
                        <a:pt x="184" y="48"/>
                        <a:pt x="288" y="48"/>
                      </a:cubicBezTo>
                      <a:cubicBezTo>
                        <a:pt x="392" y="48"/>
                        <a:pt x="520" y="200"/>
                        <a:pt x="624" y="192"/>
                      </a:cubicBezTo>
                      <a:cubicBezTo>
                        <a:pt x="728" y="184"/>
                        <a:pt x="808" y="0"/>
                        <a:pt x="912" y="0"/>
                      </a:cubicBezTo>
                      <a:cubicBezTo>
                        <a:pt x="1016" y="0"/>
                        <a:pt x="1176" y="168"/>
                        <a:pt x="1248" y="192"/>
                      </a:cubicBezTo>
                      <a:cubicBezTo>
                        <a:pt x="1320" y="216"/>
                        <a:pt x="1328" y="152"/>
                        <a:pt x="1344" y="144"/>
                      </a:cubicBezTo>
                    </a:path>
                  </a:pathLst>
                </a:custGeom>
                <a:noFill/>
                <a:ln w="28575" cmpd="sng">
                  <a:solidFill>
                    <a:srgbClr val="66CC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l-PL"/>
                </a:p>
              </p:txBody>
            </p:sp>
          </p:grpSp>
        </p:grpSp>
        <p:graphicFrame>
          <p:nvGraphicFramePr>
            <p:cNvPr id="67596" name="Object 266"/>
            <p:cNvGraphicFramePr>
              <a:graphicFrameLocks noChangeAspect="1"/>
            </p:cNvGraphicFramePr>
            <p:nvPr/>
          </p:nvGraphicFramePr>
          <p:xfrm>
            <a:off x="1228" y="1174"/>
            <a:ext cx="484" cy="506"/>
          </p:xfrm>
          <a:graphic>
            <a:graphicData uri="http://schemas.openxmlformats.org/presentationml/2006/ole">
              <p:oleObj spid="_x0000_s68113" name="ChemSketch" r:id="rId4" imgW="728472" imgH="762000" progId="">
                <p:embed/>
              </p:oleObj>
            </a:graphicData>
          </a:graphic>
        </p:graphicFrame>
        <p:sp>
          <p:nvSpPr>
            <p:cNvPr id="67597" name="Text Box 10"/>
            <p:cNvSpPr txBox="1">
              <a:spLocks noChangeArrowheads="1"/>
            </p:cNvSpPr>
            <p:nvPr/>
          </p:nvSpPr>
          <p:spPr bwMode="auto">
            <a:xfrm>
              <a:off x="2016" y="1488"/>
              <a:ext cx="964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pl-PL" sz="1600" b="1">
                  <a:cs typeface="Times New Roman" panose="02020603050405020304" pitchFamily="18" charset="0"/>
                </a:rPr>
                <a:t>PEO-PPO-PEO</a:t>
              </a:r>
            </a:p>
          </p:txBody>
        </p:sp>
        <p:sp>
          <p:nvSpPr>
            <p:cNvPr id="672" name="Oval 671"/>
            <p:cNvSpPr/>
            <p:nvPr/>
          </p:nvSpPr>
          <p:spPr>
            <a:xfrm>
              <a:off x="1536" y="1824"/>
              <a:ext cx="192" cy="19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73" name="Oval 672"/>
            <p:cNvSpPr/>
            <p:nvPr/>
          </p:nvSpPr>
          <p:spPr>
            <a:xfrm>
              <a:off x="1920" y="1776"/>
              <a:ext cx="193" cy="188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74" name="Oval 673"/>
            <p:cNvSpPr/>
            <p:nvPr/>
          </p:nvSpPr>
          <p:spPr>
            <a:xfrm>
              <a:off x="1728" y="1680"/>
              <a:ext cx="193" cy="19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75" name="Oval 674"/>
            <p:cNvSpPr/>
            <p:nvPr/>
          </p:nvSpPr>
          <p:spPr>
            <a:xfrm>
              <a:off x="2160" y="1824"/>
              <a:ext cx="193" cy="19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7602" name="Text Box 10"/>
            <p:cNvSpPr txBox="1">
              <a:spLocks noChangeArrowheads="1"/>
            </p:cNvSpPr>
            <p:nvPr/>
          </p:nvSpPr>
          <p:spPr bwMode="auto">
            <a:xfrm>
              <a:off x="1440" y="2044"/>
              <a:ext cx="1057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800" b="1"/>
                <a:t>Nanocząstki </a:t>
              </a:r>
              <a:r>
                <a:rPr lang="en-US" altLang="pl-PL" sz="1800" b="1">
                  <a:cs typeface="Times New Roman" panose="02020603050405020304" pitchFamily="18" charset="0"/>
                </a:rPr>
                <a:t>Ag</a:t>
              </a:r>
            </a:p>
          </p:txBody>
        </p:sp>
        <p:sp>
          <p:nvSpPr>
            <p:cNvPr id="67603" name="AutoShape 469"/>
            <p:cNvSpPr>
              <a:spLocks noChangeAspect="1" noChangeArrowheads="1"/>
            </p:cNvSpPr>
            <p:nvPr/>
          </p:nvSpPr>
          <p:spPr bwMode="auto">
            <a:xfrm rot="5400000">
              <a:off x="3917" y="1051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4" name="AutoShape 470"/>
            <p:cNvSpPr>
              <a:spLocks noChangeAspect="1" noChangeArrowheads="1"/>
            </p:cNvSpPr>
            <p:nvPr/>
          </p:nvSpPr>
          <p:spPr bwMode="auto">
            <a:xfrm rot="5400000">
              <a:off x="3856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5" name="AutoShape 471"/>
            <p:cNvSpPr>
              <a:spLocks noChangeAspect="1" noChangeArrowheads="1"/>
            </p:cNvSpPr>
            <p:nvPr/>
          </p:nvSpPr>
          <p:spPr bwMode="auto">
            <a:xfrm rot="5400000">
              <a:off x="3978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6" name="AutoShape 472"/>
            <p:cNvSpPr>
              <a:spLocks noChangeAspect="1" noChangeArrowheads="1"/>
            </p:cNvSpPr>
            <p:nvPr/>
          </p:nvSpPr>
          <p:spPr bwMode="auto">
            <a:xfrm rot="5400000">
              <a:off x="4100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7" name="AutoShape 473"/>
            <p:cNvSpPr>
              <a:spLocks noChangeAspect="1" noChangeArrowheads="1"/>
            </p:cNvSpPr>
            <p:nvPr/>
          </p:nvSpPr>
          <p:spPr bwMode="auto">
            <a:xfrm rot="5400000">
              <a:off x="4039" y="1051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8" name="AutoShape 474"/>
            <p:cNvSpPr>
              <a:spLocks noChangeAspect="1" noChangeArrowheads="1"/>
            </p:cNvSpPr>
            <p:nvPr/>
          </p:nvSpPr>
          <p:spPr bwMode="auto">
            <a:xfrm rot="5400000">
              <a:off x="3795" y="1264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09" name="AutoShape 475"/>
            <p:cNvSpPr>
              <a:spLocks noChangeAspect="1" noChangeArrowheads="1"/>
            </p:cNvSpPr>
            <p:nvPr/>
          </p:nvSpPr>
          <p:spPr bwMode="auto">
            <a:xfrm rot="5400000">
              <a:off x="3917" y="1264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0" name="AutoShape 476"/>
            <p:cNvSpPr>
              <a:spLocks noChangeAspect="1" noChangeArrowheads="1"/>
            </p:cNvSpPr>
            <p:nvPr/>
          </p:nvSpPr>
          <p:spPr bwMode="auto">
            <a:xfrm rot="5400000">
              <a:off x="4039" y="1264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1" name="AutoShape 477"/>
            <p:cNvSpPr>
              <a:spLocks noChangeAspect="1" noChangeArrowheads="1"/>
            </p:cNvSpPr>
            <p:nvPr/>
          </p:nvSpPr>
          <p:spPr bwMode="auto">
            <a:xfrm rot="5400000">
              <a:off x="4161" y="1264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2" name="AutoShape 478"/>
            <p:cNvSpPr>
              <a:spLocks noChangeAspect="1" noChangeArrowheads="1"/>
            </p:cNvSpPr>
            <p:nvPr/>
          </p:nvSpPr>
          <p:spPr bwMode="auto">
            <a:xfrm rot="5400000">
              <a:off x="3795" y="1477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3" name="AutoShape 479"/>
            <p:cNvSpPr>
              <a:spLocks noChangeAspect="1" noChangeArrowheads="1"/>
            </p:cNvSpPr>
            <p:nvPr/>
          </p:nvSpPr>
          <p:spPr bwMode="auto">
            <a:xfrm rot="5400000">
              <a:off x="4161" y="1477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4" name="AutoShape 480"/>
            <p:cNvSpPr>
              <a:spLocks noChangeAspect="1" noChangeArrowheads="1"/>
            </p:cNvSpPr>
            <p:nvPr/>
          </p:nvSpPr>
          <p:spPr bwMode="auto">
            <a:xfrm rot="5400000">
              <a:off x="4039" y="1477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5" name="AutoShape 481"/>
            <p:cNvSpPr>
              <a:spLocks noChangeAspect="1" noChangeArrowheads="1"/>
            </p:cNvSpPr>
            <p:nvPr/>
          </p:nvSpPr>
          <p:spPr bwMode="auto">
            <a:xfrm rot="5400000">
              <a:off x="3917" y="1477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6" name="AutoShape 482"/>
            <p:cNvSpPr>
              <a:spLocks noChangeAspect="1" noChangeArrowheads="1"/>
            </p:cNvSpPr>
            <p:nvPr/>
          </p:nvSpPr>
          <p:spPr bwMode="auto">
            <a:xfrm rot="5400000">
              <a:off x="3856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7" name="AutoShape 483"/>
            <p:cNvSpPr>
              <a:spLocks noChangeAspect="1" noChangeArrowheads="1"/>
            </p:cNvSpPr>
            <p:nvPr/>
          </p:nvSpPr>
          <p:spPr bwMode="auto">
            <a:xfrm rot="5400000">
              <a:off x="3978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8" name="AutoShape 484"/>
            <p:cNvSpPr>
              <a:spLocks noChangeAspect="1" noChangeArrowheads="1"/>
            </p:cNvSpPr>
            <p:nvPr/>
          </p:nvSpPr>
          <p:spPr bwMode="auto">
            <a:xfrm rot="5400000">
              <a:off x="4100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19" name="AutoShape 485"/>
            <p:cNvSpPr>
              <a:spLocks noChangeAspect="1" noChangeArrowheads="1"/>
            </p:cNvSpPr>
            <p:nvPr/>
          </p:nvSpPr>
          <p:spPr bwMode="auto">
            <a:xfrm rot="5400000">
              <a:off x="3856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0" name="AutoShape 486"/>
            <p:cNvSpPr>
              <a:spLocks noChangeAspect="1" noChangeArrowheads="1"/>
            </p:cNvSpPr>
            <p:nvPr/>
          </p:nvSpPr>
          <p:spPr bwMode="auto">
            <a:xfrm rot="5400000">
              <a:off x="3735" y="1157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1" name="AutoShape 487"/>
            <p:cNvSpPr>
              <a:spLocks noChangeAspect="1" noChangeArrowheads="1"/>
            </p:cNvSpPr>
            <p:nvPr/>
          </p:nvSpPr>
          <p:spPr bwMode="auto">
            <a:xfrm rot="5400000">
              <a:off x="3978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2" name="AutoShape 488"/>
            <p:cNvSpPr>
              <a:spLocks noChangeAspect="1" noChangeArrowheads="1"/>
            </p:cNvSpPr>
            <p:nvPr/>
          </p:nvSpPr>
          <p:spPr bwMode="auto">
            <a:xfrm rot="5400000">
              <a:off x="4100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3" name="AutoShape 489"/>
            <p:cNvSpPr>
              <a:spLocks noChangeAspect="1" noChangeArrowheads="1"/>
            </p:cNvSpPr>
            <p:nvPr/>
          </p:nvSpPr>
          <p:spPr bwMode="auto">
            <a:xfrm rot="5400000">
              <a:off x="4161" y="1051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4" name="AutoShape 490"/>
            <p:cNvSpPr>
              <a:spLocks noChangeAspect="1" noChangeArrowheads="1"/>
            </p:cNvSpPr>
            <p:nvPr/>
          </p:nvSpPr>
          <p:spPr bwMode="auto">
            <a:xfrm rot="5400000">
              <a:off x="3735" y="1370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5" name="AutoShape 491"/>
            <p:cNvSpPr>
              <a:spLocks noChangeAspect="1" noChangeArrowheads="1"/>
            </p:cNvSpPr>
            <p:nvPr/>
          </p:nvSpPr>
          <p:spPr bwMode="auto">
            <a:xfrm rot="5400000">
              <a:off x="4283" y="1051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6" name="AutoShape 492"/>
            <p:cNvSpPr>
              <a:spLocks noChangeAspect="1" noChangeArrowheads="1"/>
            </p:cNvSpPr>
            <p:nvPr/>
          </p:nvSpPr>
          <p:spPr bwMode="auto">
            <a:xfrm rot="5400000">
              <a:off x="4222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7" name="AutoShape 493"/>
            <p:cNvSpPr>
              <a:spLocks noChangeAspect="1" noChangeArrowheads="1"/>
            </p:cNvSpPr>
            <p:nvPr/>
          </p:nvSpPr>
          <p:spPr bwMode="auto">
            <a:xfrm rot="5400000">
              <a:off x="4222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8" name="AutoShape 494"/>
            <p:cNvSpPr>
              <a:spLocks noChangeAspect="1" noChangeArrowheads="1"/>
            </p:cNvSpPr>
            <p:nvPr/>
          </p:nvSpPr>
          <p:spPr bwMode="auto">
            <a:xfrm rot="5400000">
              <a:off x="4283" y="1264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29" name="AutoShape 495"/>
            <p:cNvSpPr>
              <a:spLocks noChangeAspect="1" noChangeArrowheads="1"/>
            </p:cNvSpPr>
            <p:nvPr/>
          </p:nvSpPr>
          <p:spPr bwMode="auto">
            <a:xfrm rot="5400000">
              <a:off x="4222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0" name="AutoShape 496"/>
            <p:cNvSpPr>
              <a:spLocks noChangeAspect="1" noChangeArrowheads="1"/>
            </p:cNvSpPr>
            <p:nvPr/>
          </p:nvSpPr>
          <p:spPr bwMode="auto">
            <a:xfrm rot="5400000">
              <a:off x="3795" y="1051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1" name="AutoShape 497"/>
            <p:cNvSpPr>
              <a:spLocks noChangeAspect="1" noChangeArrowheads="1"/>
            </p:cNvSpPr>
            <p:nvPr/>
          </p:nvSpPr>
          <p:spPr bwMode="auto">
            <a:xfrm rot="5400000">
              <a:off x="3735" y="1583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2" name="AutoShape 498"/>
            <p:cNvSpPr>
              <a:spLocks noChangeAspect="1" noChangeArrowheads="1"/>
            </p:cNvSpPr>
            <p:nvPr/>
          </p:nvSpPr>
          <p:spPr bwMode="auto">
            <a:xfrm rot="5400000">
              <a:off x="3856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3" name="AutoShape 499"/>
            <p:cNvSpPr>
              <a:spLocks noChangeAspect="1" noChangeArrowheads="1"/>
            </p:cNvSpPr>
            <p:nvPr/>
          </p:nvSpPr>
          <p:spPr bwMode="auto">
            <a:xfrm rot="5400000">
              <a:off x="3978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4" name="AutoShape 500"/>
            <p:cNvSpPr>
              <a:spLocks noChangeAspect="1" noChangeArrowheads="1"/>
            </p:cNvSpPr>
            <p:nvPr/>
          </p:nvSpPr>
          <p:spPr bwMode="auto">
            <a:xfrm rot="5400000">
              <a:off x="4100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5" name="AutoShape 501"/>
            <p:cNvSpPr>
              <a:spLocks noChangeAspect="1" noChangeArrowheads="1"/>
            </p:cNvSpPr>
            <p:nvPr/>
          </p:nvSpPr>
          <p:spPr bwMode="auto">
            <a:xfrm rot="5400000">
              <a:off x="4222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6" name="AutoShape 502"/>
            <p:cNvSpPr>
              <a:spLocks noChangeAspect="1" noChangeArrowheads="1"/>
            </p:cNvSpPr>
            <p:nvPr/>
          </p:nvSpPr>
          <p:spPr bwMode="auto">
            <a:xfrm rot="5400000">
              <a:off x="4283" y="1477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7" name="AutoShape 503"/>
            <p:cNvSpPr>
              <a:spLocks noChangeAspect="1" noChangeArrowheads="1"/>
            </p:cNvSpPr>
            <p:nvPr/>
          </p:nvSpPr>
          <p:spPr bwMode="auto">
            <a:xfrm rot="5400000">
              <a:off x="3735" y="944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8" name="AutoShape 504"/>
            <p:cNvSpPr>
              <a:spLocks noChangeAspect="1" noChangeArrowheads="1"/>
            </p:cNvSpPr>
            <p:nvPr/>
          </p:nvSpPr>
          <p:spPr bwMode="auto">
            <a:xfrm rot="5400000">
              <a:off x="3613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39" name="AutoShape 505"/>
            <p:cNvSpPr>
              <a:spLocks noChangeAspect="1" noChangeArrowheads="1"/>
            </p:cNvSpPr>
            <p:nvPr/>
          </p:nvSpPr>
          <p:spPr bwMode="auto">
            <a:xfrm rot="5400000">
              <a:off x="3613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0" name="AutoShape 506"/>
            <p:cNvSpPr>
              <a:spLocks noChangeAspect="1" noChangeArrowheads="1"/>
            </p:cNvSpPr>
            <p:nvPr/>
          </p:nvSpPr>
          <p:spPr bwMode="auto">
            <a:xfrm rot="5400000">
              <a:off x="3613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1" name="AutoShape 507"/>
            <p:cNvSpPr>
              <a:spLocks noChangeAspect="1" noChangeArrowheads="1"/>
            </p:cNvSpPr>
            <p:nvPr/>
          </p:nvSpPr>
          <p:spPr bwMode="auto">
            <a:xfrm rot="5400000">
              <a:off x="3613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2" name="AutoShape 508"/>
            <p:cNvSpPr>
              <a:spLocks noChangeAspect="1" noChangeArrowheads="1"/>
            </p:cNvSpPr>
            <p:nvPr/>
          </p:nvSpPr>
          <p:spPr bwMode="auto">
            <a:xfrm rot="5400000">
              <a:off x="3674" y="1051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3" name="AutoShape 509"/>
            <p:cNvSpPr>
              <a:spLocks noChangeAspect="1" noChangeArrowheads="1"/>
            </p:cNvSpPr>
            <p:nvPr/>
          </p:nvSpPr>
          <p:spPr bwMode="auto">
            <a:xfrm rot="5400000">
              <a:off x="3673" y="1261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4" name="AutoShape 510"/>
            <p:cNvSpPr>
              <a:spLocks noChangeAspect="1" noChangeArrowheads="1"/>
            </p:cNvSpPr>
            <p:nvPr/>
          </p:nvSpPr>
          <p:spPr bwMode="auto">
            <a:xfrm rot="5400000">
              <a:off x="3674" y="1477"/>
              <a:ext cx="147" cy="121"/>
            </a:xfrm>
            <a:prstGeom prst="hexagon">
              <a:avLst>
                <a:gd name="adj" fmla="val 30304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5" name="AutoShape 511"/>
            <p:cNvSpPr>
              <a:spLocks noChangeAspect="1" noChangeArrowheads="1"/>
            </p:cNvSpPr>
            <p:nvPr/>
          </p:nvSpPr>
          <p:spPr bwMode="auto">
            <a:xfrm rot="5400000">
              <a:off x="3552" y="1689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6" name="AutoShape 512"/>
            <p:cNvSpPr>
              <a:spLocks noChangeAspect="1" noChangeArrowheads="1"/>
            </p:cNvSpPr>
            <p:nvPr/>
          </p:nvSpPr>
          <p:spPr bwMode="auto">
            <a:xfrm rot="5400000">
              <a:off x="3795" y="838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7" name="AutoShape 513"/>
            <p:cNvSpPr>
              <a:spLocks noChangeAspect="1" noChangeArrowheads="1"/>
            </p:cNvSpPr>
            <p:nvPr/>
          </p:nvSpPr>
          <p:spPr bwMode="auto">
            <a:xfrm rot="5400000">
              <a:off x="3674" y="838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8" name="AutoShape 514"/>
            <p:cNvSpPr>
              <a:spLocks noChangeAspect="1" noChangeArrowheads="1"/>
            </p:cNvSpPr>
            <p:nvPr/>
          </p:nvSpPr>
          <p:spPr bwMode="auto">
            <a:xfrm rot="5400000">
              <a:off x="3552" y="838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49" name="AutoShape 515"/>
            <p:cNvSpPr>
              <a:spLocks noChangeAspect="1" noChangeArrowheads="1"/>
            </p:cNvSpPr>
            <p:nvPr/>
          </p:nvSpPr>
          <p:spPr bwMode="auto">
            <a:xfrm rot="5400000">
              <a:off x="3491" y="1583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0" name="AutoShape 516"/>
            <p:cNvSpPr>
              <a:spLocks noChangeAspect="1" noChangeArrowheads="1"/>
            </p:cNvSpPr>
            <p:nvPr/>
          </p:nvSpPr>
          <p:spPr bwMode="auto">
            <a:xfrm rot="5400000">
              <a:off x="3491" y="1370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1" name="AutoShape 517"/>
            <p:cNvSpPr>
              <a:spLocks noChangeAspect="1" noChangeArrowheads="1"/>
            </p:cNvSpPr>
            <p:nvPr/>
          </p:nvSpPr>
          <p:spPr bwMode="auto">
            <a:xfrm rot="5400000">
              <a:off x="3491" y="1157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2" name="AutoShape 518"/>
            <p:cNvSpPr>
              <a:spLocks noChangeAspect="1" noChangeArrowheads="1"/>
            </p:cNvSpPr>
            <p:nvPr/>
          </p:nvSpPr>
          <p:spPr bwMode="auto">
            <a:xfrm rot="5400000">
              <a:off x="3491" y="944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3" name="AutoShape 519"/>
            <p:cNvSpPr>
              <a:spLocks noChangeAspect="1" noChangeArrowheads="1"/>
            </p:cNvSpPr>
            <p:nvPr/>
          </p:nvSpPr>
          <p:spPr bwMode="auto">
            <a:xfrm rot="5400000">
              <a:off x="3552" y="1477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4" name="AutoShape 520"/>
            <p:cNvSpPr>
              <a:spLocks noChangeAspect="1" noChangeArrowheads="1"/>
            </p:cNvSpPr>
            <p:nvPr/>
          </p:nvSpPr>
          <p:spPr bwMode="auto">
            <a:xfrm rot="5400000">
              <a:off x="3552" y="1264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5" name="AutoShape 521"/>
            <p:cNvSpPr>
              <a:spLocks noChangeAspect="1" noChangeArrowheads="1"/>
            </p:cNvSpPr>
            <p:nvPr/>
          </p:nvSpPr>
          <p:spPr bwMode="auto">
            <a:xfrm rot="5400000">
              <a:off x="3552" y="1051"/>
              <a:ext cx="147" cy="122"/>
            </a:xfrm>
            <a:prstGeom prst="hexagon">
              <a:avLst>
                <a:gd name="adj" fmla="val 30056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6" name="AutoShape 522"/>
            <p:cNvSpPr>
              <a:spLocks noChangeAspect="1" noChangeArrowheads="1"/>
            </p:cNvSpPr>
            <p:nvPr/>
          </p:nvSpPr>
          <p:spPr bwMode="auto">
            <a:xfrm rot="5400000">
              <a:off x="4161" y="838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7" name="AutoShape 523"/>
            <p:cNvSpPr>
              <a:spLocks noChangeAspect="1" noChangeArrowheads="1"/>
            </p:cNvSpPr>
            <p:nvPr/>
          </p:nvSpPr>
          <p:spPr bwMode="auto">
            <a:xfrm rot="5400000">
              <a:off x="4039" y="1689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8" name="AutoShape 524"/>
            <p:cNvSpPr>
              <a:spLocks noChangeAspect="1" noChangeArrowheads="1"/>
            </p:cNvSpPr>
            <p:nvPr/>
          </p:nvSpPr>
          <p:spPr bwMode="auto">
            <a:xfrm rot="5400000">
              <a:off x="4039" y="838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59" name="AutoShape 525"/>
            <p:cNvSpPr>
              <a:spLocks noChangeAspect="1" noChangeArrowheads="1"/>
            </p:cNvSpPr>
            <p:nvPr/>
          </p:nvSpPr>
          <p:spPr bwMode="auto">
            <a:xfrm rot="5400000">
              <a:off x="3917" y="838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0" name="AutoShape 526"/>
            <p:cNvSpPr>
              <a:spLocks noChangeAspect="1" noChangeArrowheads="1"/>
            </p:cNvSpPr>
            <p:nvPr/>
          </p:nvSpPr>
          <p:spPr bwMode="auto">
            <a:xfrm rot="5400000">
              <a:off x="3917" y="1689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1" name="AutoShape 527"/>
            <p:cNvSpPr>
              <a:spLocks noChangeAspect="1" noChangeArrowheads="1"/>
            </p:cNvSpPr>
            <p:nvPr/>
          </p:nvSpPr>
          <p:spPr bwMode="auto">
            <a:xfrm rot="5400000">
              <a:off x="3795" y="1689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2" name="AutoShape 528"/>
            <p:cNvSpPr>
              <a:spLocks noChangeAspect="1" noChangeArrowheads="1"/>
            </p:cNvSpPr>
            <p:nvPr/>
          </p:nvSpPr>
          <p:spPr bwMode="auto">
            <a:xfrm rot="5400000">
              <a:off x="3674" y="1689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3" name="AutoShape 529"/>
            <p:cNvSpPr>
              <a:spLocks noChangeAspect="1" noChangeArrowheads="1"/>
            </p:cNvSpPr>
            <p:nvPr/>
          </p:nvSpPr>
          <p:spPr bwMode="auto">
            <a:xfrm rot="5400000">
              <a:off x="4283" y="838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4" name="AutoShape 530"/>
            <p:cNvSpPr>
              <a:spLocks noChangeAspect="1" noChangeArrowheads="1"/>
            </p:cNvSpPr>
            <p:nvPr/>
          </p:nvSpPr>
          <p:spPr bwMode="auto">
            <a:xfrm rot="5400000">
              <a:off x="4283" y="1689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5" name="AutoShape 531"/>
            <p:cNvSpPr>
              <a:spLocks noChangeAspect="1" noChangeArrowheads="1"/>
            </p:cNvSpPr>
            <p:nvPr/>
          </p:nvSpPr>
          <p:spPr bwMode="auto">
            <a:xfrm rot="5400000">
              <a:off x="4161" y="1689"/>
              <a:ext cx="148" cy="122"/>
            </a:xfrm>
            <a:prstGeom prst="hexagon">
              <a:avLst>
                <a:gd name="adj" fmla="val 30260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6" name="AutoShape 532"/>
            <p:cNvSpPr>
              <a:spLocks noChangeAspect="1" noChangeArrowheads="1"/>
            </p:cNvSpPr>
            <p:nvPr/>
          </p:nvSpPr>
          <p:spPr bwMode="auto">
            <a:xfrm rot="5400000">
              <a:off x="4344" y="1157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7" name="AutoShape 533"/>
            <p:cNvSpPr>
              <a:spLocks noChangeAspect="1" noChangeArrowheads="1"/>
            </p:cNvSpPr>
            <p:nvPr/>
          </p:nvSpPr>
          <p:spPr bwMode="auto">
            <a:xfrm rot="5400000">
              <a:off x="4344" y="1370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8" name="AutoShape 534"/>
            <p:cNvSpPr>
              <a:spLocks noChangeAspect="1" noChangeArrowheads="1"/>
            </p:cNvSpPr>
            <p:nvPr/>
          </p:nvSpPr>
          <p:spPr bwMode="auto">
            <a:xfrm rot="5400000">
              <a:off x="4344" y="1583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69" name="AutoShape 535"/>
            <p:cNvSpPr>
              <a:spLocks noChangeAspect="1" noChangeArrowheads="1"/>
            </p:cNvSpPr>
            <p:nvPr/>
          </p:nvSpPr>
          <p:spPr bwMode="auto">
            <a:xfrm rot="5400000">
              <a:off x="4341" y="944"/>
              <a:ext cx="148" cy="121"/>
            </a:xfrm>
            <a:prstGeom prst="hexagon">
              <a:avLst>
                <a:gd name="adj" fmla="val 30511"/>
                <a:gd name="vf" fmla="val 115470"/>
              </a:avLst>
            </a:prstGeom>
            <a:solidFill>
              <a:srgbClr val="F09F1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grpSp>
          <p:nvGrpSpPr>
            <p:cNvPr id="67670" name="Group 536"/>
            <p:cNvGrpSpPr>
              <a:grpSpLocks noChangeAspect="1"/>
            </p:cNvGrpSpPr>
            <p:nvPr/>
          </p:nvGrpSpPr>
          <p:grpSpPr bwMode="auto">
            <a:xfrm>
              <a:off x="3523" y="854"/>
              <a:ext cx="317" cy="290"/>
              <a:chOff x="40" y="88"/>
              <a:chExt cx="1500" cy="1308"/>
            </a:xfrm>
          </p:grpSpPr>
          <p:sp>
            <p:nvSpPr>
              <p:cNvPr id="68059" name="Oval 537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0" name="Oval 538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1" name="Oval 539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2" name="Oval 540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3" name="Oval 541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4" name="Oval 542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65" name="Oval 543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1" name="Group 544"/>
            <p:cNvGrpSpPr>
              <a:grpSpLocks noChangeAspect="1"/>
            </p:cNvGrpSpPr>
            <p:nvPr/>
          </p:nvGrpSpPr>
          <p:grpSpPr bwMode="auto">
            <a:xfrm>
              <a:off x="3525" y="1290"/>
              <a:ext cx="317" cy="290"/>
              <a:chOff x="40" y="88"/>
              <a:chExt cx="1500" cy="1308"/>
            </a:xfrm>
          </p:grpSpPr>
          <p:sp>
            <p:nvSpPr>
              <p:cNvPr id="68052" name="Oval 545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3" name="Oval 546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4" name="Oval 547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5" name="Oval 548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6" name="Oval 549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7" name="Oval 550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8" name="Oval 551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2" name="Group 552"/>
            <p:cNvGrpSpPr>
              <a:grpSpLocks noChangeAspect="1"/>
            </p:cNvGrpSpPr>
            <p:nvPr/>
          </p:nvGrpSpPr>
          <p:grpSpPr bwMode="auto">
            <a:xfrm>
              <a:off x="3769" y="1069"/>
              <a:ext cx="317" cy="290"/>
              <a:chOff x="40" y="88"/>
              <a:chExt cx="1500" cy="1308"/>
            </a:xfrm>
          </p:grpSpPr>
          <p:sp>
            <p:nvSpPr>
              <p:cNvPr id="68045" name="Oval 553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6" name="Oval 554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7" name="Oval 555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8" name="Oval 556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9" name="Oval 557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0" name="Oval 558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51" name="Oval 559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3" name="Group 560"/>
            <p:cNvGrpSpPr>
              <a:grpSpLocks noChangeAspect="1"/>
            </p:cNvGrpSpPr>
            <p:nvPr/>
          </p:nvGrpSpPr>
          <p:grpSpPr bwMode="auto">
            <a:xfrm>
              <a:off x="3890" y="856"/>
              <a:ext cx="318" cy="290"/>
              <a:chOff x="40" y="88"/>
              <a:chExt cx="1500" cy="1308"/>
            </a:xfrm>
          </p:grpSpPr>
          <p:sp>
            <p:nvSpPr>
              <p:cNvPr id="68038" name="Oval 561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9" name="Oval 562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0" name="Oval 563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1" name="Oval 564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2" name="Oval 565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3" name="Oval 566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44" name="Oval 567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4" name="Group 568"/>
            <p:cNvGrpSpPr>
              <a:grpSpLocks noChangeAspect="1"/>
            </p:cNvGrpSpPr>
            <p:nvPr/>
          </p:nvGrpSpPr>
          <p:grpSpPr bwMode="auto">
            <a:xfrm>
              <a:off x="4134" y="1503"/>
              <a:ext cx="317" cy="290"/>
              <a:chOff x="40" y="88"/>
              <a:chExt cx="1500" cy="1308"/>
            </a:xfrm>
          </p:grpSpPr>
          <p:sp>
            <p:nvSpPr>
              <p:cNvPr id="68031" name="Oval 569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2" name="Oval 570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3" name="Oval 571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4" name="Oval 572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5" name="Oval 573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6" name="Oval 574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7" name="Oval 575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5" name="Group 576"/>
            <p:cNvGrpSpPr>
              <a:grpSpLocks noChangeAspect="1"/>
            </p:cNvGrpSpPr>
            <p:nvPr/>
          </p:nvGrpSpPr>
          <p:grpSpPr bwMode="auto">
            <a:xfrm>
              <a:off x="4195" y="1176"/>
              <a:ext cx="317" cy="290"/>
              <a:chOff x="40" y="88"/>
              <a:chExt cx="1500" cy="1308"/>
            </a:xfrm>
          </p:grpSpPr>
          <p:sp>
            <p:nvSpPr>
              <p:cNvPr id="68024" name="Oval 577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5" name="Oval 578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6" name="Oval 579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7" name="Oval 580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8" name="Oval 581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9" name="Oval 582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30" name="Oval 583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676" name="Group 584"/>
            <p:cNvGrpSpPr>
              <a:grpSpLocks noChangeAspect="1"/>
            </p:cNvGrpSpPr>
            <p:nvPr/>
          </p:nvGrpSpPr>
          <p:grpSpPr bwMode="auto">
            <a:xfrm>
              <a:off x="4134" y="856"/>
              <a:ext cx="317" cy="290"/>
              <a:chOff x="40" y="88"/>
              <a:chExt cx="1500" cy="1308"/>
            </a:xfrm>
          </p:grpSpPr>
          <p:sp>
            <p:nvSpPr>
              <p:cNvPr id="68017" name="Oval 585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8" name="Oval 586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9" name="Oval 587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0" name="Oval 588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1" name="Oval 589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2" name="Oval 590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23" name="Oval 591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7677" name="Oval 592"/>
            <p:cNvSpPr>
              <a:spLocks noChangeAspect="1" noChangeArrowheads="1"/>
            </p:cNvSpPr>
            <p:nvPr/>
          </p:nvSpPr>
          <p:spPr bwMode="auto">
            <a:xfrm>
              <a:off x="4073" y="1282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78" name="Oval 593"/>
            <p:cNvSpPr>
              <a:spLocks noChangeAspect="1" noChangeArrowheads="1"/>
            </p:cNvSpPr>
            <p:nvPr/>
          </p:nvSpPr>
          <p:spPr bwMode="auto">
            <a:xfrm>
              <a:off x="3951" y="1717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79" name="Oval 594"/>
            <p:cNvSpPr>
              <a:spLocks noChangeAspect="1" noChangeArrowheads="1"/>
            </p:cNvSpPr>
            <p:nvPr/>
          </p:nvSpPr>
          <p:spPr bwMode="auto">
            <a:xfrm>
              <a:off x="3525" y="1176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0" name="Oval 595"/>
            <p:cNvSpPr>
              <a:spLocks noChangeAspect="1" noChangeArrowheads="1"/>
            </p:cNvSpPr>
            <p:nvPr/>
          </p:nvSpPr>
          <p:spPr bwMode="auto">
            <a:xfrm>
              <a:off x="4134" y="1185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1" name="Oval 596"/>
            <p:cNvSpPr>
              <a:spLocks noChangeAspect="1" noChangeArrowheads="1"/>
            </p:cNvSpPr>
            <p:nvPr/>
          </p:nvSpPr>
          <p:spPr bwMode="auto">
            <a:xfrm>
              <a:off x="3647" y="1176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2" name="Oval 597"/>
            <p:cNvSpPr>
              <a:spLocks noChangeAspect="1" noChangeArrowheads="1"/>
            </p:cNvSpPr>
            <p:nvPr/>
          </p:nvSpPr>
          <p:spPr bwMode="auto">
            <a:xfrm>
              <a:off x="4073" y="1717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3" name="Oval 598"/>
            <p:cNvSpPr>
              <a:spLocks noChangeAspect="1" noChangeArrowheads="1"/>
            </p:cNvSpPr>
            <p:nvPr/>
          </p:nvSpPr>
          <p:spPr bwMode="auto">
            <a:xfrm>
              <a:off x="4134" y="1399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grpSp>
          <p:nvGrpSpPr>
            <p:cNvPr id="67684" name="Group 599"/>
            <p:cNvGrpSpPr>
              <a:grpSpLocks noChangeAspect="1"/>
            </p:cNvGrpSpPr>
            <p:nvPr/>
          </p:nvGrpSpPr>
          <p:grpSpPr bwMode="auto">
            <a:xfrm>
              <a:off x="3829" y="1388"/>
              <a:ext cx="318" cy="290"/>
              <a:chOff x="40" y="88"/>
              <a:chExt cx="1500" cy="1308"/>
            </a:xfrm>
          </p:grpSpPr>
          <p:sp>
            <p:nvSpPr>
              <p:cNvPr id="68010" name="Oval 600"/>
              <p:cNvSpPr>
                <a:spLocks noChangeAspect="1"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1" name="Oval 601"/>
              <p:cNvSpPr>
                <a:spLocks noChangeAspect="1" noChangeArrowheads="1"/>
              </p:cNvSpPr>
              <p:nvPr/>
            </p:nvSpPr>
            <p:spPr bwMode="auto">
              <a:xfrm>
                <a:off x="95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2" name="Oval 602"/>
              <p:cNvSpPr>
                <a:spLocks noChangeAspect="1"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3" name="Oval 603"/>
              <p:cNvSpPr>
                <a:spLocks noChangeAspect="1"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4" name="Oval 604"/>
              <p:cNvSpPr>
                <a:spLocks noChangeAspect="1" noChangeArrowheads="1"/>
              </p:cNvSpPr>
              <p:nvPr/>
            </p:nvSpPr>
            <p:spPr bwMode="auto">
              <a:xfrm>
                <a:off x="40" y="56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5" name="Oval 605"/>
              <p:cNvSpPr>
                <a:spLocks noChangeAspect="1" noChangeArrowheads="1"/>
              </p:cNvSpPr>
              <p:nvPr/>
            </p:nvSpPr>
            <p:spPr bwMode="auto">
              <a:xfrm>
                <a:off x="1200" y="576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8016" name="Oval 606"/>
              <p:cNvSpPr>
                <a:spLocks noChangeAspect="1" noChangeArrowheads="1"/>
              </p:cNvSpPr>
              <p:nvPr/>
            </p:nvSpPr>
            <p:spPr bwMode="auto">
              <a:xfrm>
                <a:off x="912" y="88"/>
                <a:ext cx="340" cy="340"/>
              </a:xfrm>
              <a:prstGeom prst="ellipse">
                <a:avLst/>
              </a:prstGeom>
              <a:gradFill rotWithShape="1">
                <a:gsLst>
                  <a:gs pos="0">
                    <a:srgbClr val="FF5050"/>
                  </a:gs>
                  <a:gs pos="100000">
                    <a:srgbClr val="9BD9F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09F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7685" name="Oval 607"/>
            <p:cNvSpPr>
              <a:spLocks noChangeAspect="1" noChangeArrowheads="1"/>
            </p:cNvSpPr>
            <p:nvPr/>
          </p:nvSpPr>
          <p:spPr bwMode="auto">
            <a:xfrm>
              <a:off x="3525" y="1601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6" name="Oval 608"/>
            <p:cNvSpPr>
              <a:spLocks noChangeAspect="1" noChangeArrowheads="1"/>
            </p:cNvSpPr>
            <p:nvPr/>
          </p:nvSpPr>
          <p:spPr bwMode="auto">
            <a:xfrm>
              <a:off x="3829" y="856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7" name="Oval 609"/>
            <p:cNvSpPr>
              <a:spLocks noChangeAspect="1" noChangeArrowheads="1"/>
            </p:cNvSpPr>
            <p:nvPr/>
          </p:nvSpPr>
          <p:spPr bwMode="auto">
            <a:xfrm>
              <a:off x="3769" y="1601"/>
              <a:ext cx="71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8" name="Oval 610"/>
            <p:cNvSpPr>
              <a:spLocks noChangeAspect="1" noChangeArrowheads="1"/>
            </p:cNvSpPr>
            <p:nvPr/>
          </p:nvSpPr>
          <p:spPr bwMode="auto">
            <a:xfrm>
              <a:off x="3708" y="1717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89" name="Oval 611"/>
            <p:cNvSpPr>
              <a:spLocks noChangeAspect="1" noChangeArrowheads="1"/>
            </p:cNvSpPr>
            <p:nvPr/>
          </p:nvSpPr>
          <p:spPr bwMode="auto">
            <a:xfrm>
              <a:off x="3647" y="1601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0" name="Oval 612"/>
            <p:cNvSpPr>
              <a:spLocks noChangeAspect="1" noChangeArrowheads="1"/>
            </p:cNvSpPr>
            <p:nvPr/>
          </p:nvSpPr>
          <p:spPr bwMode="auto">
            <a:xfrm>
              <a:off x="3829" y="1717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1" name="Oval 613"/>
            <p:cNvSpPr>
              <a:spLocks noChangeAspect="1" noChangeArrowheads="1"/>
            </p:cNvSpPr>
            <p:nvPr/>
          </p:nvSpPr>
          <p:spPr bwMode="auto">
            <a:xfrm>
              <a:off x="3586" y="1717"/>
              <a:ext cx="72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grpSp>
          <p:nvGrpSpPr>
            <p:cNvPr id="67692" name="Group 621"/>
            <p:cNvGrpSpPr>
              <a:grpSpLocks noChangeAspect="1"/>
            </p:cNvGrpSpPr>
            <p:nvPr/>
          </p:nvGrpSpPr>
          <p:grpSpPr bwMode="auto">
            <a:xfrm rot="1200000">
              <a:off x="4030" y="1137"/>
              <a:ext cx="95" cy="31"/>
              <a:chOff x="2496" y="3312"/>
              <a:chExt cx="1248" cy="384"/>
            </a:xfrm>
          </p:grpSpPr>
          <p:cxnSp>
            <p:nvCxnSpPr>
              <p:cNvPr id="68008" name="AutoShape 622"/>
              <p:cNvCxnSpPr>
                <a:cxnSpLocks noChangeAspect="1" noChangeShapeType="1"/>
              </p:cNvCxnSpPr>
              <p:nvPr/>
            </p:nvCxnSpPr>
            <p:spPr bwMode="auto">
              <a:xfrm>
                <a:off x="2496" y="3312"/>
                <a:ext cx="816" cy="192"/>
              </a:xfrm>
              <a:prstGeom prst="bentConnector3">
                <a:avLst>
                  <a:gd name="adj1" fmla="val 48773"/>
                </a:avLst>
              </a:prstGeom>
              <a:noFill/>
              <a:ln w="28575">
                <a:solidFill>
                  <a:srgbClr val="5F5F5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8009" name="AutoShape 623"/>
              <p:cNvCxnSpPr>
                <a:cxnSpLocks noChangeAspect="1" noChangeShapeType="1"/>
              </p:cNvCxnSpPr>
              <p:nvPr/>
            </p:nvCxnSpPr>
            <p:spPr bwMode="auto">
              <a:xfrm>
                <a:off x="2928" y="3504"/>
                <a:ext cx="816" cy="192"/>
              </a:xfrm>
              <a:prstGeom prst="bentConnector3">
                <a:avLst>
                  <a:gd name="adj1" fmla="val 48773"/>
                </a:avLst>
              </a:prstGeom>
              <a:noFill/>
              <a:ln w="28575">
                <a:solidFill>
                  <a:srgbClr val="5F5F5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7693" name="Oval 543"/>
            <p:cNvSpPr>
              <a:spLocks noChangeAspect="1" noChangeArrowheads="1"/>
            </p:cNvSpPr>
            <p:nvPr/>
          </p:nvSpPr>
          <p:spPr bwMode="auto">
            <a:xfrm>
              <a:off x="3650" y="959"/>
              <a:ext cx="71" cy="76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4" name="Oval 543"/>
            <p:cNvSpPr>
              <a:spLocks noChangeAspect="1" noChangeArrowheads="1"/>
            </p:cNvSpPr>
            <p:nvPr/>
          </p:nvSpPr>
          <p:spPr bwMode="auto">
            <a:xfrm>
              <a:off x="4140" y="968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5" name="Oval 543"/>
            <p:cNvSpPr>
              <a:spLocks noChangeAspect="1" noChangeArrowheads="1"/>
            </p:cNvSpPr>
            <p:nvPr/>
          </p:nvSpPr>
          <p:spPr bwMode="auto">
            <a:xfrm>
              <a:off x="3895" y="1181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6" name="Oval 543"/>
            <p:cNvSpPr>
              <a:spLocks noChangeAspect="1" noChangeArrowheads="1"/>
            </p:cNvSpPr>
            <p:nvPr/>
          </p:nvSpPr>
          <p:spPr bwMode="auto">
            <a:xfrm>
              <a:off x="4319" y="1290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7" name="Oval 543"/>
            <p:cNvSpPr>
              <a:spLocks noChangeAspect="1" noChangeArrowheads="1"/>
            </p:cNvSpPr>
            <p:nvPr/>
          </p:nvSpPr>
          <p:spPr bwMode="auto">
            <a:xfrm>
              <a:off x="3718" y="1499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698" name="Oval 543"/>
            <p:cNvSpPr>
              <a:spLocks noChangeAspect="1" noChangeArrowheads="1"/>
            </p:cNvSpPr>
            <p:nvPr/>
          </p:nvSpPr>
          <p:spPr bwMode="auto">
            <a:xfrm>
              <a:off x="4019" y="1615"/>
              <a:ext cx="72" cy="75"/>
            </a:xfrm>
            <a:prstGeom prst="ellipse">
              <a:avLst/>
            </a:prstGeom>
            <a:gradFill rotWithShape="1">
              <a:gsLst>
                <a:gs pos="0">
                  <a:srgbClr val="FF5050"/>
                </a:gs>
                <a:gs pos="100000">
                  <a:srgbClr val="9BD9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09F14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8" name="Oval 677"/>
            <p:cNvSpPr/>
            <p:nvPr/>
          </p:nvSpPr>
          <p:spPr>
            <a:xfrm>
              <a:off x="3981" y="1425"/>
              <a:ext cx="210" cy="22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0" name="Oval 679"/>
            <p:cNvSpPr/>
            <p:nvPr/>
          </p:nvSpPr>
          <p:spPr>
            <a:xfrm>
              <a:off x="3610" y="1425"/>
              <a:ext cx="210" cy="22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1" name="Oval 680"/>
            <p:cNvSpPr/>
            <p:nvPr/>
          </p:nvSpPr>
          <p:spPr>
            <a:xfrm>
              <a:off x="3928" y="1037"/>
              <a:ext cx="210" cy="22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grpSp>
          <p:nvGrpSpPr>
            <p:cNvPr id="67702" name="Group 671"/>
            <p:cNvGrpSpPr>
              <a:grpSpLocks/>
            </p:cNvGrpSpPr>
            <p:nvPr/>
          </p:nvGrpSpPr>
          <p:grpSpPr bwMode="auto">
            <a:xfrm>
              <a:off x="3512" y="2448"/>
              <a:ext cx="1008" cy="1104"/>
              <a:chOff x="-51" y="-45"/>
              <a:chExt cx="4807" cy="4801"/>
            </a:xfrm>
          </p:grpSpPr>
          <p:grpSp>
            <p:nvGrpSpPr>
              <p:cNvPr id="67862" name="Group 672"/>
              <p:cNvGrpSpPr>
                <a:grpSpLocks/>
              </p:cNvGrpSpPr>
              <p:nvPr/>
            </p:nvGrpSpPr>
            <p:grpSpPr bwMode="auto">
              <a:xfrm rot="5400000">
                <a:off x="0" y="-96"/>
                <a:ext cx="4506" cy="4608"/>
                <a:chOff x="0" y="1152"/>
                <a:chExt cx="4506" cy="4608"/>
              </a:xfrm>
            </p:grpSpPr>
            <p:sp>
              <p:nvSpPr>
                <p:cNvPr id="67941" name="AutoShape 673"/>
                <p:cNvSpPr>
                  <a:spLocks noChangeArrowheads="1"/>
                </p:cNvSpPr>
                <p:nvPr/>
              </p:nvSpPr>
              <p:spPr bwMode="auto">
                <a:xfrm>
                  <a:off x="960" y="316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2" name="AutoShape 674"/>
                <p:cNvSpPr>
                  <a:spLocks noChangeArrowheads="1"/>
                </p:cNvSpPr>
                <p:nvPr/>
              </p:nvSpPr>
              <p:spPr bwMode="auto">
                <a:xfrm>
                  <a:off x="1440" y="345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3" name="AutoShape 675"/>
                <p:cNvSpPr>
                  <a:spLocks noChangeArrowheads="1"/>
                </p:cNvSpPr>
                <p:nvPr/>
              </p:nvSpPr>
              <p:spPr bwMode="auto">
                <a:xfrm>
                  <a:off x="1440" y="288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4" name="AutoShape 676"/>
                <p:cNvSpPr>
                  <a:spLocks noChangeArrowheads="1"/>
                </p:cNvSpPr>
                <p:nvPr/>
              </p:nvSpPr>
              <p:spPr bwMode="auto">
                <a:xfrm>
                  <a:off x="1440" y="230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5" name="AutoShape 677"/>
                <p:cNvSpPr>
                  <a:spLocks noChangeArrowheads="1"/>
                </p:cNvSpPr>
                <p:nvPr/>
              </p:nvSpPr>
              <p:spPr bwMode="auto">
                <a:xfrm>
                  <a:off x="960" y="259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6" name="AutoShape 678"/>
                <p:cNvSpPr>
                  <a:spLocks noChangeArrowheads="1"/>
                </p:cNvSpPr>
                <p:nvPr/>
              </p:nvSpPr>
              <p:spPr bwMode="auto">
                <a:xfrm>
                  <a:off x="1920" y="374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7" name="AutoShape 679"/>
                <p:cNvSpPr>
                  <a:spLocks noChangeArrowheads="1"/>
                </p:cNvSpPr>
                <p:nvPr/>
              </p:nvSpPr>
              <p:spPr bwMode="auto">
                <a:xfrm>
                  <a:off x="1920" y="316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8" name="AutoShape 680"/>
                <p:cNvSpPr>
                  <a:spLocks noChangeArrowheads="1"/>
                </p:cNvSpPr>
                <p:nvPr/>
              </p:nvSpPr>
              <p:spPr bwMode="auto">
                <a:xfrm>
                  <a:off x="1920" y="259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9" name="AutoShape 681"/>
                <p:cNvSpPr>
                  <a:spLocks noChangeArrowheads="1"/>
                </p:cNvSpPr>
                <p:nvPr/>
              </p:nvSpPr>
              <p:spPr bwMode="auto">
                <a:xfrm>
                  <a:off x="1920" y="201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0" name="AutoShape 682"/>
                <p:cNvSpPr>
                  <a:spLocks noChangeArrowheads="1"/>
                </p:cNvSpPr>
                <p:nvPr/>
              </p:nvSpPr>
              <p:spPr bwMode="auto">
                <a:xfrm>
                  <a:off x="2880" y="374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1" name="AutoShape 683"/>
                <p:cNvSpPr>
                  <a:spLocks noChangeArrowheads="1"/>
                </p:cNvSpPr>
                <p:nvPr/>
              </p:nvSpPr>
              <p:spPr bwMode="auto">
                <a:xfrm>
                  <a:off x="2880" y="201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2" name="AutoShape 684"/>
                <p:cNvSpPr>
                  <a:spLocks noChangeArrowheads="1"/>
                </p:cNvSpPr>
                <p:nvPr/>
              </p:nvSpPr>
              <p:spPr bwMode="auto">
                <a:xfrm>
                  <a:off x="2880" y="259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3" name="AutoShape 685"/>
                <p:cNvSpPr>
                  <a:spLocks noChangeArrowheads="1"/>
                </p:cNvSpPr>
                <p:nvPr/>
              </p:nvSpPr>
              <p:spPr bwMode="auto">
                <a:xfrm>
                  <a:off x="2880" y="316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4" name="AutoShape 686"/>
                <p:cNvSpPr>
                  <a:spLocks noChangeArrowheads="1"/>
                </p:cNvSpPr>
                <p:nvPr/>
              </p:nvSpPr>
              <p:spPr bwMode="auto">
                <a:xfrm>
                  <a:off x="2400" y="345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5" name="AutoShape 687"/>
                <p:cNvSpPr>
                  <a:spLocks noChangeArrowheads="1"/>
                </p:cNvSpPr>
                <p:nvPr/>
              </p:nvSpPr>
              <p:spPr bwMode="auto">
                <a:xfrm>
                  <a:off x="2400" y="288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6" name="AutoShape 688"/>
                <p:cNvSpPr>
                  <a:spLocks noChangeArrowheads="1"/>
                </p:cNvSpPr>
                <p:nvPr/>
              </p:nvSpPr>
              <p:spPr bwMode="auto">
                <a:xfrm>
                  <a:off x="2400" y="230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7" name="AutoShape 689"/>
                <p:cNvSpPr>
                  <a:spLocks noChangeArrowheads="1"/>
                </p:cNvSpPr>
                <p:nvPr/>
              </p:nvSpPr>
              <p:spPr bwMode="auto">
                <a:xfrm>
                  <a:off x="480" y="345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8" name="AutoShape 690"/>
                <p:cNvSpPr>
                  <a:spLocks noChangeArrowheads="1"/>
                </p:cNvSpPr>
                <p:nvPr/>
              </p:nvSpPr>
              <p:spPr bwMode="auto">
                <a:xfrm>
                  <a:off x="1440" y="403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59" name="AutoShape 691"/>
                <p:cNvSpPr>
                  <a:spLocks noChangeArrowheads="1"/>
                </p:cNvSpPr>
                <p:nvPr/>
              </p:nvSpPr>
              <p:spPr bwMode="auto">
                <a:xfrm>
                  <a:off x="480" y="288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0" name="AutoShape 692"/>
                <p:cNvSpPr>
                  <a:spLocks noChangeArrowheads="1"/>
                </p:cNvSpPr>
                <p:nvPr/>
              </p:nvSpPr>
              <p:spPr bwMode="auto">
                <a:xfrm>
                  <a:off x="480" y="230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1" name="AutoShape 693"/>
                <p:cNvSpPr>
                  <a:spLocks noChangeArrowheads="1"/>
                </p:cNvSpPr>
                <p:nvPr/>
              </p:nvSpPr>
              <p:spPr bwMode="auto">
                <a:xfrm>
                  <a:off x="960" y="201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2" name="AutoShape 694"/>
                <p:cNvSpPr>
                  <a:spLocks noChangeArrowheads="1"/>
                </p:cNvSpPr>
                <p:nvPr/>
              </p:nvSpPr>
              <p:spPr bwMode="auto">
                <a:xfrm>
                  <a:off x="2400" y="403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3" name="AutoShape 695"/>
                <p:cNvSpPr>
                  <a:spLocks noChangeArrowheads="1"/>
                </p:cNvSpPr>
                <p:nvPr/>
              </p:nvSpPr>
              <p:spPr bwMode="auto">
                <a:xfrm>
                  <a:off x="960" y="144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4" name="AutoShape 696"/>
                <p:cNvSpPr>
                  <a:spLocks noChangeArrowheads="1"/>
                </p:cNvSpPr>
                <p:nvPr/>
              </p:nvSpPr>
              <p:spPr bwMode="auto">
                <a:xfrm>
                  <a:off x="480" y="172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5" name="AutoShape 697"/>
                <p:cNvSpPr>
                  <a:spLocks noChangeArrowheads="1"/>
                </p:cNvSpPr>
                <p:nvPr/>
              </p:nvSpPr>
              <p:spPr bwMode="auto">
                <a:xfrm>
                  <a:off x="1440" y="172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6" name="AutoShape 698"/>
                <p:cNvSpPr>
                  <a:spLocks noChangeArrowheads="1"/>
                </p:cNvSpPr>
                <p:nvPr/>
              </p:nvSpPr>
              <p:spPr bwMode="auto">
                <a:xfrm>
                  <a:off x="1920" y="144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7" name="AutoShape 699"/>
                <p:cNvSpPr>
                  <a:spLocks noChangeArrowheads="1"/>
                </p:cNvSpPr>
                <p:nvPr/>
              </p:nvSpPr>
              <p:spPr bwMode="auto">
                <a:xfrm>
                  <a:off x="2400" y="172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8" name="AutoShape 700"/>
                <p:cNvSpPr>
                  <a:spLocks noChangeArrowheads="1"/>
                </p:cNvSpPr>
                <p:nvPr/>
              </p:nvSpPr>
              <p:spPr bwMode="auto">
                <a:xfrm>
                  <a:off x="960" y="374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69" name="AutoShape 701"/>
                <p:cNvSpPr>
                  <a:spLocks noChangeArrowheads="1"/>
                </p:cNvSpPr>
                <p:nvPr/>
              </p:nvSpPr>
              <p:spPr bwMode="auto">
                <a:xfrm>
                  <a:off x="3360" y="403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0" name="AutoShape 702"/>
                <p:cNvSpPr>
                  <a:spLocks noChangeArrowheads="1"/>
                </p:cNvSpPr>
                <p:nvPr/>
              </p:nvSpPr>
              <p:spPr bwMode="auto">
                <a:xfrm>
                  <a:off x="3360" y="345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1" name="AutoShape 703"/>
                <p:cNvSpPr>
                  <a:spLocks noChangeArrowheads="1"/>
                </p:cNvSpPr>
                <p:nvPr/>
              </p:nvSpPr>
              <p:spPr bwMode="auto">
                <a:xfrm>
                  <a:off x="3360" y="288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2" name="AutoShape 704"/>
                <p:cNvSpPr>
                  <a:spLocks noChangeArrowheads="1"/>
                </p:cNvSpPr>
                <p:nvPr/>
              </p:nvSpPr>
              <p:spPr bwMode="auto">
                <a:xfrm>
                  <a:off x="3360" y="230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3" name="AutoShape 705"/>
                <p:cNvSpPr>
                  <a:spLocks noChangeArrowheads="1"/>
                </p:cNvSpPr>
                <p:nvPr/>
              </p:nvSpPr>
              <p:spPr bwMode="auto">
                <a:xfrm>
                  <a:off x="3360" y="172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4" name="AutoShape 706"/>
                <p:cNvSpPr>
                  <a:spLocks noChangeArrowheads="1"/>
                </p:cNvSpPr>
                <p:nvPr/>
              </p:nvSpPr>
              <p:spPr bwMode="auto">
                <a:xfrm>
                  <a:off x="2880" y="144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5" name="AutoShape 707"/>
                <p:cNvSpPr>
                  <a:spLocks noChangeArrowheads="1"/>
                </p:cNvSpPr>
                <p:nvPr/>
              </p:nvSpPr>
              <p:spPr bwMode="auto">
                <a:xfrm>
                  <a:off x="480" y="403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6" name="AutoShape 708"/>
                <p:cNvSpPr>
                  <a:spLocks noChangeArrowheads="1"/>
                </p:cNvSpPr>
                <p:nvPr/>
              </p:nvSpPr>
              <p:spPr bwMode="auto">
                <a:xfrm>
                  <a:off x="480" y="460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7" name="AutoShape 709"/>
                <p:cNvSpPr>
                  <a:spLocks noChangeArrowheads="1"/>
                </p:cNvSpPr>
                <p:nvPr/>
              </p:nvSpPr>
              <p:spPr bwMode="auto">
                <a:xfrm>
                  <a:off x="3360" y="460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8" name="AutoShape 710"/>
                <p:cNvSpPr>
                  <a:spLocks noChangeArrowheads="1"/>
                </p:cNvSpPr>
                <p:nvPr/>
              </p:nvSpPr>
              <p:spPr bwMode="auto">
                <a:xfrm>
                  <a:off x="2400" y="460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79" name="AutoShape 711"/>
                <p:cNvSpPr>
                  <a:spLocks noChangeArrowheads="1"/>
                </p:cNvSpPr>
                <p:nvPr/>
              </p:nvSpPr>
              <p:spPr bwMode="auto">
                <a:xfrm>
                  <a:off x="1440" y="460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0" name="AutoShape 712"/>
                <p:cNvSpPr>
                  <a:spLocks noChangeArrowheads="1"/>
                </p:cNvSpPr>
                <p:nvPr/>
              </p:nvSpPr>
              <p:spPr bwMode="auto">
                <a:xfrm>
                  <a:off x="960" y="432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1" name="AutoShape 713"/>
                <p:cNvSpPr>
                  <a:spLocks noChangeArrowheads="1"/>
                </p:cNvSpPr>
                <p:nvPr/>
              </p:nvSpPr>
              <p:spPr bwMode="auto">
                <a:xfrm>
                  <a:off x="1920" y="432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2" name="AutoShape 714"/>
                <p:cNvSpPr>
                  <a:spLocks noChangeArrowheads="1"/>
                </p:cNvSpPr>
                <p:nvPr/>
              </p:nvSpPr>
              <p:spPr bwMode="auto">
                <a:xfrm>
                  <a:off x="2880" y="432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3" name="AutoShape 715"/>
                <p:cNvSpPr>
                  <a:spLocks noChangeArrowheads="1"/>
                </p:cNvSpPr>
                <p:nvPr/>
              </p:nvSpPr>
              <p:spPr bwMode="auto">
                <a:xfrm>
                  <a:off x="3840" y="489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4" name="AutoShape 716"/>
                <p:cNvSpPr>
                  <a:spLocks noChangeArrowheads="1"/>
                </p:cNvSpPr>
                <p:nvPr/>
              </p:nvSpPr>
              <p:spPr bwMode="auto">
                <a:xfrm>
                  <a:off x="0" y="374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5" name="AutoShape 717"/>
                <p:cNvSpPr>
                  <a:spLocks noChangeArrowheads="1"/>
                </p:cNvSpPr>
                <p:nvPr/>
              </p:nvSpPr>
              <p:spPr bwMode="auto">
                <a:xfrm>
                  <a:off x="0" y="432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6" name="AutoShape 718"/>
                <p:cNvSpPr>
                  <a:spLocks noChangeArrowheads="1"/>
                </p:cNvSpPr>
                <p:nvPr/>
              </p:nvSpPr>
              <p:spPr bwMode="auto">
                <a:xfrm>
                  <a:off x="0" y="489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7" name="AutoShape 719"/>
                <p:cNvSpPr>
                  <a:spLocks noChangeArrowheads="1"/>
                </p:cNvSpPr>
                <p:nvPr/>
              </p:nvSpPr>
              <p:spPr bwMode="auto">
                <a:xfrm>
                  <a:off x="3360" y="518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8" name="AutoShape 720"/>
                <p:cNvSpPr>
                  <a:spLocks noChangeArrowheads="1"/>
                </p:cNvSpPr>
                <p:nvPr/>
              </p:nvSpPr>
              <p:spPr bwMode="auto">
                <a:xfrm>
                  <a:off x="2400" y="518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89" name="AutoShape 721"/>
                <p:cNvSpPr>
                  <a:spLocks noChangeArrowheads="1"/>
                </p:cNvSpPr>
                <p:nvPr/>
              </p:nvSpPr>
              <p:spPr bwMode="auto">
                <a:xfrm>
                  <a:off x="1440" y="518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0" name="AutoShape 722"/>
                <p:cNvSpPr>
                  <a:spLocks noChangeArrowheads="1"/>
                </p:cNvSpPr>
                <p:nvPr/>
              </p:nvSpPr>
              <p:spPr bwMode="auto">
                <a:xfrm>
                  <a:off x="480" y="518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1" name="AutoShape 723"/>
                <p:cNvSpPr>
                  <a:spLocks noChangeArrowheads="1"/>
                </p:cNvSpPr>
                <p:nvPr/>
              </p:nvSpPr>
              <p:spPr bwMode="auto">
                <a:xfrm>
                  <a:off x="2880" y="489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2" name="AutoShape 724"/>
                <p:cNvSpPr>
                  <a:spLocks noChangeArrowheads="1"/>
                </p:cNvSpPr>
                <p:nvPr/>
              </p:nvSpPr>
              <p:spPr bwMode="auto">
                <a:xfrm>
                  <a:off x="1920" y="489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3" name="AutoShape 725"/>
                <p:cNvSpPr>
                  <a:spLocks noChangeArrowheads="1"/>
                </p:cNvSpPr>
                <p:nvPr/>
              </p:nvSpPr>
              <p:spPr bwMode="auto">
                <a:xfrm>
                  <a:off x="960" y="489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4" name="AutoShape 726"/>
                <p:cNvSpPr>
                  <a:spLocks noChangeArrowheads="1"/>
                </p:cNvSpPr>
                <p:nvPr/>
              </p:nvSpPr>
              <p:spPr bwMode="auto">
                <a:xfrm>
                  <a:off x="0" y="201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5" name="AutoShape 727"/>
                <p:cNvSpPr>
                  <a:spLocks noChangeArrowheads="1"/>
                </p:cNvSpPr>
                <p:nvPr/>
              </p:nvSpPr>
              <p:spPr bwMode="auto">
                <a:xfrm>
                  <a:off x="3840" y="259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6" name="AutoShape 728"/>
                <p:cNvSpPr>
                  <a:spLocks noChangeArrowheads="1"/>
                </p:cNvSpPr>
                <p:nvPr/>
              </p:nvSpPr>
              <p:spPr bwMode="auto">
                <a:xfrm>
                  <a:off x="0" y="259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7" name="AutoShape 729"/>
                <p:cNvSpPr>
                  <a:spLocks noChangeArrowheads="1"/>
                </p:cNvSpPr>
                <p:nvPr/>
              </p:nvSpPr>
              <p:spPr bwMode="auto">
                <a:xfrm>
                  <a:off x="0" y="316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8" name="AutoShape 730"/>
                <p:cNvSpPr>
                  <a:spLocks noChangeArrowheads="1"/>
                </p:cNvSpPr>
                <p:nvPr/>
              </p:nvSpPr>
              <p:spPr bwMode="auto">
                <a:xfrm>
                  <a:off x="3840" y="3168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99" name="AutoShape 731"/>
                <p:cNvSpPr>
                  <a:spLocks noChangeArrowheads="1"/>
                </p:cNvSpPr>
                <p:nvPr/>
              </p:nvSpPr>
              <p:spPr bwMode="auto">
                <a:xfrm>
                  <a:off x="3840" y="3744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0" name="AutoShape 732"/>
                <p:cNvSpPr>
                  <a:spLocks noChangeArrowheads="1"/>
                </p:cNvSpPr>
                <p:nvPr/>
              </p:nvSpPr>
              <p:spPr bwMode="auto">
                <a:xfrm>
                  <a:off x="3840" y="432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1" name="AutoShape 733"/>
                <p:cNvSpPr>
                  <a:spLocks noChangeArrowheads="1"/>
                </p:cNvSpPr>
                <p:nvPr/>
              </p:nvSpPr>
              <p:spPr bwMode="auto">
                <a:xfrm>
                  <a:off x="0" y="144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2" name="AutoShape 734"/>
                <p:cNvSpPr>
                  <a:spLocks noChangeArrowheads="1"/>
                </p:cNvSpPr>
                <p:nvPr/>
              </p:nvSpPr>
              <p:spPr bwMode="auto">
                <a:xfrm>
                  <a:off x="3840" y="1440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3" name="AutoShape 735"/>
                <p:cNvSpPr>
                  <a:spLocks noChangeArrowheads="1"/>
                </p:cNvSpPr>
                <p:nvPr/>
              </p:nvSpPr>
              <p:spPr bwMode="auto">
                <a:xfrm>
                  <a:off x="3840" y="2016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4" name="AutoShape 736"/>
                <p:cNvSpPr>
                  <a:spLocks noChangeArrowheads="1"/>
                </p:cNvSpPr>
                <p:nvPr/>
              </p:nvSpPr>
              <p:spPr bwMode="auto">
                <a:xfrm>
                  <a:off x="1440" y="115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5" name="AutoShape 737"/>
                <p:cNvSpPr>
                  <a:spLocks noChangeArrowheads="1"/>
                </p:cNvSpPr>
                <p:nvPr/>
              </p:nvSpPr>
              <p:spPr bwMode="auto">
                <a:xfrm>
                  <a:off x="2400" y="115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6" name="AutoShape 738"/>
                <p:cNvSpPr>
                  <a:spLocks noChangeArrowheads="1"/>
                </p:cNvSpPr>
                <p:nvPr/>
              </p:nvSpPr>
              <p:spPr bwMode="auto">
                <a:xfrm>
                  <a:off x="3360" y="115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8007" name="AutoShape 739"/>
                <p:cNvSpPr>
                  <a:spLocks noChangeArrowheads="1"/>
                </p:cNvSpPr>
                <p:nvPr/>
              </p:nvSpPr>
              <p:spPr bwMode="auto">
                <a:xfrm>
                  <a:off x="480" y="1152"/>
                  <a:ext cx="666" cy="576"/>
                </a:xfrm>
                <a:prstGeom prst="hexagon">
                  <a:avLst>
                    <a:gd name="adj" fmla="val 28906"/>
                    <a:gd name="vf" fmla="val 115470"/>
                  </a:avLst>
                </a:prstGeom>
                <a:solidFill>
                  <a:srgbClr val="F08514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3" name="Group 740"/>
              <p:cNvGrpSpPr>
                <a:grpSpLocks/>
              </p:cNvGrpSpPr>
              <p:nvPr/>
            </p:nvGrpSpPr>
            <p:grpSpPr bwMode="auto">
              <a:xfrm>
                <a:off x="96" y="96"/>
                <a:ext cx="1492" cy="1300"/>
                <a:chOff x="96" y="96"/>
                <a:chExt cx="1492" cy="1300"/>
              </a:xfrm>
            </p:grpSpPr>
            <p:sp>
              <p:nvSpPr>
                <p:cNvPr id="67934" name="Oval 741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5" name="Oval 742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6" name="Oval 743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7" name="Oval 744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8" name="Oval 745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9" name="Oval 746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40" name="Oval 747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4" name="Group 748"/>
              <p:cNvGrpSpPr>
                <a:grpSpLocks/>
              </p:cNvGrpSpPr>
              <p:nvPr/>
            </p:nvGrpSpPr>
            <p:grpSpPr bwMode="auto">
              <a:xfrm>
                <a:off x="1824" y="2016"/>
                <a:ext cx="1492" cy="1300"/>
                <a:chOff x="96" y="96"/>
                <a:chExt cx="1492" cy="1300"/>
              </a:xfrm>
            </p:grpSpPr>
            <p:sp>
              <p:nvSpPr>
                <p:cNvPr id="67927" name="Oval 749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8" name="Oval 750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9" name="Oval 751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0" name="Oval 752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1" name="Oval 753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2" name="Oval 754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33" name="Oval 755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5" name="Group 756"/>
              <p:cNvGrpSpPr>
                <a:grpSpLocks/>
              </p:cNvGrpSpPr>
              <p:nvPr/>
            </p:nvGrpSpPr>
            <p:grpSpPr bwMode="auto">
              <a:xfrm>
                <a:off x="2976" y="3020"/>
                <a:ext cx="1492" cy="1300"/>
                <a:chOff x="96" y="96"/>
                <a:chExt cx="1492" cy="1300"/>
              </a:xfrm>
            </p:grpSpPr>
            <p:sp>
              <p:nvSpPr>
                <p:cNvPr id="67920" name="Oval 757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1" name="Oval 758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2" name="Oval 759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3" name="Oval 760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4" name="Oval 761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5" name="Oval 762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26" name="Oval 763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6" name="Group 764"/>
              <p:cNvGrpSpPr>
                <a:grpSpLocks/>
              </p:cNvGrpSpPr>
              <p:nvPr/>
            </p:nvGrpSpPr>
            <p:grpSpPr bwMode="auto">
              <a:xfrm>
                <a:off x="3264" y="1536"/>
                <a:ext cx="1492" cy="1300"/>
                <a:chOff x="96" y="96"/>
                <a:chExt cx="1492" cy="1300"/>
              </a:xfrm>
            </p:grpSpPr>
            <p:sp>
              <p:nvSpPr>
                <p:cNvPr id="67913" name="Oval 765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4" name="Oval 766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5" name="Oval 767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6" name="Oval 768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7" name="Oval 769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8" name="Oval 770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9" name="Oval 771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7" name="Group 772"/>
              <p:cNvGrpSpPr>
                <a:grpSpLocks/>
              </p:cNvGrpSpPr>
              <p:nvPr/>
            </p:nvGrpSpPr>
            <p:grpSpPr bwMode="auto">
              <a:xfrm>
                <a:off x="2976" y="96"/>
                <a:ext cx="1492" cy="1300"/>
                <a:chOff x="96" y="96"/>
                <a:chExt cx="1492" cy="1300"/>
              </a:xfrm>
            </p:grpSpPr>
            <p:sp>
              <p:nvSpPr>
                <p:cNvPr id="67906" name="Oval 773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7" name="Oval 774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8" name="Oval 775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9" name="Oval 776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0" name="Oval 777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1" name="Oval 778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12" name="Oval 779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8" name="Group 780"/>
              <p:cNvGrpSpPr>
                <a:grpSpLocks/>
              </p:cNvGrpSpPr>
              <p:nvPr/>
            </p:nvGrpSpPr>
            <p:grpSpPr bwMode="auto">
              <a:xfrm>
                <a:off x="1536" y="576"/>
                <a:ext cx="1492" cy="1300"/>
                <a:chOff x="96" y="96"/>
                <a:chExt cx="1492" cy="1300"/>
              </a:xfrm>
            </p:grpSpPr>
            <p:sp>
              <p:nvSpPr>
                <p:cNvPr id="67899" name="Oval 781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0" name="Oval 782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1" name="Oval 783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2" name="Oval 784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3" name="Oval 785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4" name="Oval 786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905" name="Oval 787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69" name="Group 788"/>
              <p:cNvGrpSpPr>
                <a:grpSpLocks/>
              </p:cNvGrpSpPr>
              <p:nvPr/>
            </p:nvGrpSpPr>
            <p:grpSpPr bwMode="auto">
              <a:xfrm>
                <a:off x="384" y="3456"/>
                <a:ext cx="1492" cy="1300"/>
                <a:chOff x="96" y="96"/>
                <a:chExt cx="1492" cy="1300"/>
              </a:xfrm>
            </p:grpSpPr>
            <p:sp>
              <p:nvSpPr>
                <p:cNvPr id="67892" name="Oval 789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3" name="Oval 790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4" name="Oval 791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5" name="Oval 792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6" name="Oval 793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7" name="Oval 794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8" name="Oval 795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67870" name="Group 796"/>
              <p:cNvGrpSpPr>
                <a:grpSpLocks/>
              </p:cNvGrpSpPr>
              <p:nvPr/>
            </p:nvGrpSpPr>
            <p:grpSpPr bwMode="auto">
              <a:xfrm>
                <a:off x="96" y="2016"/>
                <a:ext cx="1492" cy="1300"/>
                <a:chOff x="96" y="96"/>
                <a:chExt cx="1492" cy="1300"/>
              </a:xfrm>
            </p:grpSpPr>
            <p:sp>
              <p:nvSpPr>
                <p:cNvPr id="67885" name="Oval 797"/>
                <p:cNvSpPr>
                  <a:spLocks noChangeArrowheads="1"/>
                </p:cNvSpPr>
                <p:nvPr/>
              </p:nvSpPr>
              <p:spPr bwMode="auto">
                <a:xfrm>
                  <a:off x="912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86" name="Oval 798"/>
                <p:cNvSpPr>
                  <a:spLocks noChangeArrowheads="1"/>
                </p:cNvSpPr>
                <p:nvPr/>
              </p:nvSpPr>
              <p:spPr bwMode="auto">
                <a:xfrm>
                  <a:off x="1248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87" name="Oval 799"/>
                <p:cNvSpPr>
                  <a:spLocks noChangeArrowheads="1"/>
                </p:cNvSpPr>
                <p:nvPr/>
              </p:nvSpPr>
              <p:spPr bwMode="auto">
                <a:xfrm>
                  <a:off x="96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88" name="Oval 800"/>
                <p:cNvSpPr>
                  <a:spLocks noChangeArrowheads="1"/>
                </p:cNvSpPr>
                <p:nvPr/>
              </p:nvSpPr>
              <p:spPr bwMode="auto">
                <a:xfrm>
                  <a:off x="624" y="57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89" name="Oval 801"/>
                <p:cNvSpPr>
                  <a:spLocks noChangeArrowheads="1"/>
                </p:cNvSpPr>
                <p:nvPr/>
              </p:nvSpPr>
              <p:spPr bwMode="auto">
                <a:xfrm>
                  <a:off x="336" y="9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0" name="Oval 802"/>
                <p:cNvSpPr>
                  <a:spLocks noChangeArrowheads="1"/>
                </p:cNvSpPr>
                <p:nvPr/>
              </p:nvSpPr>
              <p:spPr bwMode="auto">
                <a:xfrm>
                  <a:off x="912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7891" name="Oval 803"/>
                <p:cNvSpPr>
                  <a:spLocks noChangeArrowheads="1"/>
                </p:cNvSpPr>
                <p:nvPr/>
              </p:nvSpPr>
              <p:spPr bwMode="auto">
                <a:xfrm>
                  <a:off x="336" y="1056"/>
                  <a:ext cx="340" cy="34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0851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pl-PL" altLang="pl-PL" sz="1800">
                    <a:latin typeface="Calibri" panose="020F0502020204030204" pitchFamily="34" charset="0"/>
                  </a:endParaRPr>
                </a:p>
              </p:txBody>
            </p:sp>
          </p:grpSp>
          <p:sp>
            <p:nvSpPr>
              <p:cNvPr id="67871" name="Oval 804"/>
              <p:cNvSpPr>
                <a:spLocks noChangeArrowheads="1"/>
              </p:cNvSpPr>
              <p:nvPr/>
            </p:nvSpPr>
            <p:spPr bwMode="auto">
              <a:xfrm>
                <a:off x="2928" y="153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2" name="Oval 805"/>
              <p:cNvSpPr>
                <a:spLocks noChangeArrowheads="1"/>
              </p:cNvSpPr>
              <p:nvPr/>
            </p:nvSpPr>
            <p:spPr bwMode="auto">
              <a:xfrm>
                <a:off x="1488" y="201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3" name="Oval 806"/>
              <p:cNvSpPr>
                <a:spLocks noChangeArrowheads="1"/>
              </p:cNvSpPr>
              <p:nvPr/>
            </p:nvSpPr>
            <p:spPr bwMode="auto">
              <a:xfrm>
                <a:off x="2352" y="34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4" name="Oval 807"/>
              <p:cNvSpPr>
                <a:spLocks noChangeArrowheads="1"/>
              </p:cNvSpPr>
              <p:nvPr/>
            </p:nvSpPr>
            <p:spPr bwMode="auto">
              <a:xfrm>
                <a:off x="48" y="34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5" name="Oval 808"/>
              <p:cNvSpPr>
                <a:spLocks noChangeArrowheads="1"/>
              </p:cNvSpPr>
              <p:nvPr/>
            </p:nvSpPr>
            <p:spPr bwMode="auto">
              <a:xfrm>
                <a:off x="2064" y="393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6" name="Oval 809"/>
              <p:cNvSpPr>
                <a:spLocks noChangeArrowheads="1"/>
              </p:cNvSpPr>
              <p:nvPr/>
            </p:nvSpPr>
            <p:spPr bwMode="auto">
              <a:xfrm>
                <a:off x="1488" y="3024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7" name="Oval 810"/>
              <p:cNvSpPr>
                <a:spLocks noChangeArrowheads="1"/>
              </p:cNvSpPr>
              <p:nvPr/>
            </p:nvSpPr>
            <p:spPr bwMode="auto">
              <a:xfrm>
                <a:off x="1776" y="34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8" name="Oval 811"/>
              <p:cNvSpPr>
                <a:spLocks noChangeArrowheads="1"/>
              </p:cNvSpPr>
              <p:nvPr/>
            </p:nvSpPr>
            <p:spPr bwMode="auto">
              <a:xfrm>
                <a:off x="2064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79" name="Oval 812"/>
              <p:cNvSpPr>
                <a:spLocks noChangeArrowheads="1"/>
              </p:cNvSpPr>
              <p:nvPr/>
            </p:nvSpPr>
            <p:spPr bwMode="auto">
              <a:xfrm>
                <a:off x="1488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80" name="Oval 813"/>
              <p:cNvSpPr>
                <a:spLocks noChangeArrowheads="1"/>
              </p:cNvSpPr>
              <p:nvPr/>
            </p:nvSpPr>
            <p:spPr bwMode="auto">
              <a:xfrm>
                <a:off x="624" y="153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81" name="Oval 814"/>
              <p:cNvSpPr>
                <a:spLocks noChangeArrowheads="1"/>
              </p:cNvSpPr>
              <p:nvPr/>
            </p:nvSpPr>
            <p:spPr bwMode="auto">
              <a:xfrm>
                <a:off x="44" y="153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82" name="Oval 815"/>
              <p:cNvSpPr>
                <a:spLocks noChangeArrowheads="1"/>
              </p:cNvSpPr>
              <p:nvPr/>
            </p:nvSpPr>
            <p:spPr bwMode="auto">
              <a:xfrm>
                <a:off x="2640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83" name="Oval 816"/>
              <p:cNvSpPr>
                <a:spLocks noChangeArrowheads="1"/>
              </p:cNvSpPr>
              <p:nvPr/>
            </p:nvSpPr>
            <p:spPr bwMode="auto">
              <a:xfrm>
                <a:off x="1200" y="153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84" name="Oval 817"/>
              <p:cNvSpPr>
                <a:spLocks noChangeArrowheads="1"/>
              </p:cNvSpPr>
              <p:nvPr/>
            </p:nvSpPr>
            <p:spPr bwMode="auto">
              <a:xfrm>
                <a:off x="2640" y="3980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08514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03" name="Group 832"/>
            <p:cNvGrpSpPr>
              <a:grpSpLocks/>
            </p:cNvGrpSpPr>
            <p:nvPr/>
          </p:nvGrpSpPr>
          <p:grpSpPr bwMode="auto">
            <a:xfrm rot="1200000">
              <a:off x="4021" y="2750"/>
              <a:ext cx="94" cy="33"/>
              <a:chOff x="2496" y="3312"/>
              <a:chExt cx="1248" cy="384"/>
            </a:xfrm>
          </p:grpSpPr>
          <p:cxnSp>
            <p:nvCxnSpPr>
              <p:cNvPr id="67860" name="AutoShape 833"/>
              <p:cNvCxnSpPr>
                <a:cxnSpLocks noChangeShapeType="1"/>
              </p:cNvCxnSpPr>
              <p:nvPr/>
            </p:nvCxnSpPr>
            <p:spPr bwMode="auto">
              <a:xfrm>
                <a:off x="2496" y="3312"/>
                <a:ext cx="816" cy="192"/>
              </a:xfrm>
              <a:prstGeom prst="bentConnector3">
                <a:avLst>
                  <a:gd name="adj1" fmla="val 48773"/>
                </a:avLst>
              </a:prstGeom>
              <a:noFill/>
              <a:ln w="28575">
                <a:solidFill>
                  <a:srgbClr val="5F5F5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7861" name="AutoShape 834"/>
              <p:cNvCxnSpPr>
                <a:cxnSpLocks noChangeShapeType="1"/>
              </p:cNvCxnSpPr>
              <p:nvPr/>
            </p:nvCxnSpPr>
            <p:spPr bwMode="auto">
              <a:xfrm>
                <a:off x="2928" y="3504"/>
                <a:ext cx="816" cy="192"/>
              </a:xfrm>
              <a:prstGeom prst="bentConnector3">
                <a:avLst>
                  <a:gd name="adj1" fmla="val 48773"/>
                </a:avLst>
              </a:prstGeom>
              <a:noFill/>
              <a:ln w="28575">
                <a:solidFill>
                  <a:srgbClr val="5F5F5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79" name="Oval 678"/>
            <p:cNvSpPr/>
            <p:nvPr/>
          </p:nvSpPr>
          <p:spPr>
            <a:xfrm>
              <a:off x="3981" y="3078"/>
              <a:ext cx="210" cy="21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2" name="Oval 681"/>
            <p:cNvSpPr/>
            <p:nvPr/>
          </p:nvSpPr>
          <p:spPr>
            <a:xfrm>
              <a:off x="3618" y="3078"/>
              <a:ext cx="212" cy="21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3" name="Oval 682"/>
            <p:cNvSpPr/>
            <p:nvPr/>
          </p:nvSpPr>
          <p:spPr>
            <a:xfrm>
              <a:off x="3928" y="2656"/>
              <a:ext cx="210" cy="21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grpSp>
          <p:nvGrpSpPr>
            <p:cNvPr id="67707" name="Group 876"/>
            <p:cNvGrpSpPr>
              <a:grpSpLocks/>
            </p:cNvGrpSpPr>
            <p:nvPr/>
          </p:nvGrpSpPr>
          <p:grpSpPr bwMode="auto">
            <a:xfrm rot="5400000">
              <a:off x="1207" y="2489"/>
              <a:ext cx="1047" cy="966"/>
              <a:chOff x="0" y="1152"/>
              <a:chExt cx="4506" cy="4608"/>
            </a:xfrm>
          </p:grpSpPr>
          <p:sp>
            <p:nvSpPr>
              <p:cNvPr id="67793" name="AutoShape 877"/>
              <p:cNvSpPr>
                <a:spLocks noChangeArrowheads="1"/>
              </p:cNvSpPr>
              <p:nvPr/>
            </p:nvSpPr>
            <p:spPr bwMode="auto">
              <a:xfrm>
                <a:off x="960" y="316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4" name="AutoShape 878"/>
              <p:cNvSpPr>
                <a:spLocks noChangeArrowheads="1"/>
              </p:cNvSpPr>
              <p:nvPr/>
            </p:nvSpPr>
            <p:spPr bwMode="auto">
              <a:xfrm>
                <a:off x="1440" y="345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5" name="AutoShape 879"/>
              <p:cNvSpPr>
                <a:spLocks noChangeArrowheads="1"/>
              </p:cNvSpPr>
              <p:nvPr/>
            </p:nvSpPr>
            <p:spPr bwMode="auto">
              <a:xfrm>
                <a:off x="1440" y="288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6" name="AutoShape 880"/>
              <p:cNvSpPr>
                <a:spLocks noChangeArrowheads="1"/>
              </p:cNvSpPr>
              <p:nvPr/>
            </p:nvSpPr>
            <p:spPr bwMode="auto">
              <a:xfrm>
                <a:off x="1440" y="230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7" name="AutoShape 881"/>
              <p:cNvSpPr>
                <a:spLocks noChangeArrowheads="1"/>
              </p:cNvSpPr>
              <p:nvPr/>
            </p:nvSpPr>
            <p:spPr bwMode="auto">
              <a:xfrm>
                <a:off x="960" y="259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8" name="AutoShape 882"/>
              <p:cNvSpPr>
                <a:spLocks noChangeArrowheads="1"/>
              </p:cNvSpPr>
              <p:nvPr/>
            </p:nvSpPr>
            <p:spPr bwMode="auto">
              <a:xfrm>
                <a:off x="1920" y="374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9" name="AutoShape 883"/>
              <p:cNvSpPr>
                <a:spLocks noChangeArrowheads="1"/>
              </p:cNvSpPr>
              <p:nvPr/>
            </p:nvSpPr>
            <p:spPr bwMode="auto">
              <a:xfrm>
                <a:off x="1920" y="316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0" name="AutoShape 884"/>
              <p:cNvSpPr>
                <a:spLocks noChangeArrowheads="1"/>
              </p:cNvSpPr>
              <p:nvPr/>
            </p:nvSpPr>
            <p:spPr bwMode="auto">
              <a:xfrm>
                <a:off x="1920" y="259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1" name="AutoShape 885"/>
              <p:cNvSpPr>
                <a:spLocks noChangeArrowheads="1"/>
              </p:cNvSpPr>
              <p:nvPr/>
            </p:nvSpPr>
            <p:spPr bwMode="auto">
              <a:xfrm>
                <a:off x="1920" y="201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2" name="AutoShape 886"/>
              <p:cNvSpPr>
                <a:spLocks noChangeArrowheads="1"/>
              </p:cNvSpPr>
              <p:nvPr/>
            </p:nvSpPr>
            <p:spPr bwMode="auto">
              <a:xfrm>
                <a:off x="2880" y="374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3" name="AutoShape 887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4" name="AutoShape 888"/>
              <p:cNvSpPr>
                <a:spLocks noChangeArrowheads="1"/>
              </p:cNvSpPr>
              <p:nvPr/>
            </p:nvSpPr>
            <p:spPr bwMode="auto">
              <a:xfrm>
                <a:off x="2880" y="259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5" name="AutoShape 889"/>
              <p:cNvSpPr>
                <a:spLocks noChangeArrowheads="1"/>
              </p:cNvSpPr>
              <p:nvPr/>
            </p:nvSpPr>
            <p:spPr bwMode="auto">
              <a:xfrm>
                <a:off x="2880" y="316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6" name="AutoShape 890"/>
              <p:cNvSpPr>
                <a:spLocks noChangeArrowheads="1"/>
              </p:cNvSpPr>
              <p:nvPr/>
            </p:nvSpPr>
            <p:spPr bwMode="auto">
              <a:xfrm>
                <a:off x="2400" y="345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7" name="AutoShape 891"/>
              <p:cNvSpPr>
                <a:spLocks noChangeArrowheads="1"/>
              </p:cNvSpPr>
              <p:nvPr/>
            </p:nvSpPr>
            <p:spPr bwMode="auto">
              <a:xfrm>
                <a:off x="2400" y="288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8" name="AutoShape 892"/>
              <p:cNvSpPr>
                <a:spLocks noChangeArrowheads="1"/>
              </p:cNvSpPr>
              <p:nvPr/>
            </p:nvSpPr>
            <p:spPr bwMode="auto">
              <a:xfrm>
                <a:off x="2400" y="230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09" name="AutoShape 893"/>
              <p:cNvSpPr>
                <a:spLocks noChangeArrowheads="1"/>
              </p:cNvSpPr>
              <p:nvPr/>
            </p:nvSpPr>
            <p:spPr bwMode="auto">
              <a:xfrm>
                <a:off x="480" y="345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0" name="AutoShape 894"/>
              <p:cNvSpPr>
                <a:spLocks noChangeArrowheads="1"/>
              </p:cNvSpPr>
              <p:nvPr/>
            </p:nvSpPr>
            <p:spPr bwMode="auto">
              <a:xfrm>
                <a:off x="1440" y="403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1" name="AutoShape 895"/>
              <p:cNvSpPr>
                <a:spLocks noChangeArrowheads="1"/>
              </p:cNvSpPr>
              <p:nvPr/>
            </p:nvSpPr>
            <p:spPr bwMode="auto">
              <a:xfrm>
                <a:off x="480" y="288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2" name="AutoShape 896"/>
              <p:cNvSpPr>
                <a:spLocks noChangeArrowheads="1"/>
              </p:cNvSpPr>
              <p:nvPr/>
            </p:nvSpPr>
            <p:spPr bwMode="auto">
              <a:xfrm>
                <a:off x="480" y="230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3" name="AutoShape 897"/>
              <p:cNvSpPr>
                <a:spLocks noChangeArrowheads="1"/>
              </p:cNvSpPr>
              <p:nvPr/>
            </p:nvSpPr>
            <p:spPr bwMode="auto">
              <a:xfrm>
                <a:off x="960" y="201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4" name="AutoShape 898"/>
              <p:cNvSpPr>
                <a:spLocks noChangeArrowheads="1"/>
              </p:cNvSpPr>
              <p:nvPr/>
            </p:nvSpPr>
            <p:spPr bwMode="auto">
              <a:xfrm>
                <a:off x="2400" y="403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5" name="AutoShape 899"/>
              <p:cNvSpPr>
                <a:spLocks noChangeArrowheads="1"/>
              </p:cNvSpPr>
              <p:nvPr/>
            </p:nvSpPr>
            <p:spPr bwMode="auto">
              <a:xfrm>
                <a:off x="960" y="144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6" name="AutoShape 900"/>
              <p:cNvSpPr>
                <a:spLocks noChangeArrowheads="1"/>
              </p:cNvSpPr>
              <p:nvPr/>
            </p:nvSpPr>
            <p:spPr bwMode="auto">
              <a:xfrm>
                <a:off x="480" y="172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7" name="AutoShape 901"/>
              <p:cNvSpPr>
                <a:spLocks noChangeArrowheads="1"/>
              </p:cNvSpPr>
              <p:nvPr/>
            </p:nvSpPr>
            <p:spPr bwMode="auto">
              <a:xfrm>
                <a:off x="1440" y="172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8" name="AutoShape 902"/>
              <p:cNvSpPr>
                <a:spLocks noChangeArrowheads="1"/>
              </p:cNvSpPr>
              <p:nvPr/>
            </p:nvSpPr>
            <p:spPr bwMode="auto">
              <a:xfrm>
                <a:off x="1920" y="144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19" name="AutoShape 903"/>
              <p:cNvSpPr>
                <a:spLocks noChangeArrowheads="1"/>
              </p:cNvSpPr>
              <p:nvPr/>
            </p:nvSpPr>
            <p:spPr bwMode="auto">
              <a:xfrm>
                <a:off x="2400" y="172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0" name="AutoShape 904"/>
              <p:cNvSpPr>
                <a:spLocks noChangeArrowheads="1"/>
              </p:cNvSpPr>
              <p:nvPr/>
            </p:nvSpPr>
            <p:spPr bwMode="auto">
              <a:xfrm>
                <a:off x="960" y="374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1" name="AutoShape 905"/>
              <p:cNvSpPr>
                <a:spLocks noChangeArrowheads="1"/>
              </p:cNvSpPr>
              <p:nvPr/>
            </p:nvSpPr>
            <p:spPr bwMode="auto">
              <a:xfrm>
                <a:off x="3360" y="403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2" name="AutoShape 906"/>
              <p:cNvSpPr>
                <a:spLocks noChangeArrowheads="1"/>
              </p:cNvSpPr>
              <p:nvPr/>
            </p:nvSpPr>
            <p:spPr bwMode="auto">
              <a:xfrm>
                <a:off x="3360" y="345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3" name="AutoShape 907"/>
              <p:cNvSpPr>
                <a:spLocks noChangeArrowheads="1"/>
              </p:cNvSpPr>
              <p:nvPr/>
            </p:nvSpPr>
            <p:spPr bwMode="auto">
              <a:xfrm>
                <a:off x="3360" y="288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4" name="AutoShape 908"/>
              <p:cNvSpPr>
                <a:spLocks noChangeArrowheads="1"/>
              </p:cNvSpPr>
              <p:nvPr/>
            </p:nvSpPr>
            <p:spPr bwMode="auto">
              <a:xfrm>
                <a:off x="3360" y="230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5" name="AutoShape 909"/>
              <p:cNvSpPr>
                <a:spLocks noChangeArrowheads="1"/>
              </p:cNvSpPr>
              <p:nvPr/>
            </p:nvSpPr>
            <p:spPr bwMode="auto">
              <a:xfrm>
                <a:off x="3360" y="172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6" name="AutoShape 910"/>
              <p:cNvSpPr>
                <a:spLocks noChangeArrowheads="1"/>
              </p:cNvSpPr>
              <p:nvPr/>
            </p:nvSpPr>
            <p:spPr bwMode="auto">
              <a:xfrm>
                <a:off x="2880" y="144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7" name="AutoShape 911"/>
              <p:cNvSpPr>
                <a:spLocks noChangeArrowheads="1"/>
              </p:cNvSpPr>
              <p:nvPr/>
            </p:nvSpPr>
            <p:spPr bwMode="auto">
              <a:xfrm>
                <a:off x="480" y="403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8" name="AutoShape 912"/>
              <p:cNvSpPr>
                <a:spLocks noChangeArrowheads="1"/>
              </p:cNvSpPr>
              <p:nvPr/>
            </p:nvSpPr>
            <p:spPr bwMode="auto">
              <a:xfrm>
                <a:off x="480" y="460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29" name="AutoShape 913"/>
              <p:cNvSpPr>
                <a:spLocks noChangeArrowheads="1"/>
              </p:cNvSpPr>
              <p:nvPr/>
            </p:nvSpPr>
            <p:spPr bwMode="auto">
              <a:xfrm>
                <a:off x="3360" y="460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0" name="AutoShape 914"/>
              <p:cNvSpPr>
                <a:spLocks noChangeArrowheads="1"/>
              </p:cNvSpPr>
              <p:nvPr/>
            </p:nvSpPr>
            <p:spPr bwMode="auto">
              <a:xfrm>
                <a:off x="2400" y="460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1" name="AutoShape 915"/>
              <p:cNvSpPr>
                <a:spLocks noChangeArrowheads="1"/>
              </p:cNvSpPr>
              <p:nvPr/>
            </p:nvSpPr>
            <p:spPr bwMode="auto">
              <a:xfrm>
                <a:off x="1440" y="460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2" name="AutoShape 916"/>
              <p:cNvSpPr>
                <a:spLocks noChangeArrowheads="1"/>
              </p:cNvSpPr>
              <p:nvPr/>
            </p:nvSpPr>
            <p:spPr bwMode="auto">
              <a:xfrm>
                <a:off x="960" y="432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3" name="AutoShape 917"/>
              <p:cNvSpPr>
                <a:spLocks noChangeArrowheads="1"/>
              </p:cNvSpPr>
              <p:nvPr/>
            </p:nvSpPr>
            <p:spPr bwMode="auto">
              <a:xfrm>
                <a:off x="1920" y="432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4" name="AutoShape 918"/>
              <p:cNvSpPr>
                <a:spLocks noChangeArrowheads="1"/>
              </p:cNvSpPr>
              <p:nvPr/>
            </p:nvSpPr>
            <p:spPr bwMode="auto">
              <a:xfrm>
                <a:off x="2880" y="432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5" name="AutoShape 919"/>
              <p:cNvSpPr>
                <a:spLocks noChangeArrowheads="1"/>
              </p:cNvSpPr>
              <p:nvPr/>
            </p:nvSpPr>
            <p:spPr bwMode="auto">
              <a:xfrm>
                <a:off x="3840" y="489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6" name="AutoShape 920"/>
              <p:cNvSpPr>
                <a:spLocks noChangeArrowheads="1"/>
              </p:cNvSpPr>
              <p:nvPr/>
            </p:nvSpPr>
            <p:spPr bwMode="auto">
              <a:xfrm>
                <a:off x="0" y="374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7" name="AutoShape 921"/>
              <p:cNvSpPr>
                <a:spLocks noChangeArrowheads="1"/>
              </p:cNvSpPr>
              <p:nvPr/>
            </p:nvSpPr>
            <p:spPr bwMode="auto">
              <a:xfrm>
                <a:off x="0" y="432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8" name="AutoShape 922"/>
              <p:cNvSpPr>
                <a:spLocks noChangeArrowheads="1"/>
              </p:cNvSpPr>
              <p:nvPr/>
            </p:nvSpPr>
            <p:spPr bwMode="auto">
              <a:xfrm>
                <a:off x="0" y="489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39" name="AutoShape 923"/>
              <p:cNvSpPr>
                <a:spLocks noChangeArrowheads="1"/>
              </p:cNvSpPr>
              <p:nvPr/>
            </p:nvSpPr>
            <p:spPr bwMode="auto">
              <a:xfrm>
                <a:off x="3360" y="518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0" name="AutoShape 924"/>
              <p:cNvSpPr>
                <a:spLocks noChangeArrowheads="1"/>
              </p:cNvSpPr>
              <p:nvPr/>
            </p:nvSpPr>
            <p:spPr bwMode="auto">
              <a:xfrm>
                <a:off x="2400" y="518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1" name="AutoShape 925"/>
              <p:cNvSpPr>
                <a:spLocks noChangeArrowheads="1"/>
              </p:cNvSpPr>
              <p:nvPr/>
            </p:nvSpPr>
            <p:spPr bwMode="auto">
              <a:xfrm>
                <a:off x="1440" y="518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2" name="AutoShape 926"/>
              <p:cNvSpPr>
                <a:spLocks noChangeArrowheads="1"/>
              </p:cNvSpPr>
              <p:nvPr/>
            </p:nvSpPr>
            <p:spPr bwMode="auto">
              <a:xfrm>
                <a:off x="480" y="518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3" name="AutoShape 927"/>
              <p:cNvSpPr>
                <a:spLocks noChangeArrowheads="1"/>
              </p:cNvSpPr>
              <p:nvPr/>
            </p:nvSpPr>
            <p:spPr bwMode="auto">
              <a:xfrm>
                <a:off x="2880" y="489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4" name="AutoShape 928"/>
              <p:cNvSpPr>
                <a:spLocks noChangeArrowheads="1"/>
              </p:cNvSpPr>
              <p:nvPr/>
            </p:nvSpPr>
            <p:spPr bwMode="auto">
              <a:xfrm>
                <a:off x="1920" y="489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5" name="AutoShape 929"/>
              <p:cNvSpPr>
                <a:spLocks noChangeArrowheads="1"/>
              </p:cNvSpPr>
              <p:nvPr/>
            </p:nvSpPr>
            <p:spPr bwMode="auto">
              <a:xfrm>
                <a:off x="960" y="489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6" name="AutoShape 930"/>
              <p:cNvSpPr>
                <a:spLocks noChangeArrowheads="1"/>
              </p:cNvSpPr>
              <p:nvPr/>
            </p:nvSpPr>
            <p:spPr bwMode="auto">
              <a:xfrm>
                <a:off x="0" y="201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7" name="AutoShape 931"/>
              <p:cNvSpPr>
                <a:spLocks noChangeArrowheads="1"/>
              </p:cNvSpPr>
              <p:nvPr/>
            </p:nvSpPr>
            <p:spPr bwMode="auto">
              <a:xfrm>
                <a:off x="3840" y="259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8" name="AutoShape 932"/>
              <p:cNvSpPr>
                <a:spLocks noChangeArrowheads="1"/>
              </p:cNvSpPr>
              <p:nvPr/>
            </p:nvSpPr>
            <p:spPr bwMode="auto">
              <a:xfrm>
                <a:off x="0" y="259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49" name="AutoShape 933"/>
              <p:cNvSpPr>
                <a:spLocks noChangeArrowheads="1"/>
              </p:cNvSpPr>
              <p:nvPr/>
            </p:nvSpPr>
            <p:spPr bwMode="auto">
              <a:xfrm>
                <a:off x="0" y="316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0" name="AutoShape 934"/>
              <p:cNvSpPr>
                <a:spLocks noChangeArrowheads="1"/>
              </p:cNvSpPr>
              <p:nvPr/>
            </p:nvSpPr>
            <p:spPr bwMode="auto">
              <a:xfrm>
                <a:off x="3840" y="3168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1" name="AutoShape 935"/>
              <p:cNvSpPr>
                <a:spLocks noChangeArrowheads="1"/>
              </p:cNvSpPr>
              <p:nvPr/>
            </p:nvSpPr>
            <p:spPr bwMode="auto">
              <a:xfrm>
                <a:off x="3840" y="3744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2" name="AutoShape 936"/>
              <p:cNvSpPr>
                <a:spLocks noChangeArrowheads="1"/>
              </p:cNvSpPr>
              <p:nvPr/>
            </p:nvSpPr>
            <p:spPr bwMode="auto">
              <a:xfrm>
                <a:off x="3840" y="432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3" name="AutoShape 937"/>
              <p:cNvSpPr>
                <a:spLocks noChangeArrowheads="1"/>
              </p:cNvSpPr>
              <p:nvPr/>
            </p:nvSpPr>
            <p:spPr bwMode="auto">
              <a:xfrm>
                <a:off x="0" y="144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4" name="AutoShape 938"/>
              <p:cNvSpPr>
                <a:spLocks noChangeArrowheads="1"/>
              </p:cNvSpPr>
              <p:nvPr/>
            </p:nvSpPr>
            <p:spPr bwMode="auto">
              <a:xfrm>
                <a:off x="3840" y="1440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5" name="AutoShape 939"/>
              <p:cNvSpPr>
                <a:spLocks noChangeArrowheads="1"/>
              </p:cNvSpPr>
              <p:nvPr/>
            </p:nvSpPr>
            <p:spPr bwMode="auto">
              <a:xfrm>
                <a:off x="3840" y="2016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6" name="AutoShape 940"/>
              <p:cNvSpPr>
                <a:spLocks noChangeArrowheads="1"/>
              </p:cNvSpPr>
              <p:nvPr/>
            </p:nvSpPr>
            <p:spPr bwMode="auto">
              <a:xfrm>
                <a:off x="1440" y="115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7" name="AutoShape 941"/>
              <p:cNvSpPr>
                <a:spLocks noChangeArrowheads="1"/>
              </p:cNvSpPr>
              <p:nvPr/>
            </p:nvSpPr>
            <p:spPr bwMode="auto">
              <a:xfrm>
                <a:off x="2400" y="115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8" name="AutoShape 942"/>
              <p:cNvSpPr>
                <a:spLocks noChangeArrowheads="1"/>
              </p:cNvSpPr>
              <p:nvPr/>
            </p:nvSpPr>
            <p:spPr bwMode="auto">
              <a:xfrm>
                <a:off x="3360" y="115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859" name="AutoShape 943"/>
              <p:cNvSpPr>
                <a:spLocks noChangeArrowheads="1"/>
              </p:cNvSpPr>
              <p:nvPr/>
            </p:nvSpPr>
            <p:spPr bwMode="auto">
              <a:xfrm>
                <a:off x="480" y="1152"/>
                <a:ext cx="666" cy="576"/>
              </a:xfrm>
              <a:prstGeom prst="hexagon">
                <a:avLst>
                  <a:gd name="adj" fmla="val 28906"/>
                  <a:gd name="vf" fmla="val 115470"/>
                </a:avLst>
              </a:prstGeom>
              <a:solidFill>
                <a:schemeClr val="tx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08" name="Group 944"/>
            <p:cNvGrpSpPr>
              <a:grpSpLocks/>
            </p:cNvGrpSpPr>
            <p:nvPr/>
          </p:nvGrpSpPr>
          <p:grpSpPr bwMode="auto">
            <a:xfrm>
              <a:off x="1279" y="2481"/>
              <a:ext cx="313" cy="302"/>
              <a:chOff x="96" y="96"/>
              <a:chExt cx="1492" cy="1300"/>
            </a:xfrm>
          </p:grpSpPr>
          <p:sp>
            <p:nvSpPr>
              <p:cNvPr id="67786" name="Oval 945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7" name="Oval 946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8" name="Oval 947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9" name="Oval 948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0" name="Oval 949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1" name="Oval 950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92" name="Oval 951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09" name="Group 952"/>
            <p:cNvGrpSpPr>
              <a:grpSpLocks/>
            </p:cNvGrpSpPr>
            <p:nvPr/>
          </p:nvGrpSpPr>
          <p:grpSpPr bwMode="auto">
            <a:xfrm>
              <a:off x="1339" y="2815"/>
              <a:ext cx="313" cy="302"/>
              <a:chOff x="96" y="96"/>
              <a:chExt cx="1492" cy="1300"/>
            </a:xfrm>
          </p:grpSpPr>
          <p:sp>
            <p:nvSpPr>
              <p:cNvPr id="67779" name="Oval 953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0" name="Oval 954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1" name="Oval 955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2" name="Oval 956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3" name="Oval 957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4" name="Oval 958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85" name="Oval 959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10" name="Group 960"/>
            <p:cNvGrpSpPr>
              <a:grpSpLocks/>
            </p:cNvGrpSpPr>
            <p:nvPr/>
          </p:nvGrpSpPr>
          <p:grpSpPr bwMode="auto">
            <a:xfrm>
              <a:off x="1581" y="3038"/>
              <a:ext cx="313" cy="302"/>
              <a:chOff x="96" y="96"/>
              <a:chExt cx="1492" cy="1300"/>
            </a:xfrm>
          </p:grpSpPr>
          <p:sp>
            <p:nvSpPr>
              <p:cNvPr id="67772" name="Oval 961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3" name="Oval 962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4" name="Oval 963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5" name="Oval 964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6" name="Oval 965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7" name="Oval 966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8" name="Oval 967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11" name="Group 968"/>
            <p:cNvGrpSpPr>
              <a:grpSpLocks/>
            </p:cNvGrpSpPr>
            <p:nvPr/>
          </p:nvGrpSpPr>
          <p:grpSpPr bwMode="auto">
            <a:xfrm>
              <a:off x="1289" y="3160"/>
              <a:ext cx="313" cy="302"/>
              <a:chOff x="96" y="96"/>
              <a:chExt cx="1492" cy="1300"/>
            </a:xfrm>
          </p:grpSpPr>
          <p:sp>
            <p:nvSpPr>
              <p:cNvPr id="67765" name="Oval 969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6" name="Oval 970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7" name="Oval 971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8" name="Oval 972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9" name="Oval 973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0" name="Oval 974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71" name="Oval 975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12" name="Group 976"/>
            <p:cNvGrpSpPr>
              <a:grpSpLocks/>
            </p:cNvGrpSpPr>
            <p:nvPr/>
          </p:nvGrpSpPr>
          <p:grpSpPr bwMode="auto">
            <a:xfrm>
              <a:off x="1883" y="3160"/>
              <a:ext cx="313" cy="302"/>
              <a:chOff x="96" y="96"/>
              <a:chExt cx="1492" cy="1300"/>
            </a:xfrm>
          </p:grpSpPr>
          <p:sp>
            <p:nvSpPr>
              <p:cNvPr id="67758" name="Oval 977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9" name="Oval 978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0" name="Oval 979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1" name="Oval 980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2" name="Oval 981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3" name="Oval 982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64" name="Oval 983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13" name="Group 984"/>
            <p:cNvGrpSpPr>
              <a:grpSpLocks/>
            </p:cNvGrpSpPr>
            <p:nvPr/>
          </p:nvGrpSpPr>
          <p:grpSpPr bwMode="auto">
            <a:xfrm>
              <a:off x="1943" y="2815"/>
              <a:ext cx="313" cy="302"/>
              <a:chOff x="96" y="96"/>
              <a:chExt cx="1492" cy="1300"/>
            </a:xfrm>
          </p:grpSpPr>
          <p:sp>
            <p:nvSpPr>
              <p:cNvPr id="67751" name="Oval 985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2" name="Oval 986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3" name="Oval 987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4" name="Oval 988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5" name="Oval 989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6" name="Oval 990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7" name="Oval 991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714" name="Group 992"/>
            <p:cNvGrpSpPr>
              <a:grpSpLocks/>
            </p:cNvGrpSpPr>
            <p:nvPr/>
          </p:nvGrpSpPr>
          <p:grpSpPr bwMode="auto">
            <a:xfrm>
              <a:off x="1883" y="2492"/>
              <a:ext cx="313" cy="302"/>
              <a:chOff x="96" y="96"/>
              <a:chExt cx="1492" cy="1300"/>
            </a:xfrm>
          </p:grpSpPr>
          <p:sp>
            <p:nvSpPr>
              <p:cNvPr id="67744" name="Oval 993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5" name="Oval 994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6" name="Oval 995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7" name="Oval 996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8" name="Oval 997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9" name="Oval 998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50" name="Oval 999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7715" name="Oval 1000"/>
            <p:cNvSpPr>
              <a:spLocks noChangeArrowheads="1"/>
            </p:cNvSpPr>
            <p:nvPr/>
          </p:nvSpPr>
          <p:spPr bwMode="auto">
            <a:xfrm>
              <a:off x="1873" y="3038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16" name="Oval 1001"/>
            <p:cNvSpPr>
              <a:spLocks noChangeArrowheads="1"/>
            </p:cNvSpPr>
            <p:nvPr/>
          </p:nvSpPr>
          <p:spPr bwMode="auto">
            <a:xfrm>
              <a:off x="1269" y="3038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17" name="Oval 1002"/>
            <p:cNvSpPr>
              <a:spLocks noChangeArrowheads="1"/>
            </p:cNvSpPr>
            <p:nvPr/>
          </p:nvSpPr>
          <p:spPr bwMode="auto">
            <a:xfrm>
              <a:off x="1692" y="3383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18" name="Oval 1003"/>
            <p:cNvSpPr>
              <a:spLocks noChangeArrowheads="1"/>
            </p:cNvSpPr>
            <p:nvPr/>
          </p:nvSpPr>
          <p:spPr bwMode="auto">
            <a:xfrm>
              <a:off x="1571" y="3383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19" name="Oval 1004"/>
            <p:cNvSpPr>
              <a:spLocks noChangeArrowheads="1"/>
            </p:cNvSpPr>
            <p:nvPr/>
          </p:nvSpPr>
          <p:spPr bwMode="auto">
            <a:xfrm>
              <a:off x="1812" y="3383"/>
              <a:ext cx="72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0" name="Oval 1005"/>
            <p:cNvSpPr>
              <a:spLocks noChangeArrowheads="1"/>
            </p:cNvSpPr>
            <p:nvPr/>
          </p:nvSpPr>
          <p:spPr bwMode="auto">
            <a:xfrm>
              <a:off x="1692" y="2481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1" name="Oval 1006"/>
            <p:cNvSpPr>
              <a:spLocks noChangeArrowheads="1"/>
            </p:cNvSpPr>
            <p:nvPr/>
          </p:nvSpPr>
          <p:spPr bwMode="auto">
            <a:xfrm>
              <a:off x="1812" y="2481"/>
              <a:ext cx="72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2" name="Oval 1007"/>
            <p:cNvSpPr>
              <a:spLocks noChangeArrowheads="1"/>
            </p:cNvSpPr>
            <p:nvPr/>
          </p:nvSpPr>
          <p:spPr bwMode="auto">
            <a:xfrm>
              <a:off x="1752" y="2603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3" name="Oval 1008"/>
            <p:cNvSpPr>
              <a:spLocks noChangeArrowheads="1"/>
            </p:cNvSpPr>
            <p:nvPr/>
          </p:nvSpPr>
          <p:spPr bwMode="auto">
            <a:xfrm>
              <a:off x="1631" y="2592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4" name="Oval 1009"/>
            <p:cNvSpPr>
              <a:spLocks noChangeArrowheads="1"/>
            </p:cNvSpPr>
            <p:nvPr/>
          </p:nvSpPr>
          <p:spPr bwMode="auto">
            <a:xfrm>
              <a:off x="1571" y="2481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5" name="Oval 1010"/>
            <p:cNvSpPr>
              <a:spLocks noChangeArrowheads="1"/>
            </p:cNvSpPr>
            <p:nvPr/>
          </p:nvSpPr>
          <p:spPr bwMode="auto">
            <a:xfrm>
              <a:off x="1571" y="2704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sp>
          <p:nvSpPr>
            <p:cNvPr id="67726" name="Oval 1011"/>
            <p:cNvSpPr>
              <a:spLocks noChangeArrowheads="1"/>
            </p:cNvSpPr>
            <p:nvPr/>
          </p:nvSpPr>
          <p:spPr bwMode="auto">
            <a:xfrm>
              <a:off x="1269" y="2815"/>
              <a:ext cx="71" cy="7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l-PL" altLang="pl-PL" sz="1800">
                <a:latin typeface="Calibri" panose="020F0502020204030204" pitchFamily="34" charset="0"/>
              </a:endParaRPr>
            </a:p>
          </p:txBody>
        </p:sp>
        <p:grpSp>
          <p:nvGrpSpPr>
            <p:cNvPr id="67727" name="Group 1012"/>
            <p:cNvGrpSpPr>
              <a:grpSpLocks/>
            </p:cNvGrpSpPr>
            <p:nvPr/>
          </p:nvGrpSpPr>
          <p:grpSpPr bwMode="auto">
            <a:xfrm>
              <a:off x="1631" y="2704"/>
              <a:ext cx="313" cy="302"/>
              <a:chOff x="96" y="96"/>
              <a:chExt cx="1492" cy="1300"/>
            </a:xfrm>
          </p:grpSpPr>
          <p:sp>
            <p:nvSpPr>
              <p:cNvPr id="67737" name="Oval 1013"/>
              <p:cNvSpPr>
                <a:spLocks noChangeArrowheads="1"/>
              </p:cNvSpPr>
              <p:nvPr/>
            </p:nvSpPr>
            <p:spPr bwMode="auto">
              <a:xfrm>
                <a:off x="912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38" name="Oval 1014"/>
              <p:cNvSpPr>
                <a:spLocks noChangeArrowheads="1"/>
              </p:cNvSpPr>
              <p:nvPr/>
            </p:nvSpPr>
            <p:spPr bwMode="auto">
              <a:xfrm>
                <a:off x="1248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39" name="Oval 1015"/>
              <p:cNvSpPr>
                <a:spLocks noChangeArrowheads="1"/>
              </p:cNvSpPr>
              <p:nvPr/>
            </p:nvSpPr>
            <p:spPr bwMode="auto">
              <a:xfrm>
                <a:off x="96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0" name="Oval 1016"/>
              <p:cNvSpPr>
                <a:spLocks noChangeArrowheads="1"/>
              </p:cNvSpPr>
              <p:nvPr/>
            </p:nvSpPr>
            <p:spPr bwMode="auto">
              <a:xfrm>
                <a:off x="624" y="57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1" name="Oval 1017"/>
              <p:cNvSpPr>
                <a:spLocks noChangeArrowheads="1"/>
              </p:cNvSpPr>
              <p:nvPr/>
            </p:nvSpPr>
            <p:spPr bwMode="auto">
              <a:xfrm>
                <a:off x="336" y="9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2" name="Oval 1018"/>
              <p:cNvSpPr>
                <a:spLocks noChangeArrowheads="1"/>
              </p:cNvSpPr>
              <p:nvPr/>
            </p:nvSpPr>
            <p:spPr bwMode="auto">
              <a:xfrm>
                <a:off x="912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67743" name="Oval 1019"/>
              <p:cNvSpPr>
                <a:spLocks noChangeArrowheads="1"/>
              </p:cNvSpPr>
              <p:nvPr/>
            </p:nvSpPr>
            <p:spPr bwMode="auto">
              <a:xfrm>
                <a:off x="336" y="1056"/>
                <a:ext cx="340" cy="3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l-PL" altLang="pl-PL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85" name="Oval 684"/>
            <p:cNvSpPr/>
            <p:nvPr/>
          </p:nvSpPr>
          <p:spPr>
            <a:xfrm>
              <a:off x="1742" y="3112"/>
              <a:ext cx="202" cy="19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6" name="Oval 685"/>
            <p:cNvSpPr/>
            <p:nvPr/>
          </p:nvSpPr>
          <p:spPr>
            <a:xfrm>
              <a:off x="1405" y="3103"/>
              <a:ext cx="203" cy="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7730" name="Text Box 42"/>
            <p:cNvSpPr txBox="1">
              <a:spLocks noChangeAspect="1" noChangeArrowheads="1"/>
            </p:cNvSpPr>
            <p:nvPr/>
          </p:nvSpPr>
          <p:spPr bwMode="auto">
            <a:xfrm rot="-1800000">
              <a:off x="2544" y="823"/>
              <a:ext cx="1323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Calibri" panose="020F0502020204030204" pitchFamily="34" charset="0"/>
                </a:rPr>
                <a:t>miękkie odwzorowanie</a:t>
              </a:r>
              <a:endParaRPr lang="en-US" altLang="pl-PL" sz="1600" b="1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731" name="Text Box 45"/>
            <p:cNvSpPr txBox="1">
              <a:spLocks noChangeAspect="1" noChangeArrowheads="1"/>
            </p:cNvSpPr>
            <p:nvPr/>
          </p:nvSpPr>
          <p:spPr bwMode="auto">
            <a:xfrm rot="-1800000">
              <a:off x="3910" y="2024"/>
              <a:ext cx="714" cy="2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Calibri" panose="020F0502020204030204" pitchFamily="34" charset="0"/>
                </a:rPr>
                <a:t>ogrzewanie</a:t>
              </a:r>
              <a:endParaRPr lang="el-GR" altLang="pl-PL" sz="1600" b="1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3" name="Down Arrow 692"/>
            <p:cNvSpPr>
              <a:spLocks noChangeArrowheads="1"/>
            </p:cNvSpPr>
            <p:nvPr/>
          </p:nvSpPr>
          <p:spPr bwMode="auto">
            <a:xfrm>
              <a:off x="3936" y="1992"/>
              <a:ext cx="29" cy="339"/>
            </a:xfrm>
            <a:prstGeom prst="downArrow">
              <a:avLst>
                <a:gd name="adj1" fmla="val 50000"/>
                <a:gd name="adj2" fmla="val 49992"/>
              </a:avLst>
            </a:prstGeom>
            <a:solidFill>
              <a:srgbClr val="28569A"/>
            </a:solidFill>
            <a:ln w="50800" algn="ctr">
              <a:solidFill>
                <a:srgbClr val="385D8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67733" name="Text Box 75"/>
            <p:cNvSpPr txBox="1">
              <a:spLocks noChangeAspect="1" noChangeArrowheads="1"/>
            </p:cNvSpPr>
            <p:nvPr/>
          </p:nvSpPr>
          <p:spPr bwMode="auto">
            <a:xfrm rot="-1800000">
              <a:off x="2399" y="2597"/>
              <a:ext cx="772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l-PL" altLang="pl-PL" sz="1600" b="1">
                  <a:latin typeface="Calibri" panose="020F0502020204030204" pitchFamily="34" charset="0"/>
                </a:rPr>
                <a:t>karbonizacja</a:t>
              </a:r>
              <a:endParaRPr lang="en-US" altLang="pl-PL" sz="1600" b="1">
                <a:latin typeface="Calibri" panose="020F0502020204030204" pitchFamily="34" charset="0"/>
              </a:endParaRPr>
            </a:p>
          </p:txBody>
        </p:sp>
        <p:pic>
          <p:nvPicPr>
            <p:cNvPr id="67734" name="Picture 152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" y="3105"/>
              <a:ext cx="23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Oval 674"/>
            <p:cNvSpPr/>
            <p:nvPr/>
          </p:nvSpPr>
          <p:spPr>
            <a:xfrm>
              <a:off x="1402" y="3097"/>
              <a:ext cx="208" cy="21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3" name="Oval 674"/>
            <p:cNvSpPr/>
            <p:nvPr/>
          </p:nvSpPr>
          <p:spPr>
            <a:xfrm>
              <a:off x="1690" y="2654"/>
              <a:ext cx="193" cy="192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67587" name="Text Box 1524"/>
          <p:cNvSpPr txBox="1">
            <a:spLocks noChangeArrowheads="1"/>
          </p:cNvSpPr>
          <p:nvPr/>
        </p:nvSpPr>
        <p:spPr bwMode="auto">
          <a:xfrm>
            <a:off x="685800" y="152400"/>
            <a:ext cx="8229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ea typeface="Batang" panose="02030600000101010101" pitchFamily="18" charset="-127"/>
              </a:rPr>
              <a:t>Ilustracja metody otrzymywania mezoporowatych w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ę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ea typeface="Batang" panose="02030600000101010101" pitchFamily="18" charset="-127"/>
              </a:rPr>
              <a:t>gli z nanocz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ea typeface="Batang" panose="02030600000101010101" pitchFamily="18" charset="-127"/>
              </a:rPr>
              <a:t>stkami srebra</a:t>
            </a:r>
            <a:endParaRPr lang="en-US" altLang="pl-PL" sz="2400" b="1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7588" name="Rectangle 1525"/>
          <p:cNvSpPr>
            <a:spLocks noChangeArrowheads="1"/>
          </p:cNvSpPr>
          <p:nvPr/>
        </p:nvSpPr>
        <p:spPr bwMode="auto">
          <a:xfrm>
            <a:off x="1181100" y="6299200"/>
            <a:ext cx="6972300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00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Choma, K. Jedynak, J. Górka, M. Jaroniec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Soft-templating synthesis and adsorption properties 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mesoporous carbons with embedded silver nanoparticles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Adsorption,</a:t>
            </a: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2011, 17, 461-466.</a:t>
            </a:r>
            <a:endParaRPr lang="pl-PL" altLang="pl-PL" sz="1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3"/>
          <p:cNvSpPr txBox="1">
            <a:spLocks noChangeArrowheads="1"/>
          </p:cNvSpPr>
          <p:nvPr/>
        </p:nvSpPr>
        <p:spPr bwMode="auto">
          <a:xfrm>
            <a:off x="685800" y="152400"/>
            <a:ext cx="8229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rgbClr val="0000CC"/>
                </a:solidFill>
                <a:latin typeface="Arial" panose="020B0604020202020204" pitchFamily="34" charset="0"/>
              </a:rPr>
              <a:t>Adsorpcja barwników organicznych z roztworów wodnych na </a:t>
            </a:r>
            <a:r>
              <a:rPr lang="pl-PL" altLang="pl-PL" sz="2400" b="1" dirty="0" err="1">
                <a:solidFill>
                  <a:srgbClr val="0000CC"/>
                </a:solidFill>
                <a:latin typeface="Arial" panose="020B0604020202020204" pitchFamily="34" charset="0"/>
              </a:rPr>
              <a:t>mezoporowatym</a:t>
            </a:r>
            <a:r>
              <a:rPr lang="pl-PL" altLang="pl-PL" sz="2400" b="1" dirty="0">
                <a:solidFill>
                  <a:srgbClr val="0000CC"/>
                </a:solidFill>
                <a:latin typeface="Arial" panose="020B0604020202020204" pitchFamily="34" charset="0"/>
              </a:rPr>
              <a:t> węglu ST-A</a:t>
            </a:r>
            <a:endParaRPr lang="en-US" altLang="pl-PL" sz="2400" b="1" dirty="0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8611" name="Group 12"/>
          <p:cNvGrpSpPr>
            <a:grpSpLocks/>
          </p:cNvGrpSpPr>
          <p:nvPr/>
        </p:nvGrpSpPr>
        <p:grpSpPr bwMode="auto">
          <a:xfrm>
            <a:off x="1752600" y="1295400"/>
            <a:ext cx="6248400" cy="5410200"/>
            <a:chOff x="768" y="816"/>
            <a:chExt cx="3936" cy="3408"/>
          </a:xfrm>
        </p:grpSpPr>
        <p:pic>
          <p:nvPicPr>
            <p:cNvPr id="68612" name="Picture 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816"/>
              <a:ext cx="1392" cy="1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13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544"/>
              <a:ext cx="1392" cy="1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614" name="Text Box 5"/>
            <p:cNvSpPr txBox="1">
              <a:spLocks noChangeArrowheads="1"/>
            </p:cNvSpPr>
            <p:nvPr/>
          </p:nvSpPr>
          <p:spPr bwMode="auto">
            <a:xfrm>
              <a:off x="912" y="2064"/>
              <a:ext cx="1392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20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oranż metylowy</a:t>
              </a:r>
              <a:endParaRPr lang="en-US" altLang="pl-PL" sz="2000" b="1" dirty="0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68615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822"/>
              <a:ext cx="1392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616" name="Text Box 8"/>
            <p:cNvSpPr txBox="1">
              <a:spLocks noChangeArrowheads="1"/>
            </p:cNvSpPr>
            <p:nvPr/>
          </p:nvSpPr>
          <p:spPr bwMode="auto">
            <a:xfrm>
              <a:off x="768" y="3888"/>
              <a:ext cx="1632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20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błękit metylenowy</a:t>
              </a:r>
              <a:endParaRPr lang="en-US" altLang="pl-PL" sz="2000" b="1" dirty="0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8617" name="Text Box 9"/>
            <p:cNvSpPr txBox="1">
              <a:spLocks noChangeArrowheads="1"/>
            </p:cNvSpPr>
            <p:nvPr/>
          </p:nvSpPr>
          <p:spPr bwMode="auto">
            <a:xfrm>
              <a:off x="2880" y="2160"/>
              <a:ext cx="182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008000"/>
                  </a:solidFill>
                  <a:latin typeface="Arial" panose="020B0604020202020204" pitchFamily="34" charset="0"/>
                </a:rPr>
                <a:t>czerwień metylowa  </a:t>
              </a:r>
              <a:br>
                <a:rPr lang="pl-PL" altLang="pl-PL" sz="2000" b="1">
                  <a:solidFill>
                    <a:srgbClr val="008000"/>
                  </a:solidFill>
                  <a:latin typeface="Arial" panose="020B0604020202020204" pitchFamily="34" charset="0"/>
                </a:rPr>
              </a:br>
              <a:r>
                <a:rPr lang="pl-PL" altLang="pl-PL" sz="2000" b="1">
                  <a:solidFill>
                    <a:srgbClr val="008000"/>
                  </a:solidFill>
                  <a:latin typeface="Arial" panose="020B0604020202020204" pitchFamily="34" charset="0"/>
                </a:rPr>
                <a:t>+ błękit metylenowy      </a:t>
              </a:r>
              <a:endParaRPr lang="en-US" altLang="pl-PL" sz="20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8618" name="Text Box 10"/>
            <p:cNvSpPr txBox="1">
              <a:spLocks noChangeArrowheads="1"/>
            </p:cNvSpPr>
            <p:nvPr/>
          </p:nvSpPr>
          <p:spPr bwMode="auto">
            <a:xfrm>
              <a:off x="3072" y="3888"/>
              <a:ext cx="1392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2000" b="1">
                  <a:solidFill>
                    <a:srgbClr val="008000"/>
                  </a:solidFill>
                  <a:latin typeface="Arial" panose="020B0604020202020204" pitchFamily="34" charset="0"/>
                </a:rPr>
                <a:t>fenoloftaleina</a:t>
              </a:r>
              <a:endParaRPr lang="en-US" altLang="pl-PL" sz="20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68619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2594"/>
              <a:ext cx="1392" cy="1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1" y="1506583"/>
            <a:ext cx="3420534" cy="1924050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61109" y="83088"/>
            <a:ext cx="8763000" cy="1101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rgbClr val="0000CC"/>
                </a:solidFill>
                <a:latin typeface="Arial" panose="020B0604020202020204" pitchFamily="34" charset="0"/>
              </a:rPr>
              <a:t>Adsorpcja barwników organicznych z roztworów wodnych na </a:t>
            </a:r>
            <a:r>
              <a:rPr lang="pl-PL" altLang="pl-PL" sz="2400" b="1" dirty="0" smtClean="0">
                <a:solidFill>
                  <a:srgbClr val="0000CC"/>
                </a:solidFill>
                <a:latin typeface="Arial" panose="020B0604020202020204" pitchFamily="34" charset="0"/>
              </a:rPr>
              <a:t>węglu aktywnym </a:t>
            </a:r>
            <a:r>
              <a:rPr lang="pl-PL" altLang="pl-PL" sz="2400" b="1" dirty="0" smtClean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otrzymanym  </a:t>
            </a:r>
            <a:r>
              <a:rPr lang="pl-PL" altLang="pl-PL" sz="24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 sulfonowanej żywicy </a:t>
            </a:r>
            <a:r>
              <a:rPr lang="pl-PL" altLang="pl-PL" sz="2400" b="1" dirty="0" err="1" smtClean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styrenowo-diwinylobenzenowej</a:t>
            </a:r>
            <a:endParaRPr lang="en-US" altLang="pl-PL" sz="2400" b="1" dirty="0">
              <a:solidFill>
                <a:srgbClr val="0000CC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495801" y="3448050"/>
            <a:ext cx="3751216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pl-PL" altLang="pl-PL" sz="1600" b="1" dirty="0" smtClean="0">
                <a:solidFill>
                  <a:srgbClr val="009900"/>
                </a:solidFill>
                <a:latin typeface="Arial" panose="020B0604020202020204" pitchFamily="34" charset="0"/>
              </a:rPr>
              <a:t>oranż metylowy -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C.I</a:t>
            </a:r>
            <a:r>
              <a:rPr lang="pl-PL" sz="1600" b="1" dirty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l-PL" sz="1600" b="1" dirty="0" err="1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Acid</a:t>
            </a:r>
            <a:r>
              <a:rPr lang="pl-PL" sz="1600" b="1" dirty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Orange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</a:t>
            </a:r>
            <a:endParaRPr lang="pl-PL" sz="16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529045" y="3448050"/>
            <a:ext cx="386902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600" b="1" dirty="0">
                <a:solidFill>
                  <a:srgbClr val="009900"/>
                </a:solidFill>
                <a:latin typeface="Arial" panose="020B0604020202020204" pitchFamily="34" charset="0"/>
              </a:rPr>
              <a:t>błękit </a:t>
            </a:r>
            <a:r>
              <a:rPr lang="pl-PL" altLang="pl-PL" sz="1600" b="1" dirty="0" smtClean="0">
                <a:solidFill>
                  <a:srgbClr val="009900"/>
                </a:solidFill>
                <a:latin typeface="Arial" panose="020B0604020202020204" pitchFamily="34" charset="0"/>
              </a:rPr>
              <a:t>metylenowy -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C.I</a:t>
            </a:r>
            <a:r>
              <a:rPr lang="pl-PL" sz="1600" b="1" dirty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Basic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</a:t>
            </a:r>
            <a:endParaRPr lang="en-US" altLang="pl-PL" sz="16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383" y="1533253"/>
            <a:ext cx="3387634" cy="190554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489" y="4214778"/>
            <a:ext cx="3680460" cy="2070259"/>
          </a:xfrm>
          <a:prstGeom prst="rect">
            <a:avLst/>
          </a:prstGeom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749733" y="6373959"/>
            <a:ext cx="3751216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pl-PL" altLang="pl-PL" sz="1600" b="1" dirty="0" smtClean="0">
                <a:solidFill>
                  <a:srgbClr val="009900"/>
                </a:solidFill>
                <a:latin typeface="Arial" panose="020B0604020202020204" pitchFamily="34" charset="0"/>
              </a:rPr>
              <a:t>oranż II -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C.I</a:t>
            </a:r>
            <a:r>
              <a:rPr lang="pl-PL" sz="1600" b="1" dirty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l-PL" sz="1600" b="1" dirty="0" err="1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Acid</a:t>
            </a:r>
            <a:r>
              <a:rPr lang="pl-PL" sz="1600" b="1" dirty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Orange </a:t>
            </a:r>
            <a:r>
              <a:rPr lang="pl-PL" sz="16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pl-PL" sz="16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647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1026"/>
          <p:cNvSpPr txBox="1">
            <a:spLocks noChangeArrowheads="1"/>
          </p:cNvSpPr>
          <p:nvPr/>
        </p:nvSpPr>
        <p:spPr bwMode="auto">
          <a:xfrm>
            <a:off x="0" y="76200"/>
            <a:ext cx="9144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Oczyszczanie wody za pomoc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nanomateriałów</a:t>
            </a:r>
            <a:r>
              <a:rPr lang="pl-PL" altLang="pl-PL" sz="1800" b="1">
                <a:solidFill>
                  <a:srgbClr val="0000CC"/>
                </a:solidFill>
                <a:latin typeface="Verdana" panose="020B0604030504040204" pitchFamily="34" charset="0"/>
              </a:rPr>
              <a:t> </a:t>
            </a:r>
            <a:endParaRPr lang="en-US" altLang="pl-PL" sz="1800" b="1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635625" y="4187825"/>
            <a:ext cx="2678113" cy="1016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7" name="Prostokąt 6"/>
          <p:cNvSpPr/>
          <p:nvPr/>
        </p:nvSpPr>
        <p:spPr>
          <a:xfrm>
            <a:off x="5635625" y="2697163"/>
            <a:ext cx="2678113" cy="1485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8" name="Prostokąt 7"/>
          <p:cNvSpPr/>
          <p:nvPr/>
        </p:nvSpPr>
        <p:spPr>
          <a:xfrm>
            <a:off x="5634038" y="1928813"/>
            <a:ext cx="2678112" cy="7699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1" name="Elipsa 20"/>
          <p:cNvSpPr/>
          <p:nvPr/>
        </p:nvSpPr>
        <p:spPr>
          <a:xfrm>
            <a:off x="5740400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2" name="Elipsa 21"/>
          <p:cNvSpPr/>
          <p:nvPr/>
        </p:nvSpPr>
        <p:spPr>
          <a:xfrm>
            <a:off x="6056313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3" name="Elipsa 22"/>
          <p:cNvSpPr/>
          <p:nvPr/>
        </p:nvSpPr>
        <p:spPr>
          <a:xfrm>
            <a:off x="6370638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4" name="Elipsa 23"/>
          <p:cNvSpPr/>
          <p:nvPr/>
        </p:nvSpPr>
        <p:spPr>
          <a:xfrm>
            <a:off x="6684963" y="4246563"/>
            <a:ext cx="106362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5" name="Elipsa 24"/>
          <p:cNvSpPr/>
          <p:nvPr/>
        </p:nvSpPr>
        <p:spPr>
          <a:xfrm>
            <a:off x="7000875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6" name="Elipsa 25"/>
          <p:cNvSpPr/>
          <p:nvPr/>
        </p:nvSpPr>
        <p:spPr>
          <a:xfrm>
            <a:off x="7315200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7" name="Elipsa 26"/>
          <p:cNvSpPr/>
          <p:nvPr/>
        </p:nvSpPr>
        <p:spPr>
          <a:xfrm>
            <a:off x="7631113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8" name="Elipsa 27"/>
          <p:cNvSpPr/>
          <p:nvPr/>
        </p:nvSpPr>
        <p:spPr>
          <a:xfrm>
            <a:off x="7907338" y="4246563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29" name="Elipsa 28"/>
          <p:cNvSpPr/>
          <p:nvPr/>
        </p:nvSpPr>
        <p:spPr>
          <a:xfrm>
            <a:off x="5740400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0" name="Elipsa 29"/>
          <p:cNvSpPr/>
          <p:nvPr/>
        </p:nvSpPr>
        <p:spPr>
          <a:xfrm>
            <a:off x="6056313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1" name="Elipsa 30"/>
          <p:cNvSpPr/>
          <p:nvPr/>
        </p:nvSpPr>
        <p:spPr>
          <a:xfrm>
            <a:off x="6370638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2" name="Elipsa 31"/>
          <p:cNvSpPr/>
          <p:nvPr/>
        </p:nvSpPr>
        <p:spPr>
          <a:xfrm>
            <a:off x="6684963" y="4391025"/>
            <a:ext cx="106362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3" name="Elipsa 32"/>
          <p:cNvSpPr/>
          <p:nvPr/>
        </p:nvSpPr>
        <p:spPr>
          <a:xfrm>
            <a:off x="7000875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4" name="Elipsa 33"/>
          <p:cNvSpPr/>
          <p:nvPr/>
        </p:nvSpPr>
        <p:spPr>
          <a:xfrm>
            <a:off x="7315200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5" name="Elipsa 34"/>
          <p:cNvSpPr/>
          <p:nvPr/>
        </p:nvSpPr>
        <p:spPr>
          <a:xfrm>
            <a:off x="7631113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6" name="Elipsa 35"/>
          <p:cNvSpPr/>
          <p:nvPr/>
        </p:nvSpPr>
        <p:spPr>
          <a:xfrm>
            <a:off x="7907338" y="43910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7" name="Elipsa 36"/>
          <p:cNvSpPr/>
          <p:nvPr/>
        </p:nvSpPr>
        <p:spPr>
          <a:xfrm>
            <a:off x="5719763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8" name="Elipsa 37"/>
          <p:cNvSpPr/>
          <p:nvPr/>
        </p:nvSpPr>
        <p:spPr>
          <a:xfrm>
            <a:off x="6034088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39" name="Elipsa 38"/>
          <p:cNvSpPr/>
          <p:nvPr/>
        </p:nvSpPr>
        <p:spPr>
          <a:xfrm>
            <a:off x="6350000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0" name="Elipsa 39"/>
          <p:cNvSpPr/>
          <p:nvPr/>
        </p:nvSpPr>
        <p:spPr>
          <a:xfrm>
            <a:off x="6664325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1" name="Elipsa 40"/>
          <p:cNvSpPr/>
          <p:nvPr/>
        </p:nvSpPr>
        <p:spPr>
          <a:xfrm>
            <a:off x="6980238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2" name="Elipsa 41"/>
          <p:cNvSpPr/>
          <p:nvPr/>
        </p:nvSpPr>
        <p:spPr>
          <a:xfrm>
            <a:off x="7294563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3" name="Elipsa 42"/>
          <p:cNvSpPr/>
          <p:nvPr/>
        </p:nvSpPr>
        <p:spPr>
          <a:xfrm>
            <a:off x="7608888" y="4937125"/>
            <a:ext cx="106362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4" name="Elipsa 43"/>
          <p:cNvSpPr/>
          <p:nvPr/>
        </p:nvSpPr>
        <p:spPr>
          <a:xfrm>
            <a:off x="7896225" y="4940300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5" name="Elipsa 44"/>
          <p:cNvSpPr/>
          <p:nvPr/>
        </p:nvSpPr>
        <p:spPr>
          <a:xfrm>
            <a:off x="5719763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6" name="Elipsa 45"/>
          <p:cNvSpPr/>
          <p:nvPr/>
        </p:nvSpPr>
        <p:spPr>
          <a:xfrm>
            <a:off x="6034088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7" name="Elipsa 46"/>
          <p:cNvSpPr/>
          <p:nvPr/>
        </p:nvSpPr>
        <p:spPr>
          <a:xfrm>
            <a:off x="6350000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8" name="Elipsa 47"/>
          <p:cNvSpPr/>
          <p:nvPr/>
        </p:nvSpPr>
        <p:spPr>
          <a:xfrm>
            <a:off x="6664325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49" name="Elipsa 48"/>
          <p:cNvSpPr/>
          <p:nvPr/>
        </p:nvSpPr>
        <p:spPr>
          <a:xfrm>
            <a:off x="6980238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0" name="Elipsa 49"/>
          <p:cNvSpPr/>
          <p:nvPr/>
        </p:nvSpPr>
        <p:spPr>
          <a:xfrm>
            <a:off x="7294563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1" name="Elipsa 50"/>
          <p:cNvSpPr/>
          <p:nvPr/>
        </p:nvSpPr>
        <p:spPr>
          <a:xfrm>
            <a:off x="7608888" y="5083175"/>
            <a:ext cx="106362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2" name="Elipsa 51"/>
          <p:cNvSpPr/>
          <p:nvPr/>
        </p:nvSpPr>
        <p:spPr>
          <a:xfrm>
            <a:off x="7896225" y="5087938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3" name="Elipsa 52"/>
          <p:cNvSpPr/>
          <p:nvPr/>
        </p:nvSpPr>
        <p:spPr>
          <a:xfrm>
            <a:off x="8154988" y="4246563"/>
            <a:ext cx="106362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4" name="Elipsa 53"/>
          <p:cNvSpPr/>
          <p:nvPr/>
        </p:nvSpPr>
        <p:spPr>
          <a:xfrm>
            <a:off x="8154988" y="4391025"/>
            <a:ext cx="106362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5" name="Elipsa 54"/>
          <p:cNvSpPr/>
          <p:nvPr/>
        </p:nvSpPr>
        <p:spPr>
          <a:xfrm>
            <a:off x="8134350" y="4937125"/>
            <a:ext cx="104775" cy="587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56" name="Elipsa 55"/>
          <p:cNvSpPr/>
          <p:nvPr/>
        </p:nvSpPr>
        <p:spPr>
          <a:xfrm>
            <a:off x="8134350" y="5083175"/>
            <a:ext cx="104775" cy="6032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800"/>
          </a:p>
        </p:txBody>
      </p:sp>
      <p:sp>
        <p:nvSpPr>
          <p:cNvPr id="69674" name="pole tekstowe 56"/>
          <p:cNvSpPr txBox="1">
            <a:spLocks noChangeArrowheads="1"/>
          </p:cNvSpPr>
          <p:nvPr/>
        </p:nvSpPr>
        <p:spPr bwMode="auto">
          <a:xfrm>
            <a:off x="5740400" y="4546600"/>
            <a:ext cx="25209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Warstwa usuwaj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ca bakterie</a:t>
            </a:r>
          </a:p>
        </p:txBody>
      </p:sp>
      <p:sp>
        <p:nvSpPr>
          <p:cNvPr id="69675" name="pole tekstowe 57"/>
          <p:cNvSpPr txBox="1">
            <a:spLocks noChangeArrowheads="1"/>
          </p:cNvSpPr>
          <p:nvPr/>
        </p:nvSpPr>
        <p:spPr bwMode="auto">
          <a:xfrm>
            <a:off x="5651500" y="3263900"/>
            <a:ext cx="2693988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Warstwa usuwaj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ca substancje organiczne</a:t>
            </a:r>
          </a:p>
        </p:txBody>
      </p:sp>
      <p:sp>
        <p:nvSpPr>
          <p:cNvPr id="69676" name="pole tekstowe 58"/>
          <p:cNvSpPr txBox="1">
            <a:spLocks noChangeArrowheads="1"/>
          </p:cNvSpPr>
          <p:nvPr/>
        </p:nvSpPr>
        <p:spPr bwMode="auto">
          <a:xfrm>
            <a:off x="5632450" y="2178050"/>
            <a:ext cx="26225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Warstwa usuwaj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200" b="1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ca jony metali</a:t>
            </a:r>
          </a:p>
        </p:txBody>
      </p:sp>
      <p:grpSp>
        <p:nvGrpSpPr>
          <p:cNvPr id="69677" name="Grupa 63"/>
          <p:cNvGrpSpPr>
            <a:grpSpLocks/>
          </p:cNvGrpSpPr>
          <p:nvPr/>
        </p:nvGrpSpPr>
        <p:grpSpPr bwMode="auto">
          <a:xfrm>
            <a:off x="5681663" y="2755900"/>
            <a:ext cx="195262" cy="223838"/>
            <a:chOff x="4857752" y="3000372"/>
            <a:chExt cx="304800" cy="304800"/>
          </a:xfrm>
        </p:grpSpPr>
        <p:sp>
          <p:nvSpPr>
            <p:cNvPr id="65" name="Elipsa 64"/>
            <p:cNvSpPr/>
            <p:nvPr/>
          </p:nvSpPr>
          <p:spPr>
            <a:xfrm>
              <a:off x="4939527" y="3080355"/>
              <a:ext cx="141250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66" name="Elipsa 65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78" name="Grupa 69"/>
          <p:cNvGrpSpPr>
            <a:grpSpLocks/>
          </p:cNvGrpSpPr>
          <p:nvPr/>
        </p:nvGrpSpPr>
        <p:grpSpPr bwMode="auto">
          <a:xfrm>
            <a:off x="5976938" y="2755900"/>
            <a:ext cx="195262" cy="223838"/>
            <a:chOff x="4857752" y="3000372"/>
            <a:chExt cx="304800" cy="304800"/>
          </a:xfrm>
        </p:grpSpPr>
        <p:sp>
          <p:nvSpPr>
            <p:cNvPr id="71" name="Elipsa 70"/>
            <p:cNvSpPr/>
            <p:nvPr/>
          </p:nvSpPr>
          <p:spPr>
            <a:xfrm>
              <a:off x="4939527" y="3080355"/>
              <a:ext cx="141250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72" name="Elipsa 71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79" name="Grupa 72"/>
          <p:cNvGrpSpPr>
            <a:grpSpLocks/>
          </p:cNvGrpSpPr>
          <p:nvPr/>
        </p:nvGrpSpPr>
        <p:grpSpPr bwMode="auto">
          <a:xfrm>
            <a:off x="6300788" y="2755900"/>
            <a:ext cx="195262" cy="223838"/>
            <a:chOff x="4857752" y="3000372"/>
            <a:chExt cx="304800" cy="304800"/>
          </a:xfrm>
        </p:grpSpPr>
        <p:sp>
          <p:nvSpPr>
            <p:cNvPr id="74" name="Elipsa 73"/>
            <p:cNvSpPr/>
            <p:nvPr/>
          </p:nvSpPr>
          <p:spPr>
            <a:xfrm>
              <a:off x="4939527" y="3080355"/>
              <a:ext cx="141250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75" name="Elipsa 74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0" name="Grupa 75"/>
          <p:cNvGrpSpPr>
            <a:grpSpLocks/>
          </p:cNvGrpSpPr>
          <p:nvPr/>
        </p:nvGrpSpPr>
        <p:grpSpPr bwMode="auto">
          <a:xfrm>
            <a:off x="6611938" y="2755900"/>
            <a:ext cx="196850" cy="223838"/>
            <a:chOff x="4857752" y="3000372"/>
            <a:chExt cx="304800" cy="304800"/>
          </a:xfrm>
        </p:grpSpPr>
        <p:sp>
          <p:nvSpPr>
            <p:cNvPr id="77" name="Elipsa 76"/>
            <p:cNvSpPr/>
            <p:nvPr/>
          </p:nvSpPr>
          <p:spPr>
            <a:xfrm>
              <a:off x="4938867" y="3080355"/>
              <a:ext cx="142568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78" name="Elipsa 77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1" name="Grupa 78"/>
          <p:cNvGrpSpPr>
            <a:grpSpLocks/>
          </p:cNvGrpSpPr>
          <p:nvPr/>
        </p:nvGrpSpPr>
        <p:grpSpPr bwMode="auto">
          <a:xfrm>
            <a:off x="6919913" y="2755900"/>
            <a:ext cx="196850" cy="223838"/>
            <a:chOff x="4857752" y="3000372"/>
            <a:chExt cx="304800" cy="304800"/>
          </a:xfrm>
        </p:grpSpPr>
        <p:sp>
          <p:nvSpPr>
            <p:cNvPr id="80" name="Elipsa 79"/>
            <p:cNvSpPr/>
            <p:nvPr/>
          </p:nvSpPr>
          <p:spPr>
            <a:xfrm>
              <a:off x="4938867" y="3080355"/>
              <a:ext cx="142568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81" name="Elipsa 80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2" name="Grupa 81"/>
          <p:cNvGrpSpPr>
            <a:grpSpLocks/>
          </p:cNvGrpSpPr>
          <p:nvPr/>
        </p:nvGrpSpPr>
        <p:grpSpPr bwMode="auto">
          <a:xfrm>
            <a:off x="7242175" y="2755900"/>
            <a:ext cx="195263" cy="223838"/>
            <a:chOff x="4857752" y="3000372"/>
            <a:chExt cx="304800" cy="304800"/>
          </a:xfrm>
        </p:grpSpPr>
        <p:sp>
          <p:nvSpPr>
            <p:cNvPr id="83" name="Elipsa 82"/>
            <p:cNvSpPr/>
            <p:nvPr/>
          </p:nvSpPr>
          <p:spPr>
            <a:xfrm>
              <a:off x="4939528" y="3080355"/>
              <a:ext cx="141248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84" name="Elipsa 83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3" name="Grupa 84"/>
          <p:cNvGrpSpPr>
            <a:grpSpLocks/>
          </p:cNvGrpSpPr>
          <p:nvPr/>
        </p:nvGrpSpPr>
        <p:grpSpPr bwMode="auto">
          <a:xfrm>
            <a:off x="7554913" y="2755900"/>
            <a:ext cx="195262" cy="223838"/>
            <a:chOff x="4857752" y="3000372"/>
            <a:chExt cx="304800" cy="304800"/>
          </a:xfrm>
        </p:grpSpPr>
        <p:sp>
          <p:nvSpPr>
            <p:cNvPr id="86" name="Elipsa 85"/>
            <p:cNvSpPr/>
            <p:nvPr/>
          </p:nvSpPr>
          <p:spPr>
            <a:xfrm>
              <a:off x="4939527" y="3080355"/>
              <a:ext cx="141250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87" name="Elipsa 86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4" name="Grupa 87"/>
          <p:cNvGrpSpPr>
            <a:grpSpLocks/>
          </p:cNvGrpSpPr>
          <p:nvPr/>
        </p:nvGrpSpPr>
        <p:grpSpPr bwMode="auto">
          <a:xfrm>
            <a:off x="7834313" y="2755900"/>
            <a:ext cx="196850" cy="223838"/>
            <a:chOff x="4857752" y="3000372"/>
            <a:chExt cx="304800" cy="304800"/>
          </a:xfrm>
        </p:grpSpPr>
        <p:sp>
          <p:nvSpPr>
            <p:cNvPr id="89" name="Elipsa 88"/>
            <p:cNvSpPr/>
            <p:nvPr/>
          </p:nvSpPr>
          <p:spPr>
            <a:xfrm>
              <a:off x="4938867" y="3080355"/>
              <a:ext cx="142568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90" name="Elipsa 89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5" name="Grupa 90"/>
          <p:cNvGrpSpPr>
            <a:grpSpLocks/>
          </p:cNvGrpSpPr>
          <p:nvPr/>
        </p:nvGrpSpPr>
        <p:grpSpPr bwMode="auto">
          <a:xfrm>
            <a:off x="8081963" y="2755900"/>
            <a:ext cx="196850" cy="223838"/>
            <a:chOff x="4857752" y="3000372"/>
            <a:chExt cx="304800" cy="304800"/>
          </a:xfrm>
        </p:grpSpPr>
        <p:sp>
          <p:nvSpPr>
            <p:cNvPr id="92" name="Elipsa 91"/>
            <p:cNvSpPr/>
            <p:nvPr/>
          </p:nvSpPr>
          <p:spPr>
            <a:xfrm>
              <a:off x="4938867" y="3080355"/>
              <a:ext cx="142568" cy="14483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93" name="Elipsa 92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6" name="Grupa 147"/>
          <p:cNvGrpSpPr>
            <a:grpSpLocks/>
          </p:cNvGrpSpPr>
          <p:nvPr/>
        </p:nvGrpSpPr>
        <p:grpSpPr bwMode="auto">
          <a:xfrm>
            <a:off x="5681663" y="3913188"/>
            <a:ext cx="195262" cy="222250"/>
            <a:chOff x="4857752" y="3000372"/>
            <a:chExt cx="304800" cy="304800"/>
          </a:xfrm>
        </p:grpSpPr>
        <p:sp>
          <p:nvSpPr>
            <p:cNvPr id="149" name="Elipsa 148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50" name="Elipsa 149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7" name="Grupa 150"/>
          <p:cNvGrpSpPr>
            <a:grpSpLocks/>
          </p:cNvGrpSpPr>
          <p:nvPr/>
        </p:nvGrpSpPr>
        <p:grpSpPr bwMode="auto">
          <a:xfrm>
            <a:off x="5976938" y="3913188"/>
            <a:ext cx="195262" cy="222250"/>
            <a:chOff x="4857752" y="3000372"/>
            <a:chExt cx="304800" cy="304800"/>
          </a:xfrm>
        </p:grpSpPr>
        <p:sp>
          <p:nvSpPr>
            <p:cNvPr id="152" name="Elipsa 151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53" name="Elipsa 152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8" name="Grupa 153"/>
          <p:cNvGrpSpPr>
            <a:grpSpLocks/>
          </p:cNvGrpSpPr>
          <p:nvPr/>
        </p:nvGrpSpPr>
        <p:grpSpPr bwMode="auto">
          <a:xfrm>
            <a:off x="6300788" y="3913188"/>
            <a:ext cx="195262" cy="222250"/>
            <a:chOff x="4857752" y="3000372"/>
            <a:chExt cx="304800" cy="304800"/>
          </a:xfrm>
        </p:grpSpPr>
        <p:sp>
          <p:nvSpPr>
            <p:cNvPr id="155" name="Elipsa 154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56" name="Elipsa 155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89" name="Grupa 156"/>
          <p:cNvGrpSpPr>
            <a:grpSpLocks/>
          </p:cNvGrpSpPr>
          <p:nvPr/>
        </p:nvGrpSpPr>
        <p:grpSpPr bwMode="auto">
          <a:xfrm>
            <a:off x="6611938" y="3913188"/>
            <a:ext cx="196850" cy="222250"/>
            <a:chOff x="4857752" y="3000372"/>
            <a:chExt cx="304800" cy="304800"/>
          </a:xfrm>
        </p:grpSpPr>
        <p:sp>
          <p:nvSpPr>
            <p:cNvPr id="158" name="Elipsa 157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59" name="Elipsa 158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0" name="Grupa 159"/>
          <p:cNvGrpSpPr>
            <a:grpSpLocks/>
          </p:cNvGrpSpPr>
          <p:nvPr/>
        </p:nvGrpSpPr>
        <p:grpSpPr bwMode="auto">
          <a:xfrm>
            <a:off x="6919913" y="3913188"/>
            <a:ext cx="196850" cy="222250"/>
            <a:chOff x="4857752" y="3000372"/>
            <a:chExt cx="304800" cy="304800"/>
          </a:xfrm>
        </p:grpSpPr>
        <p:sp>
          <p:nvSpPr>
            <p:cNvPr id="161" name="Elipsa 160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62" name="Elipsa 161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1" name="Grupa 162"/>
          <p:cNvGrpSpPr>
            <a:grpSpLocks/>
          </p:cNvGrpSpPr>
          <p:nvPr/>
        </p:nvGrpSpPr>
        <p:grpSpPr bwMode="auto">
          <a:xfrm>
            <a:off x="7242175" y="3913188"/>
            <a:ext cx="195263" cy="222250"/>
            <a:chOff x="4857752" y="3000372"/>
            <a:chExt cx="304800" cy="304800"/>
          </a:xfrm>
        </p:grpSpPr>
        <p:sp>
          <p:nvSpPr>
            <p:cNvPr id="164" name="Elipsa 163"/>
            <p:cNvSpPr/>
            <p:nvPr/>
          </p:nvSpPr>
          <p:spPr>
            <a:xfrm>
              <a:off x="4939528" y="3080926"/>
              <a:ext cx="14124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65" name="Elipsa 164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2" name="Grupa 165"/>
          <p:cNvGrpSpPr>
            <a:grpSpLocks/>
          </p:cNvGrpSpPr>
          <p:nvPr/>
        </p:nvGrpSpPr>
        <p:grpSpPr bwMode="auto">
          <a:xfrm>
            <a:off x="7554913" y="3913188"/>
            <a:ext cx="195262" cy="222250"/>
            <a:chOff x="4857752" y="3000372"/>
            <a:chExt cx="304800" cy="304800"/>
          </a:xfrm>
        </p:grpSpPr>
        <p:sp>
          <p:nvSpPr>
            <p:cNvPr id="167" name="Elipsa 166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68" name="Elipsa 167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3" name="Grupa 168"/>
          <p:cNvGrpSpPr>
            <a:grpSpLocks/>
          </p:cNvGrpSpPr>
          <p:nvPr/>
        </p:nvGrpSpPr>
        <p:grpSpPr bwMode="auto">
          <a:xfrm>
            <a:off x="7834313" y="3913188"/>
            <a:ext cx="196850" cy="222250"/>
            <a:chOff x="4857752" y="3000372"/>
            <a:chExt cx="304800" cy="304800"/>
          </a:xfrm>
        </p:grpSpPr>
        <p:sp>
          <p:nvSpPr>
            <p:cNvPr id="170" name="Elipsa 169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71" name="Elipsa 170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4" name="Grupa 171"/>
          <p:cNvGrpSpPr>
            <a:grpSpLocks/>
          </p:cNvGrpSpPr>
          <p:nvPr/>
        </p:nvGrpSpPr>
        <p:grpSpPr bwMode="auto">
          <a:xfrm>
            <a:off x="8081963" y="3913188"/>
            <a:ext cx="196850" cy="222250"/>
            <a:chOff x="4857752" y="3000372"/>
            <a:chExt cx="304800" cy="304800"/>
          </a:xfrm>
        </p:grpSpPr>
        <p:sp>
          <p:nvSpPr>
            <p:cNvPr id="173" name="Elipsa 172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74" name="Elipsa 173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5" name="Grupa 174"/>
          <p:cNvGrpSpPr>
            <a:grpSpLocks/>
          </p:cNvGrpSpPr>
          <p:nvPr/>
        </p:nvGrpSpPr>
        <p:grpSpPr bwMode="auto">
          <a:xfrm>
            <a:off x="5673725" y="3594100"/>
            <a:ext cx="196850" cy="222250"/>
            <a:chOff x="4857752" y="3000372"/>
            <a:chExt cx="304800" cy="304800"/>
          </a:xfrm>
        </p:grpSpPr>
        <p:sp>
          <p:nvSpPr>
            <p:cNvPr id="176" name="Elipsa 175"/>
            <p:cNvSpPr/>
            <p:nvPr/>
          </p:nvSpPr>
          <p:spPr>
            <a:xfrm>
              <a:off x="4938869" y="3080927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77" name="Elipsa 176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6" name="Grupa 177"/>
          <p:cNvGrpSpPr>
            <a:grpSpLocks/>
          </p:cNvGrpSpPr>
          <p:nvPr/>
        </p:nvGrpSpPr>
        <p:grpSpPr bwMode="auto">
          <a:xfrm>
            <a:off x="5969000" y="3594100"/>
            <a:ext cx="196850" cy="222250"/>
            <a:chOff x="4857752" y="3000372"/>
            <a:chExt cx="304800" cy="304800"/>
          </a:xfrm>
        </p:grpSpPr>
        <p:sp>
          <p:nvSpPr>
            <p:cNvPr id="179" name="Elipsa 178"/>
            <p:cNvSpPr/>
            <p:nvPr/>
          </p:nvSpPr>
          <p:spPr>
            <a:xfrm>
              <a:off x="4938869" y="3080927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80" name="Elipsa 179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7" name="Grupa 180"/>
          <p:cNvGrpSpPr>
            <a:grpSpLocks/>
          </p:cNvGrpSpPr>
          <p:nvPr/>
        </p:nvGrpSpPr>
        <p:grpSpPr bwMode="auto">
          <a:xfrm>
            <a:off x="6292850" y="3594100"/>
            <a:ext cx="196850" cy="222250"/>
            <a:chOff x="4857752" y="3000372"/>
            <a:chExt cx="304800" cy="304800"/>
          </a:xfrm>
        </p:grpSpPr>
        <p:sp>
          <p:nvSpPr>
            <p:cNvPr id="182" name="Elipsa 181"/>
            <p:cNvSpPr/>
            <p:nvPr/>
          </p:nvSpPr>
          <p:spPr>
            <a:xfrm>
              <a:off x="4938869" y="3080927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83" name="Elipsa 182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8" name="Grupa 183"/>
          <p:cNvGrpSpPr>
            <a:grpSpLocks/>
          </p:cNvGrpSpPr>
          <p:nvPr/>
        </p:nvGrpSpPr>
        <p:grpSpPr bwMode="auto">
          <a:xfrm>
            <a:off x="6605588" y="3594100"/>
            <a:ext cx="195262" cy="222250"/>
            <a:chOff x="4857752" y="3000372"/>
            <a:chExt cx="304800" cy="304800"/>
          </a:xfrm>
        </p:grpSpPr>
        <p:sp>
          <p:nvSpPr>
            <p:cNvPr id="185" name="Elipsa 184"/>
            <p:cNvSpPr/>
            <p:nvPr/>
          </p:nvSpPr>
          <p:spPr>
            <a:xfrm>
              <a:off x="4939527" y="3080927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86" name="Elipsa 185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699" name="Grupa 186"/>
          <p:cNvGrpSpPr>
            <a:grpSpLocks/>
          </p:cNvGrpSpPr>
          <p:nvPr/>
        </p:nvGrpSpPr>
        <p:grpSpPr bwMode="auto">
          <a:xfrm>
            <a:off x="6913563" y="3594100"/>
            <a:ext cx="195262" cy="222250"/>
            <a:chOff x="4857752" y="3000372"/>
            <a:chExt cx="304800" cy="304800"/>
          </a:xfrm>
        </p:grpSpPr>
        <p:sp>
          <p:nvSpPr>
            <p:cNvPr id="188" name="Elipsa 187"/>
            <p:cNvSpPr/>
            <p:nvPr/>
          </p:nvSpPr>
          <p:spPr>
            <a:xfrm>
              <a:off x="4939527" y="3080927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89" name="Elipsa 188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0" name="Grupa 189"/>
          <p:cNvGrpSpPr>
            <a:grpSpLocks/>
          </p:cNvGrpSpPr>
          <p:nvPr/>
        </p:nvGrpSpPr>
        <p:grpSpPr bwMode="auto">
          <a:xfrm>
            <a:off x="7235825" y="3594100"/>
            <a:ext cx="195263" cy="222250"/>
            <a:chOff x="4857752" y="3000372"/>
            <a:chExt cx="304800" cy="304800"/>
          </a:xfrm>
        </p:grpSpPr>
        <p:sp>
          <p:nvSpPr>
            <p:cNvPr id="191" name="Elipsa 190"/>
            <p:cNvSpPr/>
            <p:nvPr/>
          </p:nvSpPr>
          <p:spPr>
            <a:xfrm>
              <a:off x="4939528" y="3080927"/>
              <a:ext cx="14124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92" name="Elipsa 191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1" name="Grupa 192"/>
          <p:cNvGrpSpPr>
            <a:grpSpLocks/>
          </p:cNvGrpSpPr>
          <p:nvPr/>
        </p:nvGrpSpPr>
        <p:grpSpPr bwMode="auto">
          <a:xfrm>
            <a:off x="7548563" y="3594100"/>
            <a:ext cx="195262" cy="222250"/>
            <a:chOff x="4857752" y="3000372"/>
            <a:chExt cx="304800" cy="304800"/>
          </a:xfrm>
        </p:grpSpPr>
        <p:sp>
          <p:nvSpPr>
            <p:cNvPr id="194" name="Elipsa 193"/>
            <p:cNvSpPr/>
            <p:nvPr/>
          </p:nvSpPr>
          <p:spPr>
            <a:xfrm>
              <a:off x="4939527" y="3080927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95" name="Elipsa 194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2" name="Grupa 195"/>
          <p:cNvGrpSpPr>
            <a:grpSpLocks/>
          </p:cNvGrpSpPr>
          <p:nvPr/>
        </p:nvGrpSpPr>
        <p:grpSpPr bwMode="auto">
          <a:xfrm>
            <a:off x="7827963" y="3594100"/>
            <a:ext cx="195262" cy="222250"/>
            <a:chOff x="4857752" y="3000372"/>
            <a:chExt cx="304800" cy="304800"/>
          </a:xfrm>
        </p:grpSpPr>
        <p:sp>
          <p:nvSpPr>
            <p:cNvPr id="197" name="Elipsa 196"/>
            <p:cNvSpPr/>
            <p:nvPr/>
          </p:nvSpPr>
          <p:spPr>
            <a:xfrm>
              <a:off x="4939527" y="3080927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198" name="Elipsa 197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3" name="Grupa 198"/>
          <p:cNvGrpSpPr>
            <a:grpSpLocks/>
          </p:cNvGrpSpPr>
          <p:nvPr/>
        </p:nvGrpSpPr>
        <p:grpSpPr bwMode="auto">
          <a:xfrm>
            <a:off x="8075613" y="3594100"/>
            <a:ext cx="195262" cy="222250"/>
            <a:chOff x="4857752" y="3000372"/>
            <a:chExt cx="304800" cy="304800"/>
          </a:xfrm>
        </p:grpSpPr>
        <p:sp>
          <p:nvSpPr>
            <p:cNvPr id="200" name="Elipsa 199"/>
            <p:cNvSpPr/>
            <p:nvPr/>
          </p:nvSpPr>
          <p:spPr>
            <a:xfrm>
              <a:off x="4939527" y="3080927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01" name="Elipsa 200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4" name="Grupa 201"/>
          <p:cNvGrpSpPr>
            <a:grpSpLocks/>
          </p:cNvGrpSpPr>
          <p:nvPr/>
        </p:nvGrpSpPr>
        <p:grpSpPr bwMode="auto">
          <a:xfrm>
            <a:off x="5672138" y="3055938"/>
            <a:ext cx="195262" cy="222250"/>
            <a:chOff x="4857752" y="3000372"/>
            <a:chExt cx="304800" cy="304800"/>
          </a:xfrm>
        </p:grpSpPr>
        <p:sp>
          <p:nvSpPr>
            <p:cNvPr id="203" name="Elipsa 202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04" name="Elipsa 203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5" name="Grupa 204"/>
          <p:cNvGrpSpPr>
            <a:grpSpLocks/>
          </p:cNvGrpSpPr>
          <p:nvPr/>
        </p:nvGrpSpPr>
        <p:grpSpPr bwMode="auto">
          <a:xfrm>
            <a:off x="5967413" y="3055938"/>
            <a:ext cx="196850" cy="222250"/>
            <a:chOff x="4857752" y="3000372"/>
            <a:chExt cx="304800" cy="304800"/>
          </a:xfrm>
        </p:grpSpPr>
        <p:sp>
          <p:nvSpPr>
            <p:cNvPr id="206" name="Elipsa 205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07" name="Elipsa 206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6" name="Grupa 207"/>
          <p:cNvGrpSpPr>
            <a:grpSpLocks/>
          </p:cNvGrpSpPr>
          <p:nvPr/>
        </p:nvGrpSpPr>
        <p:grpSpPr bwMode="auto">
          <a:xfrm>
            <a:off x="6291263" y="3055938"/>
            <a:ext cx="195262" cy="222250"/>
            <a:chOff x="4857752" y="3000372"/>
            <a:chExt cx="304800" cy="304800"/>
          </a:xfrm>
        </p:grpSpPr>
        <p:sp>
          <p:nvSpPr>
            <p:cNvPr id="209" name="Elipsa 208"/>
            <p:cNvSpPr/>
            <p:nvPr/>
          </p:nvSpPr>
          <p:spPr>
            <a:xfrm>
              <a:off x="4939527" y="3080926"/>
              <a:ext cx="141250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10" name="Elipsa 209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7" name="Grupa 210"/>
          <p:cNvGrpSpPr>
            <a:grpSpLocks/>
          </p:cNvGrpSpPr>
          <p:nvPr/>
        </p:nvGrpSpPr>
        <p:grpSpPr bwMode="auto">
          <a:xfrm>
            <a:off x="6602413" y="3055938"/>
            <a:ext cx="196850" cy="222250"/>
            <a:chOff x="4857752" y="3000372"/>
            <a:chExt cx="304800" cy="304800"/>
          </a:xfrm>
        </p:grpSpPr>
        <p:sp>
          <p:nvSpPr>
            <p:cNvPr id="212" name="Elipsa 211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13" name="Elipsa 212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8" name="Grupa 213"/>
          <p:cNvGrpSpPr>
            <a:grpSpLocks/>
          </p:cNvGrpSpPr>
          <p:nvPr/>
        </p:nvGrpSpPr>
        <p:grpSpPr bwMode="auto">
          <a:xfrm>
            <a:off x="6910388" y="3055938"/>
            <a:ext cx="196850" cy="222250"/>
            <a:chOff x="4857752" y="3000372"/>
            <a:chExt cx="304800" cy="304800"/>
          </a:xfrm>
        </p:grpSpPr>
        <p:sp>
          <p:nvSpPr>
            <p:cNvPr id="215" name="Elipsa 214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16" name="Elipsa 215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09" name="Grupa 216"/>
          <p:cNvGrpSpPr>
            <a:grpSpLocks/>
          </p:cNvGrpSpPr>
          <p:nvPr/>
        </p:nvGrpSpPr>
        <p:grpSpPr bwMode="auto">
          <a:xfrm>
            <a:off x="7232650" y="3055938"/>
            <a:ext cx="196850" cy="222250"/>
            <a:chOff x="4857752" y="3000372"/>
            <a:chExt cx="304800" cy="304800"/>
          </a:xfrm>
        </p:grpSpPr>
        <p:sp>
          <p:nvSpPr>
            <p:cNvPr id="218" name="Elipsa 217"/>
            <p:cNvSpPr/>
            <p:nvPr/>
          </p:nvSpPr>
          <p:spPr>
            <a:xfrm>
              <a:off x="4938869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19" name="Elipsa 218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0" name="Grupa 219"/>
          <p:cNvGrpSpPr>
            <a:grpSpLocks/>
          </p:cNvGrpSpPr>
          <p:nvPr/>
        </p:nvGrpSpPr>
        <p:grpSpPr bwMode="auto">
          <a:xfrm>
            <a:off x="7545388" y="3055938"/>
            <a:ext cx="196850" cy="222250"/>
            <a:chOff x="4857752" y="3000372"/>
            <a:chExt cx="304800" cy="304800"/>
          </a:xfrm>
        </p:grpSpPr>
        <p:sp>
          <p:nvSpPr>
            <p:cNvPr id="221" name="Elipsa 220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22" name="Elipsa 221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1" name="Grupa 222"/>
          <p:cNvGrpSpPr>
            <a:grpSpLocks/>
          </p:cNvGrpSpPr>
          <p:nvPr/>
        </p:nvGrpSpPr>
        <p:grpSpPr bwMode="auto">
          <a:xfrm>
            <a:off x="7824788" y="3055938"/>
            <a:ext cx="196850" cy="222250"/>
            <a:chOff x="4857752" y="3000372"/>
            <a:chExt cx="304800" cy="304800"/>
          </a:xfrm>
        </p:grpSpPr>
        <p:sp>
          <p:nvSpPr>
            <p:cNvPr id="224" name="Elipsa 223"/>
            <p:cNvSpPr/>
            <p:nvPr/>
          </p:nvSpPr>
          <p:spPr>
            <a:xfrm>
              <a:off x="4938867" y="3080926"/>
              <a:ext cx="14256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25" name="Elipsa 224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2" name="Grupa 225"/>
          <p:cNvGrpSpPr>
            <a:grpSpLocks/>
          </p:cNvGrpSpPr>
          <p:nvPr/>
        </p:nvGrpSpPr>
        <p:grpSpPr bwMode="auto">
          <a:xfrm>
            <a:off x="8074025" y="3055938"/>
            <a:ext cx="195263" cy="222250"/>
            <a:chOff x="4857752" y="3000372"/>
            <a:chExt cx="304800" cy="304800"/>
          </a:xfrm>
        </p:grpSpPr>
        <p:sp>
          <p:nvSpPr>
            <p:cNvPr id="227" name="Elipsa 226"/>
            <p:cNvSpPr/>
            <p:nvPr/>
          </p:nvSpPr>
          <p:spPr>
            <a:xfrm>
              <a:off x="4939528" y="3080926"/>
              <a:ext cx="141248" cy="14369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28" name="Elipsa 227"/>
            <p:cNvSpPr/>
            <p:nvPr/>
          </p:nvSpPr>
          <p:spPr>
            <a:xfrm>
              <a:off x="4857752" y="3000372"/>
              <a:ext cx="304800" cy="3048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3" name="Grupa 236"/>
          <p:cNvGrpSpPr>
            <a:grpSpLocks/>
          </p:cNvGrpSpPr>
          <p:nvPr/>
        </p:nvGrpSpPr>
        <p:grpSpPr bwMode="auto">
          <a:xfrm>
            <a:off x="5741988" y="1982788"/>
            <a:ext cx="209550" cy="239712"/>
            <a:chOff x="6643702" y="142852"/>
            <a:chExt cx="285752" cy="285752"/>
          </a:xfrm>
        </p:grpSpPr>
        <p:sp>
          <p:nvSpPr>
            <p:cNvPr id="238" name="Gwiazda 8-ramienna 237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39" name="Elipsa 238"/>
            <p:cNvSpPr/>
            <p:nvPr/>
          </p:nvSpPr>
          <p:spPr>
            <a:xfrm>
              <a:off x="6697821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4" name="Grupa 239"/>
          <p:cNvGrpSpPr>
            <a:grpSpLocks/>
          </p:cNvGrpSpPr>
          <p:nvPr/>
        </p:nvGrpSpPr>
        <p:grpSpPr bwMode="auto">
          <a:xfrm>
            <a:off x="6110288" y="1982788"/>
            <a:ext cx="209550" cy="239712"/>
            <a:chOff x="6643702" y="142852"/>
            <a:chExt cx="285752" cy="285752"/>
          </a:xfrm>
        </p:grpSpPr>
        <p:sp>
          <p:nvSpPr>
            <p:cNvPr id="241" name="Gwiazda 8-ramienna 240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42" name="Elipsa 241"/>
            <p:cNvSpPr/>
            <p:nvPr/>
          </p:nvSpPr>
          <p:spPr>
            <a:xfrm>
              <a:off x="6697821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5" name="Grupa 242"/>
          <p:cNvGrpSpPr>
            <a:grpSpLocks/>
          </p:cNvGrpSpPr>
          <p:nvPr/>
        </p:nvGrpSpPr>
        <p:grpSpPr bwMode="auto">
          <a:xfrm>
            <a:off x="6477000" y="1982788"/>
            <a:ext cx="209550" cy="239712"/>
            <a:chOff x="6643702" y="142852"/>
            <a:chExt cx="285752" cy="285752"/>
          </a:xfrm>
        </p:grpSpPr>
        <p:sp>
          <p:nvSpPr>
            <p:cNvPr id="244" name="Gwiazda 8-ramienna 243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45" name="Elipsa 244"/>
            <p:cNvSpPr/>
            <p:nvPr/>
          </p:nvSpPr>
          <p:spPr>
            <a:xfrm>
              <a:off x="6697822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6" name="Grupa 245"/>
          <p:cNvGrpSpPr>
            <a:grpSpLocks/>
          </p:cNvGrpSpPr>
          <p:nvPr/>
        </p:nvGrpSpPr>
        <p:grpSpPr bwMode="auto">
          <a:xfrm>
            <a:off x="6845300" y="1982788"/>
            <a:ext cx="209550" cy="239712"/>
            <a:chOff x="6643702" y="142852"/>
            <a:chExt cx="285752" cy="285752"/>
          </a:xfrm>
        </p:grpSpPr>
        <p:sp>
          <p:nvSpPr>
            <p:cNvPr id="247" name="Gwiazda 8-ramienna 246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48" name="Elipsa 247"/>
            <p:cNvSpPr/>
            <p:nvPr/>
          </p:nvSpPr>
          <p:spPr>
            <a:xfrm>
              <a:off x="6697822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7" name="Grupa 248"/>
          <p:cNvGrpSpPr>
            <a:grpSpLocks/>
          </p:cNvGrpSpPr>
          <p:nvPr/>
        </p:nvGrpSpPr>
        <p:grpSpPr bwMode="auto">
          <a:xfrm>
            <a:off x="7212013" y="1982788"/>
            <a:ext cx="209550" cy="239712"/>
            <a:chOff x="6643702" y="142852"/>
            <a:chExt cx="285752" cy="285752"/>
          </a:xfrm>
        </p:grpSpPr>
        <p:sp>
          <p:nvSpPr>
            <p:cNvPr id="250" name="Gwiazda 8-ramienna 249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51" name="Elipsa 250"/>
            <p:cNvSpPr/>
            <p:nvPr/>
          </p:nvSpPr>
          <p:spPr>
            <a:xfrm>
              <a:off x="6697821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8" name="Grupa 251"/>
          <p:cNvGrpSpPr>
            <a:grpSpLocks/>
          </p:cNvGrpSpPr>
          <p:nvPr/>
        </p:nvGrpSpPr>
        <p:grpSpPr bwMode="auto">
          <a:xfrm>
            <a:off x="7580313" y="1982788"/>
            <a:ext cx="209550" cy="239712"/>
            <a:chOff x="6643702" y="142852"/>
            <a:chExt cx="285752" cy="285752"/>
          </a:xfrm>
        </p:grpSpPr>
        <p:sp>
          <p:nvSpPr>
            <p:cNvPr id="253" name="Gwiazda 8-ramienna 252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54" name="Elipsa 253"/>
            <p:cNvSpPr/>
            <p:nvPr/>
          </p:nvSpPr>
          <p:spPr>
            <a:xfrm>
              <a:off x="6697821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19" name="Grupa 254"/>
          <p:cNvGrpSpPr>
            <a:grpSpLocks/>
          </p:cNvGrpSpPr>
          <p:nvPr/>
        </p:nvGrpSpPr>
        <p:grpSpPr bwMode="auto">
          <a:xfrm>
            <a:off x="7947025" y="1982788"/>
            <a:ext cx="209550" cy="239712"/>
            <a:chOff x="6643702" y="142852"/>
            <a:chExt cx="285752" cy="285752"/>
          </a:xfrm>
        </p:grpSpPr>
        <p:sp>
          <p:nvSpPr>
            <p:cNvPr id="256" name="Gwiazda 8-ramienna 255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57" name="Elipsa 256"/>
            <p:cNvSpPr/>
            <p:nvPr/>
          </p:nvSpPr>
          <p:spPr>
            <a:xfrm>
              <a:off x="6697822" y="197731"/>
              <a:ext cx="177513" cy="175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0" name="Grupa 257"/>
          <p:cNvGrpSpPr>
            <a:grpSpLocks/>
          </p:cNvGrpSpPr>
          <p:nvPr/>
        </p:nvGrpSpPr>
        <p:grpSpPr bwMode="auto">
          <a:xfrm>
            <a:off x="5741988" y="2401888"/>
            <a:ext cx="209550" cy="238125"/>
            <a:chOff x="6643702" y="142852"/>
            <a:chExt cx="285752" cy="285752"/>
          </a:xfrm>
        </p:grpSpPr>
        <p:sp>
          <p:nvSpPr>
            <p:cNvPr id="259" name="Gwiazda 8-ramienna 258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60" name="Elipsa 259"/>
            <p:cNvSpPr/>
            <p:nvPr/>
          </p:nvSpPr>
          <p:spPr>
            <a:xfrm>
              <a:off x="6697821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1" name="Grupa 260"/>
          <p:cNvGrpSpPr>
            <a:grpSpLocks/>
          </p:cNvGrpSpPr>
          <p:nvPr/>
        </p:nvGrpSpPr>
        <p:grpSpPr bwMode="auto">
          <a:xfrm>
            <a:off x="6110288" y="2401888"/>
            <a:ext cx="209550" cy="238125"/>
            <a:chOff x="6643702" y="142852"/>
            <a:chExt cx="285752" cy="285752"/>
          </a:xfrm>
        </p:grpSpPr>
        <p:sp>
          <p:nvSpPr>
            <p:cNvPr id="262" name="Gwiazda 8-ramienna 261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63" name="Elipsa 262"/>
            <p:cNvSpPr/>
            <p:nvPr/>
          </p:nvSpPr>
          <p:spPr>
            <a:xfrm>
              <a:off x="6697821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2" name="Grupa 263"/>
          <p:cNvGrpSpPr>
            <a:grpSpLocks/>
          </p:cNvGrpSpPr>
          <p:nvPr/>
        </p:nvGrpSpPr>
        <p:grpSpPr bwMode="auto">
          <a:xfrm>
            <a:off x="6477000" y="2401888"/>
            <a:ext cx="209550" cy="238125"/>
            <a:chOff x="6643702" y="142852"/>
            <a:chExt cx="285752" cy="285752"/>
          </a:xfrm>
        </p:grpSpPr>
        <p:sp>
          <p:nvSpPr>
            <p:cNvPr id="265" name="Gwiazda 8-ramienna 264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66" name="Elipsa 265"/>
            <p:cNvSpPr/>
            <p:nvPr/>
          </p:nvSpPr>
          <p:spPr>
            <a:xfrm>
              <a:off x="6697822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3" name="Grupa 266"/>
          <p:cNvGrpSpPr>
            <a:grpSpLocks/>
          </p:cNvGrpSpPr>
          <p:nvPr/>
        </p:nvGrpSpPr>
        <p:grpSpPr bwMode="auto">
          <a:xfrm>
            <a:off x="6845300" y="2401888"/>
            <a:ext cx="209550" cy="238125"/>
            <a:chOff x="6643702" y="142852"/>
            <a:chExt cx="285752" cy="285752"/>
          </a:xfrm>
        </p:grpSpPr>
        <p:sp>
          <p:nvSpPr>
            <p:cNvPr id="268" name="Gwiazda 8-ramienna 267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69" name="Elipsa 268"/>
            <p:cNvSpPr/>
            <p:nvPr/>
          </p:nvSpPr>
          <p:spPr>
            <a:xfrm>
              <a:off x="6697822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4" name="Grupa 269"/>
          <p:cNvGrpSpPr>
            <a:grpSpLocks/>
          </p:cNvGrpSpPr>
          <p:nvPr/>
        </p:nvGrpSpPr>
        <p:grpSpPr bwMode="auto">
          <a:xfrm>
            <a:off x="7212013" y="2401888"/>
            <a:ext cx="209550" cy="238125"/>
            <a:chOff x="6643702" y="142852"/>
            <a:chExt cx="285752" cy="285752"/>
          </a:xfrm>
        </p:grpSpPr>
        <p:sp>
          <p:nvSpPr>
            <p:cNvPr id="271" name="Gwiazda 8-ramienna 270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72" name="Elipsa 271"/>
            <p:cNvSpPr/>
            <p:nvPr/>
          </p:nvSpPr>
          <p:spPr>
            <a:xfrm>
              <a:off x="6697821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5" name="Grupa 272"/>
          <p:cNvGrpSpPr>
            <a:grpSpLocks/>
          </p:cNvGrpSpPr>
          <p:nvPr/>
        </p:nvGrpSpPr>
        <p:grpSpPr bwMode="auto">
          <a:xfrm>
            <a:off x="7580313" y="2401888"/>
            <a:ext cx="209550" cy="238125"/>
            <a:chOff x="6643702" y="142852"/>
            <a:chExt cx="285752" cy="285752"/>
          </a:xfrm>
        </p:grpSpPr>
        <p:sp>
          <p:nvSpPr>
            <p:cNvPr id="274" name="Gwiazda 8-ramienna 273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75" name="Elipsa 274"/>
            <p:cNvSpPr/>
            <p:nvPr/>
          </p:nvSpPr>
          <p:spPr>
            <a:xfrm>
              <a:off x="6697821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6" name="Grupa 275"/>
          <p:cNvGrpSpPr>
            <a:grpSpLocks/>
          </p:cNvGrpSpPr>
          <p:nvPr/>
        </p:nvGrpSpPr>
        <p:grpSpPr bwMode="auto">
          <a:xfrm>
            <a:off x="7947025" y="2401888"/>
            <a:ext cx="209550" cy="238125"/>
            <a:chOff x="6643702" y="142852"/>
            <a:chExt cx="285752" cy="285752"/>
          </a:xfrm>
        </p:grpSpPr>
        <p:sp>
          <p:nvSpPr>
            <p:cNvPr id="277" name="Gwiazda 8-ramienna 276"/>
            <p:cNvSpPr/>
            <p:nvPr/>
          </p:nvSpPr>
          <p:spPr>
            <a:xfrm>
              <a:off x="6643702" y="142852"/>
              <a:ext cx="285752" cy="285752"/>
            </a:xfrm>
            <a:prstGeom prst="star8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  <p:sp>
          <p:nvSpPr>
            <p:cNvPr id="278" name="Elipsa 277"/>
            <p:cNvSpPr/>
            <p:nvPr/>
          </p:nvSpPr>
          <p:spPr>
            <a:xfrm>
              <a:off x="6697822" y="198097"/>
              <a:ext cx="177513" cy="17526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 sz="1800"/>
            </a:p>
          </p:txBody>
        </p:sp>
      </p:grpSp>
      <p:grpSp>
        <p:nvGrpSpPr>
          <p:cNvPr id="69727" name="Grupa 283"/>
          <p:cNvGrpSpPr>
            <a:grpSpLocks/>
          </p:cNvGrpSpPr>
          <p:nvPr/>
        </p:nvGrpSpPr>
        <p:grpSpPr bwMode="auto">
          <a:xfrm>
            <a:off x="6159500" y="977900"/>
            <a:ext cx="1577975" cy="479425"/>
            <a:chOff x="5285586" y="571480"/>
            <a:chExt cx="2145522" cy="573092"/>
          </a:xfrm>
        </p:grpSpPr>
        <p:cxnSp>
          <p:nvCxnSpPr>
            <p:cNvPr id="280" name="Łącznik prosty 279"/>
            <p:cNvCxnSpPr/>
            <p:nvPr/>
          </p:nvCxnSpPr>
          <p:spPr>
            <a:xfrm rot="5400000">
              <a:off x="5000119" y="856947"/>
              <a:ext cx="573092" cy="215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Łącznik prosty 280"/>
            <p:cNvCxnSpPr/>
            <p:nvPr/>
          </p:nvCxnSpPr>
          <p:spPr>
            <a:xfrm rot="5400000">
              <a:off x="7144432" y="855998"/>
              <a:ext cx="571195" cy="215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Łącznik prosty 282"/>
            <p:cNvCxnSpPr/>
            <p:nvPr/>
          </p:nvCxnSpPr>
          <p:spPr>
            <a:xfrm>
              <a:off x="5285586" y="1142675"/>
              <a:ext cx="2143364" cy="18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728" name="pole tekstowe 284"/>
          <p:cNvSpPr txBox="1">
            <a:spLocks noChangeArrowheads="1"/>
          </p:cNvSpPr>
          <p:nvPr/>
        </p:nvSpPr>
        <p:spPr bwMode="auto">
          <a:xfrm>
            <a:off x="6213475" y="987425"/>
            <a:ext cx="1470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200" b="1">
                <a:solidFill>
                  <a:srgbClr val="CC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Zanieczyszczona woda</a:t>
            </a:r>
          </a:p>
        </p:txBody>
      </p:sp>
      <p:grpSp>
        <p:nvGrpSpPr>
          <p:cNvPr id="69729" name="Grupa 285"/>
          <p:cNvGrpSpPr>
            <a:grpSpLocks/>
          </p:cNvGrpSpPr>
          <p:nvPr/>
        </p:nvGrpSpPr>
        <p:grpSpPr bwMode="auto">
          <a:xfrm>
            <a:off x="6161088" y="5581650"/>
            <a:ext cx="1576387" cy="479425"/>
            <a:chOff x="5285586" y="571480"/>
            <a:chExt cx="2145522" cy="573092"/>
          </a:xfrm>
        </p:grpSpPr>
        <p:cxnSp>
          <p:nvCxnSpPr>
            <p:cNvPr id="287" name="Łącznik prosty 286"/>
            <p:cNvCxnSpPr/>
            <p:nvPr/>
          </p:nvCxnSpPr>
          <p:spPr>
            <a:xfrm rot="5400000">
              <a:off x="5000120" y="856946"/>
              <a:ext cx="573092" cy="21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Łącznik prosty 287"/>
            <p:cNvCxnSpPr/>
            <p:nvPr/>
          </p:nvCxnSpPr>
          <p:spPr>
            <a:xfrm rot="5400000">
              <a:off x="7144431" y="855997"/>
              <a:ext cx="571195" cy="21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Łącznik prosty 288"/>
            <p:cNvCxnSpPr/>
            <p:nvPr/>
          </p:nvCxnSpPr>
          <p:spPr>
            <a:xfrm>
              <a:off x="5285586" y="1142675"/>
              <a:ext cx="2143362" cy="18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730" name="pole tekstowe 289"/>
          <p:cNvSpPr txBox="1">
            <a:spLocks noChangeArrowheads="1"/>
          </p:cNvSpPr>
          <p:nvPr/>
        </p:nvSpPr>
        <p:spPr bwMode="auto">
          <a:xfrm>
            <a:off x="6213475" y="5641975"/>
            <a:ext cx="14716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400" b="1">
                <a:solidFill>
                  <a:srgbClr val="6699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Czysta woda</a:t>
            </a:r>
          </a:p>
        </p:txBody>
      </p:sp>
      <p:sp>
        <p:nvSpPr>
          <p:cNvPr id="69731" name="Line 1230"/>
          <p:cNvSpPr>
            <a:spLocks noChangeShapeType="1"/>
          </p:cNvSpPr>
          <p:nvPr/>
        </p:nvSpPr>
        <p:spPr bwMode="auto">
          <a:xfrm>
            <a:off x="6934200" y="1524000"/>
            <a:ext cx="1588" cy="354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69732" name="Line 1231"/>
          <p:cNvSpPr>
            <a:spLocks noChangeShapeType="1"/>
          </p:cNvSpPr>
          <p:nvPr/>
        </p:nvSpPr>
        <p:spPr bwMode="auto">
          <a:xfrm>
            <a:off x="6934200" y="5334000"/>
            <a:ext cx="1588" cy="354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69733" name="Rectangle 1232"/>
          <p:cNvSpPr>
            <a:spLocks noChangeArrowheads="1"/>
          </p:cNvSpPr>
          <p:nvPr/>
        </p:nvSpPr>
        <p:spPr bwMode="auto">
          <a:xfrm>
            <a:off x="990600" y="1905000"/>
            <a:ext cx="43434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r>
              <a:rPr lang="pl-PL" altLang="pl-PL" sz="1800" b="1">
                <a:solidFill>
                  <a:srgbClr val="FF0000"/>
                </a:solidFill>
                <a:latin typeface="Arial" panose="020B0604020202020204" pitchFamily="34" charset="0"/>
              </a:rPr>
              <a:t>I</a:t>
            </a:r>
            <a:r>
              <a:rPr lang="pl-PL" altLang="pl-PL" sz="18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nstalacj</a:t>
            </a:r>
            <a:r>
              <a:rPr lang="pl-PL" altLang="pl-PL" sz="18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pl-PL" altLang="pl-PL" sz="18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do oczyszczania wody</a:t>
            </a:r>
            <a:endParaRPr lang="pl-PL" altLang="pl-PL" sz="18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r>
              <a:rPr lang="pl-PL" altLang="pl-PL" sz="18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pl-PL" altLang="pl-PL" sz="18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Char char="ü"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nanosorbenty (np. nieorganiczne</a:t>
            </a:r>
            <a:endParaRPr lang="pl-PL" altLang="pl-PL" sz="1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nanokryszta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ł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y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);</a:t>
            </a: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Char char="ü"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nanocz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stki w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ę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glowe lub zeolity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;</a:t>
            </a: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Char char="ü"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nanocz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stki aktywne w reakcjach</a:t>
            </a:r>
            <a:endParaRPr lang="pl-PL" altLang="pl-PL" sz="1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 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redoks (np. Fe</a:t>
            </a:r>
            <a:r>
              <a:rPr lang="pl-PL" altLang="pl-PL" sz="1800" b="1" baseline="30000">
                <a:solidFill>
                  <a:srgbClr val="008000"/>
                </a:solidFill>
                <a:latin typeface="Arial" panose="020B0604020202020204" pitchFamily="34" charset="0"/>
              </a:rPr>
              <a:t>o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i bimetaliczne Fe</a:t>
            </a:r>
            <a:r>
              <a:rPr lang="pl-PL" altLang="pl-PL" sz="1800" b="1" baseline="30000">
                <a:solidFill>
                  <a:srgbClr val="008000"/>
                </a:solidFill>
                <a:latin typeface="Arial" panose="020B0604020202020204" pitchFamily="34" charset="0"/>
              </a:rPr>
              <a:t>o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;</a:t>
            </a: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Char char="ü"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bioaktywne nanocz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ą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stki (np. MgO </a:t>
            </a:r>
            <a:endParaRPr lang="pl-PL" altLang="pl-PL" sz="1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 Ag)</a:t>
            </a:r>
            <a:r>
              <a:rPr lang="pl-PL" altLang="pl-PL" sz="1800" b="1">
                <a:solidFill>
                  <a:srgbClr val="008000"/>
                </a:solidFill>
                <a:latin typeface="Arial" panose="020B0604020202020204" pitchFamily="34" charset="0"/>
              </a:rPr>
              <a:t>.</a:t>
            </a:r>
            <a:endParaRPr lang="pl-PL" altLang="pl-PL" sz="180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08000"/>
              </a:buClr>
              <a:buFont typeface="Wingdings" panose="05000000000000000000" pitchFamily="2" charset="2"/>
              <a:buNone/>
            </a:pPr>
            <a:endParaRPr lang="pl-PL" altLang="pl-PL" sz="180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69734" name="Rectangle 1233"/>
          <p:cNvSpPr>
            <a:spLocks noChangeArrowheads="1"/>
          </p:cNvSpPr>
          <p:nvPr/>
        </p:nvSpPr>
        <p:spPr bwMode="auto">
          <a:xfrm>
            <a:off x="1143000" y="6400800"/>
            <a:ext cx="4383088" cy="276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l-PL" sz="1200">
                <a:solidFill>
                  <a:srgbClr val="FF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N. S</a:t>
            </a:r>
            <a:r>
              <a:rPr lang="pl-PL" altLang="pl-PL" sz="1200">
                <a:solidFill>
                  <a:srgbClr val="FF3300"/>
                </a:solidFill>
                <a:latin typeface="Arial" panose="020B0604020202020204" pitchFamily="34" charset="0"/>
              </a:rPr>
              <a:t>avage</a:t>
            </a:r>
            <a:r>
              <a:rPr lang="en-US" altLang="pl-PL" sz="1200">
                <a:solidFill>
                  <a:srgbClr val="FF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M.S. D</a:t>
            </a:r>
            <a:r>
              <a:rPr lang="pl-PL" altLang="pl-PL" sz="1200">
                <a:solidFill>
                  <a:srgbClr val="FF3300"/>
                </a:solidFill>
                <a:latin typeface="Arial" panose="020B0604020202020204" pitchFamily="34" charset="0"/>
              </a:rPr>
              <a:t>iallo, </a:t>
            </a:r>
            <a:r>
              <a:rPr lang="en-US" altLang="pl-PL" sz="1200">
                <a:solidFill>
                  <a:srgbClr val="FF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J. Nanoparticles Res., 2005, 7, 331</a:t>
            </a:r>
            <a:r>
              <a:rPr lang="pl-PL" altLang="pl-PL" sz="1200">
                <a:solidFill>
                  <a:srgbClr val="FF3300"/>
                </a:solidFill>
                <a:latin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ymbol zastępczy zawartości 3"/>
          <p:cNvSpPr>
            <a:spLocks noGrp="1"/>
          </p:cNvSpPr>
          <p:nvPr>
            <p:ph idx="1"/>
          </p:nvPr>
        </p:nvSpPr>
        <p:spPr>
          <a:xfrm>
            <a:off x="285750" y="2428875"/>
            <a:ext cx="5072063" cy="749300"/>
          </a:xfrm>
        </p:spPr>
        <p:txBody>
          <a:bodyPr>
            <a:spAutoFit/>
          </a:bodyPr>
          <a:lstStyle/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Polimeryzacja katalizowana zasadowo  (rezorcyna +formaldehyd)</a:t>
            </a:r>
          </a:p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Sieciowanie żywicy (100°C, 24 godz.)</a:t>
            </a:r>
          </a:p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Karbonizacja żywicy (600°C, N</a:t>
            </a:r>
            <a:r>
              <a:rPr lang="pl-PL" altLang="pl-PL" sz="12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, kilka godz.)</a:t>
            </a:r>
          </a:p>
        </p:txBody>
      </p:sp>
      <p:pic>
        <p:nvPicPr>
          <p:cNvPr id="7168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1285875"/>
            <a:ext cx="1208088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pole tekstowe 48"/>
          <p:cNvSpPr txBox="1">
            <a:spLocks noChangeArrowheads="1"/>
          </p:cNvSpPr>
          <p:nvPr/>
        </p:nvSpPr>
        <p:spPr bwMode="auto">
          <a:xfrm>
            <a:off x="1858963" y="1857375"/>
            <a:ext cx="404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OH</a:t>
            </a:r>
            <a:r>
              <a:rPr lang="pl-PL" altLang="pl-PL" sz="1000" baseline="30000">
                <a:cs typeface="Arial" panose="020B0604020202020204" pitchFamily="34" charset="0"/>
              </a:rPr>
              <a:t>-</a:t>
            </a:r>
            <a:endParaRPr lang="pl-PL" altLang="pl-PL" sz="1000">
              <a:cs typeface="Arial" panose="020B0604020202020204" pitchFamily="34" charset="0"/>
            </a:endParaRPr>
          </a:p>
        </p:txBody>
      </p:sp>
      <p:sp>
        <p:nvSpPr>
          <p:cNvPr id="71685" name="pole tekstowe 49"/>
          <p:cNvSpPr txBox="1">
            <a:spLocks noChangeArrowheads="1"/>
          </p:cNvSpPr>
          <p:nvPr/>
        </p:nvSpPr>
        <p:spPr bwMode="auto">
          <a:xfrm>
            <a:off x="1566863" y="1468438"/>
            <a:ext cx="981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Polimeryzacja</a:t>
            </a:r>
          </a:p>
        </p:txBody>
      </p:sp>
      <p:sp>
        <p:nvSpPr>
          <p:cNvPr id="71686" name="pole tekstowe 50"/>
          <p:cNvSpPr txBox="1">
            <a:spLocks noChangeArrowheads="1"/>
          </p:cNvSpPr>
          <p:nvPr/>
        </p:nvSpPr>
        <p:spPr bwMode="auto">
          <a:xfrm>
            <a:off x="209550" y="2143125"/>
            <a:ext cx="7953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Rezorcyna</a:t>
            </a:r>
          </a:p>
        </p:txBody>
      </p:sp>
      <p:sp>
        <p:nvSpPr>
          <p:cNvPr id="71687" name="pole tekstowe 51"/>
          <p:cNvSpPr txBox="1">
            <a:spLocks noChangeArrowheads="1"/>
          </p:cNvSpPr>
          <p:nvPr/>
        </p:nvSpPr>
        <p:spPr bwMode="auto">
          <a:xfrm>
            <a:off x="1065213" y="2143125"/>
            <a:ext cx="9302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Formaldehyd</a:t>
            </a:r>
          </a:p>
        </p:txBody>
      </p:sp>
      <p:cxnSp>
        <p:nvCxnSpPr>
          <p:cNvPr id="31" name="Łącznik prosty ze strzałką 30"/>
          <p:cNvCxnSpPr/>
          <p:nvPr/>
        </p:nvCxnSpPr>
        <p:spPr>
          <a:xfrm>
            <a:off x="1781175" y="1785938"/>
            <a:ext cx="579438" cy="635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68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1500188"/>
            <a:ext cx="6635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500188"/>
            <a:ext cx="64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4" name="Łącznik prosty ze strzałką 33"/>
          <p:cNvCxnSpPr/>
          <p:nvPr/>
        </p:nvCxnSpPr>
        <p:spPr>
          <a:xfrm>
            <a:off x="3567113" y="1785938"/>
            <a:ext cx="579437" cy="635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92" name="pole tekstowe 63"/>
          <p:cNvSpPr txBox="1">
            <a:spLocks noChangeArrowheads="1"/>
          </p:cNvSpPr>
          <p:nvPr/>
        </p:nvSpPr>
        <p:spPr bwMode="auto">
          <a:xfrm>
            <a:off x="3638550" y="1857375"/>
            <a:ext cx="536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600</a:t>
            </a:r>
            <a:r>
              <a:rPr lang="pl-PL" altLang="pl-PL" sz="1000" baseline="30000">
                <a:cs typeface="Arial" panose="020B0604020202020204" pitchFamily="34" charset="0"/>
              </a:rPr>
              <a:t>o</a:t>
            </a:r>
            <a:r>
              <a:rPr lang="pl-PL" altLang="pl-PL" sz="1000">
                <a:cs typeface="Arial" panose="020B0604020202020204" pitchFamily="34" charset="0"/>
              </a:rPr>
              <a:t>C</a:t>
            </a:r>
          </a:p>
        </p:txBody>
      </p:sp>
      <p:sp>
        <p:nvSpPr>
          <p:cNvPr id="71693" name="pole tekstowe 64"/>
          <p:cNvSpPr txBox="1">
            <a:spLocks noChangeArrowheads="1"/>
          </p:cNvSpPr>
          <p:nvPr/>
        </p:nvSpPr>
        <p:spPr bwMode="auto">
          <a:xfrm>
            <a:off x="3443288" y="1468438"/>
            <a:ext cx="9223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000">
                <a:cs typeface="Arial" panose="020B0604020202020204" pitchFamily="34" charset="0"/>
              </a:rPr>
              <a:t>Karbonizacja</a:t>
            </a:r>
          </a:p>
        </p:txBody>
      </p:sp>
      <p:pic>
        <p:nvPicPr>
          <p:cNvPr id="716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1285875"/>
            <a:ext cx="3316288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95" name="pole tekstowe 39"/>
          <p:cNvSpPr txBox="1">
            <a:spLocks noChangeArrowheads="1"/>
          </p:cNvSpPr>
          <p:nvPr/>
        </p:nvSpPr>
        <p:spPr bwMode="auto">
          <a:xfrm>
            <a:off x="6072188" y="3786188"/>
            <a:ext cx="2478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Kuliste cząstki węglowe – 700 nm</a:t>
            </a:r>
          </a:p>
        </p:txBody>
      </p:sp>
      <p:sp>
        <p:nvSpPr>
          <p:cNvPr id="71696" name="pole tekstowe 40"/>
          <p:cNvSpPr txBox="1">
            <a:spLocks noChangeArrowheads="1"/>
          </p:cNvSpPr>
          <p:nvPr/>
        </p:nvSpPr>
        <p:spPr bwMode="auto">
          <a:xfrm>
            <a:off x="5929313" y="6500813"/>
            <a:ext cx="27305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Podłużne nieliniowe cząstki węglowe </a:t>
            </a:r>
          </a:p>
        </p:txBody>
      </p:sp>
      <p:pic>
        <p:nvPicPr>
          <p:cNvPr id="71697" name="Obraz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3071813"/>
            <a:ext cx="4824412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98" name="pole tekstowe 43"/>
          <p:cNvSpPr txBox="1">
            <a:spLocks noChangeArrowheads="1"/>
          </p:cNvSpPr>
          <p:nvPr/>
        </p:nvSpPr>
        <p:spPr bwMode="auto">
          <a:xfrm>
            <a:off x="428625" y="6429375"/>
            <a:ext cx="48577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Wpływ parametrów procesu na średnicę kulistych cząstek węglowych</a:t>
            </a:r>
          </a:p>
        </p:txBody>
      </p:sp>
      <p:pic>
        <p:nvPicPr>
          <p:cNvPr id="7169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4214813"/>
            <a:ext cx="3316288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Łuk 20"/>
          <p:cNvSpPr/>
          <p:nvPr/>
        </p:nvSpPr>
        <p:spPr>
          <a:xfrm rot="9224223">
            <a:off x="-146050" y="3098800"/>
            <a:ext cx="5214938" cy="2520950"/>
          </a:xfrm>
          <a:prstGeom prst="arc">
            <a:avLst>
              <a:gd name="adj1" fmla="val 11271580"/>
              <a:gd name="adj2" fmla="val 20087603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1701" name="Prostokąt 1"/>
          <p:cNvSpPr>
            <a:spLocks noChangeArrowheads="1"/>
          </p:cNvSpPr>
          <p:nvPr/>
        </p:nvSpPr>
        <p:spPr bwMode="auto">
          <a:xfrm>
            <a:off x="1619250" y="141288"/>
            <a:ext cx="62293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Cząstki węglowe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rozwinięcie procesu Stöbera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52538"/>
            <a:ext cx="65913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Obraz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3" t="7938"/>
          <a:stretch>
            <a:fillRect/>
          </a:stretch>
        </p:blipFill>
        <p:spPr bwMode="auto">
          <a:xfrm>
            <a:off x="0" y="4484688"/>
            <a:ext cx="2357438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Symbol zastępczy zawartości 3"/>
          <p:cNvSpPr>
            <a:spLocks noGrp="1"/>
          </p:cNvSpPr>
          <p:nvPr>
            <p:ph idx="1"/>
          </p:nvPr>
        </p:nvSpPr>
        <p:spPr>
          <a:xfrm>
            <a:off x="214313" y="3643313"/>
            <a:ext cx="6572250" cy="749300"/>
          </a:xfrm>
        </p:spPr>
        <p:txBody>
          <a:bodyPr>
            <a:spAutoFit/>
          </a:bodyPr>
          <a:lstStyle/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Stopień rozwinięcia mezoporowatości w zależności od początkowej ilości cząstek SiO</a:t>
            </a:r>
            <a:r>
              <a:rPr lang="pl-PL" altLang="pl-PL" sz="12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endParaRPr lang="pl-PL" altLang="pl-PL" sz="12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Zachowanie morfologii cząstek w przypadku aktywacji KOH i CO</a:t>
            </a:r>
            <a:r>
              <a:rPr lang="pl-PL" altLang="pl-PL" sz="12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pPr>
              <a:spcBef>
                <a:spcPts val="438"/>
              </a:spcBef>
              <a:buFont typeface="Wingdings" panose="05000000000000000000" pitchFamily="2" charset="2"/>
              <a:buChar char="§"/>
            </a:pP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Rozwinięcie powierzchni właściwej do 2400 m</a:t>
            </a:r>
            <a:r>
              <a:rPr lang="pl-PL" altLang="pl-PL" sz="1200" baseline="300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/g (KOH) i 2450 m</a:t>
            </a:r>
            <a:r>
              <a:rPr lang="pl-PL" altLang="pl-PL" sz="1200" baseline="300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/g (CO</a:t>
            </a:r>
            <a:r>
              <a:rPr lang="pl-PL" altLang="pl-PL" sz="12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pic>
        <p:nvPicPr>
          <p:cNvPr id="7270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5000625"/>
            <a:ext cx="2159000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3162300"/>
            <a:ext cx="2159000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262063"/>
            <a:ext cx="2160587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2" name="pole tekstowe 47"/>
          <p:cNvSpPr txBox="1">
            <a:spLocks noChangeArrowheads="1"/>
          </p:cNvSpPr>
          <p:nvPr/>
        </p:nvSpPr>
        <p:spPr bwMode="auto">
          <a:xfrm>
            <a:off x="6572250" y="2857500"/>
            <a:ext cx="23399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Mezoporowate cząstki węglowe</a:t>
            </a:r>
          </a:p>
        </p:txBody>
      </p:sp>
      <p:sp>
        <p:nvSpPr>
          <p:cNvPr id="72713" name="pole tekstowe 49"/>
          <p:cNvSpPr txBox="1">
            <a:spLocks noChangeArrowheads="1"/>
          </p:cNvSpPr>
          <p:nvPr/>
        </p:nvSpPr>
        <p:spPr bwMode="auto">
          <a:xfrm>
            <a:off x="6500813" y="6572250"/>
            <a:ext cx="26733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Aktywowane cząstki węglowe (CO</a:t>
            </a:r>
            <a:r>
              <a:rPr lang="pl-PL" altLang="pl-PL" sz="1200" baseline="-2500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7271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376738"/>
            <a:ext cx="20955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5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57688"/>
            <a:ext cx="20923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6" name="pole tekstowe 51"/>
          <p:cNvSpPr txBox="1">
            <a:spLocks noChangeArrowheads="1"/>
          </p:cNvSpPr>
          <p:nvPr/>
        </p:nvSpPr>
        <p:spPr bwMode="auto">
          <a:xfrm>
            <a:off x="465138" y="6500813"/>
            <a:ext cx="61595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Rozkład objętości porów oraz przykładowe izotermy adsorpcji N</a:t>
            </a:r>
            <a:r>
              <a:rPr lang="pl-PL" altLang="pl-PL" sz="1200" baseline="-2500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 dla cząstek węglowych</a:t>
            </a:r>
          </a:p>
        </p:txBody>
      </p:sp>
      <p:sp>
        <p:nvSpPr>
          <p:cNvPr id="72717" name="pole tekstowe 48"/>
          <p:cNvSpPr txBox="1">
            <a:spLocks noChangeArrowheads="1"/>
          </p:cNvSpPr>
          <p:nvPr/>
        </p:nvSpPr>
        <p:spPr bwMode="auto">
          <a:xfrm>
            <a:off x="6500813" y="4724400"/>
            <a:ext cx="267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Aktywowane cząstki węglowe (KOH)</a:t>
            </a:r>
          </a:p>
        </p:txBody>
      </p:sp>
      <p:sp>
        <p:nvSpPr>
          <p:cNvPr id="53" name="pole tekstowe 52"/>
          <p:cNvSpPr txBox="1"/>
          <p:nvPr/>
        </p:nvSpPr>
        <p:spPr>
          <a:xfrm>
            <a:off x="3786188" y="4652963"/>
            <a:ext cx="498475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1050" b="1" dirty="0">
                <a:latin typeface="Arial" pitchFamily="34" charset="0"/>
                <a:cs typeface="Arial" pitchFamily="34" charset="0"/>
              </a:rPr>
              <a:t>KOH</a:t>
            </a:r>
          </a:p>
        </p:txBody>
      </p:sp>
      <p:sp>
        <p:nvSpPr>
          <p:cNvPr id="54" name="pole tekstowe 53"/>
          <p:cNvSpPr txBox="1"/>
          <p:nvPr/>
        </p:nvSpPr>
        <p:spPr>
          <a:xfrm>
            <a:off x="5929313" y="4643438"/>
            <a:ext cx="449262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1050" b="1" dirty="0">
                <a:latin typeface="Arial" pitchFamily="34" charset="0"/>
                <a:cs typeface="Arial" pitchFamily="34" charset="0"/>
              </a:rPr>
              <a:t>CO</a:t>
            </a:r>
            <a:r>
              <a:rPr lang="pl-PL" sz="1050" b="1" baseline="-25000" dirty="0">
                <a:latin typeface="Arial" pitchFamily="34" charset="0"/>
                <a:cs typeface="Arial" pitchFamily="34" charset="0"/>
              </a:rPr>
              <a:t>2</a:t>
            </a:r>
            <a:endParaRPr lang="pl-PL" sz="105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Łącznik prosty ze strzałką 17"/>
          <p:cNvCxnSpPr/>
          <p:nvPr/>
        </p:nvCxnSpPr>
        <p:spPr>
          <a:xfrm rot="5400000" flipH="1" flipV="1">
            <a:off x="1677194" y="5679282"/>
            <a:ext cx="358775" cy="1587"/>
          </a:xfrm>
          <a:prstGeom prst="straightConnector1">
            <a:avLst/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21" name="pole tekstowe 20"/>
          <p:cNvSpPr txBox="1">
            <a:spLocks noChangeArrowheads="1"/>
          </p:cNvSpPr>
          <p:nvPr/>
        </p:nvSpPr>
        <p:spPr bwMode="auto">
          <a:xfrm>
            <a:off x="1285875" y="5214938"/>
            <a:ext cx="10239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700" b="1">
                <a:latin typeface="Arial" panose="020B0604020202020204" pitchFamily="34" charset="0"/>
                <a:cs typeface="Arial" panose="020B0604020202020204" pitchFamily="34" charset="0"/>
              </a:rPr>
              <a:t>Stopień rozwinięcia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700" b="1">
                <a:latin typeface="Arial" panose="020B0604020202020204" pitchFamily="34" charset="0"/>
                <a:cs typeface="Arial" panose="020B0604020202020204" pitchFamily="34" charset="0"/>
              </a:rPr>
              <a:t>mezoporowatości</a:t>
            </a:r>
          </a:p>
        </p:txBody>
      </p:sp>
      <p:sp>
        <p:nvSpPr>
          <p:cNvPr id="72722" name="Prostokąt 1"/>
          <p:cNvSpPr>
            <a:spLocks noChangeArrowheads="1"/>
          </p:cNvSpPr>
          <p:nvPr/>
        </p:nvSpPr>
        <p:spPr bwMode="auto">
          <a:xfrm>
            <a:off x="2224088" y="215900"/>
            <a:ext cx="53959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Porowatość cząstek węglowych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500313"/>
            <a:ext cx="3995738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1214438"/>
            <a:ext cx="445770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1285875"/>
            <a:ext cx="324008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4143375"/>
            <a:ext cx="324008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4" name="pole tekstowe 45"/>
          <p:cNvSpPr txBox="1">
            <a:spLocks noChangeArrowheads="1"/>
          </p:cNvSpPr>
          <p:nvPr/>
        </p:nvSpPr>
        <p:spPr bwMode="auto">
          <a:xfrm>
            <a:off x="5357813" y="3763963"/>
            <a:ext cx="35433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Struktury węglowo-złote  (grupy aminopropylowe)</a:t>
            </a:r>
          </a:p>
        </p:txBody>
      </p:sp>
      <p:sp>
        <p:nvSpPr>
          <p:cNvPr id="73735" name="pole tekstowe 46"/>
          <p:cNvSpPr txBox="1">
            <a:spLocks noChangeArrowheads="1"/>
          </p:cNvSpPr>
          <p:nvPr/>
        </p:nvSpPr>
        <p:spPr bwMode="auto">
          <a:xfrm>
            <a:off x="5643563" y="6581775"/>
            <a:ext cx="30416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Struktury węglowo-złote  (grupy amidowe)</a:t>
            </a:r>
          </a:p>
        </p:txBody>
      </p:sp>
      <p:pic>
        <p:nvPicPr>
          <p:cNvPr id="73736" name="Obraz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3857625"/>
            <a:ext cx="3525838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7" name="pole tekstowe 48"/>
          <p:cNvSpPr txBox="1">
            <a:spLocks noChangeArrowheads="1"/>
          </p:cNvSpPr>
          <p:nvPr/>
        </p:nvSpPr>
        <p:spPr bwMode="auto">
          <a:xfrm>
            <a:off x="1066800" y="6500813"/>
            <a:ext cx="29337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Widmo UV-VIS struktur węglowo-złotych</a:t>
            </a:r>
          </a:p>
        </p:txBody>
      </p:sp>
      <p:sp>
        <p:nvSpPr>
          <p:cNvPr id="73738" name="Prostokąt 1"/>
          <p:cNvSpPr>
            <a:spLocks noChangeArrowheads="1"/>
          </p:cNvSpPr>
          <p:nvPr/>
        </p:nvSpPr>
        <p:spPr bwMode="auto">
          <a:xfrm>
            <a:off x="2774950" y="228600"/>
            <a:ext cx="3736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Struktury węglowo-złote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pole tekstowe 45"/>
          <p:cNvSpPr txBox="1">
            <a:spLocks noChangeArrowheads="1"/>
          </p:cNvSpPr>
          <p:nvPr/>
        </p:nvSpPr>
        <p:spPr bwMode="auto">
          <a:xfrm>
            <a:off x="5214938" y="3763963"/>
            <a:ext cx="38052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Struktury węglowo-srebrowe (grupy aminopropylowe)</a:t>
            </a:r>
          </a:p>
        </p:txBody>
      </p:sp>
      <p:sp>
        <p:nvSpPr>
          <p:cNvPr id="74755" name="pole tekstowe 46"/>
          <p:cNvSpPr txBox="1">
            <a:spLocks noChangeArrowheads="1"/>
          </p:cNvSpPr>
          <p:nvPr/>
        </p:nvSpPr>
        <p:spPr bwMode="auto">
          <a:xfrm>
            <a:off x="5500688" y="6500813"/>
            <a:ext cx="33480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Struktury węglowo-srebrowe  (grupy amidowe)</a:t>
            </a:r>
          </a:p>
        </p:txBody>
      </p:sp>
      <p:sp>
        <p:nvSpPr>
          <p:cNvPr id="74756" name="pole tekstowe 48"/>
          <p:cNvSpPr txBox="1">
            <a:spLocks noChangeArrowheads="1"/>
          </p:cNvSpPr>
          <p:nvPr/>
        </p:nvSpPr>
        <p:spPr bwMode="auto">
          <a:xfrm>
            <a:off x="500063" y="6500813"/>
            <a:ext cx="3316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Widmo UV-VIS struktur węglowo-srebrowych</a:t>
            </a:r>
          </a:p>
        </p:txBody>
      </p:sp>
      <p:pic>
        <p:nvPicPr>
          <p:cNvPr id="7475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454275"/>
            <a:ext cx="4481513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143000"/>
            <a:ext cx="4411663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1285875"/>
            <a:ext cx="324008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4071938"/>
            <a:ext cx="3240087" cy="242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1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929063"/>
            <a:ext cx="33369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2" name="Prostokąt 1"/>
          <p:cNvSpPr>
            <a:spLocks noChangeArrowheads="1"/>
          </p:cNvSpPr>
          <p:nvPr/>
        </p:nvSpPr>
        <p:spPr bwMode="auto">
          <a:xfrm>
            <a:off x="2470150" y="168275"/>
            <a:ext cx="4648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Struktury węglowo-srebrowe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Obraz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357313"/>
            <a:ext cx="6054725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Obraz 14" descr="IMG_204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500563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0" name="Prostokąt 15"/>
          <p:cNvSpPr>
            <a:spLocks noChangeArrowheads="1"/>
          </p:cNvSpPr>
          <p:nvPr/>
        </p:nvSpPr>
        <p:spPr bwMode="auto">
          <a:xfrm>
            <a:off x="0" y="5548313"/>
            <a:ext cx="5429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400">
                <a:latin typeface="Arial" panose="020B0604020202020204" pitchFamily="34" charset="0"/>
                <a:cs typeface="Arial" panose="020B0604020202020204" pitchFamily="34" charset="0"/>
              </a:rPr>
              <a:t>Spektrometr Ramana </a:t>
            </a:r>
            <a:r>
              <a:rPr lang="pl-PL" altLang="pl-PL" sz="1400" i="1">
                <a:latin typeface="Arial" panose="020B0604020202020204" pitchFamily="34" charset="0"/>
                <a:cs typeface="Arial" panose="020B0604020202020204" pitchFamily="34" charset="0"/>
              </a:rPr>
              <a:t>Renishaw (Laser 785 nm, moc 0,5%</a:t>
            </a:r>
            <a:r>
              <a:rPr lang="pl-PL" altLang="pl-PL" sz="140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400">
                <a:latin typeface="Arial" panose="020B0604020202020204" pitchFamily="34" charset="0"/>
                <a:cs typeface="Arial" panose="020B0604020202020204" pitchFamily="34" charset="0"/>
              </a:rPr>
              <a:t>(Instytut Optoelektroniki WAT)</a:t>
            </a:r>
          </a:p>
        </p:txBody>
      </p:sp>
      <p:sp>
        <p:nvSpPr>
          <p:cNvPr id="75781" name="Prostokąt 24"/>
          <p:cNvSpPr>
            <a:spLocks noChangeArrowheads="1"/>
          </p:cNvSpPr>
          <p:nvPr/>
        </p:nvSpPr>
        <p:spPr bwMode="auto">
          <a:xfrm>
            <a:off x="5715000" y="6357938"/>
            <a:ext cx="3359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400">
                <a:latin typeface="Arial" panose="020B0604020202020204" pitchFamily="34" charset="0"/>
                <a:cs typeface="Arial" panose="020B0604020202020204" pitchFamily="34" charset="0"/>
              </a:rPr>
              <a:t>Nanoszenie warstw metodą nakrapiania</a:t>
            </a:r>
          </a:p>
        </p:txBody>
      </p:sp>
      <p:grpSp>
        <p:nvGrpSpPr>
          <p:cNvPr id="75782" name="Grupa 20"/>
          <p:cNvGrpSpPr>
            <a:grpSpLocks/>
          </p:cNvGrpSpPr>
          <p:nvPr/>
        </p:nvGrpSpPr>
        <p:grpSpPr bwMode="auto">
          <a:xfrm>
            <a:off x="6192838" y="1500188"/>
            <a:ext cx="3236912" cy="2347912"/>
            <a:chOff x="6192594" y="1500174"/>
            <a:chExt cx="3237190" cy="2348701"/>
          </a:xfrm>
        </p:grpSpPr>
        <p:pic>
          <p:nvPicPr>
            <p:cNvPr id="75787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594" y="1571612"/>
              <a:ext cx="2880000" cy="1912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788" name="Picture 4" descr="Bez tytułu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4098" y="1500174"/>
              <a:ext cx="851412" cy="61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6621256" y="2143327"/>
              <a:ext cx="1285985" cy="495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pl-PL" sz="1050" dirty="0" err="1">
                  <a:latin typeface="Arial" pitchFamily="34" charset="0"/>
                  <a:cs typeface="Arial" pitchFamily="34" charset="0"/>
                </a:rPr>
                <a:t>p-merkaptoanilina</a:t>
              </a:r>
              <a:r>
                <a:rPr lang="pl-PL" sz="1050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pl-PL" sz="1050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pl-PL" sz="1050" dirty="0" err="1">
                  <a:latin typeface="Arial" pitchFamily="34" charset="0"/>
                  <a:cs typeface="Arial" pitchFamily="34" charset="0"/>
                </a:rPr>
                <a:t>pMA</a:t>
              </a:r>
              <a:r>
                <a:rPr lang="pl-PL" sz="1050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75790" name="Text Box 5"/>
            <p:cNvSpPr txBox="1">
              <a:spLocks noChangeArrowheads="1"/>
            </p:cNvSpPr>
            <p:nvPr/>
          </p:nvSpPr>
          <p:spPr bwMode="auto">
            <a:xfrm>
              <a:off x="6357950" y="3571876"/>
              <a:ext cx="30718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l-PL" altLang="pl-PL" sz="1200">
                  <a:latin typeface="Arial" panose="020B0604020202020204" pitchFamily="34" charset="0"/>
                  <a:cs typeface="Arial" panose="020B0604020202020204" pitchFamily="34" charset="0"/>
                </a:rPr>
                <a:t>Widmo Ramana dla czystego związku</a:t>
              </a:r>
            </a:p>
          </p:txBody>
        </p:sp>
      </p:grpSp>
      <p:sp>
        <p:nvSpPr>
          <p:cNvPr id="75783" name="Prostokąt 17"/>
          <p:cNvSpPr>
            <a:spLocks noChangeArrowheads="1"/>
          </p:cNvSpPr>
          <p:nvPr/>
        </p:nvSpPr>
        <p:spPr bwMode="auto">
          <a:xfrm>
            <a:off x="71438" y="4010025"/>
            <a:ext cx="1190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Wiązka lasera </a:t>
            </a:r>
          </a:p>
        </p:txBody>
      </p:sp>
      <p:sp>
        <p:nvSpPr>
          <p:cNvPr id="75784" name="Prostokąt 1"/>
          <p:cNvSpPr>
            <a:spLocks noChangeArrowheads="1"/>
          </p:cNvSpPr>
          <p:nvPr/>
        </p:nvSpPr>
        <p:spPr bwMode="auto">
          <a:xfrm>
            <a:off x="457200" y="139700"/>
            <a:ext cx="8305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Zastosowanie struktur typu rdzeń-otoczka (core-shell) w spektroskopii Ramana</a:t>
            </a:r>
          </a:p>
        </p:txBody>
      </p:sp>
      <p:sp>
        <p:nvSpPr>
          <p:cNvPr id="75785" name="Prostokąt 2"/>
          <p:cNvSpPr>
            <a:spLocks noChangeArrowheads="1"/>
          </p:cNvSpPr>
          <p:nvPr/>
        </p:nvSpPr>
        <p:spPr bwMode="auto">
          <a:xfrm>
            <a:off x="533400" y="6373813"/>
            <a:ext cx="457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Badania zrealizowane w Instytucie Optoelektroniki WAT.</a:t>
            </a:r>
          </a:p>
        </p:txBody>
      </p:sp>
      <p:sp>
        <p:nvSpPr>
          <p:cNvPr id="75786" name="Prostokąt 4"/>
          <p:cNvSpPr>
            <a:spLocks noChangeArrowheads="1"/>
          </p:cNvSpPr>
          <p:nvPr/>
        </p:nvSpPr>
        <p:spPr bwMode="auto">
          <a:xfrm>
            <a:off x="533400" y="6357938"/>
            <a:ext cx="4191000" cy="30797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upa 19"/>
          <p:cNvGrpSpPr>
            <a:grpSpLocks/>
          </p:cNvGrpSpPr>
          <p:nvPr/>
        </p:nvGrpSpPr>
        <p:grpSpPr bwMode="auto">
          <a:xfrm>
            <a:off x="4851400" y="1049338"/>
            <a:ext cx="3935413" cy="2941637"/>
            <a:chOff x="214282" y="1357297"/>
            <a:chExt cx="3935438" cy="2942230"/>
          </a:xfrm>
        </p:grpSpPr>
        <p:pic>
          <p:nvPicPr>
            <p:cNvPr id="7682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82" y="1357297"/>
              <a:ext cx="3504256" cy="27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828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7554" y="1449177"/>
              <a:ext cx="792166" cy="693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829" name="Prostokąt 17"/>
            <p:cNvSpPr>
              <a:spLocks noChangeArrowheads="1"/>
            </p:cNvSpPr>
            <p:nvPr/>
          </p:nvSpPr>
          <p:spPr bwMode="auto">
            <a:xfrm>
              <a:off x="214282" y="4022528"/>
              <a:ext cx="378621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1200">
                  <a:latin typeface="Arial" panose="020B0604020202020204" pitchFamily="34" charset="0"/>
                  <a:cs typeface="Arial" panose="020B0604020202020204" pitchFamily="34" charset="0"/>
                </a:rPr>
                <a:t>Nakroplona warstwa złota </a:t>
              </a:r>
            </a:p>
          </p:txBody>
        </p:sp>
      </p:grpSp>
      <p:grpSp>
        <p:nvGrpSpPr>
          <p:cNvPr id="76803" name="Grupa 18"/>
          <p:cNvGrpSpPr>
            <a:grpSpLocks/>
          </p:cNvGrpSpPr>
          <p:nvPr/>
        </p:nvGrpSpPr>
        <p:grpSpPr bwMode="auto">
          <a:xfrm>
            <a:off x="409575" y="1157288"/>
            <a:ext cx="3948113" cy="2813050"/>
            <a:chOff x="5072066" y="1417291"/>
            <a:chExt cx="3948084" cy="2811928"/>
          </a:xfrm>
        </p:grpSpPr>
        <p:grpSp>
          <p:nvGrpSpPr>
            <p:cNvPr id="76823" name="Grupa 12"/>
            <p:cNvGrpSpPr>
              <a:grpSpLocks/>
            </p:cNvGrpSpPr>
            <p:nvPr/>
          </p:nvGrpSpPr>
          <p:grpSpPr bwMode="auto">
            <a:xfrm>
              <a:off x="5072066" y="1417291"/>
              <a:ext cx="3948084" cy="2571750"/>
              <a:chOff x="2847975" y="2143125"/>
              <a:chExt cx="3948084" cy="2571750"/>
            </a:xfrm>
          </p:grpSpPr>
          <p:pic>
            <p:nvPicPr>
              <p:cNvPr id="76825" name="Picture 4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7975" y="2143125"/>
                <a:ext cx="3448050" cy="2571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6826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10273" y="2283854"/>
                <a:ext cx="785786" cy="679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824" name="Prostokąt 11"/>
            <p:cNvSpPr>
              <a:spLocks noChangeArrowheads="1"/>
            </p:cNvSpPr>
            <p:nvPr/>
          </p:nvSpPr>
          <p:spPr bwMode="auto">
            <a:xfrm>
              <a:off x="5162498" y="3952220"/>
              <a:ext cx="378621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l-PL" altLang="pl-PL" sz="1200">
                  <a:latin typeface="Arial" panose="020B0604020202020204" pitchFamily="34" charset="0"/>
                  <a:cs typeface="Arial" panose="020B0604020202020204" pitchFamily="34" charset="0"/>
                </a:rPr>
                <a:t>Naparowana warstwa srebra</a:t>
              </a:r>
            </a:p>
          </p:txBody>
        </p:sp>
      </p:grpSp>
      <p:sp>
        <p:nvSpPr>
          <p:cNvPr id="76804" name="Prostokąt 27"/>
          <p:cNvSpPr>
            <a:spLocks noChangeArrowheads="1"/>
          </p:cNvSpPr>
          <p:nvPr/>
        </p:nvSpPr>
        <p:spPr bwMode="auto">
          <a:xfrm>
            <a:off x="642938" y="6215063"/>
            <a:ext cx="37861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Nakroplona warstwa SiO</a:t>
            </a:r>
            <a:r>
              <a:rPr lang="pl-PL" altLang="pl-PL" sz="1200" baseline="-2500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@Au  </a:t>
            </a:r>
          </a:p>
        </p:txBody>
      </p:sp>
      <p:pic>
        <p:nvPicPr>
          <p:cNvPr id="76805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963" y="4027488"/>
            <a:ext cx="3071812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6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638" y="4000500"/>
            <a:ext cx="9874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7" name="Prostokąt 30"/>
          <p:cNvSpPr>
            <a:spLocks noChangeArrowheads="1"/>
          </p:cNvSpPr>
          <p:nvPr/>
        </p:nvSpPr>
        <p:spPr bwMode="auto">
          <a:xfrm>
            <a:off x="5000625" y="6215063"/>
            <a:ext cx="37861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Nakroplona warstwa SiO</a:t>
            </a:r>
            <a:r>
              <a:rPr lang="pl-PL" altLang="pl-PL" sz="1200" baseline="-2500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l-PL" altLang="pl-PL" sz="1200">
                <a:latin typeface="Arial" panose="020B0604020202020204" pitchFamily="34" charset="0"/>
                <a:cs typeface="Arial" panose="020B0604020202020204" pitchFamily="34" charset="0"/>
              </a:rPr>
              <a:t>@Ag  </a:t>
            </a:r>
          </a:p>
        </p:txBody>
      </p:sp>
      <p:pic>
        <p:nvPicPr>
          <p:cNvPr id="7680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1285875"/>
            <a:ext cx="11128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25" y="1214438"/>
            <a:ext cx="1104900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6810" name="Grupa 21"/>
          <p:cNvGrpSpPr>
            <a:grpSpLocks/>
          </p:cNvGrpSpPr>
          <p:nvPr/>
        </p:nvGrpSpPr>
        <p:grpSpPr bwMode="auto">
          <a:xfrm>
            <a:off x="690563" y="3957638"/>
            <a:ext cx="3381375" cy="2328862"/>
            <a:chOff x="690559" y="4164627"/>
            <a:chExt cx="3381375" cy="2328454"/>
          </a:xfrm>
        </p:grpSpPr>
        <p:pic>
          <p:nvPicPr>
            <p:cNvPr id="76820" name="Picture 8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559" y="4264231"/>
              <a:ext cx="3381375" cy="2228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821" name="Picture 9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13" y="4164627"/>
              <a:ext cx="1000132" cy="670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822" name="Picture 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5852" y="4264231"/>
              <a:ext cx="1000132" cy="86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6811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4192588"/>
            <a:ext cx="1076325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12" name="Prostokąt 24"/>
          <p:cNvSpPr>
            <a:spLocks noChangeArrowheads="1"/>
          </p:cNvSpPr>
          <p:nvPr/>
        </p:nvSpPr>
        <p:spPr bwMode="auto">
          <a:xfrm>
            <a:off x="2643188" y="1428750"/>
            <a:ext cx="1214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~10 pg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~90 fmol</a:t>
            </a:r>
          </a:p>
        </p:txBody>
      </p:sp>
      <p:sp>
        <p:nvSpPr>
          <p:cNvPr id="76813" name="Prostokąt 25"/>
          <p:cNvSpPr>
            <a:spLocks noChangeArrowheads="1"/>
          </p:cNvSpPr>
          <p:nvPr/>
        </p:nvSpPr>
        <p:spPr bwMode="auto">
          <a:xfrm>
            <a:off x="7000875" y="1428750"/>
            <a:ext cx="1214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~1 pg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~9 fmol</a:t>
            </a:r>
          </a:p>
        </p:txBody>
      </p:sp>
      <p:sp>
        <p:nvSpPr>
          <p:cNvPr id="76814" name="Prostokąt 26"/>
          <p:cNvSpPr>
            <a:spLocks noChangeArrowheads="1"/>
          </p:cNvSpPr>
          <p:nvPr/>
        </p:nvSpPr>
        <p:spPr bwMode="auto">
          <a:xfrm>
            <a:off x="1571625" y="4895850"/>
            <a:ext cx="1214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~0,1 pg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~0,9 fmol</a:t>
            </a:r>
          </a:p>
        </p:txBody>
      </p:sp>
      <p:sp>
        <p:nvSpPr>
          <p:cNvPr id="76815" name="Prostokąt 28"/>
          <p:cNvSpPr>
            <a:spLocks noChangeArrowheads="1"/>
          </p:cNvSpPr>
          <p:nvPr/>
        </p:nvSpPr>
        <p:spPr bwMode="auto">
          <a:xfrm>
            <a:off x="6929438" y="4714875"/>
            <a:ext cx="1214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~1 fg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~9 amol</a:t>
            </a:r>
          </a:p>
        </p:txBody>
      </p:sp>
      <p:sp>
        <p:nvSpPr>
          <p:cNvPr id="76816" name="Prostokąt 29"/>
          <p:cNvSpPr>
            <a:spLocks noChangeArrowheads="1"/>
          </p:cNvSpPr>
          <p:nvPr/>
        </p:nvSpPr>
        <p:spPr bwMode="auto">
          <a:xfrm>
            <a:off x="8001000" y="5286375"/>
            <a:ext cx="1285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~0,1 fg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~0,9 amol =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200" b="1">
                <a:latin typeface="Arial" panose="020B0604020202020204" pitchFamily="34" charset="0"/>
                <a:cs typeface="Arial" panose="020B0604020202020204" pitchFamily="34" charset="0"/>
              </a:rPr>
              <a:t>= 541800 cz.!!</a:t>
            </a:r>
          </a:p>
        </p:txBody>
      </p:sp>
      <p:sp>
        <p:nvSpPr>
          <p:cNvPr id="76817" name="Prostokąt 1"/>
          <p:cNvSpPr>
            <a:spLocks noChangeArrowheads="1"/>
          </p:cNvSpPr>
          <p:nvPr/>
        </p:nvSpPr>
        <p:spPr bwMode="auto">
          <a:xfrm>
            <a:off x="2095500" y="212725"/>
            <a:ext cx="5024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Widma p-merkaptoaniliny (pMA)</a:t>
            </a:r>
          </a:p>
        </p:txBody>
      </p:sp>
      <p:sp>
        <p:nvSpPr>
          <p:cNvPr id="76818" name="Prostokąt 31"/>
          <p:cNvSpPr>
            <a:spLocks noChangeArrowheads="1"/>
          </p:cNvSpPr>
          <p:nvPr/>
        </p:nvSpPr>
        <p:spPr bwMode="auto">
          <a:xfrm>
            <a:off x="2514600" y="6553200"/>
            <a:ext cx="3962400" cy="3048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l-PL" altLang="pl-PL" sz="2400"/>
          </a:p>
        </p:txBody>
      </p:sp>
      <p:sp>
        <p:nvSpPr>
          <p:cNvPr id="76819" name="Prostokąt 2"/>
          <p:cNvSpPr>
            <a:spLocks noChangeArrowheads="1"/>
          </p:cNvSpPr>
          <p:nvPr/>
        </p:nvSpPr>
        <p:spPr bwMode="auto">
          <a:xfrm>
            <a:off x="2514600" y="6581775"/>
            <a:ext cx="457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Badania zrealizowane w Instytucie Optoelektroniki WAT.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7772400" cy="762000"/>
          </a:xfrm>
        </p:spPr>
        <p:txBody>
          <a:bodyPr/>
          <a:lstStyle/>
          <a:p>
            <a:pPr eaLnBrk="1" hangingPunct="1"/>
            <a:r>
              <a:rPr lang="pl-PL" altLang="pl-PL" sz="2800" b="1" smtClean="0">
                <a:solidFill>
                  <a:srgbClr val="FF0000"/>
                </a:solidFill>
                <a:latin typeface="Arial" panose="020B0604020202020204" pitchFamily="34" charset="0"/>
              </a:rPr>
              <a:t>  Podsumowanie</a:t>
            </a:r>
            <a:endParaRPr lang="en-US" altLang="pl-PL" sz="2800" b="1" smtClean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1363" y="1524000"/>
            <a:ext cx="8113712" cy="4953000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AutoNum type="romanUcPeriod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Przedstawiono sposób otrzymywania mikroporowatych węgli aktywnych z prekursorów polimerowych o bardzo dobrych parametrach struktury porowatej.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AutoNum type="romanUcPeriod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Omówiono przykłady zastosowania tych węgli do adsorpcji dwutlenku węgla, wodoru i benzenu.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  Omówiono trzy zasadnicze strategie otrzymywania jednorodnych, uporządkowanych, mezoporowatych węgli: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 twardego odwzorowania,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koloidalnego odwzorowania,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miękkiego odwzorowania.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AutoNum type="romanUcPeriod" startAt="4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Przedstawiono sposób otrzymywania jednorodnych, uporządkowanych, mezoporowatych węgli z nanocząstkami metali i tlenków metali.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AutoNum type="romanUcPeriod" startAt="4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Podano przykłady wykorzystania tych materiałów do oczyszczania wody.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buFontTx/>
              <a:buAutoNum type="romanUcPeriod" startAt="4"/>
            </a:pPr>
            <a:r>
              <a:rPr lang="pl-PL" altLang="pl-PL" sz="200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Omówiono otrzymywanie, właściwości i zastosowanie struktur węglowo-metalicznych o kulistej morfologii.</a:t>
            </a:r>
            <a:endParaRPr lang="en-US" altLang="pl-PL" sz="200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286000"/>
            <a:ext cx="7772400" cy="1143000"/>
          </a:xfrm>
        </p:spPr>
        <p:txBody>
          <a:bodyPr anchor="ctr"/>
          <a:lstStyle/>
          <a:p>
            <a:r>
              <a:rPr lang="pl-PL" altLang="pl-PL" sz="440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Bardzo dziękuję za uwagę.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Data\Microsoft\Templates\Blank Presentation.pot</Template>
  <TotalTime>5859</TotalTime>
  <Words>3118</Words>
  <Application>Microsoft Office PowerPoint</Application>
  <PresentationFormat>Pokaz na ekranie (4:3)</PresentationFormat>
  <Paragraphs>783</Paragraphs>
  <Slides>55</Slides>
  <Notes>22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6</vt:i4>
      </vt:variant>
      <vt:variant>
        <vt:lpstr>Tytuły slajdów</vt:lpstr>
      </vt:variant>
      <vt:variant>
        <vt:i4>55</vt:i4>
      </vt:variant>
    </vt:vector>
  </HeadingPairs>
  <TitlesOfParts>
    <vt:vector size="62" baseType="lpstr">
      <vt:lpstr>Blank presentation</vt:lpstr>
      <vt:lpstr>SPW 12.0 Graph</vt:lpstr>
      <vt:lpstr>SPW 8.0 Graph</vt:lpstr>
      <vt:lpstr>Document</vt:lpstr>
      <vt:lpstr>Dokument</vt:lpstr>
      <vt:lpstr>ChemSketch</vt:lpstr>
      <vt:lpstr>Slajd</vt:lpstr>
      <vt:lpstr>Slajd 1</vt:lpstr>
      <vt:lpstr>Slajd 2</vt:lpstr>
      <vt:lpstr>Slajd 3</vt:lpstr>
      <vt:lpstr>Cele prezentacji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Parametry struktury porowatej materiałów węglowych otrzymanych z „twardej” matrycy z wykorzystaniem rezorcynolu i aldehydu krotonowego przed (MC-RK) i po aktywacji KOH (MC-RK-KOH), fenolu i para-formaldehydu przed (MC-FP) i po aktywacji KOH (MC-FP-KOH oraz  rezorcynolu i furfuralu przed (MC-RF) i po aktywacji KOH (MC-RF-KOH)</vt:lpstr>
      <vt:lpstr>Slajd 39</vt:lpstr>
      <vt:lpstr>Slajd 40</vt:lpstr>
      <vt:lpstr>Parametry struktury porowatej mezoporowatego węgla otrzymanego metodą miękkiego odwzorowania oraz mikro-mezoporowatego  węgla MC-ST-KOH otrzymanego w wyniku aktywacji mezoporowatego węgla MC-ST                   za pomocą KOH wyznaczone na podstawie adsorpcji N2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  Podsumowanie</vt:lpstr>
      <vt:lpstr>Bardzo dziękuję za uwagę.</vt:lpstr>
    </vt:vector>
  </TitlesOfParts>
  <Company>KSU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Mietek Jaroniec</dc:creator>
  <cp:lastModifiedBy>IMK</cp:lastModifiedBy>
  <cp:revision>174</cp:revision>
  <dcterms:created xsi:type="dcterms:W3CDTF">2002-06-07T13:49:20Z</dcterms:created>
  <dcterms:modified xsi:type="dcterms:W3CDTF">2015-07-03T09:44:52Z</dcterms:modified>
</cp:coreProperties>
</file>