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doc" ContentType="application/msword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9" r:id="rId2"/>
    <p:sldId id="301" r:id="rId3"/>
    <p:sldId id="256" r:id="rId4"/>
    <p:sldId id="302" r:id="rId5"/>
    <p:sldId id="257" r:id="rId6"/>
    <p:sldId id="271" r:id="rId7"/>
    <p:sldId id="263" r:id="rId8"/>
    <p:sldId id="265" r:id="rId9"/>
    <p:sldId id="266" r:id="rId10"/>
    <p:sldId id="272" r:id="rId11"/>
    <p:sldId id="267" r:id="rId12"/>
    <p:sldId id="273" r:id="rId13"/>
    <p:sldId id="274" r:id="rId14"/>
    <p:sldId id="269" r:id="rId15"/>
    <p:sldId id="275" r:id="rId16"/>
    <p:sldId id="276" r:id="rId17"/>
    <p:sldId id="277" r:id="rId18"/>
    <p:sldId id="278" r:id="rId19"/>
    <p:sldId id="279" r:id="rId20"/>
    <p:sldId id="280" r:id="rId21"/>
    <p:sldId id="295" r:id="rId22"/>
    <p:sldId id="296" r:id="rId23"/>
    <p:sldId id="297" r:id="rId24"/>
    <p:sldId id="298" r:id="rId25"/>
    <p:sldId id="299" r:id="rId26"/>
    <p:sldId id="282" r:id="rId27"/>
    <p:sldId id="283" r:id="rId28"/>
    <p:sldId id="284" r:id="rId29"/>
    <p:sldId id="287" r:id="rId30"/>
    <p:sldId id="289" r:id="rId31"/>
    <p:sldId id="291" r:id="rId32"/>
    <p:sldId id="292" r:id="rId33"/>
    <p:sldId id="293" r:id="rId34"/>
    <p:sldId id="300" r:id="rId35"/>
    <p:sldId id="303" r:id="rId36"/>
    <p:sldId id="304" r:id="rId37"/>
    <p:sldId id="305" r:id="rId38"/>
    <p:sldId id="306" r:id="rId39"/>
    <p:sldId id="307" r:id="rId40"/>
    <p:sldId id="308" r:id="rId41"/>
    <p:sldId id="309" r:id="rId42"/>
    <p:sldId id="310" r:id="rId43"/>
    <p:sldId id="311" r:id="rId44"/>
    <p:sldId id="312" r:id="rId45"/>
    <p:sldId id="313" r:id="rId46"/>
    <p:sldId id="314" r:id="rId47"/>
    <p:sldId id="315" r:id="rId48"/>
    <p:sldId id="316" r:id="rId49"/>
    <p:sldId id="317" r:id="rId50"/>
    <p:sldId id="318" r:id="rId51"/>
  </p:sldIdLst>
  <p:sldSz cx="9144000" cy="6858000" type="screen4x3"/>
  <p:notesSz cx="6797675" cy="9928225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158" autoAdjust="0"/>
    <p:restoredTop sz="90929"/>
  </p:normalViewPr>
  <p:slideViewPr>
    <p:cSldViewPr>
      <p:cViewPr varScale="1">
        <p:scale>
          <a:sx n="81" d="100"/>
          <a:sy n="81" d="100"/>
        </p:scale>
        <p:origin x="-1886" y="-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image" Target="../media/image14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169742-E00A-4AC0-B34B-231A0B8461F3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390F0D-646E-4818-B01D-2C43CD77F23B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B2748F-F4C2-42E4-AF78-445A1EADB7F5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208E8D-3628-4E36-A727-71E41CB2780E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0B3268-52B3-4BF4-B481-CC56F0558614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53A18E-3750-4BF7-A10F-90AF3AB598FC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49841-4F04-4C27-BD8C-BA7FEAF2B2DE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C2CB47-A477-4E0E-B716-51B483DE4877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36C693-3F0F-4D9C-BE63-3A7A69CB3B59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EA82E7-FDE9-4153-838A-0F8D2A1610B3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31325A-3F20-4998-8F09-31DA8CC4064D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D9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 wzorca tytułu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212A2FE-D390-4778-BC64-1816C89C66CE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kument_programu_Microsoft_Office_Word_97_20031.doc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kument_programu_Microsoft_Office_Word_97_20032.doc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kument_programu_Microsoft_Office_Word_97_20033.doc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kument_programu_Microsoft_Office_Word_97_20034.doc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kument_programu_Microsoft_Office_Word_97_20035.doc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4" Type="http://schemas.openxmlformats.org/officeDocument/2006/relationships/oleObject" Target="../embeddings/oleObject2.bin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9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Arkusz_programu_Microsoft_Office_Excel_97_20036.xls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9.v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emf"/><Relationship Id="rId5" Type="http://schemas.openxmlformats.org/officeDocument/2006/relationships/image" Target="../media/image30.emf"/><Relationship Id="rId4" Type="http://schemas.openxmlformats.org/officeDocument/2006/relationships/image" Target="../media/image29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emf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wm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pole tekstowe 7"/>
          <p:cNvSpPr txBox="1">
            <a:spLocks noChangeArrowheads="1"/>
          </p:cNvSpPr>
          <p:nvPr/>
        </p:nvSpPr>
        <p:spPr bwMode="auto">
          <a:xfrm>
            <a:off x="1331913" y="1484313"/>
            <a:ext cx="619283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>
                <a:latin typeface="Arial" pitchFamily="34" charset="0"/>
                <a:cs typeface="Arial" pitchFamily="34" charset="0"/>
              </a:rPr>
              <a:t>projekt nr </a:t>
            </a:r>
            <a:r>
              <a:rPr lang="pl-PL" sz="2000"/>
              <a:t>POKL.03.03.04-00-110/12</a:t>
            </a:r>
            <a:endParaRPr lang="pl-PL" sz="200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l-PL" sz="2000"/>
              <a:t>„Z Wojskową Akademią Techniczną nauka jest fascynująca!” </a:t>
            </a:r>
          </a:p>
        </p:txBody>
      </p:sp>
      <p:sp>
        <p:nvSpPr>
          <p:cNvPr id="26628" name="pole tekstowe 9"/>
          <p:cNvSpPr txBox="1">
            <a:spLocks noChangeArrowheads="1"/>
          </p:cNvSpPr>
          <p:nvPr/>
        </p:nvSpPr>
        <p:spPr bwMode="auto">
          <a:xfrm>
            <a:off x="971550" y="6308725"/>
            <a:ext cx="74009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1400" b="1"/>
              <a:t>Projekt współfinansowany przez Unię Europejską w ramach Europejskiego Funduszu Społecznego</a:t>
            </a:r>
            <a:endParaRPr lang="pl-PL" sz="1400"/>
          </a:p>
        </p:txBody>
      </p:sp>
      <p:sp>
        <p:nvSpPr>
          <p:cNvPr id="26629" name="Rectangle 12"/>
          <p:cNvSpPr>
            <a:spLocks noChangeArrowheads="1"/>
          </p:cNvSpPr>
          <p:nvPr/>
        </p:nvSpPr>
        <p:spPr bwMode="auto">
          <a:xfrm>
            <a:off x="827584" y="3789040"/>
            <a:ext cx="72358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sz="3600" dirty="0" smtClean="0">
                <a:latin typeface="Arial" pitchFamily="34" charset="0"/>
                <a:cs typeface="Arial" pitchFamily="34" charset="0"/>
              </a:rPr>
              <a:t> „</a:t>
            </a:r>
            <a:r>
              <a:rPr lang="pl-PL" sz="3200" dirty="0" smtClean="0">
                <a:latin typeface="Arial" pitchFamily="34" charset="0"/>
                <a:cs typeface="Arial" pitchFamily="34" charset="0"/>
              </a:rPr>
              <a:t>Mieszaniny i wyroby pirotechniczne”</a:t>
            </a:r>
            <a:endParaRPr lang="en-GB" altLang="pl-PL" sz="3200" dirty="0"/>
          </a:p>
        </p:txBody>
      </p:sp>
      <p:sp>
        <p:nvSpPr>
          <p:cNvPr id="26630" name="pole tekstowe 10"/>
          <p:cNvSpPr txBox="1">
            <a:spLocks noChangeArrowheads="1"/>
          </p:cNvSpPr>
          <p:nvPr/>
        </p:nvSpPr>
        <p:spPr bwMode="auto">
          <a:xfrm>
            <a:off x="684213" y="2997200"/>
            <a:ext cx="752951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400" dirty="0" smtClean="0"/>
              <a:t>WYKŁADY </a:t>
            </a:r>
            <a:r>
              <a:rPr lang="pl-PL" sz="2400" dirty="0"/>
              <a:t>Z </a:t>
            </a:r>
            <a:r>
              <a:rPr lang="pl-PL" sz="2400" dirty="0" smtClean="0"/>
              <a:t>CHEMII</a:t>
            </a:r>
            <a:endParaRPr lang="pl-PL" sz="2400" dirty="0"/>
          </a:p>
          <a:p>
            <a:pPr algn="ctr"/>
            <a:r>
              <a:rPr lang="pl-PL" sz="2400" dirty="0"/>
              <a:t>dla uczestników obozu w dniach 15.06-19.06.2015 r.</a:t>
            </a:r>
          </a:p>
        </p:txBody>
      </p:sp>
      <p:sp>
        <p:nvSpPr>
          <p:cNvPr id="7" name="pole tekstowe 3"/>
          <p:cNvSpPr txBox="1">
            <a:spLocks noChangeArrowheads="1"/>
          </p:cNvSpPr>
          <p:nvPr/>
        </p:nvSpPr>
        <p:spPr bwMode="auto">
          <a:xfrm>
            <a:off x="5580112" y="5157192"/>
            <a:ext cx="256672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1400" dirty="0">
                <a:latin typeface="Arial" pitchFamily="34" charset="0"/>
                <a:cs typeface="Arial" pitchFamily="34" charset="0"/>
              </a:rPr>
              <a:t>dr inż. Leszek SZYMAŃCZYK</a:t>
            </a:r>
          </a:p>
        </p:txBody>
      </p:sp>
      <p:sp>
        <p:nvSpPr>
          <p:cNvPr id="8" name="pole tekstowe 3"/>
          <p:cNvSpPr txBox="1">
            <a:spLocks noChangeArrowheads="1"/>
          </p:cNvSpPr>
          <p:nvPr/>
        </p:nvSpPr>
        <p:spPr bwMode="auto">
          <a:xfrm>
            <a:off x="5652120" y="5445224"/>
            <a:ext cx="200516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1400" dirty="0">
                <a:latin typeface="Arial" pitchFamily="34" charset="0"/>
                <a:cs typeface="Arial" pitchFamily="34" charset="0"/>
              </a:rPr>
              <a:t>dr inż. </a:t>
            </a:r>
            <a:r>
              <a:rPr lang="pl-PL" sz="1400" dirty="0">
                <a:latin typeface="Arial" pitchFamily="34" charset="0"/>
                <a:cs typeface="Arial" pitchFamily="34" charset="0"/>
              </a:rPr>
              <a:t>Józef </a:t>
            </a:r>
            <a:r>
              <a:rPr lang="pl-PL" sz="1400" dirty="0" smtClean="0">
                <a:latin typeface="Arial" pitchFamily="34" charset="0"/>
                <a:cs typeface="Arial" pitchFamily="34" charset="0"/>
              </a:rPr>
              <a:t>PASZULA</a:t>
            </a:r>
            <a:endParaRPr lang="pl-PL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2483768" y="4437112"/>
            <a:ext cx="43845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smtClean="0">
                <a:latin typeface="Arial" pitchFamily="34" charset="0"/>
                <a:cs typeface="Arial" pitchFamily="34" charset="0"/>
              </a:rPr>
              <a:t>„Materiały wybuchowe”</a:t>
            </a:r>
            <a:endParaRPr lang="pl-PL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ytuł 1"/>
          <p:cNvSpPr>
            <a:spLocks noGrp="1"/>
          </p:cNvSpPr>
          <p:nvPr>
            <p:ph type="title"/>
          </p:nvPr>
        </p:nvSpPr>
        <p:spPr>
          <a:xfrm>
            <a:off x="395288" y="981075"/>
            <a:ext cx="8424862" cy="1522413"/>
          </a:xfrm>
        </p:spPr>
        <p:txBody>
          <a:bodyPr/>
          <a:lstStyle/>
          <a:p>
            <a:pPr eaLnBrk="1" hangingPunct="1"/>
            <a:r>
              <a:rPr lang="pl-PL" sz="2800" b="1" dirty="0" smtClean="0">
                <a:latin typeface="Arial" pitchFamily="34" charset="0"/>
                <a:cs typeface="Arial" pitchFamily="34" charset="0"/>
              </a:rPr>
              <a:t>MATERIAŁY WYBUCHOWE I PIROTECHNIKA</a:t>
            </a:r>
            <a:br>
              <a:rPr lang="pl-PL" sz="2800" b="1" dirty="0" smtClean="0">
                <a:latin typeface="Arial" pitchFamily="34" charset="0"/>
                <a:cs typeface="Arial" pitchFamily="34" charset="0"/>
              </a:rPr>
            </a:br>
            <a:r>
              <a:rPr lang="pl-PL" sz="28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pl-PL" sz="2800" b="1" dirty="0" smtClean="0">
                <a:latin typeface="Arial" pitchFamily="34" charset="0"/>
                <a:cs typeface="Arial" pitchFamily="34" charset="0"/>
              </a:rPr>
            </a:br>
            <a:r>
              <a:rPr lang="pl-PL" sz="2800" b="1" dirty="0" smtClean="0">
                <a:latin typeface="Arial" pitchFamily="34" charset="0"/>
                <a:cs typeface="Arial" pitchFamily="34" charset="0"/>
              </a:rPr>
              <a:t>cz. 1</a:t>
            </a:r>
            <a:br>
              <a:rPr lang="pl-PL" sz="2800" b="1" dirty="0" smtClean="0">
                <a:latin typeface="Arial" pitchFamily="34" charset="0"/>
                <a:cs typeface="Arial" pitchFamily="34" charset="0"/>
              </a:rPr>
            </a:br>
            <a:r>
              <a:rPr lang="pl-PL" sz="28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pl-PL" sz="2800" b="1" dirty="0" smtClean="0">
                <a:latin typeface="Arial" pitchFamily="34" charset="0"/>
                <a:cs typeface="Arial" pitchFamily="34" charset="0"/>
              </a:rPr>
            </a:br>
            <a:r>
              <a:rPr lang="pl-PL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l-PL" sz="2400" b="1" dirty="0" smtClean="0">
                <a:latin typeface="Arial" pitchFamily="34" charset="0"/>
                <a:cs typeface="Arial" pitchFamily="34" charset="0"/>
              </a:rPr>
              <a:t>Mieszaniny i wyroby pirotechniczne</a:t>
            </a:r>
            <a:endParaRPr lang="pl-PL" sz="28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267" name="pole tekstowe 3"/>
          <p:cNvSpPr txBox="1">
            <a:spLocks noChangeArrowheads="1"/>
          </p:cNvSpPr>
          <p:nvPr/>
        </p:nvSpPr>
        <p:spPr bwMode="auto">
          <a:xfrm>
            <a:off x="2339752" y="5445224"/>
            <a:ext cx="42719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latin typeface="Arial" pitchFamily="34" charset="0"/>
                <a:cs typeface="Arial" pitchFamily="34" charset="0"/>
              </a:rPr>
              <a:t>dr inż. Leszek SZYMAŃCZYK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447800" y="457200"/>
            <a:ext cx="6553200" cy="533400"/>
          </a:xfrm>
        </p:spPr>
        <p:txBody>
          <a:bodyPr/>
          <a:lstStyle/>
          <a:p>
            <a:pPr eaLnBrk="1" hangingPunct="1"/>
            <a:r>
              <a:rPr lang="pl-PL" altLang="pl-PL" sz="2800" b="1" u="sng" smtClean="0">
                <a:latin typeface="Arial" pitchFamily="34" charset="0"/>
              </a:rPr>
              <a:t>PIROTECHNIKA</a:t>
            </a:r>
          </a:p>
        </p:txBody>
      </p:sp>
      <p:sp>
        <p:nvSpPr>
          <p:cNvPr id="12291" name="Text Box 4"/>
          <p:cNvSpPr txBox="1">
            <a:spLocks noChangeArrowheads="1"/>
          </p:cNvSpPr>
          <p:nvPr/>
        </p:nvSpPr>
        <p:spPr bwMode="auto">
          <a:xfrm>
            <a:off x="457200" y="1143000"/>
            <a:ext cx="83820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Okre</a:t>
            </a:r>
            <a:r>
              <a:rPr lang="pl-PL" altLang="pl-PL" sz="2000" b="1">
                <a:latin typeface="Arial" pitchFamily="34" charset="0"/>
              </a:rPr>
              <a:t>ś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lenie pirotechnika pochodzi od s</a:t>
            </a:r>
            <a:r>
              <a:rPr lang="pl-PL" altLang="pl-PL" sz="2000" b="1">
                <a:latin typeface="Arial" pitchFamily="34" charset="0"/>
              </a:rPr>
              <a:t>łó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w greckich i oznacza umiej</a:t>
            </a:r>
            <a:r>
              <a:rPr lang="pl-PL" altLang="pl-PL" sz="2000" b="1">
                <a:latin typeface="Arial" pitchFamily="34" charset="0"/>
              </a:rPr>
              <a:t>ę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tno</a:t>
            </a:r>
            <a:r>
              <a:rPr lang="pl-PL" altLang="pl-PL" sz="2000" b="1">
                <a:latin typeface="Arial" pitchFamily="34" charset="0"/>
              </a:rPr>
              <a:t>ść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 posługiwania si</a:t>
            </a:r>
            <a:r>
              <a:rPr lang="pl-PL" altLang="pl-PL" sz="2000" b="1">
                <a:latin typeface="Arial" pitchFamily="34" charset="0"/>
              </a:rPr>
              <a:t>ę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 ogniem. Aktualnie pod tym poj</a:t>
            </a:r>
            <a:r>
              <a:rPr lang="pl-PL" altLang="pl-PL" sz="2000" b="1">
                <a:latin typeface="Arial" pitchFamily="34" charset="0"/>
              </a:rPr>
              <a:t>ę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ciem zazwyczaj rozumie si</a:t>
            </a:r>
            <a:r>
              <a:rPr lang="pl-PL" altLang="pl-PL" sz="2000" b="1">
                <a:latin typeface="Arial" pitchFamily="34" charset="0"/>
              </a:rPr>
              <a:t>ę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 nauk</a:t>
            </a:r>
            <a:r>
              <a:rPr lang="pl-PL" altLang="pl-PL" sz="2000" b="1">
                <a:latin typeface="Arial" pitchFamily="34" charset="0"/>
              </a:rPr>
              <a:t>ę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 o sposobach sporz</a:t>
            </a:r>
            <a:r>
              <a:rPr lang="pl-PL" altLang="pl-PL" sz="2000" b="1">
                <a:latin typeface="Arial" pitchFamily="34" charset="0"/>
              </a:rPr>
              <a:t>ą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dzania i wła</a:t>
            </a:r>
            <a:r>
              <a:rPr lang="pl-PL" altLang="pl-PL" sz="2000" b="1">
                <a:latin typeface="Arial" pitchFamily="34" charset="0"/>
              </a:rPr>
              <a:t>ś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ciwo</a:t>
            </a:r>
            <a:r>
              <a:rPr lang="pl-PL" altLang="pl-PL" sz="2000" b="1">
                <a:latin typeface="Arial" pitchFamily="34" charset="0"/>
              </a:rPr>
              <a:t>ś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ciach mieszanin zdolnych do autotermicznych procesów spalania</a:t>
            </a:r>
            <a:endParaRPr lang="pl-PL" altLang="pl-PL" sz="2000">
              <a:latin typeface="Arial" pitchFamily="34" charset="0"/>
              <a:cs typeface="Times New Roman" pitchFamily="18" charset="0"/>
            </a:endParaRPr>
          </a:p>
          <a:p>
            <a:pPr algn="ctr"/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  </a:t>
            </a:r>
            <a:endParaRPr lang="pl-PL" altLang="pl-PL" sz="2000">
              <a:latin typeface="Arial" pitchFamily="34" charset="0"/>
              <a:cs typeface="Times New Roman" pitchFamily="18" charset="0"/>
            </a:endParaRPr>
          </a:p>
          <a:p>
            <a:pPr algn="ctr"/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 </a:t>
            </a:r>
            <a:endParaRPr lang="pl-PL" altLang="pl-PL" sz="2000">
              <a:latin typeface="Arial" pitchFamily="34" charset="0"/>
              <a:cs typeface="Times New Roman" pitchFamily="18" charset="0"/>
            </a:endParaRPr>
          </a:p>
          <a:p>
            <a:pPr algn="ctr"/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Pierwsze wzmianki o zastosowaniu ognia w walce dotyczą tzw. Greckiego Ognia</a:t>
            </a:r>
          </a:p>
          <a:p>
            <a:pPr algn="ctr"/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Bizancjum - Kallinikos 673 r. n.e.</a:t>
            </a:r>
            <a:endParaRPr lang="pl-PL" altLang="pl-PL" sz="2000">
              <a:latin typeface="Arial" pitchFamily="34" charset="0"/>
              <a:cs typeface="Times New Roman" pitchFamily="18" charset="0"/>
            </a:endParaRPr>
          </a:p>
          <a:p>
            <a:pPr algn="ctr"/>
            <a:endParaRPr lang="pl-PL" altLang="pl-PL" sz="2000" b="1">
              <a:latin typeface="Arial" pitchFamily="34" charset="0"/>
            </a:endParaRPr>
          </a:p>
          <a:p>
            <a:pPr algn="ctr"/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  </a:t>
            </a:r>
            <a:endParaRPr lang="pl-PL" altLang="pl-PL" sz="2000">
              <a:latin typeface="Arial" pitchFamily="34" charset="0"/>
              <a:cs typeface="Times New Roman" pitchFamily="18" charset="0"/>
            </a:endParaRPr>
          </a:p>
          <a:p>
            <a:pPr algn="ctr"/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Proch czarny – nowa era wykorzystania „ognia” w walce</a:t>
            </a:r>
            <a:endParaRPr lang="pl-PL" altLang="pl-PL" sz="2000">
              <a:latin typeface="Arial" pitchFamily="34" charset="0"/>
              <a:cs typeface="Times New Roman" pitchFamily="18" charset="0"/>
            </a:endParaRPr>
          </a:p>
          <a:p>
            <a:pPr algn="ctr"/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prawdopodobne „narodziny” - Chiny, połowa IX w. n.e.</a:t>
            </a:r>
            <a:endParaRPr lang="pl-PL" altLang="pl-PL" sz="2000">
              <a:latin typeface="Arial" pitchFamily="34" charset="0"/>
              <a:cs typeface="Times New Roman" pitchFamily="18" charset="0"/>
            </a:endParaRPr>
          </a:p>
          <a:p>
            <a:pPr algn="ctr"/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  </a:t>
            </a:r>
            <a:endParaRPr lang="pl-PL" altLang="pl-PL" sz="2000">
              <a:latin typeface="Arial" pitchFamily="34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4"/>
          <p:cNvSpPr txBox="1">
            <a:spLocks noChangeArrowheads="1"/>
          </p:cNvSpPr>
          <p:nvPr/>
        </p:nvSpPr>
        <p:spPr bwMode="auto">
          <a:xfrm>
            <a:off x="609600" y="685800"/>
            <a:ext cx="8169275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Proch czarny w Europie</a:t>
            </a:r>
            <a:endParaRPr lang="pl-PL" altLang="pl-PL" sz="2000">
              <a:latin typeface="Arial" pitchFamily="34" charset="0"/>
              <a:cs typeface="Times New Roman" pitchFamily="18" charset="0"/>
            </a:endParaRPr>
          </a:p>
          <a:p>
            <a:pPr algn="ctr"/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Anglia, Roger Bacon, po</a:t>
            </a:r>
            <a:r>
              <a:rPr lang="pl-PL" altLang="pl-PL" sz="2000" b="1">
                <a:latin typeface="Arial" pitchFamily="34" charset="0"/>
              </a:rPr>
              <a:t>ł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owa XIII w.</a:t>
            </a:r>
            <a:endParaRPr lang="pl-PL" altLang="pl-PL" sz="2000">
              <a:latin typeface="Arial" pitchFamily="34" charset="0"/>
              <a:cs typeface="Times New Roman" pitchFamily="18" charset="0"/>
            </a:endParaRPr>
          </a:p>
          <a:p>
            <a:pPr algn="ctr"/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41,2 % saletry potasowej	</a:t>
            </a:r>
            <a:r>
              <a:rPr lang="pl-PL" altLang="pl-PL" sz="2000" b="1">
                <a:solidFill>
                  <a:srgbClr val="FF00FF"/>
                </a:solidFill>
                <a:latin typeface="Arial" pitchFamily="34" charset="0"/>
                <a:cs typeface="Times New Roman" pitchFamily="18" charset="0"/>
              </a:rPr>
              <a:t>(75 %)</a:t>
            </a:r>
            <a:endParaRPr lang="pl-PL" altLang="pl-PL" sz="2000">
              <a:latin typeface="Arial" pitchFamily="34" charset="0"/>
              <a:cs typeface="Times New Roman" pitchFamily="18" charset="0"/>
            </a:endParaRPr>
          </a:p>
          <a:p>
            <a:pPr algn="ctr"/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29,4 % w</a:t>
            </a:r>
            <a:r>
              <a:rPr lang="pl-PL" altLang="pl-PL" sz="2000" b="1">
                <a:latin typeface="Arial" pitchFamily="34" charset="0"/>
              </a:rPr>
              <a:t>ę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gla drzewnego	</a:t>
            </a:r>
            <a:r>
              <a:rPr lang="pl-PL" altLang="pl-PL" sz="2000" b="1">
                <a:solidFill>
                  <a:srgbClr val="FF00FF"/>
                </a:solidFill>
                <a:latin typeface="Arial" pitchFamily="34" charset="0"/>
                <a:cs typeface="Times New Roman" pitchFamily="18" charset="0"/>
              </a:rPr>
              <a:t>(15 %)</a:t>
            </a:r>
            <a:endParaRPr lang="pl-PL" altLang="pl-PL" sz="2000">
              <a:latin typeface="Arial" pitchFamily="34" charset="0"/>
              <a:cs typeface="Times New Roman" pitchFamily="18" charset="0"/>
            </a:endParaRPr>
          </a:p>
          <a:p>
            <a:pPr algn="ctr"/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29,4 % siarki   		             </a:t>
            </a:r>
            <a:r>
              <a:rPr lang="pl-PL" altLang="pl-PL" sz="2000" b="1">
                <a:solidFill>
                  <a:srgbClr val="FF00FF"/>
                </a:solidFill>
                <a:latin typeface="Arial" pitchFamily="34" charset="0"/>
                <a:cs typeface="Times New Roman" pitchFamily="18" charset="0"/>
              </a:rPr>
              <a:t>(10 %)</a:t>
            </a:r>
            <a:endParaRPr lang="pl-PL" altLang="pl-PL" sz="2000">
              <a:latin typeface="Arial" pitchFamily="34" charset="0"/>
              <a:cs typeface="Times New Roman" pitchFamily="18" charset="0"/>
            </a:endParaRP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2727325"/>
            <a:ext cx="1743075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8038" y="2741613"/>
            <a:ext cx="2471737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78663" y="2608263"/>
            <a:ext cx="1274762" cy="193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825" y="4724400"/>
            <a:ext cx="8102600" cy="163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4"/>
          <p:cNvSpPr txBox="1">
            <a:spLocks noChangeArrowheads="1"/>
          </p:cNvSpPr>
          <p:nvPr/>
        </p:nvSpPr>
        <p:spPr bwMode="auto">
          <a:xfrm>
            <a:off x="609600" y="685800"/>
            <a:ext cx="8169275" cy="323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pl-PL" altLang="pl-PL" sz="2000">
              <a:latin typeface="Arial" pitchFamily="34" charset="0"/>
            </a:endParaRPr>
          </a:p>
          <a:p>
            <a:pPr algn="ctr"/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Upadek Cesarstwa Bizantyjskiego</a:t>
            </a:r>
            <a:endParaRPr lang="pl-PL" altLang="pl-PL" sz="2000">
              <a:latin typeface="Arial" pitchFamily="34" charset="0"/>
              <a:cs typeface="Times New Roman" pitchFamily="18" charset="0"/>
            </a:endParaRPr>
          </a:p>
          <a:p>
            <a:pPr algn="ctr"/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1453 – pocz</a:t>
            </a:r>
            <a:r>
              <a:rPr lang="pl-PL" altLang="pl-PL" sz="2000" b="1">
                <a:latin typeface="Arial" pitchFamily="34" charset="0"/>
              </a:rPr>
              <a:t>ą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tek </a:t>
            </a:r>
            <a:r>
              <a:rPr lang="pl-PL" altLang="pl-PL" sz="2000" b="1">
                <a:latin typeface="Arial" pitchFamily="34" charset="0"/>
              </a:rPr>
              <a:t>ś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wiatowej kariery prochu czarnego</a:t>
            </a:r>
            <a:endParaRPr lang="pl-PL" altLang="pl-PL" sz="2000">
              <a:latin typeface="Arial" pitchFamily="34" charset="0"/>
              <a:cs typeface="Times New Roman" pitchFamily="18" charset="0"/>
            </a:endParaRPr>
          </a:p>
          <a:p>
            <a:pPr algn="ctr"/>
            <a:endParaRPr lang="pl-PL" altLang="pl-PL" sz="2000" b="1">
              <a:latin typeface="Arial" pitchFamily="34" charset="0"/>
            </a:endParaRPr>
          </a:p>
          <a:p>
            <a:pPr algn="ctr"/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 </a:t>
            </a:r>
            <a:endParaRPr lang="pl-PL" altLang="pl-PL" sz="2000">
              <a:latin typeface="Arial" pitchFamily="34" charset="0"/>
              <a:cs typeface="Times New Roman" pitchFamily="18" charset="0"/>
            </a:endParaRPr>
          </a:p>
          <a:p>
            <a:pPr algn="ctr"/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Wynalezienie nitrogliceryny i nitrocelulozy</a:t>
            </a:r>
            <a:endParaRPr lang="pl-PL" altLang="pl-PL" sz="2000">
              <a:latin typeface="Arial" pitchFamily="34" charset="0"/>
              <a:cs typeface="Times New Roman" pitchFamily="18" charset="0"/>
            </a:endParaRPr>
          </a:p>
          <a:p>
            <a:pPr algn="ctr"/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1850 – pocz</a:t>
            </a:r>
            <a:r>
              <a:rPr lang="pl-PL" altLang="pl-PL" sz="2000" b="1">
                <a:latin typeface="Arial" pitchFamily="34" charset="0"/>
              </a:rPr>
              <a:t>ą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tek ery nitrozwi</a:t>
            </a:r>
            <a:r>
              <a:rPr lang="pl-PL" altLang="pl-PL" sz="2000" b="1">
                <a:latin typeface="Arial" pitchFamily="34" charset="0"/>
              </a:rPr>
              <a:t>ą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zków i powolny spadek znaczenia prochu czarnego</a:t>
            </a:r>
            <a:endParaRPr lang="pl-PL" altLang="pl-PL" sz="2000">
              <a:latin typeface="Arial" pitchFamily="34" charset="0"/>
              <a:cs typeface="Times New Roman" pitchFamily="18" charset="0"/>
            </a:endParaRPr>
          </a:p>
          <a:p>
            <a:pPr algn="ctr"/>
            <a:endParaRPr lang="pl-PL" altLang="pl-PL" sz="2000">
              <a:latin typeface="Arial" pitchFamily="34" charset="0"/>
            </a:endParaRPr>
          </a:p>
          <a:p>
            <a:pPr algn="ctr"/>
            <a:endParaRPr lang="pl-PL" altLang="pl-PL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381000" y="0"/>
            <a:ext cx="8474075" cy="649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Klasyfikacja mieszanin pirotechnicznych (MP)</a:t>
            </a:r>
            <a:endParaRPr lang="pl-PL" altLang="pl-PL" sz="2000">
              <a:cs typeface="Times New Roman" pitchFamily="18" charset="0"/>
            </a:endParaRPr>
          </a:p>
          <a:p>
            <a:r>
              <a:rPr lang="pl-PL" altLang="pl-PL" sz="2000">
                <a:latin typeface="Arial" pitchFamily="34" charset="0"/>
                <a:cs typeface="Arial" pitchFamily="34" charset="0"/>
              </a:rPr>
              <a:t> </a:t>
            </a:r>
            <a:endParaRPr lang="pl-PL" altLang="pl-PL" sz="2000">
              <a:cs typeface="Times New Roman" pitchFamily="18" charset="0"/>
            </a:endParaRPr>
          </a:p>
          <a:p>
            <a:r>
              <a:rPr lang="pl-PL" altLang="pl-PL" sz="2000" b="1">
                <a:latin typeface="Arial" pitchFamily="34" charset="0"/>
                <a:cs typeface="Arial" pitchFamily="34" charset="0"/>
              </a:rPr>
              <a:t>Ze względu na zastosowanie, MP dzielą się na:</a:t>
            </a:r>
            <a:endParaRPr lang="pl-PL" altLang="pl-PL" sz="2000">
              <a:cs typeface="Times New Roman" pitchFamily="18" charset="0"/>
            </a:endParaRPr>
          </a:p>
          <a:p>
            <a:r>
              <a:rPr lang="pl-PL" altLang="pl-PL" sz="2000">
                <a:latin typeface="Arial" pitchFamily="34" charset="0"/>
                <a:cs typeface="Arial" pitchFamily="34" charset="0"/>
              </a:rPr>
              <a:t> </a:t>
            </a:r>
            <a:endParaRPr lang="pl-PL" altLang="pl-PL" sz="2000">
              <a:cs typeface="Times New Roman" pitchFamily="18" charset="0"/>
            </a:endParaRPr>
          </a:p>
          <a:p>
            <a:r>
              <a:rPr lang="pl-PL" altLang="pl-PL" sz="2000">
                <a:latin typeface="Wingdings" pitchFamily="2" charset="2"/>
                <a:cs typeface="Arial" pitchFamily="34" charset="0"/>
              </a:rPr>
              <a:t>ü</a:t>
            </a:r>
            <a:r>
              <a:rPr lang="pl-PL" altLang="pl-PL" sz="2000">
                <a:cs typeface="Times New Roman" pitchFamily="18" charset="0"/>
              </a:rPr>
              <a:t>     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mieszaniny oświetlające, stosowane w bombach</a:t>
            </a:r>
            <a:r>
              <a:rPr lang="pl-PL" altLang="pl-PL" sz="2000" b="1">
                <a:latin typeface="Arial" pitchFamily="34" charset="0"/>
              </a:rPr>
              <a:t>,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 pociskach </a:t>
            </a:r>
            <a:r>
              <a:rPr lang="pl-PL" altLang="pl-PL" sz="2000" b="1">
                <a:latin typeface="Arial" pitchFamily="34" charset="0"/>
              </a:rPr>
              <a:t>i wyrobach 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oświetlających,</a:t>
            </a:r>
            <a:endParaRPr lang="pl-PL" altLang="pl-PL" sz="2000">
              <a:cs typeface="Times New Roman" pitchFamily="18" charset="0"/>
            </a:endParaRPr>
          </a:p>
          <a:p>
            <a:r>
              <a:rPr lang="pl-PL" altLang="pl-PL" sz="2000">
                <a:latin typeface="Wingdings" pitchFamily="2" charset="2"/>
                <a:cs typeface="Arial" pitchFamily="34" charset="0"/>
              </a:rPr>
              <a:t>ü</a:t>
            </a:r>
            <a:r>
              <a:rPr lang="pl-PL" altLang="pl-PL" sz="2000">
                <a:cs typeface="Times New Roman" pitchFamily="18" charset="0"/>
              </a:rPr>
              <a:t>     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mieszaniny sygnałowe nocne, dające przy spalaniu światło o różnym zabarwieniu,</a:t>
            </a:r>
            <a:r>
              <a:rPr lang="pl-PL" altLang="pl-PL" sz="2000" b="1">
                <a:latin typeface="Arial" pitchFamily="34" charset="0"/>
              </a:rPr>
              <a:t> (flary, kolorowe ognie tzw. gwiazdki)</a:t>
            </a:r>
            <a:endParaRPr lang="pl-PL" altLang="pl-PL" sz="2000"/>
          </a:p>
          <a:p>
            <a:r>
              <a:rPr lang="pl-PL" altLang="pl-PL" sz="2000">
                <a:latin typeface="Wingdings" pitchFamily="2" charset="2"/>
                <a:cs typeface="Arial" pitchFamily="34" charset="0"/>
              </a:rPr>
              <a:t>ü</a:t>
            </a:r>
            <a:r>
              <a:rPr lang="pl-PL" altLang="pl-PL" sz="2000">
                <a:cs typeface="Times New Roman" pitchFamily="18" charset="0"/>
              </a:rPr>
              <a:t>     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mieszaniny sygnałowe dzienne, wytwarzające kolorowe dymy,</a:t>
            </a:r>
            <a:endParaRPr lang="pl-PL" altLang="pl-PL" sz="2000">
              <a:cs typeface="Times New Roman" pitchFamily="18" charset="0"/>
            </a:endParaRPr>
          </a:p>
          <a:p>
            <a:r>
              <a:rPr lang="pl-PL" altLang="pl-PL" sz="2000">
                <a:latin typeface="Wingdings" pitchFamily="2" charset="2"/>
                <a:cs typeface="Arial" pitchFamily="34" charset="0"/>
              </a:rPr>
              <a:t>ü</a:t>
            </a:r>
            <a:r>
              <a:rPr lang="pl-PL" altLang="pl-PL" sz="2000">
                <a:cs typeface="Times New Roman" pitchFamily="18" charset="0"/>
              </a:rPr>
              <a:t>     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mieszaniny dymotwórcze, stosowane w środkach do stawiania zasłon dymnych,</a:t>
            </a:r>
            <a:r>
              <a:rPr lang="pl-PL" altLang="pl-PL" sz="2000" b="1">
                <a:latin typeface="Arial" pitchFamily="34" charset="0"/>
              </a:rPr>
              <a:t> (zastosowania militarne i rozrywkowe)</a:t>
            </a:r>
            <a:endParaRPr lang="pl-PL" altLang="pl-PL" sz="2000"/>
          </a:p>
          <a:p>
            <a:r>
              <a:rPr lang="pl-PL" altLang="pl-PL" sz="2000">
                <a:latin typeface="Wingdings" pitchFamily="2" charset="2"/>
                <a:cs typeface="Arial" pitchFamily="34" charset="0"/>
              </a:rPr>
              <a:t>ü</a:t>
            </a:r>
            <a:r>
              <a:rPr lang="pl-PL" altLang="pl-PL" sz="2000">
                <a:cs typeface="Times New Roman" pitchFamily="18" charset="0"/>
              </a:rPr>
              <a:t>     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mieszaniny fotobłyskowe, stosowane przy wykonywaniu zdjęć lotniczych,</a:t>
            </a:r>
            <a:r>
              <a:rPr lang="pl-PL" altLang="pl-PL" sz="2000" b="1">
                <a:latin typeface="Arial" pitchFamily="34" charset="0"/>
              </a:rPr>
              <a:t> granatach oślepiających,</a:t>
            </a:r>
            <a:endParaRPr lang="pl-PL" altLang="pl-PL" sz="2000"/>
          </a:p>
          <a:p>
            <a:r>
              <a:rPr lang="pl-PL" altLang="pl-PL" sz="2000">
                <a:latin typeface="Wingdings" pitchFamily="2" charset="2"/>
                <a:cs typeface="Arial" pitchFamily="34" charset="0"/>
              </a:rPr>
              <a:t>ü</a:t>
            </a:r>
            <a:r>
              <a:rPr lang="pl-PL" altLang="pl-PL" sz="2000">
                <a:cs typeface="Times New Roman" pitchFamily="18" charset="0"/>
              </a:rPr>
              <a:t>     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mieszaniny hukowe, stosowane w petardach lub nabojach gwiżdżących,</a:t>
            </a:r>
            <a:endParaRPr lang="pl-PL" altLang="pl-PL" sz="2000">
              <a:cs typeface="Times New Roman" pitchFamily="18" charset="0"/>
            </a:endParaRPr>
          </a:p>
          <a:p>
            <a:r>
              <a:rPr lang="pl-PL" altLang="pl-PL" sz="2000">
                <a:latin typeface="Wingdings" pitchFamily="2" charset="2"/>
                <a:cs typeface="Arial" pitchFamily="34" charset="0"/>
              </a:rPr>
              <a:t>ü</a:t>
            </a:r>
            <a:r>
              <a:rPr lang="pl-PL" altLang="pl-PL" sz="2000">
                <a:cs typeface="Times New Roman" pitchFamily="18" charset="0"/>
              </a:rPr>
              <a:t>     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mieszaniny smugaczowe, stosowane do wizualizacji toru lotu pocisku,</a:t>
            </a:r>
            <a:endParaRPr lang="pl-PL" altLang="pl-PL" sz="2000">
              <a:cs typeface="Times New Roman" pitchFamily="18" charset="0"/>
            </a:endParaRPr>
          </a:p>
          <a:p>
            <a:r>
              <a:rPr lang="pl-PL" altLang="pl-PL" sz="2000">
                <a:latin typeface="Wingdings" pitchFamily="2" charset="2"/>
                <a:cs typeface="Arial" pitchFamily="34" charset="0"/>
              </a:rPr>
              <a:t>ü</a:t>
            </a:r>
            <a:r>
              <a:rPr lang="pl-PL" altLang="pl-PL" sz="2000">
                <a:cs typeface="Times New Roman" pitchFamily="18" charset="0"/>
              </a:rPr>
              <a:t>     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mieszaniny opóźniaczowe, stosowane w łańcuchach ogniowych zapalników,</a:t>
            </a:r>
            <a:endParaRPr lang="pl-PL" altLang="pl-PL" sz="2000">
              <a:cs typeface="Times New Roman" pitchFamily="18" charset="0"/>
            </a:endParaRPr>
          </a:p>
          <a:p>
            <a:r>
              <a:rPr lang="pl-PL" altLang="pl-PL" sz="2000">
                <a:latin typeface="Wingdings" pitchFamily="2" charset="2"/>
                <a:cs typeface="Arial" pitchFamily="34" charset="0"/>
              </a:rPr>
              <a:t>ü</a:t>
            </a:r>
            <a:r>
              <a:rPr lang="pl-PL" altLang="pl-PL" sz="2000">
                <a:cs typeface="Times New Roman" pitchFamily="18" charset="0"/>
              </a:rPr>
              <a:t>     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stałe, pirotechniczne paliwa rakietowe,</a:t>
            </a:r>
            <a:endParaRPr lang="pl-PL" altLang="pl-PL" sz="2000">
              <a:cs typeface="Times New Roman" pitchFamily="18" charset="0"/>
            </a:endParaRPr>
          </a:p>
          <a:p>
            <a:r>
              <a:rPr lang="pl-PL" altLang="pl-PL" sz="2000">
                <a:latin typeface="Wingdings" pitchFamily="2" charset="2"/>
                <a:cs typeface="Arial" pitchFamily="34" charset="0"/>
              </a:rPr>
              <a:t>ü</a:t>
            </a:r>
            <a:r>
              <a:rPr lang="pl-PL" altLang="pl-PL" sz="2000">
                <a:cs typeface="Times New Roman" pitchFamily="18" charset="0"/>
              </a:rPr>
              <a:t>     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mieszaniny zapłonowe i inne pomocnicze.</a:t>
            </a:r>
            <a:endParaRPr lang="pl-PL" altLang="pl-PL" sz="20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ChangeArrowheads="1"/>
          </p:cNvSpPr>
          <p:nvPr/>
        </p:nvSpPr>
        <p:spPr bwMode="auto">
          <a:xfrm>
            <a:off x="2347913" y="12144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l-PL"/>
          </a:p>
        </p:txBody>
      </p:sp>
      <p:sp>
        <p:nvSpPr>
          <p:cNvPr id="16387" name="Rectangle 4"/>
          <p:cNvSpPr>
            <a:spLocks noChangeArrowheads="1"/>
          </p:cNvSpPr>
          <p:nvPr/>
        </p:nvSpPr>
        <p:spPr bwMode="auto">
          <a:xfrm>
            <a:off x="304800" y="304800"/>
            <a:ext cx="8382000" cy="618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-228600" algn="ctr">
              <a:tabLst>
                <a:tab pos="228600" algn="l"/>
              </a:tabLst>
            </a:pPr>
            <a:r>
              <a:rPr lang="pl-PL" altLang="pl-PL" sz="2000" b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Podstawowe składniki mieszanin pirotechnicznych</a:t>
            </a:r>
            <a:endParaRPr lang="pl-PL" altLang="pl-PL" sz="2000">
              <a:cs typeface="Times New Roman" pitchFamily="18" charset="0"/>
            </a:endParaRPr>
          </a:p>
          <a:p>
            <a:pPr indent="-228600" algn="just" eaLnBrk="0" hangingPunct="0">
              <a:tabLst>
                <a:tab pos="228600" algn="l"/>
              </a:tabLst>
            </a:pPr>
            <a:r>
              <a:rPr lang="pl-PL" altLang="pl-PL" sz="2000">
                <a:latin typeface="Arial" pitchFamily="34" charset="0"/>
                <a:cs typeface="Arial" pitchFamily="34" charset="0"/>
              </a:rPr>
              <a:t> </a:t>
            </a:r>
            <a:endParaRPr lang="pl-PL" altLang="pl-PL" sz="2000">
              <a:cs typeface="Times New Roman" pitchFamily="18" charset="0"/>
            </a:endParaRPr>
          </a:p>
          <a:p>
            <a:pPr indent="-228600" algn="just" eaLnBrk="0" hangingPunct="0">
              <a:tabLst>
                <a:tab pos="228600" algn="l"/>
              </a:tabLst>
            </a:pPr>
            <a:r>
              <a:rPr lang="pl-PL" altLang="pl-PL" sz="2000" b="1">
                <a:latin typeface="Arial" pitchFamily="34" charset="0"/>
                <a:cs typeface="Arial" pitchFamily="34" charset="0"/>
              </a:rPr>
              <a:t>Według roli, jaką wypełniają poszczególne substancje w MP,</a:t>
            </a:r>
            <a:r>
              <a:rPr lang="pl-PL" altLang="pl-PL" sz="2000" b="1">
                <a:latin typeface="Arial" pitchFamily="34" charset="0"/>
              </a:rPr>
              <a:t> 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wyróżniamy:</a:t>
            </a:r>
            <a:endParaRPr lang="pl-PL" altLang="pl-PL" sz="2000">
              <a:cs typeface="Times New Roman" pitchFamily="18" charset="0"/>
            </a:endParaRPr>
          </a:p>
          <a:p>
            <a:pPr indent="-228600" algn="just" eaLnBrk="0" hangingPunct="0">
              <a:tabLst>
                <a:tab pos="228600" algn="l"/>
              </a:tabLst>
            </a:pPr>
            <a:r>
              <a:rPr lang="pl-PL" altLang="pl-PL" sz="2000" b="1">
                <a:latin typeface="Arial" pitchFamily="34" charset="0"/>
                <a:cs typeface="Arial" pitchFamily="34" charset="0"/>
              </a:rPr>
              <a:t> </a:t>
            </a:r>
            <a:endParaRPr lang="pl-PL" altLang="pl-PL" sz="2000">
              <a:cs typeface="Times New Roman" pitchFamily="18" charset="0"/>
            </a:endParaRPr>
          </a:p>
          <a:p>
            <a:pPr indent="-228600" algn="just" eaLnBrk="0" hangingPunct="0">
              <a:tabLst>
                <a:tab pos="228600" algn="l"/>
              </a:tabLst>
            </a:pPr>
            <a:r>
              <a:rPr lang="pl-PL" altLang="pl-PL" sz="2000">
                <a:latin typeface="Wingdings" pitchFamily="2" charset="2"/>
                <a:cs typeface="Arial" pitchFamily="34" charset="0"/>
              </a:rPr>
              <a:t>ü</a:t>
            </a:r>
            <a:r>
              <a:rPr lang="pl-PL" altLang="pl-PL" sz="2000">
                <a:cs typeface="Times New Roman" pitchFamily="18" charset="0"/>
              </a:rPr>
              <a:t>     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substancje utleniające,</a:t>
            </a:r>
            <a:endParaRPr lang="pl-PL" altLang="pl-PL" sz="2000" b="1">
              <a:latin typeface="Arial" pitchFamily="34" charset="0"/>
            </a:endParaRPr>
          </a:p>
          <a:p>
            <a:pPr indent="-228600" algn="just" eaLnBrk="0" hangingPunct="0">
              <a:tabLst>
                <a:tab pos="228600" algn="l"/>
              </a:tabLst>
            </a:pPr>
            <a:endParaRPr lang="pl-PL" altLang="pl-PL" sz="2000"/>
          </a:p>
          <a:p>
            <a:pPr indent="-228600" algn="just" eaLnBrk="0" hangingPunct="0">
              <a:tabLst>
                <a:tab pos="228600" algn="l"/>
              </a:tabLst>
            </a:pPr>
            <a:r>
              <a:rPr lang="pl-PL" altLang="pl-PL" sz="2000">
                <a:latin typeface="Wingdings" pitchFamily="2" charset="2"/>
                <a:cs typeface="Arial" pitchFamily="34" charset="0"/>
              </a:rPr>
              <a:t>ü</a:t>
            </a:r>
            <a:r>
              <a:rPr lang="pl-PL" altLang="pl-PL" sz="2000">
                <a:cs typeface="Times New Roman" pitchFamily="18" charset="0"/>
              </a:rPr>
              <a:t>     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substancje palne,</a:t>
            </a:r>
            <a:endParaRPr lang="pl-PL" altLang="pl-PL" sz="2000" b="1">
              <a:latin typeface="Arial" pitchFamily="34" charset="0"/>
            </a:endParaRPr>
          </a:p>
          <a:p>
            <a:pPr indent="-228600" algn="just" eaLnBrk="0" hangingPunct="0">
              <a:tabLst>
                <a:tab pos="228600" algn="l"/>
              </a:tabLst>
            </a:pPr>
            <a:endParaRPr lang="pl-PL" altLang="pl-PL" sz="2000"/>
          </a:p>
          <a:p>
            <a:pPr indent="-228600" algn="just" eaLnBrk="0" hangingPunct="0">
              <a:tabLst>
                <a:tab pos="228600" algn="l"/>
              </a:tabLst>
            </a:pPr>
            <a:r>
              <a:rPr lang="pl-PL" altLang="pl-PL" sz="2000">
                <a:latin typeface="Wingdings" pitchFamily="2" charset="2"/>
                <a:cs typeface="Arial" pitchFamily="34" charset="0"/>
              </a:rPr>
              <a:t>ü</a:t>
            </a:r>
            <a:r>
              <a:rPr lang="pl-PL" altLang="pl-PL" sz="2000">
                <a:cs typeface="Times New Roman" pitchFamily="18" charset="0"/>
              </a:rPr>
              <a:t> 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lepiszcza, tj. zwiększające wytrzymałość kształtek zapra-sowanych z MP,</a:t>
            </a:r>
            <a:endParaRPr lang="pl-PL" altLang="pl-PL" sz="2000" b="1">
              <a:latin typeface="Arial" pitchFamily="34" charset="0"/>
            </a:endParaRPr>
          </a:p>
          <a:p>
            <a:pPr indent="-228600" algn="just" eaLnBrk="0" hangingPunct="0">
              <a:tabLst>
                <a:tab pos="228600" algn="l"/>
              </a:tabLst>
            </a:pPr>
            <a:endParaRPr lang="pl-PL" altLang="pl-PL" sz="2000"/>
          </a:p>
          <a:p>
            <a:pPr indent="-228600" algn="just" eaLnBrk="0" hangingPunct="0">
              <a:tabLst>
                <a:tab pos="228600" algn="l"/>
              </a:tabLst>
            </a:pPr>
            <a:r>
              <a:rPr lang="pl-PL" altLang="pl-PL" sz="2000">
                <a:latin typeface="Wingdings" pitchFamily="2" charset="2"/>
                <a:cs typeface="Arial" pitchFamily="34" charset="0"/>
              </a:rPr>
              <a:t>ü</a:t>
            </a:r>
            <a:r>
              <a:rPr lang="pl-PL" altLang="pl-PL" sz="2000">
                <a:cs typeface="Times New Roman" pitchFamily="18" charset="0"/>
              </a:rPr>
              <a:t> 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wzmacniacze efektu pirotechnicznego, np. barwiące płomień, gaszące płomień,</a:t>
            </a:r>
            <a:endParaRPr lang="pl-PL" altLang="pl-PL" sz="2000" b="1">
              <a:latin typeface="Arial" pitchFamily="34" charset="0"/>
            </a:endParaRPr>
          </a:p>
          <a:p>
            <a:pPr indent="-228600" algn="just" eaLnBrk="0" hangingPunct="0">
              <a:tabLst>
                <a:tab pos="228600" algn="l"/>
              </a:tabLst>
            </a:pPr>
            <a:endParaRPr lang="pl-PL" altLang="pl-PL" sz="2000"/>
          </a:p>
          <a:p>
            <a:pPr indent="-228600" algn="just" eaLnBrk="0" hangingPunct="0">
              <a:tabLst>
                <a:tab pos="228600" algn="l"/>
              </a:tabLst>
            </a:pPr>
            <a:r>
              <a:rPr lang="pl-PL" altLang="pl-PL" sz="2000">
                <a:latin typeface="Wingdings" pitchFamily="2" charset="2"/>
                <a:cs typeface="Arial" pitchFamily="34" charset="0"/>
              </a:rPr>
              <a:t>ü</a:t>
            </a:r>
            <a:r>
              <a:rPr lang="pl-PL" altLang="pl-PL" sz="2000">
                <a:cs typeface="Times New Roman" pitchFamily="18" charset="0"/>
              </a:rPr>
              <a:t>   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flegmatyzatory, tj. substancje zmniejszające wrażliwość MP,</a:t>
            </a:r>
            <a:endParaRPr lang="pl-PL" altLang="pl-PL" sz="2000" b="1">
              <a:latin typeface="Arial" pitchFamily="34" charset="0"/>
            </a:endParaRPr>
          </a:p>
          <a:p>
            <a:pPr indent="-228600" algn="just" eaLnBrk="0" hangingPunct="0">
              <a:tabLst>
                <a:tab pos="228600" algn="l"/>
              </a:tabLst>
            </a:pPr>
            <a:endParaRPr lang="pl-PL" altLang="pl-PL" sz="2000"/>
          </a:p>
          <a:p>
            <a:pPr indent="-228600" algn="just" eaLnBrk="0" hangingPunct="0">
              <a:tabLst>
                <a:tab pos="228600" algn="l"/>
              </a:tabLst>
            </a:pPr>
            <a:r>
              <a:rPr lang="pl-PL" altLang="pl-PL" sz="2000">
                <a:latin typeface="Wingdings" pitchFamily="2" charset="2"/>
                <a:cs typeface="Arial" pitchFamily="34" charset="0"/>
              </a:rPr>
              <a:t>ü</a:t>
            </a:r>
            <a:r>
              <a:rPr lang="pl-PL" altLang="pl-PL" sz="2000">
                <a:cs typeface="Times New Roman" pitchFamily="18" charset="0"/>
              </a:rPr>
              <a:t>   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stabilizatory, tj. substancje zwiększające trwałość MP,</a:t>
            </a:r>
            <a:endParaRPr lang="pl-PL" altLang="pl-PL" sz="2000"/>
          </a:p>
          <a:p>
            <a:pPr indent="-228600" eaLnBrk="0" hangingPunct="0">
              <a:tabLst>
                <a:tab pos="228600" algn="l"/>
              </a:tabLst>
            </a:pPr>
            <a:r>
              <a:rPr lang="pl-PL" altLang="pl-PL" sz="2000" b="1">
                <a:latin typeface="Arial" pitchFamily="34" charset="0"/>
                <a:cs typeface="Arial" pitchFamily="34" charset="0"/>
              </a:rPr>
              <a:t>sensybilizatory, tj. substancje podnoszące wrażliwość mieszaniny, itp.</a:t>
            </a:r>
            <a:r>
              <a:rPr lang="pl-PL" altLang="pl-PL" sz="2000"/>
              <a:t>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304800" y="228600"/>
            <a:ext cx="8534400" cy="317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-228600" algn="just">
              <a:tabLst>
                <a:tab pos="228600" algn="l"/>
              </a:tabLst>
            </a:pPr>
            <a:r>
              <a:rPr lang="pl-PL" altLang="pl-PL" sz="2000" b="1">
                <a:latin typeface="Arial" pitchFamily="34" charset="0"/>
                <a:cs typeface="Arial" pitchFamily="34" charset="0"/>
              </a:rPr>
              <a:t>Cechy UTLENIACZA:</a:t>
            </a:r>
            <a:endParaRPr lang="pl-PL" altLang="pl-PL" sz="2000">
              <a:cs typeface="Times New Roman" pitchFamily="18" charset="0"/>
            </a:endParaRPr>
          </a:p>
          <a:p>
            <a:pPr indent="-228600" algn="just" eaLnBrk="0" hangingPunct="0">
              <a:tabLst>
                <a:tab pos="228600" algn="l"/>
              </a:tabLst>
            </a:pPr>
            <a:r>
              <a:rPr lang="pl-PL" altLang="pl-PL" sz="2000" b="1">
                <a:latin typeface="Arial" pitchFamily="34" charset="0"/>
                <a:cs typeface="Arial" pitchFamily="34" charset="0"/>
              </a:rPr>
              <a:t> </a:t>
            </a:r>
            <a:endParaRPr lang="pl-PL" altLang="pl-PL" sz="2000">
              <a:cs typeface="Times New Roman" pitchFamily="18" charset="0"/>
            </a:endParaRPr>
          </a:p>
          <a:p>
            <a:pPr indent="-228600" algn="just" eaLnBrk="0" hangingPunct="0">
              <a:tabLst>
                <a:tab pos="228600" algn="l"/>
              </a:tabLst>
            </a:pPr>
            <a:r>
              <a:rPr lang="pl-PL" altLang="pl-PL" sz="2000">
                <a:latin typeface="Wingdings" pitchFamily="2" charset="2"/>
                <a:cs typeface="Arial" pitchFamily="34" charset="0"/>
              </a:rPr>
              <a:t>ü</a:t>
            </a:r>
            <a:r>
              <a:rPr lang="pl-PL" altLang="pl-PL" sz="2000">
                <a:cs typeface="Times New Roman" pitchFamily="18" charset="0"/>
              </a:rPr>
              <a:t>     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zawierać maksymalną ilość aktywnego tlenu (lub innego czynnika utleniającego),</a:t>
            </a:r>
            <a:endParaRPr lang="pl-PL" altLang="pl-PL" sz="2000"/>
          </a:p>
          <a:p>
            <a:pPr indent="-228600" algn="just" eaLnBrk="0" hangingPunct="0">
              <a:tabLst>
                <a:tab pos="228600" algn="l"/>
              </a:tabLst>
            </a:pPr>
            <a:r>
              <a:rPr lang="pl-PL" altLang="pl-PL" sz="2000">
                <a:latin typeface="Wingdings" pitchFamily="2" charset="2"/>
                <a:cs typeface="Arial" pitchFamily="34" charset="0"/>
              </a:rPr>
              <a:t>ü</a:t>
            </a:r>
            <a:r>
              <a:rPr lang="pl-PL" altLang="pl-PL" sz="2000">
                <a:cs typeface="Times New Roman" pitchFamily="18" charset="0"/>
              </a:rPr>
              <a:t>     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łatwo oddawać ten czynnik podczas spalania MP,</a:t>
            </a:r>
            <a:endParaRPr lang="pl-PL" altLang="pl-PL" sz="2000"/>
          </a:p>
          <a:p>
            <a:pPr indent="-228600" algn="just" eaLnBrk="0" hangingPunct="0">
              <a:tabLst>
                <a:tab pos="228600" algn="l"/>
              </a:tabLst>
            </a:pPr>
            <a:r>
              <a:rPr lang="pl-PL" altLang="pl-PL" sz="2000">
                <a:latin typeface="Wingdings" pitchFamily="2" charset="2"/>
                <a:cs typeface="Arial" pitchFamily="34" charset="0"/>
              </a:rPr>
              <a:t>ü</a:t>
            </a:r>
            <a:r>
              <a:rPr lang="pl-PL" altLang="pl-PL" sz="2000">
                <a:cs typeface="Times New Roman" pitchFamily="18" charset="0"/>
              </a:rPr>
              <a:t>     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powinien być substancją trwałą chemicznie,</a:t>
            </a:r>
            <a:endParaRPr lang="pl-PL" altLang="pl-PL" sz="2000"/>
          </a:p>
          <a:p>
            <a:pPr indent="-228600" algn="just" eaLnBrk="0" hangingPunct="0">
              <a:tabLst>
                <a:tab pos="228600" algn="l"/>
              </a:tabLst>
            </a:pPr>
            <a:r>
              <a:rPr lang="pl-PL" altLang="pl-PL" sz="2000">
                <a:latin typeface="Wingdings" pitchFamily="2" charset="2"/>
                <a:cs typeface="Arial" pitchFamily="34" charset="0"/>
              </a:rPr>
              <a:t>ü</a:t>
            </a:r>
            <a:r>
              <a:rPr lang="pl-PL" altLang="pl-PL" sz="2000">
                <a:cs typeface="Times New Roman" pitchFamily="18" charset="0"/>
              </a:rPr>
              <a:t>     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nie może być substancją higroskopijną,</a:t>
            </a:r>
            <a:endParaRPr lang="pl-PL" altLang="pl-PL" sz="2000"/>
          </a:p>
          <a:p>
            <a:pPr indent="-228600" algn="just" eaLnBrk="0" hangingPunct="0">
              <a:tabLst>
                <a:tab pos="228600" algn="l"/>
              </a:tabLst>
            </a:pPr>
            <a:r>
              <a:rPr lang="pl-PL" altLang="pl-PL" sz="2000">
                <a:latin typeface="Wingdings" pitchFamily="2" charset="2"/>
                <a:cs typeface="Arial" pitchFamily="34" charset="0"/>
              </a:rPr>
              <a:t>ü</a:t>
            </a:r>
            <a:r>
              <a:rPr lang="pl-PL" altLang="pl-PL" sz="2000">
                <a:cs typeface="Times New Roman" pitchFamily="18" charset="0"/>
              </a:rPr>
              <a:t>     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nie powinien być substancją toksyczną,</a:t>
            </a:r>
            <a:endParaRPr lang="pl-PL" altLang="pl-PL" sz="2000" b="1">
              <a:latin typeface="Arial" pitchFamily="34" charset="0"/>
            </a:endParaRPr>
          </a:p>
          <a:p>
            <a:pPr indent="-228600" algn="just" eaLnBrk="0" hangingPunct="0">
              <a:tabLst>
                <a:tab pos="228600" algn="l"/>
              </a:tabLst>
            </a:pPr>
            <a:r>
              <a:rPr lang="pl-PL" altLang="pl-PL" sz="2000">
                <a:latin typeface="Wingdings" pitchFamily="2" charset="2"/>
                <a:cs typeface="Arial" pitchFamily="34" charset="0"/>
              </a:rPr>
              <a:t>ü</a:t>
            </a:r>
            <a:r>
              <a:rPr lang="pl-PL" altLang="pl-PL" sz="2000" b="1">
                <a:latin typeface="Arial" pitchFamily="34" charset="0"/>
              </a:rPr>
              <a:t>     brak zanieczyszczeń substancjami palnymi lub twardymi,</a:t>
            </a:r>
            <a:endParaRPr lang="pl-PL" altLang="pl-PL" sz="2000"/>
          </a:p>
          <a:p>
            <a:pPr indent="-228600" algn="just" eaLnBrk="0" hangingPunct="0">
              <a:tabLst>
                <a:tab pos="228600" algn="l"/>
              </a:tabLst>
            </a:pPr>
            <a:r>
              <a:rPr lang="pl-PL" altLang="pl-PL" sz="2000">
                <a:latin typeface="Wingdings" pitchFamily="2" charset="2"/>
                <a:cs typeface="Arial" pitchFamily="34" charset="0"/>
              </a:rPr>
              <a:t>ü</a:t>
            </a:r>
            <a:r>
              <a:rPr lang="pl-PL" altLang="pl-PL" sz="2000">
                <a:cs typeface="Times New Roman" pitchFamily="18" charset="0"/>
              </a:rPr>
              <a:t>     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powinien być tani i dostępny itp.</a:t>
            </a: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152400" y="3962400"/>
            <a:ext cx="86868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G</a:t>
            </a:r>
            <a:r>
              <a:rPr lang="pl-PL" altLang="pl-PL" sz="2000" b="1">
                <a:latin typeface="Arial" pitchFamily="34" charset="0"/>
              </a:rPr>
              <a:t>ł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ównym czynnikiem obni</a:t>
            </a:r>
            <a:r>
              <a:rPr lang="pl-PL" altLang="pl-PL" sz="2000" b="1">
                <a:latin typeface="Arial" pitchFamily="34" charset="0"/>
              </a:rPr>
              <a:t>ż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aj</a:t>
            </a:r>
            <a:r>
              <a:rPr lang="pl-PL" altLang="pl-PL" sz="2000" b="1">
                <a:latin typeface="Arial" pitchFamily="34" charset="0"/>
              </a:rPr>
              <a:t>ą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cym trwa</a:t>
            </a:r>
            <a:r>
              <a:rPr lang="pl-PL" altLang="pl-PL" sz="2000" b="1">
                <a:latin typeface="Arial" pitchFamily="34" charset="0"/>
              </a:rPr>
              <a:t>ł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o</a:t>
            </a:r>
            <a:r>
              <a:rPr lang="pl-PL" altLang="pl-PL" sz="2000" b="1">
                <a:latin typeface="Arial" pitchFamily="34" charset="0"/>
              </a:rPr>
              <a:t>ść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 mas pirotechnicznych jest wilgo</a:t>
            </a:r>
            <a:r>
              <a:rPr lang="pl-PL" altLang="pl-PL" sz="2000" b="1">
                <a:latin typeface="Arial" pitchFamily="34" charset="0"/>
              </a:rPr>
              <a:t>ć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. Jest ona szczególnie gro</a:t>
            </a:r>
            <a:r>
              <a:rPr lang="pl-PL" altLang="pl-PL" sz="2000" b="1">
                <a:latin typeface="Arial" pitchFamily="34" charset="0"/>
              </a:rPr>
              <a:t>ź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na dla mas opartych na metalach lekkich, gdzie w wyniku reakcji pomi</a:t>
            </a:r>
            <a:r>
              <a:rPr lang="pl-PL" altLang="pl-PL" sz="2000" b="1">
                <a:latin typeface="Arial" pitchFamily="34" charset="0"/>
              </a:rPr>
              <a:t>ę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dzy metalem a wod</a:t>
            </a:r>
            <a:r>
              <a:rPr lang="pl-PL" altLang="pl-PL" sz="2000" b="1">
                <a:latin typeface="Arial" pitchFamily="34" charset="0"/>
              </a:rPr>
              <a:t>ą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 grozi nie tylko zniszczenie metalu, ale i utleniacza, a wytworzenie si</a:t>
            </a:r>
            <a:r>
              <a:rPr lang="pl-PL" altLang="pl-PL" sz="2000" b="1">
                <a:latin typeface="Arial" pitchFamily="34" charset="0"/>
              </a:rPr>
              <a:t>ę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 du</a:t>
            </a:r>
            <a:r>
              <a:rPr lang="pl-PL" altLang="pl-PL" sz="2000" b="1">
                <a:latin typeface="Arial" pitchFamily="34" charset="0"/>
              </a:rPr>
              <a:t>ż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ej ilo</a:t>
            </a:r>
            <a:r>
              <a:rPr lang="pl-PL" altLang="pl-PL" sz="2000" b="1">
                <a:latin typeface="Arial" pitchFamily="34" charset="0"/>
              </a:rPr>
              <a:t>ś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ci ciep</a:t>
            </a:r>
            <a:r>
              <a:rPr lang="pl-PL" altLang="pl-PL" sz="2000" b="1">
                <a:latin typeface="Arial" pitchFamily="34" charset="0"/>
              </a:rPr>
              <a:t>ł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a mo</a:t>
            </a:r>
            <a:r>
              <a:rPr lang="pl-PL" altLang="pl-PL" sz="2000" b="1">
                <a:latin typeface="Arial" pitchFamily="34" charset="0"/>
              </a:rPr>
              <a:t>ż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e doprowadzi</a:t>
            </a:r>
            <a:r>
              <a:rPr lang="pl-PL" altLang="pl-PL" sz="2000" b="1">
                <a:latin typeface="Arial" pitchFamily="34" charset="0"/>
              </a:rPr>
              <a:t>ć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 do samozapalenia si</a:t>
            </a:r>
            <a:r>
              <a:rPr lang="pl-PL" altLang="pl-PL" sz="2000" b="1">
                <a:latin typeface="Arial" pitchFamily="34" charset="0"/>
              </a:rPr>
              <a:t>ę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 masy.</a:t>
            </a:r>
            <a:r>
              <a:rPr lang="pl-PL" altLang="pl-PL" sz="2000" b="1">
                <a:latin typeface="Arial" pitchFamily="34" charset="0"/>
              </a:rPr>
              <a:t>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457200" y="609600"/>
            <a:ext cx="8229600" cy="364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-228600" algn="ctr">
              <a:tabLst>
                <a:tab pos="588963" algn="l"/>
              </a:tabLst>
            </a:pPr>
            <a:r>
              <a:rPr lang="pl-PL" altLang="pl-PL" sz="2000" b="1">
                <a:latin typeface="Arial" pitchFamily="34" charset="0"/>
              </a:rPr>
              <a:t>Utleniacze</a:t>
            </a:r>
          </a:p>
          <a:p>
            <a:pPr indent="-228600" algn="just">
              <a:tabLst>
                <a:tab pos="588963" algn="l"/>
              </a:tabLst>
            </a:pPr>
            <a:endParaRPr lang="pl-PL" altLang="pl-PL" sz="2000" b="1">
              <a:latin typeface="Arial" pitchFamily="34" charset="0"/>
            </a:endParaRPr>
          </a:p>
          <a:p>
            <a:pPr indent="-228600" algn="just">
              <a:tabLst>
                <a:tab pos="588963" algn="l"/>
              </a:tabLst>
            </a:pPr>
            <a:r>
              <a:rPr lang="pl-PL" altLang="pl-PL" sz="2000" b="1">
                <a:latin typeface="Arial" pitchFamily="34" charset="0"/>
                <a:cs typeface="Arial" pitchFamily="34" charset="0"/>
              </a:rPr>
              <a:t>1.</a:t>
            </a:r>
            <a:r>
              <a:rPr lang="pl-PL" altLang="pl-PL" sz="2000" b="1">
                <a:latin typeface="Arial" pitchFamily="34" charset="0"/>
              </a:rPr>
              <a:t> 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Sole:</a:t>
            </a:r>
            <a:endParaRPr lang="pl-PL" altLang="pl-PL" sz="2000">
              <a:cs typeface="Times New Roman" pitchFamily="18" charset="0"/>
            </a:endParaRPr>
          </a:p>
          <a:p>
            <a:pPr indent="-228600" algn="just" eaLnBrk="0" hangingPunct="0">
              <a:tabLst>
                <a:tab pos="588963" algn="l"/>
              </a:tabLst>
            </a:pPr>
            <a:r>
              <a:rPr lang="pl-PL" altLang="pl-PL" sz="2000" b="1">
                <a:latin typeface="Arial" pitchFamily="34" charset="0"/>
                <a:cs typeface="Arial" pitchFamily="34" charset="0"/>
              </a:rPr>
              <a:t>a)</a:t>
            </a:r>
            <a:r>
              <a:rPr lang="pl-PL" altLang="pl-PL" sz="2000" b="1">
                <a:cs typeface="Times New Roman" pitchFamily="18" charset="0"/>
              </a:rPr>
              <a:t>      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azotany, np. KNO</a:t>
            </a:r>
            <a:r>
              <a:rPr lang="pl-PL" altLang="pl-PL" sz="2000" b="1" baseline="-30000">
                <a:latin typeface="Arial" pitchFamily="34" charset="0"/>
                <a:cs typeface="Arial" pitchFamily="34" charset="0"/>
              </a:rPr>
              <a:t>3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, Ba(NO</a:t>
            </a:r>
            <a:r>
              <a:rPr lang="pl-PL" altLang="pl-PL" sz="2000" b="1" baseline="-30000">
                <a:latin typeface="Arial" pitchFamily="34" charset="0"/>
                <a:cs typeface="Arial" pitchFamily="34" charset="0"/>
              </a:rPr>
              <a:t>3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)</a:t>
            </a:r>
            <a:r>
              <a:rPr lang="pl-PL" altLang="pl-PL" sz="2000" b="1" baseline="-30000">
                <a:latin typeface="Arial" pitchFamily="34" charset="0"/>
                <a:cs typeface="Arial" pitchFamily="34" charset="0"/>
              </a:rPr>
              <a:t>2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, Sr(NO</a:t>
            </a:r>
            <a:r>
              <a:rPr lang="pl-PL" altLang="pl-PL" sz="2000" b="1" baseline="-30000">
                <a:latin typeface="Arial" pitchFamily="34" charset="0"/>
                <a:cs typeface="Arial" pitchFamily="34" charset="0"/>
              </a:rPr>
              <a:t>3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)</a:t>
            </a:r>
            <a:r>
              <a:rPr lang="pl-PL" altLang="pl-PL" sz="2000" b="1" baseline="-30000">
                <a:latin typeface="Arial" pitchFamily="34" charset="0"/>
                <a:cs typeface="Arial" pitchFamily="34" charset="0"/>
              </a:rPr>
              <a:t>2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, NH</a:t>
            </a:r>
            <a:r>
              <a:rPr lang="pl-PL" altLang="pl-PL" sz="2000" b="1" baseline="-30000">
                <a:latin typeface="Arial" pitchFamily="34" charset="0"/>
                <a:cs typeface="Arial" pitchFamily="34" charset="0"/>
              </a:rPr>
              <a:t>4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NO</a:t>
            </a:r>
            <a:r>
              <a:rPr lang="pl-PL" altLang="pl-PL" sz="2000" b="1" baseline="-30000">
                <a:latin typeface="Arial" pitchFamily="34" charset="0"/>
                <a:cs typeface="Arial" pitchFamily="34" charset="0"/>
              </a:rPr>
              <a:t>3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, NaNO</a:t>
            </a:r>
            <a:r>
              <a:rPr lang="pl-PL" altLang="pl-PL" sz="2000" b="1" baseline="-30000">
                <a:latin typeface="Arial" pitchFamily="34" charset="0"/>
                <a:cs typeface="Arial" pitchFamily="34" charset="0"/>
              </a:rPr>
              <a:t>3</a:t>
            </a:r>
            <a:endParaRPr lang="pl-PL" altLang="pl-PL" sz="2000">
              <a:cs typeface="Times New Roman" pitchFamily="18" charset="0"/>
            </a:endParaRPr>
          </a:p>
          <a:p>
            <a:pPr indent="-228600" algn="just" eaLnBrk="0" hangingPunct="0">
              <a:tabLst>
                <a:tab pos="588963" algn="l"/>
              </a:tabLst>
            </a:pPr>
            <a:r>
              <a:rPr lang="pl-PL" altLang="pl-PL" sz="2000" b="1">
                <a:latin typeface="Arial" pitchFamily="34" charset="0"/>
                <a:cs typeface="Arial" pitchFamily="34" charset="0"/>
              </a:rPr>
              <a:t>b)</a:t>
            </a:r>
            <a:r>
              <a:rPr lang="pl-PL" altLang="pl-PL" sz="2000" b="1">
                <a:cs typeface="Times New Roman" pitchFamily="18" charset="0"/>
              </a:rPr>
              <a:t>      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chlorany, np. KClO</a:t>
            </a:r>
            <a:r>
              <a:rPr lang="pl-PL" altLang="pl-PL" sz="2000" b="1" baseline="-30000">
                <a:latin typeface="Arial" pitchFamily="34" charset="0"/>
                <a:cs typeface="Arial" pitchFamily="34" charset="0"/>
              </a:rPr>
              <a:t>3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, Ba(ClO</a:t>
            </a:r>
            <a:r>
              <a:rPr lang="pl-PL" altLang="pl-PL" sz="2000" b="1" baseline="-30000">
                <a:latin typeface="Arial" pitchFamily="34" charset="0"/>
                <a:cs typeface="Arial" pitchFamily="34" charset="0"/>
              </a:rPr>
              <a:t>3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)</a:t>
            </a:r>
            <a:r>
              <a:rPr lang="pl-PL" altLang="pl-PL" sz="2000" b="1" baseline="-30000">
                <a:latin typeface="Arial" pitchFamily="34" charset="0"/>
                <a:cs typeface="Arial" pitchFamily="34" charset="0"/>
              </a:rPr>
              <a:t>2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 H</a:t>
            </a:r>
            <a:r>
              <a:rPr lang="pl-PL" altLang="pl-PL" sz="2000" b="1" baseline="-30000">
                <a:latin typeface="Arial" pitchFamily="34" charset="0"/>
                <a:cs typeface="Arial" pitchFamily="34" charset="0"/>
              </a:rPr>
              <a:t>2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O,</a:t>
            </a:r>
            <a:endParaRPr lang="pl-PL" altLang="pl-PL" sz="2000">
              <a:cs typeface="Times New Roman" pitchFamily="18" charset="0"/>
            </a:endParaRPr>
          </a:p>
          <a:p>
            <a:pPr indent="-228600" algn="just" eaLnBrk="0" hangingPunct="0">
              <a:tabLst>
                <a:tab pos="588963" algn="l"/>
              </a:tabLst>
            </a:pPr>
            <a:r>
              <a:rPr lang="pl-PL" altLang="pl-PL" sz="2000" b="1">
                <a:latin typeface="Arial" pitchFamily="34" charset="0"/>
                <a:cs typeface="Arial" pitchFamily="34" charset="0"/>
              </a:rPr>
              <a:t>c)</a:t>
            </a:r>
            <a:r>
              <a:rPr lang="pl-PL" altLang="pl-PL" sz="2000" b="1">
                <a:cs typeface="Times New Roman" pitchFamily="18" charset="0"/>
              </a:rPr>
              <a:t>      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nadchlorany, np. KClO</a:t>
            </a:r>
            <a:r>
              <a:rPr lang="pl-PL" altLang="pl-PL" sz="2000" b="1" baseline="-30000">
                <a:latin typeface="Arial" pitchFamily="34" charset="0"/>
                <a:cs typeface="Arial" pitchFamily="34" charset="0"/>
              </a:rPr>
              <a:t>4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, NH</a:t>
            </a:r>
            <a:r>
              <a:rPr lang="pl-PL" altLang="pl-PL" sz="2000" b="1" baseline="-30000">
                <a:latin typeface="Arial" pitchFamily="34" charset="0"/>
                <a:cs typeface="Arial" pitchFamily="34" charset="0"/>
              </a:rPr>
              <a:t>4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ClO</a:t>
            </a:r>
            <a:r>
              <a:rPr lang="pl-PL" altLang="pl-PL" sz="2000" b="1" baseline="-30000">
                <a:latin typeface="Arial" pitchFamily="34" charset="0"/>
                <a:cs typeface="Arial" pitchFamily="34" charset="0"/>
              </a:rPr>
              <a:t>4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,</a:t>
            </a:r>
            <a:endParaRPr lang="pl-PL" altLang="pl-PL" sz="2000">
              <a:cs typeface="Times New Roman" pitchFamily="18" charset="0"/>
            </a:endParaRPr>
          </a:p>
          <a:p>
            <a:pPr indent="-228600" algn="just" eaLnBrk="0" hangingPunct="0">
              <a:tabLst>
                <a:tab pos="588963" algn="l"/>
              </a:tabLst>
            </a:pPr>
            <a:r>
              <a:rPr lang="pl-PL" altLang="pl-PL" sz="2000" b="1">
                <a:latin typeface="Arial" pitchFamily="34" charset="0"/>
                <a:cs typeface="Arial" pitchFamily="34" charset="0"/>
              </a:rPr>
              <a:t>d)</a:t>
            </a:r>
            <a:r>
              <a:rPr lang="pl-PL" altLang="pl-PL" sz="2000" b="1">
                <a:cs typeface="Times New Roman" pitchFamily="18" charset="0"/>
              </a:rPr>
              <a:t>      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chromiany, np. </a:t>
            </a:r>
            <a:r>
              <a:rPr lang="pl-PL" altLang="pl-PL" sz="2000" b="1">
                <a:latin typeface="Arial" pitchFamily="34" charset="0"/>
              </a:rPr>
              <a:t>K</a:t>
            </a:r>
            <a:r>
              <a:rPr lang="pl-PL" altLang="pl-PL" sz="2000" b="1" baseline="-25000">
                <a:latin typeface="Arial" pitchFamily="34" charset="0"/>
              </a:rPr>
              <a:t>2</a:t>
            </a:r>
            <a:r>
              <a:rPr lang="pl-PL" altLang="pl-PL" sz="2000" b="1">
                <a:latin typeface="Arial" pitchFamily="34" charset="0"/>
              </a:rPr>
              <a:t>CrO</a:t>
            </a:r>
            <a:r>
              <a:rPr lang="pl-PL" altLang="pl-PL" sz="2000" b="1" baseline="-25000">
                <a:latin typeface="Arial" pitchFamily="34" charset="0"/>
              </a:rPr>
              <a:t>4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, K</a:t>
            </a:r>
            <a:r>
              <a:rPr lang="pl-PL" altLang="pl-PL" sz="2000" b="1" baseline="-30000">
                <a:latin typeface="Arial" pitchFamily="34" charset="0"/>
                <a:cs typeface="Arial" pitchFamily="34" charset="0"/>
              </a:rPr>
              <a:t>2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Cr</a:t>
            </a:r>
            <a:r>
              <a:rPr lang="pl-PL" altLang="pl-PL" sz="2000" b="1" baseline="-30000">
                <a:latin typeface="Arial" pitchFamily="34" charset="0"/>
                <a:cs typeface="Arial" pitchFamily="34" charset="0"/>
              </a:rPr>
              <a:t>2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O</a:t>
            </a:r>
            <a:r>
              <a:rPr lang="pl-PL" altLang="pl-PL" sz="2000" b="1" baseline="-30000">
                <a:latin typeface="Arial" pitchFamily="34" charset="0"/>
                <a:cs typeface="Arial" pitchFamily="34" charset="0"/>
              </a:rPr>
              <a:t>7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, </a:t>
            </a:r>
            <a:r>
              <a:rPr lang="pl-PL" altLang="pl-PL" sz="2000" b="1">
                <a:latin typeface="Arial" pitchFamily="34" charset="0"/>
              </a:rPr>
              <a:t>(NH</a:t>
            </a:r>
            <a:r>
              <a:rPr lang="pl-PL" altLang="pl-PL" sz="2000" b="1" baseline="-25000">
                <a:latin typeface="Arial" pitchFamily="34" charset="0"/>
              </a:rPr>
              <a:t>4</a:t>
            </a:r>
            <a:r>
              <a:rPr lang="pl-PL" altLang="pl-PL" sz="2000" b="1">
                <a:latin typeface="Arial" pitchFamily="34" charset="0"/>
              </a:rPr>
              <a:t>)</a:t>
            </a:r>
            <a:r>
              <a:rPr lang="pl-PL" altLang="pl-PL" sz="2000" b="1" baseline="-25000">
                <a:latin typeface="Arial" pitchFamily="34" charset="0"/>
              </a:rPr>
              <a:t>2</a:t>
            </a:r>
            <a:r>
              <a:rPr lang="pl-PL" altLang="pl-PL" sz="2000" b="1">
                <a:latin typeface="Arial" pitchFamily="34" charset="0"/>
              </a:rPr>
              <a:t>CrO</a:t>
            </a:r>
            <a:r>
              <a:rPr lang="pl-PL" altLang="pl-PL" sz="2000" b="1" baseline="-25000">
                <a:latin typeface="Arial" pitchFamily="34" charset="0"/>
              </a:rPr>
              <a:t>4</a:t>
            </a:r>
          </a:p>
          <a:p>
            <a:pPr indent="-228600" algn="just" eaLnBrk="0" hangingPunct="0">
              <a:tabLst>
                <a:tab pos="588963" algn="l"/>
              </a:tabLst>
            </a:pPr>
            <a:endParaRPr lang="pl-PL" altLang="pl-PL" sz="2000" baseline="-25000"/>
          </a:p>
          <a:p>
            <a:pPr indent="-228600" algn="just" eaLnBrk="0" hangingPunct="0">
              <a:tabLst>
                <a:tab pos="588963" algn="l"/>
              </a:tabLst>
            </a:pPr>
            <a:r>
              <a:rPr lang="pl-PL" altLang="pl-PL" sz="2000" b="1">
                <a:latin typeface="Arial" pitchFamily="34" charset="0"/>
                <a:cs typeface="Arial" pitchFamily="34" charset="0"/>
              </a:rPr>
              <a:t>2.</a:t>
            </a:r>
            <a:r>
              <a:rPr lang="pl-PL" altLang="pl-PL" sz="2000" b="1">
                <a:cs typeface="Times New Roman" pitchFamily="18" charset="0"/>
              </a:rPr>
              <a:t>    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tlenki i nadtlenki, Fe</a:t>
            </a:r>
            <a:r>
              <a:rPr lang="pl-PL" altLang="pl-PL" sz="2000" b="1" baseline="-30000">
                <a:latin typeface="Arial" pitchFamily="34" charset="0"/>
                <a:cs typeface="Arial" pitchFamily="34" charset="0"/>
              </a:rPr>
              <a:t>3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O</a:t>
            </a:r>
            <a:r>
              <a:rPr lang="pl-PL" altLang="pl-PL" sz="2000" b="1" baseline="-30000">
                <a:latin typeface="Arial" pitchFamily="34" charset="0"/>
                <a:cs typeface="Arial" pitchFamily="34" charset="0"/>
              </a:rPr>
              <a:t>4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, MnO</a:t>
            </a:r>
            <a:r>
              <a:rPr lang="pl-PL" altLang="pl-PL" sz="2000" b="1" baseline="-30000">
                <a:latin typeface="Arial" pitchFamily="34" charset="0"/>
                <a:cs typeface="Arial" pitchFamily="34" charset="0"/>
              </a:rPr>
              <a:t>2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, PbO</a:t>
            </a:r>
            <a:r>
              <a:rPr lang="pl-PL" altLang="pl-PL" sz="2000" b="1" baseline="-30000">
                <a:latin typeface="Arial" pitchFamily="34" charset="0"/>
                <a:cs typeface="Arial" pitchFamily="34" charset="0"/>
              </a:rPr>
              <a:t>2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, BaO</a:t>
            </a:r>
            <a:r>
              <a:rPr lang="pl-PL" altLang="pl-PL" sz="2000" b="1" baseline="-30000">
                <a:latin typeface="Arial" pitchFamily="34" charset="0"/>
                <a:cs typeface="Arial" pitchFamily="34" charset="0"/>
              </a:rPr>
              <a:t>2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, Na</a:t>
            </a:r>
            <a:r>
              <a:rPr lang="pl-PL" altLang="pl-PL" sz="2000" b="1" baseline="-30000">
                <a:latin typeface="Arial" pitchFamily="34" charset="0"/>
                <a:cs typeface="Arial" pitchFamily="34" charset="0"/>
              </a:rPr>
              <a:t>2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O</a:t>
            </a:r>
            <a:r>
              <a:rPr lang="pl-PL" altLang="pl-PL" sz="2000" b="1" baseline="-30000">
                <a:latin typeface="Arial" pitchFamily="34" charset="0"/>
                <a:cs typeface="Arial" pitchFamily="34" charset="0"/>
              </a:rPr>
              <a:t>2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,</a:t>
            </a:r>
            <a:endParaRPr lang="pl-PL" altLang="pl-PL" sz="2000" b="1">
              <a:latin typeface="Arial" pitchFamily="34" charset="0"/>
            </a:endParaRPr>
          </a:p>
          <a:p>
            <a:pPr indent="-228600" algn="just" eaLnBrk="0" hangingPunct="0">
              <a:tabLst>
                <a:tab pos="588963" algn="l"/>
              </a:tabLst>
            </a:pPr>
            <a:endParaRPr lang="pl-PL" altLang="pl-PL" sz="2000"/>
          </a:p>
          <a:p>
            <a:pPr indent="-228600" algn="just" eaLnBrk="0" hangingPunct="0">
              <a:tabLst>
                <a:tab pos="588963" algn="l"/>
              </a:tabLst>
            </a:pPr>
            <a:r>
              <a:rPr lang="pl-PL" altLang="pl-PL" sz="2000" b="1">
                <a:latin typeface="Arial" pitchFamily="34" charset="0"/>
                <a:cs typeface="Arial" pitchFamily="34" charset="0"/>
              </a:rPr>
              <a:t>3.</a:t>
            </a:r>
            <a:r>
              <a:rPr lang="pl-PL" altLang="pl-PL" sz="2000" b="1">
                <a:cs typeface="Times New Roman" pitchFamily="18" charset="0"/>
              </a:rPr>
              <a:t>    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związki beztlenowe, C</a:t>
            </a:r>
            <a:r>
              <a:rPr lang="pl-PL" altLang="pl-PL" sz="2000" b="1" baseline="-30000">
                <a:latin typeface="Arial" pitchFamily="34" charset="0"/>
                <a:cs typeface="Arial" pitchFamily="34" charset="0"/>
              </a:rPr>
              <a:t>2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Cl</a:t>
            </a:r>
            <a:r>
              <a:rPr lang="pl-PL" altLang="pl-PL" sz="2000" b="1" baseline="-30000">
                <a:latin typeface="Arial" pitchFamily="34" charset="0"/>
                <a:cs typeface="Arial" pitchFamily="34" charset="0"/>
              </a:rPr>
              <a:t>6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, C</a:t>
            </a:r>
            <a:r>
              <a:rPr lang="pl-PL" altLang="pl-PL" sz="2000" b="1" baseline="-30000">
                <a:latin typeface="Arial" pitchFamily="34" charset="0"/>
                <a:cs typeface="Arial" pitchFamily="34" charset="0"/>
              </a:rPr>
              <a:t>6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Cl</a:t>
            </a:r>
            <a:r>
              <a:rPr lang="pl-PL" altLang="pl-PL" sz="2000" b="1" baseline="-30000">
                <a:latin typeface="Arial" pitchFamily="34" charset="0"/>
                <a:cs typeface="Arial" pitchFamily="34" charset="0"/>
              </a:rPr>
              <a:t>6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, (C</a:t>
            </a:r>
            <a:r>
              <a:rPr lang="pl-PL" altLang="pl-PL" sz="2000" b="1" baseline="-30000">
                <a:latin typeface="Arial" pitchFamily="34" charset="0"/>
                <a:cs typeface="Arial" pitchFamily="34" charset="0"/>
              </a:rPr>
              <a:t>2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F</a:t>
            </a:r>
            <a:r>
              <a:rPr lang="pl-PL" altLang="pl-PL" sz="2000" b="1" baseline="-30000">
                <a:latin typeface="Arial" pitchFamily="34" charset="0"/>
                <a:cs typeface="Arial" pitchFamily="34" charset="0"/>
              </a:rPr>
              <a:t>4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)</a:t>
            </a:r>
            <a:r>
              <a:rPr lang="pl-PL" altLang="pl-PL" sz="2000" b="1" baseline="-30000">
                <a:latin typeface="Arial" pitchFamily="34" charset="0"/>
                <a:cs typeface="Arial" pitchFamily="34" charset="0"/>
              </a:rPr>
              <a:t>n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, PbF</a:t>
            </a:r>
            <a:r>
              <a:rPr lang="pl-PL" altLang="pl-PL" sz="2000" b="1" baseline="-30000">
                <a:latin typeface="Arial" pitchFamily="34" charset="0"/>
                <a:cs typeface="Arial" pitchFamily="34" charset="0"/>
              </a:rPr>
              <a:t>2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, MoS</a:t>
            </a:r>
            <a:r>
              <a:rPr lang="pl-PL" altLang="pl-PL" sz="2000" b="1" baseline="-30000">
                <a:latin typeface="Arial" pitchFamily="34" charset="0"/>
                <a:cs typeface="Arial" pitchFamily="34" charset="0"/>
              </a:rPr>
              <a:t>2</a:t>
            </a:r>
            <a:endParaRPr lang="pl-PL" altLang="pl-PL" sz="2000">
              <a:cs typeface="Times New Roman" pitchFamily="18" charset="0"/>
            </a:endParaRPr>
          </a:p>
          <a:p>
            <a:pPr indent="-228600" eaLnBrk="0" hangingPunct="0">
              <a:tabLst>
                <a:tab pos="588963" algn="l"/>
              </a:tabLst>
            </a:pPr>
            <a:endParaRPr lang="pl-PL" altLang="pl-PL" sz="20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4"/>
          <p:cNvSpPr>
            <a:spLocks noChangeArrowheads="1"/>
          </p:cNvSpPr>
          <p:nvPr/>
        </p:nvSpPr>
        <p:spPr bwMode="auto">
          <a:xfrm>
            <a:off x="304800" y="228600"/>
            <a:ext cx="883920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-228600" algn="just">
              <a:tabLst>
                <a:tab pos="228600" algn="l"/>
              </a:tabLst>
            </a:pPr>
            <a:r>
              <a:rPr lang="pl-PL" altLang="pl-PL" sz="2000" b="1">
                <a:latin typeface="Arial" pitchFamily="34" charset="0"/>
              </a:rPr>
              <a:t>Cechy PALIWA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:</a:t>
            </a:r>
            <a:endParaRPr lang="pl-PL" altLang="pl-PL" sz="2000">
              <a:cs typeface="Times New Roman" pitchFamily="18" charset="0"/>
            </a:endParaRPr>
          </a:p>
          <a:p>
            <a:pPr indent="-228600" algn="just" eaLnBrk="0" hangingPunct="0">
              <a:tabLst>
                <a:tab pos="228600" algn="l"/>
              </a:tabLst>
            </a:pPr>
            <a:r>
              <a:rPr lang="pl-PL" altLang="pl-PL" sz="2000" b="1">
                <a:latin typeface="Arial" pitchFamily="34" charset="0"/>
                <a:cs typeface="Arial" pitchFamily="34" charset="0"/>
              </a:rPr>
              <a:t> </a:t>
            </a:r>
            <a:endParaRPr lang="pl-PL" altLang="pl-PL" sz="2000">
              <a:cs typeface="Times New Roman" pitchFamily="18" charset="0"/>
            </a:endParaRPr>
          </a:p>
          <a:p>
            <a:pPr indent="-228600" algn="just" eaLnBrk="0" hangingPunct="0">
              <a:tabLst>
                <a:tab pos="228600" algn="l"/>
              </a:tabLst>
            </a:pPr>
            <a:r>
              <a:rPr lang="pl-PL" altLang="pl-PL" sz="2000">
                <a:latin typeface="Wingdings" pitchFamily="2" charset="2"/>
                <a:cs typeface="Arial" pitchFamily="34" charset="0"/>
              </a:rPr>
              <a:t>ü</a:t>
            </a:r>
            <a:r>
              <a:rPr lang="pl-PL" altLang="pl-PL" sz="2000">
                <a:cs typeface="Times New Roman" pitchFamily="18" charset="0"/>
              </a:rPr>
              <a:t>   </a:t>
            </a:r>
            <a:r>
              <a:rPr lang="pl-PL" altLang="pl-PL" sz="2000" b="1">
                <a:latin typeface="Arial" pitchFamily="34" charset="0"/>
              </a:rPr>
              <a:t>powinna dać odpowiedni efekt cieplny, zapewniający najlepszy efekt specjalny masy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,</a:t>
            </a:r>
            <a:endParaRPr lang="pl-PL" altLang="pl-PL" sz="2000"/>
          </a:p>
          <a:p>
            <a:pPr indent="-228600" algn="just" eaLnBrk="0" hangingPunct="0">
              <a:tabLst>
                <a:tab pos="228600" algn="l"/>
              </a:tabLst>
            </a:pPr>
            <a:r>
              <a:rPr lang="pl-PL" altLang="pl-PL" sz="2000">
                <a:latin typeface="Wingdings" pitchFamily="2" charset="2"/>
                <a:cs typeface="Arial" pitchFamily="34" charset="0"/>
              </a:rPr>
              <a:t>ü</a:t>
            </a:r>
            <a:r>
              <a:rPr lang="pl-PL" altLang="pl-PL" sz="2000">
                <a:cs typeface="Times New Roman" pitchFamily="18" charset="0"/>
              </a:rPr>
              <a:t>  </a:t>
            </a:r>
            <a:r>
              <a:rPr lang="pl-PL" altLang="pl-PL" sz="2000" b="1">
                <a:latin typeface="Arial" pitchFamily="34" charset="0"/>
              </a:rPr>
              <a:t>powinna charakteryzować się dostateczną łatwością utleniania tlenem utleniacza lub z powietrza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,</a:t>
            </a:r>
            <a:endParaRPr lang="pl-PL" altLang="pl-PL" sz="2000"/>
          </a:p>
          <a:p>
            <a:pPr indent="-228600" algn="just" eaLnBrk="0" hangingPunct="0">
              <a:tabLst>
                <a:tab pos="228600" algn="l"/>
              </a:tabLst>
            </a:pPr>
            <a:r>
              <a:rPr lang="pl-PL" altLang="pl-PL" sz="2000">
                <a:latin typeface="Wingdings" pitchFamily="2" charset="2"/>
                <a:cs typeface="Arial" pitchFamily="34" charset="0"/>
              </a:rPr>
              <a:t>ü</a:t>
            </a:r>
            <a:r>
              <a:rPr lang="pl-PL" altLang="pl-PL" sz="2000">
                <a:cs typeface="Times New Roman" pitchFamily="18" charset="0"/>
              </a:rPr>
              <a:t>     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powin</a:t>
            </a:r>
            <a:r>
              <a:rPr lang="pl-PL" altLang="pl-PL" sz="2000" b="1">
                <a:latin typeface="Arial" pitchFamily="34" charset="0"/>
              </a:rPr>
              <a:t>na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 być substancją trwałą chemicznie,</a:t>
            </a:r>
            <a:endParaRPr lang="pl-PL" altLang="pl-PL" sz="2000"/>
          </a:p>
          <a:p>
            <a:pPr indent="-228600" algn="just" eaLnBrk="0" hangingPunct="0">
              <a:tabLst>
                <a:tab pos="228600" algn="l"/>
              </a:tabLst>
            </a:pPr>
            <a:r>
              <a:rPr lang="pl-PL" altLang="pl-PL" sz="2000">
                <a:latin typeface="Wingdings" pitchFamily="2" charset="2"/>
                <a:cs typeface="Arial" pitchFamily="34" charset="0"/>
              </a:rPr>
              <a:t>ü</a:t>
            </a:r>
            <a:r>
              <a:rPr lang="pl-PL" altLang="pl-PL" sz="2000">
                <a:cs typeface="Times New Roman" pitchFamily="18" charset="0"/>
              </a:rPr>
              <a:t>     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nie może być substancją higroskopijną,</a:t>
            </a:r>
            <a:endParaRPr lang="pl-PL" altLang="pl-PL" sz="2000"/>
          </a:p>
          <a:p>
            <a:pPr indent="-228600" algn="just" eaLnBrk="0" hangingPunct="0">
              <a:tabLst>
                <a:tab pos="228600" algn="l"/>
              </a:tabLst>
            </a:pPr>
            <a:r>
              <a:rPr lang="pl-PL" altLang="pl-PL" sz="2000">
                <a:latin typeface="Wingdings" pitchFamily="2" charset="2"/>
                <a:cs typeface="Arial" pitchFamily="34" charset="0"/>
              </a:rPr>
              <a:t>ü</a:t>
            </a:r>
            <a:r>
              <a:rPr lang="pl-PL" altLang="pl-PL" sz="2000">
                <a:cs typeface="Times New Roman" pitchFamily="18" charset="0"/>
              </a:rPr>
              <a:t>     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nie powin</a:t>
            </a:r>
            <a:r>
              <a:rPr lang="pl-PL" altLang="pl-PL" sz="2000" b="1">
                <a:latin typeface="Arial" pitchFamily="34" charset="0"/>
              </a:rPr>
              <a:t>na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 być substancją toksyczną,</a:t>
            </a:r>
            <a:endParaRPr lang="pl-PL" altLang="pl-PL" sz="2000" b="1">
              <a:latin typeface="Arial" pitchFamily="34" charset="0"/>
            </a:endParaRPr>
          </a:p>
          <a:p>
            <a:pPr indent="-228600" algn="just" eaLnBrk="0" hangingPunct="0">
              <a:tabLst>
                <a:tab pos="228600" algn="l"/>
              </a:tabLst>
            </a:pPr>
            <a:r>
              <a:rPr lang="pl-PL" altLang="pl-PL" sz="2000">
                <a:latin typeface="Wingdings" pitchFamily="2" charset="2"/>
                <a:cs typeface="Arial" pitchFamily="34" charset="0"/>
              </a:rPr>
              <a:t>ü</a:t>
            </a:r>
            <a:r>
              <a:rPr lang="pl-PL" altLang="pl-PL" sz="2000">
                <a:cs typeface="Times New Roman" pitchFamily="18" charset="0"/>
              </a:rPr>
              <a:t>     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powin</a:t>
            </a:r>
            <a:r>
              <a:rPr lang="pl-PL" altLang="pl-PL" sz="2000" b="1">
                <a:latin typeface="Arial" pitchFamily="34" charset="0"/>
              </a:rPr>
              <a:t>na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 być tani</a:t>
            </a:r>
            <a:r>
              <a:rPr lang="pl-PL" altLang="pl-PL" sz="2000" b="1">
                <a:latin typeface="Arial" pitchFamily="34" charset="0"/>
              </a:rPr>
              <a:t>a, 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dostępn</a:t>
            </a:r>
            <a:r>
              <a:rPr lang="pl-PL" altLang="pl-PL" sz="2000" b="1">
                <a:latin typeface="Arial" pitchFamily="34" charset="0"/>
              </a:rPr>
              <a:t>a, łatwa do rozdrobnienia</a:t>
            </a:r>
            <a:r>
              <a:rPr lang="pl-PL" altLang="pl-PL" sz="2000" b="1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9459" name="Text Box 5"/>
          <p:cNvSpPr txBox="1">
            <a:spLocks noChangeArrowheads="1"/>
          </p:cNvSpPr>
          <p:nvPr/>
        </p:nvSpPr>
        <p:spPr bwMode="auto">
          <a:xfrm>
            <a:off x="381000" y="3733800"/>
            <a:ext cx="79406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latin typeface="Arial" pitchFamily="34" charset="0"/>
              </a:rPr>
              <a:t>Nie może zawierać</a:t>
            </a:r>
            <a:r>
              <a:rPr lang="pl-PL" altLang="pl-PL" sz="2000">
                <a:latin typeface="Arial" pitchFamily="34" charset="0"/>
              </a:rPr>
              <a:t>:</a:t>
            </a:r>
          </a:p>
          <a:p>
            <a:pPr>
              <a:buFontTx/>
              <a:buChar char="-"/>
            </a:pPr>
            <a:r>
              <a:rPr lang="pl-PL" altLang="pl-PL" sz="2000">
                <a:latin typeface="Arial" pitchFamily="34" charset="0"/>
              </a:rPr>
              <a:t> </a:t>
            </a:r>
            <a:r>
              <a:rPr lang="pl-PL" altLang="pl-PL" sz="2000" b="1">
                <a:latin typeface="Arial" pitchFamily="34" charset="0"/>
              </a:rPr>
              <a:t>metali ciężkich</a:t>
            </a:r>
            <a:r>
              <a:rPr lang="pl-PL" altLang="pl-PL" sz="2000">
                <a:latin typeface="Arial" pitchFamily="34" charset="0"/>
              </a:rPr>
              <a:t> (miedź, ołów, żelazo) ze względu na możliwość tworzenia lokalnych ogniw elektrochemicznych,</a:t>
            </a:r>
          </a:p>
          <a:p>
            <a:pPr>
              <a:buFontTx/>
              <a:buChar char="-"/>
            </a:pPr>
            <a:r>
              <a:rPr lang="pl-PL" altLang="pl-PL" sz="2000">
                <a:latin typeface="Arial" pitchFamily="34" charset="0"/>
              </a:rPr>
              <a:t> </a:t>
            </a:r>
            <a:r>
              <a:rPr lang="pl-PL" altLang="pl-PL" sz="2000" b="1">
                <a:latin typeface="Arial" pitchFamily="34" charset="0"/>
              </a:rPr>
              <a:t>tłuszczy</a:t>
            </a:r>
            <a:r>
              <a:rPr lang="pl-PL" altLang="pl-PL" sz="2000">
                <a:latin typeface="Arial" pitchFamily="34" charset="0"/>
              </a:rPr>
              <a:t>, które zmniejszają szybkość palenia i zwiększają iskrzenie,</a:t>
            </a:r>
          </a:p>
          <a:p>
            <a:pPr>
              <a:buFontTx/>
              <a:buChar char="-"/>
            </a:pPr>
            <a:r>
              <a:rPr lang="pl-PL" altLang="pl-PL" sz="2000">
                <a:latin typeface="Arial" pitchFamily="34" charset="0"/>
              </a:rPr>
              <a:t> </a:t>
            </a:r>
            <a:r>
              <a:rPr lang="pl-PL" altLang="pl-PL" sz="2000" b="1">
                <a:latin typeface="Arial" pitchFamily="34" charset="0"/>
              </a:rPr>
              <a:t>piasku, szkła</a:t>
            </a:r>
            <a:r>
              <a:rPr lang="pl-PL" altLang="pl-PL" sz="2000">
                <a:latin typeface="Arial" pitchFamily="34" charset="0"/>
              </a:rPr>
              <a:t> zwiększających wrażliwość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187"/>
          <p:cNvSpPr>
            <a:spLocks noChangeArrowheads="1"/>
          </p:cNvSpPr>
          <p:nvPr/>
        </p:nvSpPr>
        <p:spPr bwMode="auto">
          <a:xfrm>
            <a:off x="2362200" y="228600"/>
            <a:ext cx="441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>
                <a:latin typeface="Arial" pitchFamily="34" charset="0"/>
                <a:cs typeface="Arial" pitchFamily="34" charset="0"/>
              </a:rPr>
              <a:t>Substancje palne</a:t>
            </a:r>
            <a:endParaRPr lang="pl-PL" altLang="pl-PL" sz="2000"/>
          </a:p>
        </p:txBody>
      </p:sp>
      <p:graphicFrame>
        <p:nvGraphicFramePr>
          <p:cNvPr id="1026" name="Object 188"/>
          <p:cNvGraphicFramePr>
            <a:graphicFrameLocks noChangeAspect="1"/>
          </p:cNvGraphicFramePr>
          <p:nvPr/>
        </p:nvGraphicFramePr>
        <p:xfrm>
          <a:off x="457200" y="914400"/>
          <a:ext cx="8145463" cy="3435350"/>
        </p:xfrm>
        <a:graphic>
          <a:graphicData uri="http://schemas.openxmlformats.org/presentationml/2006/ole">
            <p:oleObj spid="_x0000_s1026" name="Dokument" r:id="rId3" imgW="5839968" imgH="2465832" progId="Word.Document.8">
              <p:embed/>
            </p:oleObj>
          </a:graphicData>
        </a:graphic>
      </p:graphicFrame>
      <p:sp>
        <p:nvSpPr>
          <p:cNvPr id="1028" name="Rectangle 189"/>
          <p:cNvSpPr>
            <a:spLocks noChangeArrowheads="1"/>
          </p:cNvSpPr>
          <p:nvPr/>
        </p:nvSpPr>
        <p:spPr bwMode="auto">
          <a:xfrm>
            <a:off x="533400" y="4343400"/>
            <a:ext cx="69342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000" b="1">
                <a:latin typeface="Arial" pitchFamily="34" charset="0"/>
                <a:cs typeface="Arial" pitchFamily="34" charset="0"/>
              </a:rPr>
              <a:t>Substancje organiczne:</a:t>
            </a:r>
            <a:endParaRPr lang="pl-PL" altLang="pl-PL" sz="2000" b="1">
              <a:latin typeface="Arial" pitchFamily="34" charset="0"/>
            </a:endParaRPr>
          </a:p>
          <a:p>
            <a:pPr algn="just"/>
            <a:r>
              <a:rPr lang="pl-PL" altLang="pl-PL" sz="2000" b="1">
                <a:latin typeface="Arial" pitchFamily="34" charset="0"/>
                <a:cs typeface="Arial" pitchFamily="34" charset="0"/>
              </a:rPr>
              <a:t>Mączka drzewna – 3,3 kcal/g,</a:t>
            </a:r>
            <a:endParaRPr lang="pl-PL" altLang="pl-PL" sz="2000" b="1">
              <a:latin typeface="Arial" pitchFamily="34" charset="0"/>
            </a:endParaRPr>
          </a:p>
          <a:p>
            <a:pPr algn="just"/>
            <a:r>
              <a:rPr lang="pl-PL" altLang="pl-PL" sz="2000" b="1">
                <a:latin typeface="Arial" pitchFamily="34" charset="0"/>
                <a:cs typeface="Arial" pitchFamily="34" charset="0"/>
              </a:rPr>
              <a:t>Parafina – 10,7 kcal/g</a:t>
            </a:r>
            <a:endParaRPr lang="pl-PL" altLang="pl-PL" sz="2000" b="1">
              <a:latin typeface="Arial" pitchFamily="34" charset="0"/>
            </a:endParaRPr>
          </a:p>
          <a:p>
            <a:pPr algn="just"/>
            <a:r>
              <a:rPr lang="pl-PL" altLang="pl-PL" sz="2000" b="1">
                <a:latin typeface="Arial" pitchFamily="34" charset="0"/>
              </a:rPr>
              <a:t>cukier, skrobia, nafta, benzen, benzyna</a:t>
            </a:r>
            <a:endParaRPr lang="pl-PL" altLang="pl-PL" sz="20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3352800" y="304800"/>
            <a:ext cx="2209800" cy="381000"/>
          </a:xfrm>
        </p:spPr>
        <p:txBody>
          <a:bodyPr/>
          <a:lstStyle/>
          <a:p>
            <a:pPr eaLnBrk="1" hangingPunct="1"/>
            <a:r>
              <a:rPr lang="pl-PL" altLang="pl-PL" sz="2400" b="1" smtClean="0">
                <a:latin typeface="Arial" pitchFamily="34" charset="0"/>
              </a:rPr>
              <a:t>Lepiszcza</a:t>
            </a:r>
          </a:p>
        </p:txBody>
      </p:sp>
      <p:sp>
        <p:nvSpPr>
          <p:cNvPr id="20483" name="Text Box 5"/>
          <p:cNvSpPr txBox="1">
            <a:spLocks noChangeArrowheads="1"/>
          </p:cNvSpPr>
          <p:nvPr/>
        </p:nvSpPr>
        <p:spPr bwMode="auto">
          <a:xfrm>
            <a:off x="609600" y="838200"/>
            <a:ext cx="8016875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>
                <a:latin typeface="Arial" pitchFamily="34" charset="0"/>
              </a:rPr>
              <a:t>Substancje stosowane celem zwiększenia wytrzymałości elementów pirotechnicznych – najczęściej żywice naturalne i sztuczne</a:t>
            </a:r>
          </a:p>
          <a:p>
            <a:pPr>
              <a:buFontTx/>
              <a:buChar char="-"/>
            </a:pPr>
            <a:r>
              <a:rPr lang="pl-PL" altLang="pl-PL" sz="2000">
                <a:latin typeface="Arial" pitchFamily="34" charset="0"/>
              </a:rPr>
              <a:t>żywice sztuczne (iditol, bakelit)</a:t>
            </a:r>
          </a:p>
          <a:p>
            <a:pPr>
              <a:buFontTx/>
              <a:buChar char="-"/>
            </a:pPr>
            <a:r>
              <a:rPr lang="pl-PL" altLang="pl-PL" sz="2000">
                <a:latin typeface="Arial" pitchFamily="34" charset="0"/>
              </a:rPr>
              <a:t>żywice naturalne (szelak, kalafonia, żywiczany, kauczuki)</a:t>
            </a:r>
          </a:p>
          <a:p>
            <a:pPr>
              <a:buFontTx/>
              <a:buChar char="-"/>
            </a:pPr>
            <a:r>
              <a:rPr lang="pl-PL" altLang="pl-PL" sz="2000">
                <a:latin typeface="Arial" pitchFamily="34" charset="0"/>
              </a:rPr>
              <a:t>kleje (pokost, dekstryna)</a:t>
            </a:r>
          </a:p>
          <a:p>
            <a:pPr>
              <a:buFontTx/>
              <a:buChar char="-"/>
            </a:pPr>
            <a:r>
              <a:rPr lang="pl-PL" altLang="pl-PL" sz="2000">
                <a:latin typeface="Arial" pitchFamily="34" charset="0"/>
              </a:rPr>
              <a:t>parafiny, lakiery nitrocelulozowe</a:t>
            </a:r>
          </a:p>
          <a:p>
            <a:pPr>
              <a:buFontTx/>
              <a:buChar char="-"/>
            </a:pPr>
            <a:endParaRPr lang="pl-PL" altLang="pl-PL" sz="2000">
              <a:latin typeface="Arial" pitchFamily="34" charset="0"/>
            </a:endParaRPr>
          </a:p>
          <a:p>
            <a:r>
              <a:rPr lang="pl-PL" altLang="pl-PL" sz="2000">
                <a:latin typeface="Arial" pitchFamily="34" charset="0"/>
              </a:rPr>
              <a:t>Lepiszcza spełniają także rolę paliwa co należy uwzględniać przy doborze odpowiedniej ilości utleniacza (w stechiometrii reakcji)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4"/>
          <p:cNvSpPr txBox="1">
            <a:spLocks noChangeArrowheads="1"/>
          </p:cNvSpPr>
          <p:nvPr/>
        </p:nvSpPr>
        <p:spPr bwMode="auto">
          <a:xfrm>
            <a:off x="2362200" y="152400"/>
            <a:ext cx="4092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b="1">
                <a:latin typeface="Arial" pitchFamily="34" charset="0"/>
              </a:rPr>
              <a:t>Zasady doboru składników</a:t>
            </a:r>
          </a:p>
        </p:txBody>
      </p:sp>
      <p:sp>
        <p:nvSpPr>
          <p:cNvPr id="21507" name="Text Box 5"/>
          <p:cNvSpPr txBox="1">
            <a:spLocks noChangeArrowheads="1"/>
          </p:cNvSpPr>
          <p:nvPr/>
        </p:nvSpPr>
        <p:spPr bwMode="auto">
          <a:xfrm>
            <a:off x="457200" y="914400"/>
            <a:ext cx="8362950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altLang="pl-PL" sz="2000">
                <a:latin typeface="Arial" pitchFamily="34" charset="0"/>
              </a:rPr>
              <a:t>Zasady doboru składników mieszanin pirotechnicznych opierają się na: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pl-PL" altLang="pl-PL" sz="2000">
                <a:latin typeface="Arial" pitchFamily="34" charset="0"/>
              </a:rPr>
              <a:t>obliczaniu składu mas pirotechnicznych (stechiometria reakcji)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pl-PL" altLang="pl-PL" sz="2000">
                <a:latin typeface="Arial" pitchFamily="34" charset="0"/>
              </a:rPr>
              <a:t>obliczaniu efektu cieplnego reakcji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pl-PL" altLang="pl-PL" sz="2000">
                <a:latin typeface="Arial" pitchFamily="34" charset="0"/>
              </a:rPr>
              <a:t>określeniu ilości produktów gazowych i stałych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pl-PL" altLang="pl-PL" sz="2000">
                <a:latin typeface="Arial" pitchFamily="34" charset="0"/>
              </a:rPr>
              <a:t>obliczeniu temperatury reakcji</a:t>
            </a:r>
          </a:p>
        </p:txBody>
      </p:sp>
      <p:sp>
        <p:nvSpPr>
          <p:cNvPr id="21508" name="Text Box 6"/>
          <p:cNvSpPr txBox="1">
            <a:spLocks noChangeArrowheads="1"/>
          </p:cNvSpPr>
          <p:nvPr/>
        </p:nvSpPr>
        <p:spPr bwMode="auto">
          <a:xfrm>
            <a:off x="609600" y="3810000"/>
            <a:ext cx="8077200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altLang="pl-PL" sz="2000">
                <a:latin typeface="Arial" pitchFamily="34" charset="0"/>
              </a:rPr>
              <a:t>Badania mieszanin pirotechnicznych obejmują oznaczanie: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pl-PL" altLang="pl-PL" sz="2000">
                <a:latin typeface="Arial" pitchFamily="34" charset="0"/>
              </a:rPr>
              <a:t>temperatury zapłonu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pl-PL" altLang="pl-PL" sz="2000">
                <a:latin typeface="Arial" pitchFamily="34" charset="0"/>
              </a:rPr>
              <a:t>wrażliwości na płomień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pl-PL" altLang="pl-PL" sz="2000">
                <a:latin typeface="Arial" pitchFamily="34" charset="0"/>
              </a:rPr>
              <a:t>wrażliwości na uderzenie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pl-PL" altLang="pl-PL" sz="2000">
                <a:latin typeface="Arial" pitchFamily="34" charset="0"/>
              </a:rPr>
              <a:t>wrażliwości na tarcie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381000" y="533400"/>
            <a:ext cx="8382000" cy="517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altLang="pl-PL" sz="2000" b="1">
                <a:latin typeface="Arial" pitchFamily="34" charset="0"/>
              </a:rPr>
              <a:t>Przykładowe (uproszczone) reakcje chemiczne zachodzące podczas spalania mieszanin pirotechnicznych</a:t>
            </a:r>
          </a:p>
          <a:p>
            <a:pPr>
              <a:spcBef>
                <a:spcPct val="50000"/>
              </a:spcBef>
            </a:pPr>
            <a:r>
              <a:rPr lang="pl-PL" altLang="pl-PL" sz="2000" b="1">
                <a:latin typeface="Arial" pitchFamily="34" charset="0"/>
              </a:rPr>
              <a:t>Proch czarny</a:t>
            </a:r>
          </a:p>
          <a:p>
            <a:pPr>
              <a:spcBef>
                <a:spcPct val="50000"/>
              </a:spcBef>
            </a:pP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2KNO</a:t>
            </a:r>
            <a:r>
              <a:rPr lang="pl-PL" altLang="pl-PL" sz="2000" b="1" baseline="-25000">
                <a:latin typeface="Arial" pitchFamily="34" charset="0"/>
                <a:cs typeface="Times New Roman" pitchFamily="18" charset="0"/>
              </a:rPr>
              <a:t>3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 + 3C + S 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→ 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K</a:t>
            </a:r>
            <a:r>
              <a:rPr lang="pl-PL" altLang="pl-PL" sz="2000" b="1" baseline="-25000">
                <a:latin typeface="Arial" pitchFamily="34" charset="0"/>
                <a:cs typeface="Times New Roman" pitchFamily="18" charset="0"/>
              </a:rPr>
              <a:t>2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S + 3CO</a:t>
            </a:r>
            <a:r>
              <a:rPr lang="pl-PL" altLang="pl-PL" sz="2000" b="1" baseline="-25000">
                <a:latin typeface="Arial" pitchFamily="34" charset="0"/>
                <a:cs typeface="Times New Roman" pitchFamily="18" charset="0"/>
              </a:rPr>
              <a:t>2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 + N</a:t>
            </a:r>
            <a:r>
              <a:rPr lang="pl-PL" altLang="pl-PL" sz="2000" b="1" baseline="-25000">
                <a:latin typeface="Arial" pitchFamily="34" charset="0"/>
                <a:cs typeface="Times New Roman" pitchFamily="18" charset="0"/>
              </a:rPr>
              <a:t>2</a:t>
            </a:r>
            <a:r>
              <a:rPr lang="pl-PL" altLang="pl-PL" sz="2000">
                <a:latin typeface="Arial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pl-PL" altLang="pl-PL" sz="2000">
                <a:latin typeface="Arial" pitchFamily="34" charset="0"/>
                <a:cs typeface="Times New Roman" pitchFamily="18" charset="0"/>
              </a:rPr>
              <a:t>W praktyce okazuje si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, </a:t>
            </a: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e gazy prochowe zawieraj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jeszcze dodatkowo CO, K</a:t>
            </a:r>
            <a:r>
              <a:rPr lang="pl-PL" altLang="pl-PL" sz="2000" baseline="-25000">
                <a:latin typeface="Arial" pitchFamily="34" charset="0"/>
                <a:cs typeface="Times New Roman" pitchFamily="18" charset="0"/>
              </a:rPr>
              <a:t>2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CO</a:t>
            </a:r>
            <a:r>
              <a:rPr lang="pl-PL" altLang="pl-PL" sz="2000" baseline="-25000">
                <a:latin typeface="Arial" pitchFamily="34" charset="0"/>
                <a:cs typeface="Times New Roman" pitchFamily="18" charset="0"/>
              </a:rPr>
              <a:t>3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, K</a:t>
            </a:r>
            <a:r>
              <a:rPr lang="pl-PL" altLang="pl-PL" sz="2000" baseline="-25000">
                <a:latin typeface="Arial" pitchFamily="34" charset="0"/>
                <a:cs typeface="Times New Roman" pitchFamily="18" charset="0"/>
              </a:rPr>
              <a:t>2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SO</a:t>
            </a:r>
            <a:r>
              <a:rPr lang="pl-PL" altLang="pl-PL" sz="2000" baseline="-25000">
                <a:latin typeface="Arial" pitchFamily="34" charset="0"/>
                <a:cs typeface="Times New Roman" pitchFamily="18" charset="0"/>
              </a:rPr>
              <a:t>4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i inne produkty.</a:t>
            </a:r>
            <a:r>
              <a:rPr lang="pl-PL" altLang="pl-PL" sz="2000">
                <a:latin typeface="Arial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pl-PL" altLang="pl-PL" sz="2000" b="1">
                <a:latin typeface="Arial" pitchFamily="34" charset="0"/>
              </a:rPr>
              <a:t>Fotobłyskowe i oświetlające</a:t>
            </a:r>
          </a:p>
          <a:p>
            <a:pPr>
              <a:spcBef>
                <a:spcPct val="50000"/>
              </a:spcBef>
            </a:pPr>
            <a:r>
              <a:rPr lang="pl-PL" altLang="pl-PL" sz="2000">
                <a:latin typeface="Arial" pitchFamily="34" charset="0"/>
                <a:cs typeface="Times New Roman" pitchFamily="18" charset="0"/>
              </a:rPr>
              <a:t>2Ba(NO</a:t>
            </a:r>
            <a:r>
              <a:rPr lang="pl-PL" altLang="pl-PL" sz="2000" baseline="-25000">
                <a:latin typeface="Arial" pitchFamily="34" charset="0"/>
                <a:cs typeface="Times New Roman" pitchFamily="18" charset="0"/>
              </a:rPr>
              <a:t>3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)</a:t>
            </a:r>
            <a:r>
              <a:rPr lang="pl-PL" altLang="pl-PL" sz="2000" baseline="-25000">
                <a:latin typeface="Arial" pitchFamily="34" charset="0"/>
                <a:cs typeface="Times New Roman" pitchFamily="18" charset="0"/>
              </a:rPr>
              <a:t>2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</a:t>
            </a:r>
            <a:r>
              <a:rPr lang="pl-PL" altLang="pl-PL" sz="2000">
                <a:latin typeface="Arial" pitchFamily="34" charset="0"/>
                <a:ea typeface="SymbolMT" charset="-128"/>
              </a:rPr>
              <a:t>→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2BaO + 2N</a:t>
            </a:r>
            <a:r>
              <a:rPr lang="pl-PL" altLang="pl-PL" sz="2000" baseline="-25000">
                <a:latin typeface="Arial" pitchFamily="34" charset="0"/>
                <a:cs typeface="Times New Roman" pitchFamily="18" charset="0"/>
              </a:rPr>
              <a:t>2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+ 5O</a:t>
            </a:r>
            <a:r>
              <a:rPr lang="pl-PL" altLang="pl-PL" sz="2000" baseline="-25000">
                <a:latin typeface="Arial" pitchFamily="34" charset="0"/>
                <a:cs typeface="Times New Roman" pitchFamily="18" charset="0"/>
              </a:rPr>
              <a:t>2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</a:t>
            </a:r>
            <a:endParaRPr lang="pl-PL" altLang="pl-PL" sz="2000">
              <a:latin typeface="Arial" pitchFamily="34" charset="0"/>
            </a:endParaRPr>
          </a:p>
          <a:p>
            <a:pPr>
              <a:spcBef>
                <a:spcPct val="50000"/>
              </a:spcBef>
            </a:pPr>
            <a:r>
              <a:rPr lang="pl-PL" altLang="pl-PL" sz="2000">
                <a:latin typeface="Arial" pitchFamily="34" charset="0"/>
                <a:cs typeface="Times New Roman" pitchFamily="18" charset="0"/>
              </a:rPr>
              <a:t>2Mg + O</a:t>
            </a:r>
            <a:r>
              <a:rPr lang="pl-PL" altLang="pl-PL" sz="2000" baseline="-25000">
                <a:latin typeface="Arial" pitchFamily="34" charset="0"/>
                <a:cs typeface="Times New Roman" pitchFamily="18" charset="0"/>
              </a:rPr>
              <a:t>2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</a:t>
            </a:r>
            <a:r>
              <a:rPr lang="pl-PL" altLang="pl-PL" sz="2000">
                <a:latin typeface="Arial" pitchFamily="34" charset="0"/>
                <a:ea typeface="SymbolMT" charset="-128"/>
              </a:rPr>
              <a:t>→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2MgO</a:t>
            </a:r>
            <a:endParaRPr lang="pl-PL" altLang="pl-PL" sz="2000">
              <a:latin typeface="Arial" pitchFamily="34" charset="0"/>
            </a:endParaRPr>
          </a:p>
          <a:p>
            <a:pPr>
              <a:spcBef>
                <a:spcPct val="50000"/>
              </a:spcBef>
            </a:pP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Ba(NO</a:t>
            </a:r>
            <a:r>
              <a:rPr lang="pl-PL" altLang="pl-PL" sz="2000" b="1" baseline="-25000">
                <a:latin typeface="Arial" pitchFamily="34" charset="0"/>
                <a:cs typeface="Times New Roman" pitchFamily="18" charset="0"/>
              </a:rPr>
              <a:t>3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)</a:t>
            </a:r>
            <a:r>
              <a:rPr lang="pl-PL" altLang="pl-PL" sz="2000" b="1" baseline="-25000">
                <a:latin typeface="Arial" pitchFamily="34" charset="0"/>
                <a:cs typeface="Times New Roman" pitchFamily="18" charset="0"/>
              </a:rPr>
              <a:t>2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 + 5Mg </a:t>
            </a:r>
            <a:r>
              <a:rPr lang="pl-PL" altLang="pl-PL" sz="2000" b="1">
                <a:latin typeface="Arial" pitchFamily="34" charset="0"/>
                <a:ea typeface="SymbolMT" charset="-128"/>
              </a:rPr>
              <a:t>→ 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BaO + 5MgO + N</a:t>
            </a:r>
            <a:r>
              <a:rPr lang="pl-PL" altLang="pl-PL" sz="2000" b="1" baseline="-25000">
                <a:latin typeface="Arial" pitchFamily="34" charset="0"/>
                <a:cs typeface="Times New Roman" pitchFamily="18" charset="0"/>
              </a:rPr>
              <a:t>2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 </a:t>
            </a:r>
            <a:endParaRPr lang="pl-PL" altLang="pl-PL" sz="2000" b="1">
              <a:latin typeface="Arial" pitchFamily="34" charset="0"/>
            </a:endParaRPr>
          </a:p>
          <a:p>
            <a:pPr>
              <a:spcBef>
                <a:spcPct val="50000"/>
              </a:spcBef>
            </a:pPr>
            <a:r>
              <a:rPr lang="pl-PL" altLang="pl-PL" sz="2000">
                <a:latin typeface="Arial" pitchFamily="34" charset="0"/>
                <a:cs typeface="Times New Roman" pitchFamily="18" charset="0"/>
              </a:rPr>
              <a:t>2A</a:t>
            </a:r>
            <a:r>
              <a:rPr lang="pl-PL" altLang="pl-PL" sz="2000">
                <a:latin typeface="Arial" pitchFamily="34" charset="0"/>
              </a:rPr>
              <a:t>l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+ 1</a:t>
            </a:r>
            <a:r>
              <a:rPr lang="pl-PL" altLang="pl-PL" sz="2000">
                <a:latin typeface="Arial" pitchFamily="34" charset="0"/>
              </a:rPr>
              <a:t>,5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O</a:t>
            </a:r>
            <a:r>
              <a:rPr lang="pl-PL" altLang="pl-PL" sz="2000" baseline="-25000">
                <a:latin typeface="Arial" pitchFamily="34" charset="0"/>
                <a:cs typeface="Times New Roman" pitchFamily="18" charset="0"/>
              </a:rPr>
              <a:t>2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A</a:t>
            </a:r>
            <a:r>
              <a:rPr lang="pl-PL" altLang="pl-PL" sz="2000">
                <a:latin typeface="Arial" pitchFamily="34" charset="0"/>
              </a:rPr>
              <a:t>l</a:t>
            </a:r>
            <a:r>
              <a:rPr lang="pl-PL" altLang="pl-PL" sz="2000">
                <a:latin typeface="Arial" pitchFamily="34" charset="0"/>
                <a:ea typeface="SymbolMT" charset="-128"/>
              </a:rPr>
              <a:t>→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2O</a:t>
            </a:r>
            <a:r>
              <a:rPr lang="pl-PL" altLang="pl-PL" sz="2000" baseline="-25000">
                <a:latin typeface="Arial" pitchFamily="34" charset="0"/>
                <a:cs typeface="Times New Roman" pitchFamily="18" charset="0"/>
              </a:rPr>
              <a:t>3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</a:t>
            </a:r>
            <a:endParaRPr lang="pl-PL" altLang="pl-PL" sz="2000">
              <a:latin typeface="Arial" pitchFamily="34" charset="0"/>
            </a:endParaRPr>
          </a:p>
          <a:p>
            <a:pPr>
              <a:spcBef>
                <a:spcPct val="50000"/>
              </a:spcBef>
            </a:pP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3Ba(NO</a:t>
            </a:r>
            <a:r>
              <a:rPr lang="pl-PL" altLang="pl-PL" sz="2000" b="1" baseline="-25000">
                <a:latin typeface="Arial" pitchFamily="34" charset="0"/>
                <a:cs typeface="Times New Roman" pitchFamily="18" charset="0"/>
              </a:rPr>
              <a:t>3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)</a:t>
            </a:r>
            <a:r>
              <a:rPr lang="pl-PL" altLang="pl-PL" sz="2000" b="1" baseline="-25000">
                <a:latin typeface="Arial" pitchFamily="34" charset="0"/>
                <a:cs typeface="Times New Roman" pitchFamily="18" charset="0"/>
              </a:rPr>
              <a:t>2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 + 10A</a:t>
            </a:r>
            <a:r>
              <a:rPr lang="pl-PL" altLang="pl-PL" sz="2000" b="1">
                <a:latin typeface="Arial" pitchFamily="34" charset="0"/>
              </a:rPr>
              <a:t>l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 </a:t>
            </a:r>
            <a:r>
              <a:rPr lang="pl-PL" altLang="pl-PL" sz="2000" b="1">
                <a:latin typeface="Arial" pitchFamily="34" charset="0"/>
                <a:ea typeface="SymbolMT" charset="-128"/>
              </a:rPr>
              <a:t>→ 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3BaO + 5A</a:t>
            </a:r>
            <a:r>
              <a:rPr lang="pl-PL" altLang="pl-PL" sz="2000" b="1">
                <a:latin typeface="Arial" pitchFamily="34" charset="0"/>
              </a:rPr>
              <a:t>l</a:t>
            </a:r>
            <a:r>
              <a:rPr lang="pl-PL" altLang="pl-PL" sz="2000" b="1" baseline="-25000">
                <a:latin typeface="Arial" pitchFamily="34" charset="0"/>
                <a:cs typeface="Times New Roman" pitchFamily="18" charset="0"/>
              </a:rPr>
              <a:t>2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O</a:t>
            </a:r>
            <a:r>
              <a:rPr lang="pl-PL" altLang="pl-PL" sz="2000" b="1" baseline="-25000">
                <a:latin typeface="Arial" pitchFamily="34" charset="0"/>
                <a:cs typeface="Times New Roman" pitchFamily="18" charset="0"/>
              </a:rPr>
              <a:t>3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 + 3N</a:t>
            </a:r>
            <a:r>
              <a:rPr lang="pl-PL" altLang="pl-PL" sz="2000" b="1" baseline="-25000">
                <a:latin typeface="Arial" pitchFamily="34" charset="0"/>
                <a:cs typeface="Times New Roman" pitchFamily="18" charset="0"/>
              </a:rPr>
              <a:t>2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 Box 2"/>
          <p:cNvSpPr txBox="1">
            <a:spLocks noChangeArrowheads="1"/>
          </p:cNvSpPr>
          <p:nvPr/>
        </p:nvSpPr>
        <p:spPr bwMode="auto">
          <a:xfrm>
            <a:off x="403225" y="296863"/>
            <a:ext cx="83597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l-PL" altLang="pl-PL" sz="2000">
              <a:latin typeface="Arial" pitchFamily="34" charset="0"/>
            </a:endParaRPr>
          </a:p>
        </p:txBody>
      </p:sp>
      <p:sp>
        <p:nvSpPr>
          <p:cNvPr id="2052" name="Text Box 3"/>
          <p:cNvSpPr txBox="1">
            <a:spLocks noChangeArrowheads="1"/>
          </p:cNvSpPr>
          <p:nvPr/>
        </p:nvSpPr>
        <p:spPr bwMode="auto">
          <a:xfrm>
            <a:off x="2514600" y="228600"/>
            <a:ext cx="4038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altLang="pl-PL" sz="2000" b="1">
                <a:latin typeface="Arial" pitchFamily="34" charset="0"/>
              </a:rPr>
              <a:t>SKŁADY PROCHU CZARNEGO</a:t>
            </a:r>
          </a:p>
        </p:txBody>
      </p:sp>
      <p:graphicFrame>
        <p:nvGraphicFramePr>
          <p:cNvPr id="2050" name="Object 4"/>
          <p:cNvGraphicFramePr>
            <a:graphicFrameLocks noChangeAspect="1"/>
          </p:cNvGraphicFramePr>
          <p:nvPr/>
        </p:nvGraphicFramePr>
        <p:xfrm>
          <a:off x="457200" y="685800"/>
          <a:ext cx="8099425" cy="3429000"/>
        </p:xfrm>
        <a:graphic>
          <a:graphicData uri="http://schemas.openxmlformats.org/presentationml/2006/ole">
            <p:oleObj spid="_x0000_s2050" name="Dokument" r:id="rId3" imgW="7303008" imgH="3147060" progId="Word.Document.8">
              <p:embed/>
            </p:oleObj>
          </a:graphicData>
        </a:graphic>
      </p:graphicFrame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533400" y="3505200"/>
            <a:ext cx="8229600" cy="317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altLang="pl-PL" sz="2000">
                <a:latin typeface="Arial" pitchFamily="34" charset="0"/>
                <a:cs typeface="Times New Roman" pitchFamily="18" charset="0"/>
              </a:rPr>
              <a:t>Proch czarny nie jest ju</a:t>
            </a: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dzisiaj podstawowym materia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em miotaj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cym </a:t>
            </a:r>
            <a:r>
              <a:rPr lang="pl-PL" altLang="pl-PL" sz="2000">
                <a:latin typeface="Arial" pitchFamily="34" charset="0"/>
              </a:rPr>
              <a:t>S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tosuje si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go jednak do ró</a:t>
            </a: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nych „czynno</a:t>
            </a:r>
            <a:r>
              <a:rPr lang="pl-PL" altLang="pl-PL" sz="2000">
                <a:latin typeface="Arial" pitchFamily="34" charset="0"/>
              </a:rPr>
              <a:t>ś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ci pomocniczych”.</a:t>
            </a:r>
            <a:br>
              <a:rPr lang="pl-PL" altLang="pl-PL" sz="2000">
                <a:latin typeface="Arial" pitchFamily="34" charset="0"/>
                <a:cs typeface="Times New Roman" pitchFamily="18" charset="0"/>
              </a:rPr>
            </a:br>
            <a:r>
              <a:rPr lang="pl-PL" altLang="pl-PL" sz="2000">
                <a:latin typeface="Arial" pitchFamily="34" charset="0"/>
                <a:cs typeface="Times New Roman" pitchFamily="18" charset="0"/>
              </a:rPr>
              <a:t>Z prochu czarnego wyrabia si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wszelkiego rodzaju opó</a:t>
            </a:r>
            <a:r>
              <a:rPr lang="pl-PL" altLang="pl-PL" sz="2000">
                <a:latin typeface="Arial" pitchFamily="34" charset="0"/>
              </a:rPr>
              <a:t>ź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niacze, </a:t>
            </a:r>
            <a:r>
              <a:rPr lang="pl-PL" altLang="pl-PL" sz="2000">
                <a:latin typeface="Arial" pitchFamily="34" charset="0"/>
              </a:rPr>
              <a:t>ś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cie</a:t>
            </a: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ki prochowe i pastylki umieszczane w zapalnikach</a:t>
            </a:r>
            <a:r>
              <a:rPr lang="pl-PL" altLang="pl-PL" sz="2000">
                <a:latin typeface="Arial" pitchFamily="34" charset="0"/>
              </a:rPr>
              <a:t>,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podsypki prochowe</a:t>
            </a:r>
            <a:r>
              <a:rPr lang="pl-PL" altLang="pl-PL" sz="2000">
                <a:latin typeface="Arial" pitchFamily="34" charset="0"/>
              </a:rPr>
              <a:t>. Z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astosowanie znajduje on w minerstwie</a:t>
            </a:r>
            <a:r>
              <a:rPr lang="pl-PL" altLang="pl-PL" sz="2000">
                <a:latin typeface="Arial" pitchFamily="34" charset="0"/>
              </a:rPr>
              <a:t> -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w lontach zapalaj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cych, a </a:t>
            </a:r>
            <a:r>
              <a:rPr lang="pl-PL" altLang="pl-PL" sz="2000">
                <a:latin typeface="Arial" pitchFamily="34" charset="0"/>
              </a:rPr>
              <a:t>przede wszystkim w pirotechnice wojskowej i widowiskowej. 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Dobrze wykonany proch czarny jest mieszanin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jednorodn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, której ziarna nie pozostawiaj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</a:t>
            </a:r>
            <a:r>
              <a:rPr lang="pl-PL" altLang="pl-PL" sz="2000">
                <a:latin typeface="Arial" pitchFamily="34" charset="0"/>
              </a:rPr>
              <a:t>ś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ladów przy przesypywaniu ich na papierze. Zapalony na papierowej podkładce spala si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wydzielaj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 czarn</a:t>
            </a:r>
            <a:r>
              <a:rPr lang="pl-PL" altLang="pl-PL" sz="2000">
                <a:latin typeface="Arial" pitchFamily="34" charset="0"/>
              </a:rPr>
              <a:t>o-szary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dym, nie powoduje jednak zapalenia podk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adki.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 Box 2"/>
          <p:cNvSpPr txBox="1">
            <a:spLocks noChangeArrowheads="1"/>
          </p:cNvSpPr>
          <p:nvPr/>
        </p:nvSpPr>
        <p:spPr bwMode="auto">
          <a:xfrm>
            <a:off x="304800" y="228600"/>
            <a:ext cx="8534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l-PL" altLang="pl-PL" sz="2000">
              <a:latin typeface="Arial" pitchFamily="34" charset="0"/>
            </a:endParaRPr>
          </a:p>
        </p:txBody>
      </p:sp>
      <p:graphicFrame>
        <p:nvGraphicFramePr>
          <p:cNvPr id="3074" name="Object 3"/>
          <p:cNvGraphicFramePr>
            <a:graphicFrameLocks noChangeAspect="1"/>
          </p:cNvGraphicFramePr>
          <p:nvPr/>
        </p:nvGraphicFramePr>
        <p:xfrm>
          <a:off x="914400" y="838200"/>
          <a:ext cx="7507288" cy="2144713"/>
        </p:xfrm>
        <a:graphic>
          <a:graphicData uri="http://schemas.openxmlformats.org/presentationml/2006/ole">
            <p:oleObj spid="_x0000_s3074" name="Dokument" r:id="rId3" imgW="7511796" imgH="2141220" progId="Word.Document.8">
              <p:embed/>
            </p:oleObj>
          </a:graphicData>
        </a:graphic>
      </p:graphicFrame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1981200" y="304800"/>
            <a:ext cx="5181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altLang="pl-PL" sz="2000" b="1">
                <a:latin typeface="Arial" pitchFamily="34" charset="0"/>
              </a:rPr>
              <a:t>SKŁADY MIESZANIN OŚWIETLAJĄCYCH</a:t>
            </a: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381000" y="2971800"/>
            <a:ext cx="8382000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altLang="pl-PL" sz="2000">
                <a:latin typeface="Arial" pitchFamily="34" charset="0"/>
                <a:cs typeface="Times New Roman" pitchFamily="18" charset="0"/>
              </a:rPr>
              <a:t>Mieszaniny o</a:t>
            </a:r>
            <a:r>
              <a:rPr lang="pl-PL" altLang="pl-PL" sz="2000">
                <a:latin typeface="Arial" pitchFamily="34" charset="0"/>
              </a:rPr>
              <a:t>ś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wietlaj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ce w postaci zaprasowanych kszta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tek stosuje si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najcz</a:t>
            </a:r>
            <a:r>
              <a:rPr lang="pl-PL" altLang="pl-PL" sz="2000">
                <a:latin typeface="Arial" pitchFamily="34" charset="0"/>
              </a:rPr>
              <a:t>ęś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ciej w nast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puj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cych </a:t>
            </a:r>
            <a:r>
              <a:rPr lang="pl-PL" altLang="pl-PL" sz="2000">
                <a:latin typeface="Arial" pitchFamily="34" charset="0"/>
              </a:rPr>
              <a:t>ś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rodkach:</a:t>
            </a:r>
          </a:p>
          <a:p>
            <a:pPr>
              <a:spcBef>
                <a:spcPct val="50000"/>
              </a:spcBef>
            </a:pPr>
            <a:r>
              <a:rPr lang="pl-PL" altLang="pl-PL" sz="2000">
                <a:latin typeface="Arial" pitchFamily="34" charset="0"/>
                <a:cs typeface="Times New Roman" pitchFamily="18" charset="0"/>
              </a:rPr>
              <a:t>- 26 mm naboje o</a:t>
            </a:r>
            <a:r>
              <a:rPr lang="pl-PL" altLang="pl-PL" sz="2000">
                <a:latin typeface="Arial" pitchFamily="34" charset="0"/>
              </a:rPr>
              <a:t>ś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wietlaj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ce,</a:t>
            </a:r>
          </a:p>
          <a:p>
            <a:pPr>
              <a:spcBef>
                <a:spcPct val="50000"/>
              </a:spcBef>
            </a:pPr>
            <a:r>
              <a:rPr lang="pl-PL" altLang="pl-PL" sz="2000">
                <a:latin typeface="Arial" pitchFamily="34" charset="0"/>
                <a:cs typeface="Times New Roman" pitchFamily="18" charset="0"/>
              </a:rPr>
              <a:t>- o</a:t>
            </a:r>
            <a:r>
              <a:rPr lang="pl-PL" altLang="pl-PL" sz="2000">
                <a:latin typeface="Arial" pitchFamily="34" charset="0"/>
              </a:rPr>
              <a:t>ś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wietlających pociskach artyleryjskich,</a:t>
            </a:r>
          </a:p>
          <a:p>
            <a:pPr>
              <a:spcBef>
                <a:spcPct val="50000"/>
              </a:spcBef>
            </a:pPr>
            <a:r>
              <a:rPr lang="pl-PL" altLang="pl-PL" sz="2000">
                <a:latin typeface="Arial" pitchFamily="34" charset="0"/>
                <a:cs typeface="Times New Roman" pitchFamily="18" charset="0"/>
              </a:rPr>
              <a:t>- o</a:t>
            </a:r>
            <a:r>
              <a:rPr lang="pl-PL" altLang="pl-PL" sz="2000">
                <a:latin typeface="Arial" pitchFamily="34" charset="0"/>
              </a:rPr>
              <a:t>ś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wietlających pociskach rakietowych,</a:t>
            </a:r>
          </a:p>
          <a:p>
            <a:pPr>
              <a:spcBef>
                <a:spcPct val="50000"/>
              </a:spcBef>
            </a:pPr>
            <a:r>
              <a:rPr lang="pl-PL" altLang="pl-PL" sz="2000">
                <a:latin typeface="Arial" pitchFamily="34" charset="0"/>
                <a:cs typeface="Times New Roman" pitchFamily="18" charset="0"/>
              </a:rPr>
              <a:t>- o</a:t>
            </a:r>
            <a:r>
              <a:rPr lang="pl-PL" altLang="pl-PL" sz="2000">
                <a:latin typeface="Arial" pitchFamily="34" charset="0"/>
              </a:rPr>
              <a:t>ś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wietlających bombach lotniczych,</a:t>
            </a:r>
            <a:r>
              <a:rPr lang="pl-PL" altLang="pl-PL" sz="2000">
                <a:latin typeface="Arial" pitchFamily="34" charset="0"/>
              </a:rPr>
              <a:t> </a:t>
            </a: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3519488" y="1771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l-PL"/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3186113" y="1804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304800" y="228600"/>
            <a:ext cx="8534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l-PL" altLang="pl-PL" sz="2000">
              <a:latin typeface="Arial" pitchFamily="34" charset="0"/>
            </a:endParaRP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304800" y="1447800"/>
            <a:ext cx="8534400" cy="435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pl-PL" altLang="pl-PL" sz="2000">
                <a:latin typeface="Arial" pitchFamily="34" charset="0"/>
                <a:cs typeface="Arial" pitchFamily="34" charset="0"/>
              </a:rPr>
              <a:t>Mieszaniny sygnalizacyjne nocne</a:t>
            </a:r>
            <a:r>
              <a:rPr lang="pl-PL" altLang="pl-PL" sz="2000">
                <a:latin typeface="Arial" pitchFamily="34" charset="0"/>
              </a:rPr>
              <a:t> (efekty kolorowych „gwiazdek”)</a:t>
            </a:r>
            <a:r>
              <a:rPr lang="pl-PL" altLang="pl-PL" sz="2000">
                <a:latin typeface="Arial" pitchFamily="34" charset="0"/>
                <a:cs typeface="Arial" pitchFamily="34" charset="0"/>
              </a:rPr>
              <a:t> powinny generować kolorowe światło o jak najczystszym nasyceniu barwy, tzn. możliwie monochromatyczne. Charakterystykę tą podaje się w procentach przy danej długości fali, np. P = 80 % przy </a:t>
            </a:r>
            <a:r>
              <a:rPr lang="pl-PL" altLang="pl-PL" sz="2000">
                <a:latin typeface="Arial" pitchFamily="34" charset="0"/>
                <a:cs typeface="Arial" pitchFamily="34" charset="0"/>
                <a:sym typeface="Symbol" pitchFamily="18" charset="2"/>
              </a:rPr>
              <a:t></a:t>
            </a:r>
            <a:r>
              <a:rPr lang="pl-PL" altLang="pl-PL" sz="2000">
                <a:latin typeface="Arial" pitchFamily="34" charset="0"/>
                <a:cs typeface="Arial" pitchFamily="34" charset="0"/>
              </a:rPr>
              <a:t> = 610 </a:t>
            </a:r>
            <a:r>
              <a:rPr lang="pl-PL" altLang="pl-PL" sz="2000">
                <a:latin typeface="Arial" pitchFamily="34" charset="0"/>
                <a:cs typeface="Arial" pitchFamily="34" charset="0"/>
                <a:sym typeface="Symbol" pitchFamily="18" charset="2"/>
              </a:rPr>
              <a:t></a:t>
            </a:r>
            <a:r>
              <a:rPr lang="pl-PL" altLang="pl-PL" sz="2000">
                <a:latin typeface="Arial" pitchFamily="34" charset="0"/>
                <a:cs typeface="Arial" pitchFamily="34" charset="0"/>
              </a:rPr>
              <a:t>m oznacza, że światło wywiera takie wrażenie wzrokowe jak światło monochromatyczne o </a:t>
            </a:r>
            <a:r>
              <a:rPr lang="pl-PL" altLang="pl-PL" sz="2000">
                <a:latin typeface="Arial" pitchFamily="34" charset="0"/>
                <a:cs typeface="Arial" pitchFamily="34" charset="0"/>
                <a:sym typeface="Symbol" pitchFamily="18" charset="2"/>
              </a:rPr>
              <a:t></a:t>
            </a:r>
            <a:r>
              <a:rPr lang="pl-PL" altLang="pl-PL" sz="2000">
                <a:latin typeface="Arial" pitchFamily="34" charset="0"/>
                <a:cs typeface="Arial" pitchFamily="34" charset="0"/>
              </a:rPr>
              <a:t> = 610 </a:t>
            </a:r>
            <a:r>
              <a:rPr lang="pl-PL" altLang="pl-PL" sz="2000">
                <a:latin typeface="Arial" pitchFamily="34" charset="0"/>
                <a:cs typeface="Arial" pitchFamily="34" charset="0"/>
                <a:sym typeface="Symbol" pitchFamily="18" charset="2"/>
              </a:rPr>
              <a:t></a:t>
            </a:r>
            <a:r>
              <a:rPr lang="pl-PL" altLang="pl-PL" sz="2000">
                <a:latin typeface="Arial" pitchFamily="34" charset="0"/>
                <a:cs typeface="Arial" pitchFamily="34" charset="0"/>
              </a:rPr>
              <a:t>m zmieszane ze światłem białym w stosunku 80/20.</a:t>
            </a:r>
            <a:endParaRPr lang="pl-PL" altLang="pl-PL" sz="2000">
              <a:latin typeface="Arial" pitchFamily="34" charset="0"/>
              <a:cs typeface="Times New Roman" pitchFamily="18" charset="0"/>
            </a:endParaRPr>
          </a:p>
          <a:p>
            <a:pPr algn="just">
              <a:spcBef>
                <a:spcPct val="50000"/>
              </a:spcBef>
            </a:pPr>
            <a:r>
              <a:rPr lang="pl-PL" altLang="pl-PL" sz="2000">
                <a:latin typeface="Arial" pitchFamily="34" charset="0"/>
                <a:cs typeface="Arial" pitchFamily="34" charset="0"/>
              </a:rPr>
              <a:t>Optymalna kaloryczność mieszanin sygnalizacyjnych wynosi 2500-3300 kJ/kg, a temperatura palenia 1500-2300 K. W tym zakresie temperatur w produktach spalania występują takie cząstki jak: BaCl, SrCl, BaO, SrO będące selektywnymi emiterami promieniowania o barwie zielonej i czerwonej, które przy podwyższeniu temperatury powyżej 2300 K ulegają dysocjacji.</a:t>
            </a:r>
            <a:endParaRPr lang="pl-PL" altLang="pl-PL" sz="2000">
              <a:latin typeface="Arial" pitchFamily="34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endParaRPr lang="pl-PL" altLang="pl-PL" sz="2000">
              <a:latin typeface="Arial" pitchFamily="34" charset="0"/>
            </a:endParaRPr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533400" y="228600"/>
            <a:ext cx="77724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altLang="pl-PL" sz="2000" b="1">
                <a:latin typeface="Arial" pitchFamily="34" charset="0"/>
              </a:rPr>
              <a:t>MIESZANINY SYGNALIZACYJNE NOCNE </a:t>
            </a:r>
          </a:p>
          <a:p>
            <a:pPr algn="ctr">
              <a:spcBef>
                <a:spcPct val="50000"/>
              </a:spcBef>
            </a:pPr>
            <a:r>
              <a:rPr lang="pl-PL" altLang="pl-PL" sz="2000" b="1">
                <a:latin typeface="Arial" pitchFamily="34" charset="0"/>
              </a:rPr>
              <a:t>(KOLOROWE „GWIAZDKI”)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2"/>
          <p:cNvSpPr txBox="1">
            <a:spLocks noChangeArrowheads="1"/>
          </p:cNvSpPr>
          <p:nvPr/>
        </p:nvSpPr>
        <p:spPr bwMode="auto">
          <a:xfrm>
            <a:off x="304800" y="228600"/>
            <a:ext cx="8534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l-PL" altLang="pl-PL" sz="2000">
              <a:latin typeface="Arial" pitchFamily="34" charset="0"/>
            </a:endParaRPr>
          </a:p>
        </p:txBody>
      </p:sp>
      <p:sp>
        <p:nvSpPr>
          <p:cNvPr id="4100" name="Text Box 3"/>
          <p:cNvSpPr txBox="1">
            <a:spLocks noChangeArrowheads="1"/>
          </p:cNvSpPr>
          <p:nvPr/>
        </p:nvSpPr>
        <p:spPr bwMode="auto">
          <a:xfrm>
            <a:off x="228600" y="304800"/>
            <a:ext cx="8610600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altLang="pl-PL" sz="2000">
                <a:latin typeface="Arial" pitchFamily="34" charset="0"/>
                <a:cs typeface="Arial" pitchFamily="34" charset="0"/>
              </a:rPr>
              <a:t>Głównymi substancjami utleniającymi w mieszaninach sygnalizacyjnych nocnych są azotan baru i strontu, a więc substancje, które dają produkty barwiące płomień: związki baru – płomień zielony, związki strontu – płomień czerwony. Paliwem jest magnez, jednak jego udział w mieszaninie nie jest tak duży jak w przypadku kompozycji oświetlających. Ograniczenie jego zawartości ma na celu uzyskanie względnie niskich temperatur spalania. Dodatkowym paliwem jest w tym przypadku lepiszcze – często używa się w tej roli polimery zawierające chlor bo chlorki baru i strontu zapewniają lepsze nasycenie barwy niż tlenki</a:t>
            </a:r>
            <a:endParaRPr lang="pl-PL" altLang="pl-PL" sz="2000">
              <a:latin typeface="Arial" pitchFamily="34" charset="0"/>
            </a:endParaRPr>
          </a:p>
        </p:txBody>
      </p:sp>
      <p:graphicFrame>
        <p:nvGraphicFramePr>
          <p:cNvPr id="4098" name="Object 4"/>
          <p:cNvGraphicFramePr>
            <a:graphicFrameLocks noChangeAspect="1"/>
          </p:cNvGraphicFramePr>
          <p:nvPr/>
        </p:nvGraphicFramePr>
        <p:xfrm>
          <a:off x="577850" y="3382963"/>
          <a:ext cx="8151813" cy="3359150"/>
        </p:xfrm>
        <a:graphic>
          <a:graphicData uri="http://schemas.openxmlformats.org/presentationml/2006/ole">
            <p:oleObj spid="_x0000_s4098" name="Dokument" r:id="rId3" imgW="8217408" imgH="3386328" progId="Word.Document.8">
              <p:embed/>
            </p:oleObj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2"/>
          <p:cNvSpPr txBox="1">
            <a:spLocks noChangeArrowheads="1"/>
          </p:cNvSpPr>
          <p:nvPr/>
        </p:nvSpPr>
        <p:spPr bwMode="auto">
          <a:xfrm>
            <a:off x="304800" y="228600"/>
            <a:ext cx="8534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l-PL" altLang="pl-PL" sz="2000">
              <a:latin typeface="Arial" pitchFamily="34" charset="0"/>
            </a:endParaRPr>
          </a:p>
        </p:txBody>
      </p:sp>
      <p:sp>
        <p:nvSpPr>
          <p:cNvPr id="5124" name="Text Box 3"/>
          <p:cNvSpPr txBox="1">
            <a:spLocks noChangeArrowheads="1"/>
          </p:cNvSpPr>
          <p:nvPr/>
        </p:nvSpPr>
        <p:spPr bwMode="auto">
          <a:xfrm>
            <a:off x="228600" y="533400"/>
            <a:ext cx="8763000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altLang="pl-PL" sz="2000">
                <a:latin typeface="Arial" pitchFamily="34" charset="0"/>
                <a:cs typeface="Times New Roman" pitchFamily="18" charset="0"/>
              </a:rPr>
              <a:t>Mieszaniny sygnalizacyjne dzienne wytwarzaj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ob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ok barwnego dymu przez sublimacj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barwników organicznych. Niezb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dne do sublimacji ciep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o zapewnia mieszanina palna zawieraj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ca najcz</a:t>
            </a:r>
            <a:r>
              <a:rPr lang="pl-PL" altLang="pl-PL" sz="2000">
                <a:latin typeface="Arial" pitchFamily="34" charset="0"/>
              </a:rPr>
              <a:t>ęś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ciej chloran potasu z niskoenergetyczn</a:t>
            </a:r>
            <a:r>
              <a:rPr lang="pl-PL" altLang="pl-PL" sz="2000">
                <a:latin typeface="Arial" pitchFamily="34" charset="0"/>
              </a:rPr>
              <a:t>ą 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substancj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paln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(np. węglowodany – cukier, m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ka, skrobia, opi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ki drzewne). Wysublimowany barwnik kondensuje po zetkni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ciu si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z ch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odnym powietrzem daj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 aerozol – ob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ok dymu o barwie zale</a:t>
            </a: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nej od tego jaki barwnik u</a:t>
            </a: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yto do sporz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dzenia mieszaniny. W celu zapobie</a:t>
            </a: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enia termicznemu rozk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adowi barwnika, dobiera si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tak sk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ad mieszaniny palnej aby temperatura spalania nie przekracza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a 1200 K</a:t>
            </a:r>
            <a:r>
              <a:rPr lang="pl-PL" altLang="pl-PL" sz="2000">
                <a:latin typeface="Arial" pitchFamily="34" charset="0"/>
              </a:rPr>
              <a:t> </a:t>
            </a:r>
          </a:p>
        </p:txBody>
      </p:sp>
      <p:sp>
        <p:nvSpPr>
          <p:cNvPr id="5125" name="Text Box 4"/>
          <p:cNvSpPr txBox="1">
            <a:spLocks noChangeArrowheads="1"/>
          </p:cNvSpPr>
          <p:nvPr/>
        </p:nvSpPr>
        <p:spPr bwMode="auto">
          <a:xfrm>
            <a:off x="1676400" y="152400"/>
            <a:ext cx="6400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altLang="pl-PL" sz="2000" b="1">
                <a:latin typeface="Arial" pitchFamily="34" charset="0"/>
              </a:rPr>
              <a:t>EFEKTY DYMNE (SYGNALIZACJA DZIENNA)</a:t>
            </a:r>
          </a:p>
        </p:txBody>
      </p:sp>
      <p:graphicFrame>
        <p:nvGraphicFramePr>
          <p:cNvPr id="5122" name="Object 5"/>
          <p:cNvGraphicFramePr>
            <a:graphicFrameLocks noChangeAspect="1"/>
          </p:cNvGraphicFramePr>
          <p:nvPr/>
        </p:nvGraphicFramePr>
        <p:xfrm>
          <a:off x="609600" y="3429000"/>
          <a:ext cx="7807325" cy="3113088"/>
        </p:xfrm>
        <a:graphic>
          <a:graphicData uri="http://schemas.openxmlformats.org/presentationml/2006/ole">
            <p:oleObj spid="_x0000_s5122" name="Dokument" r:id="rId3" imgW="7813548" imgH="3113532" progId="Word.Document.8">
              <p:embed/>
            </p:oleObj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304800" y="228600"/>
            <a:ext cx="8534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l-PL" altLang="pl-PL" sz="2000">
              <a:latin typeface="Arial" pitchFamily="34" charset="0"/>
            </a:endParaRPr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304800" y="762000"/>
            <a:ext cx="8534400" cy="420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pl-PL" altLang="pl-PL" sz="2000">
                <a:latin typeface="Arial" pitchFamily="34" charset="0"/>
                <a:cs typeface="Arial" pitchFamily="34" charset="0"/>
              </a:rPr>
              <a:t>Dymne masy zasłonowe mają na celu utworzenie dużego obłoku dymu, który osłoni ruchy jednostek własnych lub zasłoni pole widzenia</a:t>
            </a:r>
            <a:r>
              <a:rPr lang="pl-PL" altLang="pl-PL" sz="2000">
                <a:latin typeface="Arial" pitchFamily="34" charset="0"/>
              </a:rPr>
              <a:t>.</a:t>
            </a:r>
            <a:r>
              <a:rPr lang="pl-PL" altLang="pl-PL" sz="2000">
                <a:latin typeface="Arial" pitchFamily="34" charset="0"/>
                <a:cs typeface="Arial" pitchFamily="34" charset="0"/>
              </a:rPr>
              <a:t> </a:t>
            </a:r>
            <a:endParaRPr lang="pl-PL" altLang="pl-PL" sz="2000">
              <a:latin typeface="Arial" pitchFamily="34" charset="0"/>
              <a:cs typeface="Times New Roman" pitchFamily="18" charset="0"/>
            </a:endParaRPr>
          </a:p>
          <a:p>
            <a:pPr algn="just">
              <a:spcBef>
                <a:spcPct val="50000"/>
              </a:spcBef>
            </a:pPr>
            <a:r>
              <a:rPr lang="pl-PL" altLang="pl-PL" sz="2000">
                <a:latin typeface="Arial" pitchFamily="34" charset="0"/>
                <a:cs typeface="Arial" pitchFamily="34" charset="0"/>
              </a:rPr>
              <a:t>Masy można podzielić na takie, które tworzą dym pod wpływem reakcji chemicznej i takie, które dają dymy przez sublimację, czyli przez przejście substancji dymotwórczej (pod wpływem temperatury) bezpośrednio ze stanu stałego w stan gazowy. </a:t>
            </a:r>
            <a:endParaRPr lang="pl-PL" altLang="pl-PL" sz="2000">
              <a:latin typeface="Arial" pitchFamily="34" charset="0"/>
              <a:cs typeface="Times New Roman" pitchFamily="18" charset="0"/>
            </a:endParaRPr>
          </a:p>
          <a:p>
            <a:pPr algn="just">
              <a:spcBef>
                <a:spcPct val="50000"/>
              </a:spcBef>
            </a:pPr>
            <a:r>
              <a:rPr lang="pl-PL" altLang="pl-PL" sz="2000">
                <a:latin typeface="Arial" pitchFamily="34" charset="0"/>
                <a:cs typeface="Arial" pitchFamily="34" charset="0"/>
              </a:rPr>
              <a:t>Ciałami, które w wyniku reakcji chemicznej dają dym są: fosfor, siarka, cyna, krzem, a sublimującymi: chlorek amonu NH</a:t>
            </a:r>
            <a:r>
              <a:rPr lang="pl-PL" altLang="pl-PL" sz="2000" baseline="-25000">
                <a:latin typeface="Arial" pitchFamily="34" charset="0"/>
                <a:cs typeface="Arial" pitchFamily="34" charset="0"/>
              </a:rPr>
              <a:t>4</a:t>
            </a:r>
            <a:r>
              <a:rPr lang="pl-PL" altLang="pl-PL" sz="2000">
                <a:latin typeface="Arial" pitchFamily="34" charset="0"/>
                <a:cs typeface="Arial" pitchFamily="34" charset="0"/>
              </a:rPr>
              <a:t>C</a:t>
            </a:r>
            <a:r>
              <a:rPr lang="pl-PL" altLang="pl-PL" sz="2000">
                <a:latin typeface="Arial" pitchFamily="34" charset="0"/>
              </a:rPr>
              <a:t>l</a:t>
            </a:r>
            <a:r>
              <a:rPr lang="pl-PL" altLang="pl-PL" sz="2000">
                <a:latin typeface="Arial" pitchFamily="34" charset="0"/>
                <a:cs typeface="Arial" pitchFamily="34" charset="0"/>
              </a:rPr>
              <a:t>, chlorek cynku ZnCl</a:t>
            </a:r>
            <a:r>
              <a:rPr lang="pl-PL" altLang="pl-PL" sz="2000" baseline="-25000">
                <a:latin typeface="Arial" pitchFamily="34" charset="0"/>
                <a:cs typeface="Arial" pitchFamily="34" charset="0"/>
              </a:rPr>
              <a:t>2</a:t>
            </a:r>
            <a:r>
              <a:rPr lang="pl-PL" altLang="pl-PL" sz="2000">
                <a:latin typeface="Arial" pitchFamily="34" charset="0"/>
                <a:cs typeface="Arial" pitchFamily="34" charset="0"/>
              </a:rPr>
              <a:t>, substancje organiczne takie jak naftalen, antracen i wiele innych. </a:t>
            </a:r>
            <a:endParaRPr lang="pl-PL" altLang="pl-PL" sz="2000">
              <a:latin typeface="Arial" pitchFamily="34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pl-PL" altLang="pl-PL" sz="2000">
                <a:latin typeface="Arial" pitchFamily="34" charset="0"/>
                <a:cs typeface="Times New Roman" pitchFamily="18" charset="0"/>
              </a:rPr>
              <a:t>W przypadku stosowania fosforu i siarki dymy tworz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si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przez </a:t>
            </a:r>
            <a:r>
              <a:rPr lang="pl-PL" altLang="pl-PL" sz="2000">
                <a:latin typeface="Arial" pitchFamily="34" charset="0"/>
              </a:rPr>
              <a:t>łą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czenie si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wilgoci z powietrza z tlenkami tych metali. W przypadku cyny i krzemu z wilgoci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</a:t>
            </a:r>
            <a:r>
              <a:rPr lang="pl-PL" altLang="pl-PL" sz="2000">
                <a:latin typeface="Arial" pitchFamily="34" charset="0"/>
              </a:rPr>
              <a:t>łą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cz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si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odpowiednie chlorki.</a:t>
            </a:r>
            <a:r>
              <a:rPr lang="pl-PL" altLang="pl-PL" sz="2000">
                <a:latin typeface="TimesNewRoman" charset="0"/>
                <a:cs typeface="Times New Roman" pitchFamily="18" charset="0"/>
              </a:rPr>
              <a:t> </a:t>
            </a: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152400" y="228600"/>
            <a:ext cx="8534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altLang="pl-PL" sz="2000" b="1">
                <a:latin typeface="Arial" pitchFamily="34" charset="0"/>
              </a:rPr>
              <a:t>ZASŁONY DYMNE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304800" y="228600"/>
            <a:ext cx="8534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l-PL" altLang="pl-PL" sz="2000">
              <a:latin typeface="Arial" pitchFamily="34" charset="0"/>
            </a:endParaRPr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228600" y="762000"/>
            <a:ext cx="8534400" cy="512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pl-PL" altLang="pl-PL" sz="2000">
                <a:latin typeface="Arial" pitchFamily="34" charset="0"/>
                <a:cs typeface="Times New Roman" pitchFamily="18" charset="0"/>
              </a:rPr>
              <a:t>Nie samozapalne mieszaniny zapalaj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ce dziel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si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najcz</a:t>
            </a:r>
            <a:r>
              <a:rPr lang="pl-PL" altLang="pl-PL" sz="2000">
                <a:latin typeface="Arial" pitchFamily="34" charset="0"/>
              </a:rPr>
              <a:t>ęś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ciej wed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ug  sk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adu chemicznego i stanu skupienia. Ze wzgl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du na sk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ad chemiczny wyró</a:t>
            </a: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nia si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mieszaniny nie zwieraj</a:t>
            </a:r>
            <a:r>
              <a:rPr lang="pl-PL" altLang="pl-PL" sz="2000" b="1">
                <a:latin typeface="Arial" pitchFamily="34" charset="0"/>
              </a:rPr>
              <a:t>ą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ce utleniaczy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(do ich spalania niezb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dny jest tlen atmosferyczny) oraz 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mieszaniny zawieraj</a:t>
            </a:r>
            <a:r>
              <a:rPr lang="pl-PL" altLang="pl-PL" sz="2000" b="1">
                <a:latin typeface="Arial" pitchFamily="34" charset="0"/>
              </a:rPr>
              <a:t>ą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ce utleniacze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(pal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si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bez dost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pu powietrza). Do pierwszej grupy nale</a:t>
            </a:r>
            <a:r>
              <a:rPr lang="pl-PL" altLang="pl-PL" sz="2000">
                <a:latin typeface="Arial" pitchFamily="34" charset="0"/>
              </a:rPr>
              <a:t>żą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takie pierwiastki jak sód, potas, magnez, glin i ich stopy oraz mieszaniny zawieraj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ce rop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naftow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i produkty ropopochodne. Gaszenie </a:t>
            </a:r>
            <a:r>
              <a:rPr lang="pl-PL" altLang="pl-PL" sz="2000">
                <a:latin typeface="Arial" pitchFamily="34" charset="0"/>
              </a:rPr>
              <a:t>tych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mieszanin jest mo</a:t>
            </a: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liwe przez odci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cie dop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ywu powietrza.</a:t>
            </a:r>
          </a:p>
          <a:p>
            <a:pPr algn="just">
              <a:spcBef>
                <a:spcPct val="50000"/>
              </a:spcBef>
            </a:pPr>
            <a:r>
              <a:rPr lang="pl-PL" altLang="pl-PL" sz="2000">
                <a:latin typeface="Arial" pitchFamily="34" charset="0"/>
                <a:cs typeface="Times New Roman" pitchFamily="18" charset="0"/>
              </a:rPr>
              <a:t>Do drugiej grupy nale</a:t>
            </a:r>
            <a:r>
              <a:rPr lang="pl-PL" altLang="pl-PL" sz="2000">
                <a:latin typeface="Arial" pitchFamily="34" charset="0"/>
              </a:rPr>
              <a:t>żą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mieszaniny metali i tlenków metali b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d</a:t>
            </a:r>
            <a:r>
              <a:rPr lang="pl-PL" altLang="pl-PL" sz="2000">
                <a:latin typeface="Arial" pitchFamily="34" charset="0"/>
              </a:rPr>
              <a:t>ź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metali i soli bogatych w tlen. Tlen niezb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dny do procesu spalania dostarczaj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utleniacze, które wchodz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w sk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ad mieszaniny. Ilo</a:t>
            </a:r>
            <a:r>
              <a:rPr lang="pl-PL" altLang="pl-PL" sz="2000">
                <a:latin typeface="Arial" pitchFamily="34" charset="0"/>
              </a:rPr>
              <a:t>ść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tlenu zawarta w utleniaczu zapewnia z zasady ca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kowite utlenienie substancji palnej (metalu). Gaszenie taki mieszanin jest trudne, poniewa</a:t>
            </a: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odci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cie dop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ywu powietrza nie przerywa procesu spalania. Jedynym sposobem jest szybkie sch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odzenie strefy reakcji silnym strumieniem </a:t>
            </a:r>
            <a:r>
              <a:rPr lang="pl-PL" altLang="pl-PL" sz="2000">
                <a:latin typeface="Arial" pitchFamily="34" charset="0"/>
              </a:rPr>
              <a:t>ś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rodka ga</a:t>
            </a:r>
            <a:r>
              <a:rPr lang="pl-PL" altLang="pl-PL" sz="2000">
                <a:latin typeface="Arial" pitchFamily="34" charset="0"/>
              </a:rPr>
              <a:t>ś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niczego (zwykle wody</a:t>
            </a:r>
            <a:r>
              <a:rPr lang="pl-PL" altLang="pl-PL" sz="2000">
                <a:latin typeface="Arial" pitchFamily="34" charset="0"/>
              </a:rPr>
              <a:t> nie należy używać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). </a:t>
            </a:r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533400" y="228600"/>
            <a:ext cx="7772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altLang="pl-PL" sz="2000" b="1">
                <a:latin typeface="Arial" pitchFamily="34" charset="0"/>
              </a:rPr>
              <a:t>MIESZANINY ZAPALAJĄCE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304800" y="228600"/>
            <a:ext cx="8534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l-PL" altLang="pl-PL" sz="2000">
              <a:latin typeface="Arial" pitchFamily="34" charset="0"/>
            </a:endParaRPr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228600" y="762000"/>
            <a:ext cx="8534400" cy="542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pl-PL" altLang="pl-PL" sz="2000">
                <a:latin typeface="Arial" pitchFamily="34" charset="0"/>
                <a:cs typeface="Times New Roman" pitchFamily="18" charset="0"/>
              </a:rPr>
              <a:t>Ze wzgl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du na stan skupienia mieszaniny zapalaj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ce dziel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si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na sta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e i ciek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e. Sta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e </a:t>
            </a:r>
            <a:r>
              <a:rPr lang="pl-PL" altLang="pl-PL" sz="2000">
                <a:latin typeface="Arial" pitchFamily="34" charset="0"/>
              </a:rPr>
              <a:t>MZ 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tworz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punktowe </a:t>
            </a:r>
            <a:r>
              <a:rPr lang="pl-PL" altLang="pl-PL" sz="2000">
                <a:latin typeface="Arial" pitchFamily="34" charset="0"/>
              </a:rPr>
              <a:t>ź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ród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a ognia. Ciek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e </a:t>
            </a:r>
            <a:r>
              <a:rPr lang="pl-PL" altLang="pl-PL" sz="2000">
                <a:latin typeface="Arial" pitchFamily="34" charset="0"/>
              </a:rPr>
              <a:t>MZ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tworz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powierzchniowe </a:t>
            </a:r>
            <a:r>
              <a:rPr lang="pl-PL" altLang="pl-PL" sz="2000">
                <a:latin typeface="Arial" pitchFamily="34" charset="0"/>
              </a:rPr>
              <a:t>ź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ród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o ognia. Maj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zdolno</a:t>
            </a:r>
            <a:r>
              <a:rPr lang="pl-PL" altLang="pl-PL" sz="2000">
                <a:latin typeface="Arial" pitchFamily="34" charset="0"/>
              </a:rPr>
              <a:t>ść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rozpryskiwania i rozlewania si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w miejscu u</a:t>
            </a: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ycia, tworz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 jedno lub kilka ognisk po</a:t>
            </a: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arów na du</a:t>
            </a: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ej powierzchni.</a:t>
            </a:r>
          </a:p>
          <a:p>
            <a:pPr algn="just">
              <a:spcBef>
                <a:spcPct val="50000"/>
              </a:spcBef>
            </a:pPr>
            <a:r>
              <a:rPr lang="pl-PL" altLang="pl-PL" sz="2000">
                <a:latin typeface="Arial" pitchFamily="34" charset="0"/>
                <a:cs typeface="Times New Roman" pitchFamily="18" charset="0"/>
              </a:rPr>
              <a:t>W grupie 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sta</a:t>
            </a:r>
            <a:r>
              <a:rPr lang="pl-PL" altLang="pl-PL" sz="2000" b="1">
                <a:latin typeface="Arial" pitchFamily="34" charset="0"/>
              </a:rPr>
              <a:t>ł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ych mieszanin zapłonowych z utleniaczami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największe znaczenie maj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kompozycje zwane </a:t>
            </a:r>
            <a:r>
              <a:rPr lang="pl-PL" altLang="pl-PL" sz="2000" b="1">
                <a:latin typeface="Arial" pitchFamily="34" charset="0"/>
                <a:cs typeface="Times New Roman" pitchFamily="18" charset="0"/>
              </a:rPr>
              <a:t>termitami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, gdzie czynnikiem utleniaj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cym jest tlenek metalu (np. Fe</a:t>
            </a:r>
            <a:r>
              <a:rPr lang="pl-PL" altLang="pl-PL" sz="2000" baseline="-30000">
                <a:latin typeface="Arial" pitchFamily="34" charset="0"/>
                <a:cs typeface="Times New Roman" pitchFamily="18" charset="0"/>
              </a:rPr>
              <a:t>3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O</a:t>
            </a:r>
            <a:r>
              <a:rPr lang="pl-PL" altLang="pl-PL" sz="2000" baseline="-30000">
                <a:latin typeface="Arial" pitchFamily="34" charset="0"/>
                <a:cs typeface="Times New Roman" pitchFamily="18" charset="0"/>
              </a:rPr>
              <a:t>4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, Fe</a:t>
            </a:r>
            <a:r>
              <a:rPr lang="pl-PL" altLang="pl-PL" sz="2000" baseline="-30000">
                <a:latin typeface="Arial" pitchFamily="34" charset="0"/>
                <a:cs typeface="Times New Roman" pitchFamily="18" charset="0"/>
              </a:rPr>
              <a:t>2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O</a:t>
            </a:r>
            <a:r>
              <a:rPr lang="pl-PL" altLang="pl-PL" sz="2000" baseline="-30000">
                <a:latin typeface="Arial" pitchFamily="34" charset="0"/>
                <a:cs typeface="Times New Roman" pitchFamily="18" charset="0"/>
              </a:rPr>
              <a:t>3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, MnO</a:t>
            </a:r>
            <a:r>
              <a:rPr lang="pl-PL" altLang="pl-PL" sz="2000" baseline="-30000">
                <a:latin typeface="Arial" pitchFamily="34" charset="0"/>
                <a:cs typeface="Times New Roman" pitchFamily="18" charset="0"/>
              </a:rPr>
              <a:t>2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, BaO</a:t>
            </a:r>
            <a:r>
              <a:rPr lang="pl-PL" altLang="pl-PL" sz="2000" baseline="-30000">
                <a:latin typeface="Arial" pitchFamily="34" charset="0"/>
                <a:cs typeface="Times New Roman" pitchFamily="18" charset="0"/>
              </a:rPr>
              <a:t>2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), a paliwem proszek innego metalu (np. Al, Mg, Zr oraz niektóre stopy metali). </a:t>
            </a:r>
            <a:r>
              <a:rPr lang="pl-PL" altLang="pl-PL" sz="2000">
                <a:latin typeface="Arial" pitchFamily="34" charset="0"/>
              </a:rPr>
              <a:t>N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ajbardziej rozpowszechniony jest termit sk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adający si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ze sproszkowanego glinu (25 %) i tlenku </a:t>
            </a: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elaza Fe</a:t>
            </a:r>
            <a:r>
              <a:rPr lang="pl-PL" altLang="pl-PL" sz="2000" baseline="-30000">
                <a:latin typeface="Arial" pitchFamily="34" charset="0"/>
                <a:cs typeface="Times New Roman" pitchFamily="18" charset="0"/>
              </a:rPr>
              <a:t>2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O</a:t>
            </a:r>
            <a:r>
              <a:rPr lang="pl-PL" altLang="pl-PL" sz="2000" baseline="-30000">
                <a:latin typeface="Arial" pitchFamily="34" charset="0"/>
                <a:cs typeface="Times New Roman" pitchFamily="18" charset="0"/>
              </a:rPr>
              <a:t>3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(75 %). </a:t>
            </a:r>
            <a:r>
              <a:rPr lang="pl-PL" altLang="pl-PL" sz="2000">
                <a:latin typeface="Arial" pitchFamily="34" charset="0"/>
              </a:rPr>
              <a:t>T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ermit glinowo-</a:t>
            </a: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elazowy wytwarza temperatur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ok. 3000 </a:t>
            </a:r>
            <a:r>
              <a:rPr lang="pl-PL" altLang="pl-PL" sz="2000" baseline="30000">
                <a:latin typeface="Arial" pitchFamily="34" charset="0"/>
                <a:cs typeface="Times New Roman" pitchFamily="18" charset="0"/>
              </a:rPr>
              <a:t>o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C, wystarczaj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do podpalenia nawet najtrudniej zapalaj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cych si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materia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ów </a:t>
            </a:r>
            <a:r>
              <a:rPr lang="pl-PL" altLang="pl-PL" sz="2000">
                <a:latin typeface="Arial" pitchFamily="34" charset="0"/>
              </a:rPr>
              <a:t>oraz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do stapiania i przepalania p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yt stalowych</a:t>
            </a:r>
            <a:r>
              <a:rPr lang="pl-PL" altLang="pl-PL" sz="2000">
                <a:latin typeface="Arial" pitchFamily="34" charset="0"/>
              </a:rPr>
              <a:t>,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przez które stopione produkty spalania (</a:t>
            </a: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elazo i tlenek glinu) mog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przenika</a:t>
            </a:r>
            <a:r>
              <a:rPr lang="pl-PL" altLang="pl-PL" sz="2000">
                <a:latin typeface="Arial" pitchFamily="34" charset="0"/>
              </a:rPr>
              <a:t>ć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do wozów bojowych, schronów, itp.. Poza tym termit niszczy metalowe cz</a:t>
            </a:r>
            <a:r>
              <a:rPr lang="pl-PL" altLang="pl-PL" sz="2000">
                <a:latin typeface="Arial" pitchFamily="34" charset="0"/>
              </a:rPr>
              <a:t>ęś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ci maszyn, dzia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, </a:t>
            </a:r>
            <a:r>
              <a:rPr lang="pl-PL" altLang="pl-PL" sz="2000">
                <a:latin typeface="Arial" pitchFamily="34" charset="0"/>
              </a:rPr>
              <a:t>ś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rodków transportu i innego sprz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tu. Powoduje tak</a:t>
            </a: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e p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kanie betonu. </a:t>
            </a:r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533400" y="228600"/>
            <a:ext cx="7772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altLang="pl-PL" sz="2000" b="1">
                <a:latin typeface="Arial" pitchFamily="34" charset="0"/>
              </a:rPr>
              <a:t>MIESZANINY ZAPALAJĄCE (STAŁE)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304800" y="228600"/>
            <a:ext cx="8534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l-PL" altLang="pl-PL" sz="2000">
              <a:latin typeface="Arial" pitchFamily="34" charset="0"/>
            </a:endParaRPr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228600" y="762000"/>
            <a:ext cx="85344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pl-PL" altLang="pl-PL" sz="2000">
                <a:latin typeface="Arial" pitchFamily="34" charset="0"/>
              </a:rPr>
              <a:t>Ze względu na wysoką temperaturę zapłonu, 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do jego zainicjowania stosuje si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specjalne zap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onniki pirotechniczne o budowie warstwowej. Pierwsza warstwa zawiera zwykle mieszanin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magnezu i azotanu potasu, druga glin i azotan baru, trzecia równowagow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mieszanin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termitu i której</a:t>
            </a:r>
            <a:r>
              <a:rPr lang="pl-PL" altLang="pl-PL" sz="2000">
                <a:latin typeface="Arial" pitchFamily="34" charset="0"/>
              </a:rPr>
              <a:t>ś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z wymienionych mieszanin zap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onowych </a:t>
            </a:r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533400" y="228600"/>
            <a:ext cx="7772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altLang="pl-PL" sz="2000" b="1">
                <a:latin typeface="Arial" pitchFamily="34" charset="0"/>
              </a:rPr>
              <a:t>MIESZANINY ZAPALAJĄCE (STAŁE)</a:t>
            </a:r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3195638" y="15859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l-PL"/>
          </a:p>
        </p:txBody>
      </p:sp>
      <p:pic>
        <p:nvPicPr>
          <p:cNvPr id="2765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2971800"/>
            <a:ext cx="2468563" cy="330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5" name="Rectangle 7"/>
          <p:cNvSpPr>
            <a:spLocks noChangeArrowheads="1"/>
          </p:cNvSpPr>
          <p:nvPr/>
        </p:nvSpPr>
        <p:spPr bwMode="auto">
          <a:xfrm>
            <a:off x="3148013" y="17668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l-PL"/>
          </a:p>
        </p:txBody>
      </p:sp>
      <p:pic>
        <p:nvPicPr>
          <p:cNvPr id="27656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2971800"/>
            <a:ext cx="2847975" cy="332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7" name="Rectangle 9"/>
          <p:cNvSpPr>
            <a:spLocks noChangeArrowheads="1"/>
          </p:cNvSpPr>
          <p:nvPr/>
        </p:nvSpPr>
        <p:spPr bwMode="auto">
          <a:xfrm>
            <a:off x="2881313" y="1828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l-PL"/>
          </a:p>
        </p:txBody>
      </p:sp>
      <p:pic>
        <p:nvPicPr>
          <p:cNvPr id="27658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94338" y="2963863"/>
            <a:ext cx="3511550" cy="332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304800" y="228600"/>
            <a:ext cx="8534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l-PL" altLang="pl-PL" sz="2000">
              <a:latin typeface="Arial" pitchFamily="34" charset="0"/>
            </a:endParaRPr>
          </a:p>
        </p:txBody>
      </p:sp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228600" y="609600"/>
            <a:ext cx="8534400" cy="588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pl-PL" altLang="pl-PL" sz="2000">
                <a:latin typeface="Arial" pitchFamily="34" charset="0"/>
              </a:rPr>
              <a:t>Do c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iek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ych </a:t>
            </a:r>
            <a:r>
              <a:rPr lang="pl-PL" altLang="pl-PL" sz="2000">
                <a:latin typeface="Arial" pitchFamily="34" charset="0"/>
              </a:rPr>
              <a:t>ś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rodków zapalaj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cych zalicza si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rop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naftow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i produkty jej przeróbki (benzyn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, naft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, mazut itp.). Zwykle stosuje si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je w postaci zag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szczonej powszechnie znanej pod nazw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NAPALM lub zag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szczonej z dodatkami metali i utleniaczy nazywanej PIRO</a:t>
            </a: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ELEM.</a:t>
            </a:r>
          </a:p>
          <a:p>
            <a:pPr algn="just">
              <a:spcBef>
                <a:spcPct val="50000"/>
              </a:spcBef>
            </a:pPr>
            <a:r>
              <a:rPr lang="pl-PL" altLang="pl-PL" sz="2000">
                <a:latin typeface="Arial" pitchFamily="34" charset="0"/>
                <a:cs typeface="Times New Roman" pitchFamily="18" charset="0"/>
              </a:rPr>
              <a:t>Zag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szczone, ciek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e mieszaniny zapalaj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ce nie rozpryskuj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si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na krople przy wybuchu, wolniej paruj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, dobrze przylepiaj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si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do przedmiotów i powoli rozp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ywaj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. Pal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si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przez to d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u</a:t>
            </a: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ej i dzi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ki temu ich zdolno</a:t>
            </a:r>
            <a:r>
              <a:rPr lang="pl-PL" altLang="pl-PL" sz="2000">
                <a:latin typeface="Arial" pitchFamily="34" charset="0"/>
              </a:rPr>
              <a:t>ść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zapalaj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ca jest wi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ksza ni</a:t>
            </a: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w przypadku paliw nie zag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szczonych. </a:t>
            </a:r>
          </a:p>
          <a:p>
            <a:pPr algn="just">
              <a:spcBef>
                <a:spcPct val="50000"/>
              </a:spcBef>
            </a:pP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ele o po</a:t>
            </a:r>
            <a:r>
              <a:rPr lang="pl-PL" altLang="pl-PL" sz="2000">
                <a:latin typeface="Arial" pitchFamily="34" charset="0"/>
              </a:rPr>
              <a:t>żą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danych w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a</a:t>
            </a:r>
            <a:r>
              <a:rPr lang="pl-PL" altLang="pl-PL" sz="2000">
                <a:latin typeface="Arial" pitchFamily="34" charset="0"/>
              </a:rPr>
              <a:t>ś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ciwo</a:t>
            </a:r>
            <a:r>
              <a:rPr lang="pl-PL" altLang="pl-PL" sz="2000">
                <a:latin typeface="Arial" pitchFamily="34" charset="0"/>
              </a:rPr>
              <a:t>ś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ciach mo</a:t>
            </a: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na otrzyma</a:t>
            </a:r>
            <a:r>
              <a:rPr lang="pl-PL" altLang="pl-PL" sz="2000">
                <a:latin typeface="Arial" pitchFamily="34" charset="0"/>
              </a:rPr>
              <a:t>ć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po rozpuszczeniu w benzynie soli glinowych kwasu naftenowego i palimitynowego. Nadano im nazw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NAPALM od pocz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tkowych liter nazw kwasów: NA-ftenowy i PAL-mitynowy. Obecnie nazw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NAPALM stosuje si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dla wi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kszo</a:t>
            </a:r>
            <a:r>
              <a:rPr lang="pl-PL" altLang="pl-PL" sz="2000">
                <a:latin typeface="Arial" pitchFamily="34" charset="0"/>
              </a:rPr>
              <a:t>ś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ci zag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szczonych, ciek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ych kompozycji zapalaj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cych. Mog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by</a:t>
            </a:r>
            <a:r>
              <a:rPr lang="pl-PL" altLang="pl-PL" sz="2000">
                <a:latin typeface="Arial" pitchFamily="34" charset="0"/>
              </a:rPr>
              <a:t>ć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to </a:t>
            </a: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ele benzyny, nafty, benzenu zawieraj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ce poza solami glinowymi wy</a:t>
            </a: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szych kwasów t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uszczowych (naftenowego, palmitynowego, oleinowego, stearynowego, itp.) tak</a:t>
            </a: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e polimery (np. polistyren, polimetakrylan metylu). Sumaryczna zawarto</a:t>
            </a:r>
            <a:r>
              <a:rPr lang="pl-PL" altLang="pl-PL" sz="2000">
                <a:latin typeface="Arial" pitchFamily="34" charset="0"/>
              </a:rPr>
              <a:t>ść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dodatków zag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szczaj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cych zawiera si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w przedziale od 3 % do 11 %. </a:t>
            </a:r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533400" y="228600"/>
            <a:ext cx="7772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altLang="pl-PL" sz="2000" b="1">
                <a:latin typeface="Arial" pitchFamily="34" charset="0"/>
              </a:rPr>
              <a:t>MIESZANINY ZAPALAJĄCE (CIEKŁE)</a:t>
            </a:r>
          </a:p>
        </p:txBody>
      </p:sp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3195638" y="15859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l-PL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3148013" y="17668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l-PL"/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2881313" y="1828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l-PL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304800" y="228600"/>
            <a:ext cx="8534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l-PL" altLang="pl-PL" sz="2000">
              <a:latin typeface="Arial" pitchFamily="34" charset="0"/>
            </a:endParaRP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152400" y="365125"/>
            <a:ext cx="8763000" cy="649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pl-PL" altLang="pl-PL" sz="2000">
                <a:latin typeface="Arial" pitchFamily="34" charset="0"/>
                <a:cs typeface="Times New Roman" pitchFamily="18" charset="0"/>
              </a:rPr>
              <a:t>Temperatura </a:t>
            </a:r>
            <a:r>
              <a:rPr lang="pl-PL" altLang="pl-PL" sz="2000">
                <a:latin typeface="Arial" pitchFamily="34" charset="0"/>
              </a:rPr>
              <a:t>s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palania </a:t>
            </a:r>
            <a:r>
              <a:rPr lang="pl-PL" altLang="pl-PL" sz="2000">
                <a:latin typeface="Arial" pitchFamily="34" charset="0"/>
              </a:rPr>
              <a:t>napalmów 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dochodzi do 700-900</a:t>
            </a:r>
            <a:r>
              <a:rPr lang="pl-PL" altLang="pl-PL" sz="2000" baseline="30000">
                <a:latin typeface="Arial" pitchFamily="34" charset="0"/>
                <a:cs typeface="Times New Roman" pitchFamily="18" charset="0"/>
              </a:rPr>
              <a:t>o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C. Ra</a:t>
            </a:r>
            <a:r>
              <a:rPr lang="pl-PL" altLang="pl-PL" sz="2000">
                <a:latin typeface="Arial" pitchFamily="34" charset="0"/>
              </a:rPr>
              <a:t>żą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nie tylko p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omieniem i wysok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temperatur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, lecz równie</a:t>
            </a: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produktami spalania. Podczas spalania zu</a:t>
            </a: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ywaj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du</a:t>
            </a: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e ilo</a:t>
            </a:r>
            <a:r>
              <a:rPr lang="pl-PL" altLang="pl-PL" sz="2000">
                <a:latin typeface="Arial" pitchFamily="34" charset="0"/>
              </a:rPr>
              <a:t>ś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ci tlenu (ok. 3,5 kg na 1 kg NAPALMU, tj. tyle ile zawiera 11,7 m</a:t>
            </a:r>
            <a:r>
              <a:rPr lang="pl-PL" altLang="pl-PL" sz="2000" baseline="30000">
                <a:latin typeface="Arial" pitchFamily="34" charset="0"/>
                <a:cs typeface="Times New Roman" pitchFamily="18" charset="0"/>
              </a:rPr>
              <a:t>3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powietrza. Brak tlenu i powstaj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cy przy spalaniu tlenek w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gla dzia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aj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truj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co na ludzi. </a:t>
            </a:r>
            <a:r>
              <a:rPr lang="pl-PL" altLang="pl-PL" sz="2000">
                <a:latin typeface="Arial" pitchFamily="34" charset="0"/>
              </a:rPr>
              <a:t>W celu wyeliminowania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wzgl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dnie nisk</a:t>
            </a:r>
            <a:r>
              <a:rPr lang="pl-PL" altLang="pl-PL" sz="2000">
                <a:latin typeface="Arial" pitchFamily="34" charset="0"/>
              </a:rPr>
              <a:t>iej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temperatur</a:t>
            </a:r>
            <a:r>
              <a:rPr lang="pl-PL" altLang="pl-PL" sz="2000">
                <a:latin typeface="Arial" pitchFamily="34" charset="0"/>
              </a:rPr>
              <a:t>y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spalania</a:t>
            </a:r>
            <a:r>
              <a:rPr lang="pl-PL" altLang="pl-PL" sz="2000">
                <a:latin typeface="Arial" pitchFamily="34" charset="0"/>
              </a:rPr>
              <a:t>,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opracowano zag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szczone metalizowane mieszaniny zapalaj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ce (PIRO</a:t>
            </a: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ELE), zawieraj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ce dodatki sproszkowanych metali lub niemetali (sód, potas, glin, magnez, fosfor, siarka, siarczek antymonu) i utleniaczy (chlorany lub azotany czy nadtlenki sodu lub potasu)</a:t>
            </a:r>
            <a:r>
              <a:rPr lang="pl-PL" altLang="pl-PL" sz="2000">
                <a:latin typeface="Arial" pitchFamily="34" charset="0"/>
              </a:rPr>
              <a:t>.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Dodatki te przed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u</a:t>
            </a: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aj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czas spalania i zapewniaj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osi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gni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cie temperatur dochodz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cych do 2500</a:t>
            </a:r>
            <a:r>
              <a:rPr lang="pl-PL" altLang="pl-PL" sz="2000" baseline="30000">
                <a:latin typeface="Arial" pitchFamily="34" charset="0"/>
                <a:cs typeface="Times New Roman" pitchFamily="18" charset="0"/>
              </a:rPr>
              <a:t>o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C. </a:t>
            </a:r>
            <a:r>
              <a:rPr lang="pl-PL" altLang="pl-PL" sz="2000">
                <a:latin typeface="Arial" pitchFamily="34" charset="0"/>
              </a:rPr>
              <a:t>Do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PIRO</a:t>
            </a: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ELI </a:t>
            </a:r>
            <a:r>
              <a:rPr lang="pl-PL" altLang="pl-PL" sz="2000">
                <a:latin typeface="Arial" pitchFamily="34" charset="0"/>
              </a:rPr>
              <a:t>należą: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STANDARD-NAPLM i SUPER-NAPLM. Pierwszy </a:t>
            </a:r>
            <a:r>
              <a:rPr lang="pl-PL" altLang="pl-PL" sz="2000">
                <a:latin typeface="Arial" pitchFamily="34" charset="0"/>
              </a:rPr>
              <a:t>to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mieszanin</a:t>
            </a:r>
            <a:r>
              <a:rPr lang="pl-PL" altLang="pl-PL" sz="2000">
                <a:latin typeface="Arial" pitchFamily="34" charset="0"/>
              </a:rPr>
              <a:t>a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NAPLMU z asfaltem, fosforem, sproszkowanym glinem i chloranem potasu. Temperatura jego spalania przekracza 1700</a:t>
            </a:r>
            <a:r>
              <a:rPr lang="pl-PL" altLang="pl-PL" sz="2000" baseline="30000">
                <a:latin typeface="Arial" pitchFamily="34" charset="0"/>
                <a:cs typeface="Times New Roman" pitchFamily="18" charset="0"/>
              </a:rPr>
              <a:t>o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C. SUPER-NAPALM</a:t>
            </a:r>
            <a:r>
              <a:rPr lang="pl-PL" altLang="pl-PL" sz="2000">
                <a:latin typeface="Arial" pitchFamily="34" charset="0"/>
              </a:rPr>
              <a:t>,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u</a:t>
            </a: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ywany g</a:t>
            </a:r>
            <a:r>
              <a:rPr lang="pl-PL" altLang="pl-PL" sz="2000">
                <a:latin typeface="Arial" pitchFamily="34" charset="0"/>
              </a:rPr>
              <a:t>łó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wnie w miotaczach ognia</a:t>
            </a:r>
            <a:r>
              <a:rPr lang="pl-PL" altLang="pl-PL" sz="2000">
                <a:latin typeface="Arial" pitchFamily="34" charset="0"/>
              </a:rPr>
              <a:t>,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</a:t>
            </a:r>
            <a:r>
              <a:rPr lang="pl-PL" altLang="pl-PL" sz="2000">
                <a:latin typeface="Arial" pitchFamily="34" charset="0"/>
              </a:rPr>
              <a:t>to 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napalm</a:t>
            </a:r>
            <a:r>
              <a:rPr lang="pl-PL" altLang="pl-PL" sz="2000">
                <a:latin typeface="Arial" pitchFamily="34" charset="0"/>
              </a:rPr>
              <a:t> i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sproszkowan</a:t>
            </a:r>
            <a:r>
              <a:rPr lang="pl-PL" altLang="pl-PL" sz="2000">
                <a:latin typeface="Arial" pitchFamily="34" charset="0"/>
              </a:rPr>
              <a:t>y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</a:t>
            </a:r>
            <a:r>
              <a:rPr lang="pl-PL" altLang="pl-PL" sz="2000">
                <a:latin typeface="Arial" pitchFamily="34" charset="0"/>
              </a:rPr>
              <a:t>Mg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lub </a:t>
            </a:r>
            <a:r>
              <a:rPr lang="pl-PL" altLang="pl-PL" sz="2000">
                <a:latin typeface="Arial" pitchFamily="34" charset="0"/>
              </a:rPr>
              <a:t>Al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oraz kawa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ki sodu lub potasu. Zapala si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po zetkni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ciu z ziemi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lub ra</a:t>
            </a: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onym celem w ka</a:t>
            </a: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dych warunkach, w tym równie</a:t>
            </a: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na wodzie i w </a:t>
            </a:r>
            <a:r>
              <a:rPr lang="pl-PL" altLang="pl-PL" sz="2000">
                <a:latin typeface="Arial" pitchFamily="34" charset="0"/>
              </a:rPr>
              <a:t>ś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niegu. Zap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on mo</a:t>
            </a: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e nast</a:t>
            </a:r>
            <a:r>
              <a:rPr lang="pl-PL" altLang="pl-PL" sz="2000">
                <a:latin typeface="Arial" pitchFamily="34" charset="0"/>
              </a:rPr>
              <a:t>ą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pi</a:t>
            </a:r>
            <a:r>
              <a:rPr lang="pl-PL" altLang="pl-PL" sz="2000">
                <a:latin typeface="Arial" pitchFamily="34" charset="0"/>
              </a:rPr>
              <a:t>ć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z opó</a:t>
            </a:r>
            <a:r>
              <a:rPr lang="pl-PL" altLang="pl-PL" sz="2000">
                <a:latin typeface="Arial" pitchFamily="34" charset="0"/>
              </a:rPr>
              <a:t>ź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nieniem. </a:t>
            </a:r>
            <a:r>
              <a:rPr lang="pl-PL" altLang="pl-PL" sz="2000">
                <a:latin typeface="Arial" pitchFamily="34" charset="0"/>
              </a:rPr>
              <a:t>Inne rozwiązanie to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DESZCZ NAPLMOWY</a:t>
            </a:r>
            <a:r>
              <a:rPr lang="pl-PL" altLang="pl-PL" sz="2000">
                <a:latin typeface="Arial" pitchFamily="34" charset="0"/>
              </a:rPr>
              <a:t>,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wylewany z samolotów</a:t>
            </a:r>
            <a:r>
              <a:rPr lang="pl-PL" altLang="pl-PL" sz="2000">
                <a:latin typeface="Arial" pitchFamily="34" charset="0"/>
              </a:rPr>
              <a:t>, jest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NAPALM</a:t>
            </a:r>
            <a:r>
              <a:rPr lang="pl-PL" altLang="pl-PL" sz="2000">
                <a:latin typeface="Arial" pitchFamily="34" charset="0"/>
              </a:rPr>
              <a:t>EM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zmieszany</a:t>
            </a:r>
            <a:r>
              <a:rPr lang="pl-PL" altLang="pl-PL" sz="2000">
                <a:latin typeface="Arial" pitchFamily="34" charset="0"/>
              </a:rPr>
              <a:t>m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 ze st</a:t>
            </a:r>
            <a:r>
              <a:rPr lang="pl-PL" altLang="pl-PL" sz="2000">
                <a:latin typeface="Arial" pitchFamily="34" charset="0"/>
              </a:rPr>
              <a:t>ęż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onym nadtlenkiem wodoru, którego rozk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ad przy zetkni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ciu z szorstkim pod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o</a:t>
            </a:r>
            <a:r>
              <a:rPr lang="pl-PL" altLang="pl-PL" sz="2000">
                <a:latin typeface="Arial" pitchFamily="34" charset="0"/>
              </a:rPr>
              <a:t>ż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em dostarcza zarówno tlenu jaki ciep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a niezb</a:t>
            </a:r>
            <a:r>
              <a:rPr lang="pl-PL" altLang="pl-PL" sz="2000">
                <a:latin typeface="Arial" pitchFamily="34" charset="0"/>
              </a:rPr>
              <a:t>ę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dnego do samozap</a:t>
            </a:r>
            <a:r>
              <a:rPr lang="pl-PL" altLang="pl-PL" sz="2000">
                <a:latin typeface="Arial" pitchFamily="34" charset="0"/>
              </a:rPr>
              <a:t>ł</a:t>
            </a:r>
            <a:r>
              <a:rPr lang="pl-PL" altLang="pl-PL" sz="2000">
                <a:latin typeface="Arial" pitchFamily="34" charset="0"/>
                <a:cs typeface="Times New Roman" pitchFamily="18" charset="0"/>
              </a:rPr>
              <a:t>onu mieszaniny. </a:t>
            </a:r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609600" y="76200"/>
            <a:ext cx="7772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altLang="pl-PL" sz="2000" b="1">
                <a:latin typeface="Arial" pitchFamily="34" charset="0"/>
              </a:rPr>
              <a:t>MIESZANINY ZAPALAJĄCE (CIEKŁE)</a:t>
            </a:r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3195638" y="15859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l-PL"/>
          </a:p>
        </p:txBody>
      </p:sp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3148013" y="17668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l-PL"/>
          </a:p>
        </p:txBody>
      </p:sp>
      <p:sp>
        <p:nvSpPr>
          <p:cNvPr id="29703" name="Rectangle 7"/>
          <p:cNvSpPr>
            <a:spLocks noChangeArrowheads="1"/>
          </p:cNvSpPr>
          <p:nvPr/>
        </p:nvSpPr>
        <p:spPr bwMode="auto">
          <a:xfrm>
            <a:off x="2881313" y="1828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l-PL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152400" y="304800"/>
            <a:ext cx="8763000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spcBef>
                <a:spcPct val="50000"/>
              </a:spcBef>
            </a:pPr>
            <a:r>
              <a:rPr lang="pl-PL" altLang="pl-PL" sz="2000" b="1">
                <a:latin typeface="Arial" pitchFamily="34" charset="0"/>
              </a:rPr>
              <a:t>EFEKTY W PIROTECHNICE WIDOWISKOWEJ (WPW)</a:t>
            </a:r>
          </a:p>
          <a:p>
            <a:pPr marL="457200" indent="-457200">
              <a:spcBef>
                <a:spcPct val="50000"/>
              </a:spcBef>
              <a:buFontTx/>
              <a:buAutoNum type="arabicPeriod"/>
            </a:pPr>
            <a:r>
              <a:rPr lang="pl-PL" altLang="pl-PL" sz="2000">
                <a:latin typeface="Arial" pitchFamily="34" charset="0"/>
              </a:rPr>
              <a:t>Efekty świetlne – kolorowe ognie, błyski, „wodospady”, „komety”, fontanny</a:t>
            </a:r>
          </a:p>
          <a:p>
            <a:pPr marL="457200" indent="-457200">
              <a:spcBef>
                <a:spcPct val="50000"/>
              </a:spcBef>
              <a:buFontTx/>
              <a:buAutoNum type="arabicPeriod"/>
            </a:pPr>
            <a:r>
              <a:rPr lang="pl-PL" altLang="pl-PL" sz="2000">
                <a:latin typeface="Arial" pitchFamily="34" charset="0"/>
              </a:rPr>
              <a:t>Efekty dymne – kolorowe dymy, efekty sceniczne (teatralne), świece dymne w „grach” terenowych (paintball)</a:t>
            </a:r>
          </a:p>
          <a:p>
            <a:pPr marL="457200" indent="-457200">
              <a:spcBef>
                <a:spcPct val="50000"/>
              </a:spcBef>
              <a:buFontTx/>
              <a:buAutoNum type="arabicPeriod"/>
            </a:pPr>
            <a:r>
              <a:rPr lang="pl-PL" altLang="pl-PL" sz="2000">
                <a:latin typeface="Arial" pitchFamily="34" charset="0"/>
              </a:rPr>
              <a:t>Efekty dźwiękowe – wybuchy, gwizd</a:t>
            </a:r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152400" y="2971800"/>
            <a:ext cx="8839200" cy="344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altLang="pl-PL" sz="2000" b="1">
                <a:latin typeface="Arial" pitchFamily="34" charset="0"/>
              </a:rPr>
              <a:t>RODZAJE SZTUCZNYCH OGNII (WPW)</a:t>
            </a:r>
          </a:p>
          <a:p>
            <a:pPr>
              <a:spcBef>
                <a:spcPct val="50000"/>
              </a:spcBef>
            </a:pPr>
            <a:r>
              <a:rPr lang="pl-PL" altLang="pl-PL" sz="2000">
                <a:latin typeface="Arial" pitchFamily="34" charset="0"/>
                <a:cs typeface="Arial" pitchFamily="34" charset="0"/>
              </a:rPr>
              <a:t>Latające kółka, Petardy i baterie petard, Baterie i kombinacje, Ognie bengalskie, Zapałki bengalskie, Pałeczki bengalskie, Trzaskające kulki, Podwójne petardy, Petardy błyskowe i baterie petard błyskowych, Błyskająca tabletka, Fontanny, Bączki, Fontanny ręczne, Żabki, Zimne Ognie, Zimne ognie duże, Skaczące bączki, Bukiety pirotechniczne, Strzelające zapałki, Strzelające serpentyny, Rakiety, Rzymskie ognie, Węże, Bomby w moździerzu, Latające </a:t>
            </a:r>
            <a:r>
              <a:rPr lang="pl-PL" altLang="pl-PL" sz="2000">
                <a:latin typeface="Arial" pitchFamily="34" charset="0"/>
              </a:rPr>
              <a:t>ś</a:t>
            </a:r>
            <a:r>
              <a:rPr lang="pl-PL" altLang="pl-PL" sz="2000">
                <a:latin typeface="Arial" pitchFamily="34" charset="0"/>
                <a:cs typeface="Arial" pitchFamily="34" charset="0"/>
              </a:rPr>
              <a:t>migła, Strzelające konfetti, Strzelające kulki, Słoneczka, </a:t>
            </a:r>
            <a:r>
              <a:rPr lang="pl-PL" altLang="pl-PL" sz="2000">
                <a:latin typeface="Arial" pitchFamily="34" charset="0"/>
              </a:rPr>
              <a:t>Wyrzutnie rurowe</a:t>
            </a:r>
            <a:r>
              <a:rPr lang="pl-PL" altLang="pl-PL" sz="2000">
                <a:latin typeface="Arial" pitchFamily="34" charset="0"/>
                <a:cs typeface="Arial" pitchFamily="34" charset="0"/>
              </a:rPr>
              <a:t> </a:t>
            </a:r>
            <a:endParaRPr lang="pl-PL" altLang="pl-PL" sz="2000">
              <a:latin typeface="Arial" pitchFamily="34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endParaRPr lang="pl-PL" altLang="pl-PL" sz="200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Text Box 2"/>
          <p:cNvSpPr txBox="1">
            <a:spLocks noChangeArrowheads="1"/>
          </p:cNvSpPr>
          <p:nvPr/>
        </p:nvSpPr>
        <p:spPr bwMode="auto">
          <a:xfrm>
            <a:off x="304800" y="228600"/>
            <a:ext cx="8534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l-PL" altLang="pl-PL" sz="2000">
              <a:latin typeface="Arial" pitchFamily="34" charset="0"/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457200" y="304800"/>
            <a:ext cx="8458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altLang="pl-PL" sz="1800">
                <a:latin typeface="Arial" pitchFamily="34" charset="0"/>
              </a:rPr>
              <a:t>BUDOWA BOMB</a:t>
            </a:r>
          </a:p>
        </p:txBody>
      </p:sp>
      <p:graphicFrame>
        <p:nvGraphicFramePr>
          <p:cNvPr id="6146" name="Object 4"/>
          <p:cNvGraphicFramePr>
            <a:graphicFrameLocks noChangeAspect="1"/>
          </p:cNvGraphicFramePr>
          <p:nvPr/>
        </p:nvGraphicFramePr>
        <p:xfrm>
          <a:off x="533400" y="1371600"/>
          <a:ext cx="2928938" cy="4038600"/>
        </p:xfrm>
        <a:graphic>
          <a:graphicData uri="http://schemas.openxmlformats.org/presentationml/2006/ole">
            <p:oleObj spid="_x0000_s6146" name="CorelDRAW" r:id="rId3" imgW="4501134" imgH="6204204" progId="CorelDRAW.Graphic.14">
              <p:embed/>
            </p:oleObj>
          </a:graphicData>
        </a:graphic>
      </p:graphicFrame>
      <p:graphicFrame>
        <p:nvGraphicFramePr>
          <p:cNvPr id="6147" name="Object 5"/>
          <p:cNvGraphicFramePr>
            <a:graphicFrameLocks noChangeAspect="1"/>
          </p:cNvGraphicFramePr>
          <p:nvPr/>
        </p:nvGraphicFramePr>
        <p:xfrm>
          <a:off x="5029200" y="990600"/>
          <a:ext cx="2984500" cy="4419600"/>
        </p:xfrm>
        <a:graphic>
          <a:graphicData uri="http://schemas.openxmlformats.org/presentationml/2006/ole">
            <p:oleObj spid="_x0000_s6147" name="CorelDRAW" r:id="rId4" imgW="2451735" imgH="3628644" progId="CorelDRAW.Graphic.14">
              <p:embed/>
            </p:oleObj>
          </a:graphicData>
        </a:graphic>
      </p:graphicFrame>
      <p:graphicFrame>
        <p:nvGraphicFramePr>
          <p:cNvPr id="29702" name="Group 6"/>
          <p:cNvGraphicFramePr>
            <a:graphicFrameLocks noGrp="1"/>
          </p:cNvGraphicFramePr>
          <p:nvPr/>
        </p:nvGraphicFramePr>
        <p:xfrm>
          <a:off x="3505200" y="762000"/>
          <a:ext cx="1524000" cy="1356678"/>
        </p:xfrm>
        <a:graphic>
          <a:graphicData uri="http://schemas.openxmlformats.org/drawingml/2006/table">
            <a:tbl>
              <a:tblPr/>
              <a:tblGrid>
                <a:gridCol w="914400"/>
                <a:gridCol w="609600"/>
              </a:tblGrid>
              <a:tr h="2841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KClO</a:t>
                      </a:r>
                      <a:r>
                        <a:rPr kumimoji="0" lang="pl-PL" altLang="pl-PL" sz="16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08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żywica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1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KNO</a:t>
                      </a:r>
                      <a:r>
                        <a:rPr kumimoji="0" lang="pl-PL" altLang="pl-PL" sz="16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9719" name="Group 23"/>
          <p:cNvGraphicFramePr>
            <a:graphicFrameLocks noGrp="1"/>
          </p:cNvGraphicFramePr>
          <p:nvPr/>
        </p:nvGraphicFramePr>
        <p:xfrm>
          <a:off x="3505200" y="3657600"/>
          <a:ext cx="1524000" cy="1021398"/>
        </p:xfrm>
        <a:graphic>
          <a:graphicData uri="http://schemas.openxmlformats.org/drawingml/2006/table">
            <a:tbl>
              <a:tblPr/>
              <a:tblGrid>
                <a:gridCol w="914400"/>
                <a:gridCol w="609600"/>
              </a:tblGrid>
              <a:tr h="3508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KNO</a:t>
                      </a:r>
                      <a:r>
                        <a:rPr kumimoji="0" lang="pl-PL" altLang="pl-PL" sz="16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72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9733" name="Group 37"/>
          <p:cNvGraphicFramePr>
            <a:graphicFrameLocks noGrp="1"/>
          </p:cNvGraphicFramePr>
          <p:nvPr/>
        </p:nvGraphicFramePr>
        <p:xfrm>
          <a:off x="3505200" y="5029200"/>
          <a:ext cx="1524000" cy="1356678"/>
        </p:xfrm>
        <a:graphic>
          <a:graphicData uri="http://schemas.openxmlformats.org/drawingml/2006/table">
            <a:tbl>
              <a:tblPr/>
              <a:tblGrid>
                <a:gridCol w="914400"/>
                <a:gridCol w="609600"/>
              </a:tblGrid>
              <a:tr h="2841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KClO</a:t>
                      </a:r>
                      <a:r>
                        <a:rPr kumimoji="0" lang="pl-PL" altLang="pl-PL" sz="16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08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żywica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1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skrobia</a:t>
                      </a:r>
                      <a:endParaRPr kumimoji="0" lang="pl-PL" altLang="pl-PL" sz="1600" b="0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9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9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304800" y="228600"/>
            <a:ext cx="8534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l-PL" altLang="pl-PL" sz="2000">
              <a:latin typeface="Arial" pitchFamily="34" charset="0"/>
            </a:endParaRPr>
          </a:p>
        </p:txBody>
      </p:sp>
      <p:pic>
        <p:nvPicPr>
          <p:cNvPr id="31747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427038"/>
            <a:ext cx="3405188" cy="330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3800" y="3068638"/>
            <a:ext cx="3619500" cy="343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pole tekstowe 1"/>
          <p:cNvSpPr txBox="1">
            <a:spLocks noChangeArrowheads="1"/>
          </p:cNvSpPr>
          <p:nvPr/>
        </p:nvSpPr>
        <p:spPr bwMode="auto">
          <a:xfrm>
            <a:off x="4427538" y="625475"/>
            <a:ext cx="44926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2000">
                <a:latin typeface="Arial" pitchFamily="34" charset="0"/>
                <a:cs typeface="Arial" pitchFamily="34" charset="0"/>
              </a:rPr>
              <a:t>Zdjęcie bomby pirotechnicznej kulistej</a:t>
            </a:r>
          </a:p>
        </p:txBody>
      </p:sp>
      <p:sp>
        <p:nvSpPr>
          <p:cNvPr id="31750" name="pole tekstowe 13"/>
          <p:cNvSpPr txBox="1">
            <a:spLocks noChangeArrowheads="1"/>
          </p:cNvSpPr>
          <p:nvPr/>
        </p:nvSpPr>
        <p:spPr bwMode="auto">
          <a:xfrm>
            <a:off x="304800" y="5160963"/>
            <a:ext cx="453707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000">
                <a:latin typeface="Arial" pitchFamily="34" charset="0"/>
                <a:cs typeface="Arial" pitchFamily="34" charset="0"/>
              </a:rPr>
              <a:t>Zdjęcie wnętrza kulistej bomby pirotechnicznej. Widoczne kulki (gwiazdki) mieszaniny ogni kolorowych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ext Box 2"/>
          <p:cNvSpPr txBox="1">
            <a:spLocks noChangeArrowheads="1"/>
          </p:cNvSpPr>
          <p:nvPr/>
        </p:nvSpPr>
        <p:spPr bwMode="auto">
          <a:xfrm>
            <a:off x="304800" y="228600"/>
            <a:ext cx="8534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l-PL" altLang="pl-PL" sz="2000">
              <a:latin typeface="Arial" pitchFamily="34" charset="0"/>
            </a:endParaRPr>
          </a:p>
        </p:txBody>
      </p:sp>
      <p:sp>
        <p:nvSpPr>
          <p:cNvPr id="7172" name="Text Box 3"/>
          <p:cNvSpPr txBox="1">
            <a:spLocks noChangeArrowheads="1"/>
          </p:cNvSpPr>
          <p:nvPr/>
        </p:nvSpPr>
        <p:spPr bwMode="auto">
          <a:xfrm>
            <a:off x="457200" y="304800"/>
            <a:ext cx="84582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altLang="pl-PL" sz="1800">
                <a:latin typeface="Arial" pitchFamily="34" charset="0"/>
              </a:rPr>
              <a:t>BUDOWA RAKIET</a:t>
            </a:r>
          </a:p>
          <a:p>
            <a:pPr algn="ctr">
              <a:spcBef>
                <a:spcPct val="50000"/>
              </a:spcBef>
            </a:pPr>
            <a:r>
              <a:rPr lang="pl-PL" altLang="pl-PL" sz="1800">
                <a:latin typeface="Arial" pitchFamily="34" charset="0"/>
              </a:rPr>
              <a:t>schematyczny rysunek i przykładowe zdjęcie</a:t>
            </a:r>
          </a:p>
        </p:txBody>
      </p:sp>
      <p:graphicFrame>
        <p:nvGraphicFramePr>
          <p:cNvPr id="7170" name="Object 4"/>
          <p:cNvGraphicFramePr>
            <a:graphicFrameLocks noChangeAspect="1"/>
          </p:cNvGraphicFramePr>
          <p:nvPr/>
        </p:nvGraphicFramePr>
        <p:xfrm>
          <a:off x="495300" y="1412875"/>
          <a:ext cx="8153400" cy="2311400"/>
        </p:xfrm>
        <a:graphic>
          <a:graphicData uri="http://schemas.openxmlformats.org/presentationml/2006/ole">
            <p:oleObj spid="_x0000_s7170" name="CorelPhotoPaint.Image.10" r:id="rId3" imgW="9765079" imgH="2768254" progId="CorelPhotoPaint.Image.10">
              <p:embed/>
            </p:oleObj>
          </a:graphicData>
        </a:graphic>
      </p:graphicFrame>
      <p:pic>
        <p:nvPicPr>
          <p:cNvPr id="7173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2650" y="4149725"/>
            <a:ext cx="7377113" cy="222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2"/>
          <p:cNvSpPr txBox="1">
            <a:spLocks noChangeArrowheads="1"/>
          </p:cNvSpPr>
          <p:nvPr/>
        </p:nvSpPr>
        <p:spPr bwMode="auto">
          <a:xfrm>
            <a:off x="304800" y="228600"/>
            <a:ext cx="8534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l-PL" altLang="pl-PL" sz="2000">
              <a:latin typeface="Arial" pitchFamily="34" charset="0"/>
            </a:endParaRPr>
          </a:p>
        </p:txBody>
      </p:sp>
      <p:sp>
        <p:nvSpPr>
          <p:cNvPr id="8196" name="Text Box 3"/>
          <p:cNvSpPr txBox="1">
            <a:spLocks noChangeArrowheads="1"/>
          </p:cNvSpPr>
          <p:nvPr/>
        </p:nvSpPr>
        <p:spPr bwMode="auto">
          <a:xfrm>
            <a:off x="457200" y="304800"/>
            <a:ext cx="84582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altLang="pl-PL" sz="1800">
                <a:latin typeface="Arial" pitchFamily="34" charset="0"/>
              </a:rPr>
              <a:t>BUDOWA RZYMSKICH OGNII</a:t>
            </a:r>
          </a:p>
          <a:p>
            <a:pPr algn="ctr">
              <a:spcBef>
                <a:spcPct val="50000"/>
              </a:spcBef>
            </a:pPr>
            <a:r>
              <a:rPr lang="pl-PL" altLang="pl-PL" sz="1800">
                <a:latin typeface="Arial" pitchFamily="34" charset="0"/>
              </a:rPr>
              <a:t>schemat i przykładowe zdjęcia wyrobów (w tym wyrobów po rozcaleniu)</a:t>
            </a:r>
          </a:p>
        </p:txBody>
      </p:sp>
      <p:graphicFrame>
        <p:nvGraphicFramePr>
          <p:cNvPr id="8194" name="Object 4"/>
          <p:cNvGraphicFramePr>
            <a:graphicFrameLocks noChangeAspect="1"/>
          </p:cNvGraphicFramePr>
          <p:nvPr/>
        </p:nvGraphicFramePr>
        <p:xfrm>
          <a:off x="800100" y="1196975"/>
          <a:ext cx="7772400" cy="1100138"/>
        </p:xfrm>
        <a:graphic>
          <a:graphicData uri="http://schemas.openxmlformats.org/presentationml/2006/ole">
            <p:oleObj spid="_x0000_s8194" name="CorelDRAW" r:id="rId3" imgW="4551807" imgH="644271" progId="CorelDRAW.Graphic.11">
              <p:embed/>
            </p:oleObj>
          </a:graphicData>
        </a:graphic>
      </p:graphicFrame>
      <p:pic>
        <p:nvPicPr>
          <p:cNvPr id="8197" name="Picture 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188" y="2565400"/>
            <a:ext cx="5480050" cy="223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5738" y="3429000"/>
            <a:ext cx="4756150" cy="313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9" name="pole tekstowe 1"/>
          <p:cNvSpPr txBox="1">
            <a:spLocks noChangeArrowheads="1"/>
          </p:cNvSpPr>
          <p:nvPr/>
        </p:nvSpPr>
        <p:spPr bwMode="auto">
          <a:xfrm>
            <a:off x="611188" y="5045075"/>
            <a:ext cx="3313112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800">
                <a:latin typeface="Arial" pitchFamily="34" charset="0"/>
                <a:cs typeface="Arial" pitchFamily="34" charset="0"/>
              </a:rPr>
              <a:t>Przykłady budowy rzymskich ogni zawierających kulki</a:t>
            </a:r>
            <a:br>
              <a:rPr lang="pl-PL" sz="1800">
                <a:latin typeface="Arial" pitchFamily="34" charset="0"/>
                <a:cs typeface="Arial" pitchFamily="34" charset="0"/>
              </a:rPr>
            </a:br>
            <a:r>
              <a:rPr lang="pl-PL" sz="1800">
                <a:latin typeface="Arial" pitchFamily="34" charset="0"/>
                <a:cs typeface="Arial" pitchFamily="34" charset="0"/>
              </a:rPr>
              <a:t>i moduły pirotechniczne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Text Box 2"/>
          <p:cNvSpPr txBox="1">
            <a:spLocks noChangeArrowheads="1"/>
          </p:cNvSpPr>
          <p:nvPr/>
        </p:nvSpPr>
        <p:spPr bwMode="auto">
          <a:xfrm>
            <a:off x="304800" y="228600"/>
            <a:ext cx="8534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l-PL" altLang="pl-PL" sz="2000">
              <a:latin typeface="Arial" pitchFamily="34" charset="0"/>
            </a:endParaRPr>
          </a:p>
        </p:txBody>
      </p:sp>
      <p:sp>
        <p:nvSpPr>
          <p:cNvPr id="9220" name="Text Box 3"/>
          <p:cNvSpPr txBox="1">
            <a:spLocks noChangeArrowheads="1"/>
          </p:cNvSpPr>
          <p:nvPr/>
        </p:nvSpPr>
        <p:spPr bwMode="auto">
          <a:xfrm>
            <a:off x="457200" y="304800"/>
            <a:ext cx="8458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altLang="pl-PL" sz="1800">
                <a:latin typeface="Arial" pitchFamily="34" charset="0"/>
              </a:rPr>
              <a:t>BUDOWA BATERII</a:t>
            </a:r>
          </a:p>
        </p:txBody>
      </p:sp>
      <p:graphicFrame>
        <p:nvGraphicFramePr>
          <p:cNvPr id="9218" name="Object 4"/>
          <p:cNvGraphicFramePr>
            <a:graphicFrameLocks noChangeAspect="1"/>
          </p:cNvGraphicFramePr>
          <p:nvPr/>
        </p:nvGraphicFramePr>
        <p:xfrm>
          <a:off x="2286000" y="685800"/>
          <a:ext cx="5103813" cy="5867400"/>
        </p:xfrm>
        <a:graphic>
          <a:graphicData uri="http://schemas.openxmlformats.org/presentationml/2006/ole">
            <p:oleObj spid="_x0000_s9218" name="Arkusz" r:id="rId3" imgW="3819906" imgH="4391406" progId="Excel.Sheet.8">
              <p:embed/>
            </p:oleObj>
          </a:graphicData>
        </a:graphic>
      </p:graphicFrame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304800" y="228600"/>
            <a:ext cx="8534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l-PL" altLang="pl-PL" sz="2000">
              <a:latin typeface="Arial" pitchFamily="34" charset="0"/>
            </a:endParaRPr>
          </a:p>
        </p:txBody>
      </p:sp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457200" y="152400"/>
            <a:ext cx="8458200" cy="1062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altLang="pl-PL" sz="1800">
                <a:latin typeface="Arial" pitchFamily="34" charset="0"/>
              </a:rPr>
              <a:t>BUDOWA BATERII</a:t>
            </a:r>
          </a:p>
          <a:p>
            <a:pPr algn="ctr">
              <a:spcBef>
                <a:spcPct val="50000"/>
              </a:spcBef>
            </a:pPr>
            <a:r>
              <a:rPr lang="pl-PL" altLang="pl-PL" sz="1800">
                <a:latin typeface="Arial" pitchFamily="34" charset="0"/>
              </a:rPr>
              <a:t>zdjęcia przykładowej baterii, wewnętrznej budowy (bez papieru ozdobnego)</a:t>
            </a:r>
            <a:br>
              <a:rPr lang="pl-PL" altLang="pl-PL" sz="1800">
                <a:latin typeface="Arial" pitchFamily="34" charset="0"/>
              </a:rPr>
            </a:br>
            <a:r>
              <a:rPr lang="pl-PL" altLang="pl-PL" sz="1800">
                <a:latin typeface="Arial" pitchFamily="34" charset="0"/>
              </a:rPr>
              <a:t>i przekrój pojedynczej wyrzutni rurowej</a:t>
            </a:r>
          </a:p>
        </p:txBody>
      </p:sp>
      <p:pic>
        <p:nvPicPr>
          <p:cNvPr id="32772" name="Picture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388" y="1214438"/>
            <a:ext cx="3146425" cy="356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Picture 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68875" y="1214438"/>
            <a:ext cx="3262313" cy="356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4" name="Picture 1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2988" y="4906963"/>
            <a:ext cx="7058025" cy="180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381000" y="152400"/>
            <a:ext cx="84582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altLang="pl-PL" sz="1800">
                <a:latin typeface="Arial" pitchFamily="34" charset="0"/>
              </a:rPr>
              <a:t>POZOSTAŁE WYROBY PIROTECHNICZNE</a:t>
            </a:r>
          </a:p>
          <a:p>
            <a:pPr algn="ctr">
              <a:spcBef>
                <a:spcPct val="50000"/>
              </a:spcBef>
            </a:pPr>
            <a:r>
              <a:rPr lang="pl-PL" altLang="pl-PL" sz="1800">
                <a:latin typeface="Arial" pitchFamily="34" charset="0"/>
              </a:rPr>
              <a:t>petardy, fontanny, zimne ognie, motylki, bączki</a:t>
            </a:r>
          </a:p>
        </p:txBody>
      </p:sp>
      <p:pic>
        <p:nvPicPr>
          <p:cNvPr id="33795" name="Picture 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63" y="1336675"/>
            <a:ext cx="2292350" cy="233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Picture 1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21150" y="3817938"/>
            <a:ext cx="4691063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Picture 1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363" y="1392238"/>
            <a:ext cx="3906837" cy="2217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8" name="Picture 1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63" y="4292600"/>
            <a:ext cx="3455987" cy="204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9" name="Picture 1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60688" y="1057275"/>
            <a:ext cx="2092325" cy="288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2738" y="2244725"/>
            <a:ext cx="3427412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Text Box 2"/>
          <p:cNvSpPr txBox="1">
            <a:spLocks noChangeArrowheads="1"/>
          </p:cNvSpPr>
          <p:nvPr/>
        </p:nvSpPr>
        <p:spPr bwMode="auto">
          <a:xfrm>
            <a:off x="381000" y="152400"/>
            <a:ext cx="8458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altLang="pl-PL" sz="1800">
                <a:latin typeface="Arial" pitchFamily="34" charset="0"/>
              </a:rPr>
              <a:t>WYBRANE EFEKTY WPW</a:t>
            </a:r>
          </a:p>
        </p:txBody>
      </p:sp>
      <p:sp>
        <p:nvSpPr>
          <p:cNvPr id="34820" name="Picture 32"/>
          <p:cNvSpPr>
            <a:spLocks noChangeAspect="1" noChangeArrowheads="1"/>
          </p:cNvSpPr>
          <p:nvPr/>
        </p:nvSpPr>
        <p:spPr bwMode="auto">
          <a:xfrm>
            <a:off x="323850" y="620713"/>
            <a:ext cx="3427413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4821" name="Picture 33"/>
          <p:cNvSpPr>
            <a:spLocks noChangeAspect="1" noChangeArrowheads="1"/>
          </p:cNvSpPr>
          <p:nvPr/>
        </p:nvSpPr>
        <p:spPr bwMode="auto">
          <a:xfrm>
            <a:off x="5292725" y="620713"/>
            <a:ext cx="3427413" cy="230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4822" name="Picture 34"/>
          <p:cNvSpPr>
            <a:spLocks noChangeAspect="1" noChangeArrowheads="1"/>
          </p:cNvSpPr>
          <p:nvPr/>
        </p:nvSpPr>
        <p:spPr bwMode="auto">
          <a:xfrm>
            <a:off x="381000" y="4076700"/>
            <a:ext cx="3427413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l-PL"/>
          </a:p>
        </p:txBody>
      </p:sp>
      <p:pic>
        <p:nvPicPr>
          <p:cNvPr id="34823" name="Picture 3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7963" y="4076700"/>
            <a:ext cx="3432175" cy="230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Prostokąt 1"/>
          <p:cNvSpPr>
            <a:spLocks noChangeArrowheads="1"/>
          </p:cNvSpPr>
          <p:nvPr/>
        </p:nvSpPr>
        <p:spPr bwMode="auto">
          <a:xfrm>
            <a:off x="395288" y="404813"/>
            <a:ext cx="83534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800" b="1">
                <a:latin typeface="Arial" pitchFamily="34" charset="0"/>
                <a:cs typeface="Arial" pitchFamily="34" charset="0"/>
              </a:rPr>
              <a:t>MATERIAŁY WYBUCHOWE I PIROTECHNIKA</a:t>
            </a:r>
            <a:endParaRPr lang="pl-PL" sz="2800"/>
          </a:p>
        </p:txBody>
      </p:sp>
      <p:sp>
        <p:nvSpPr>
          <p:cNvPr id="35843" name="Prostokąt 2"/>
          <p:cNvSpPr>
            <a:spLocks noChangeArrowheads="1"/>
          </p:cNvSpPr>
          <p:nvPr/>
        </p:nvSpPr>
        <p:spPr bwMode="auto">
          <a:xfrm>
            <a:off x="395288" y="1844675"/>
            <a:ext cx="8353425" cy="138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800" b="1">
                <a:latin typeface="Arial" pitchFamily="34" charset="0"/>
                <a:cs typeface="Arial" pitchFamily="34" charset="0"/>
              </a:rPr>
              <a:t>cz. 2</a:t>
            </a:r>
            <a:br>
              <a:rPr lang="pl-PL" sz="2800" b="1">
                <a:latin typeface="Arial" pitchFamily="34" charset="0"/>
                <a:cs typeface="Arial" pitchFamily="34" charset="0"/>
              </a:rPr>
            </a:br>
            <a:r>
              <a:rPr lang="pl-PL" sz="2800" b="1">
                <a:latin typeface="Arial" pitchFamily="34" charset="0"/>
                <a:cs typeface="Arial" pitchFamily="34" charset="0"/>
              </a:rPr>
              <a:t/>
            </a:r>
            <a:br>
              <a:rPr lang="pl-PL" sz="2800" b="1">
                <a:latin typeface="Arial" pitchFamily="34" charset="0"/>
                <a:cs typeface="Arial" pitchFamily="34" charset="0"/>
              </a:rPr>
            </a:br>
            <a:r>
              <a:rPr lang="pl-PL" sz="2800" b="1">
                <a:latin typeface="Arial" pitchFamily="34" charset="0"/>
                <a:cs typeface="Arial" pitchFamily="34" charset="0"/>
              </a:rPr>
              <a:t> </a:t>
            </a:r>
            <a:r>
              <a:rPr lang="pl-PL" b="1">
                <a:latin typeface="Arial" pitchFamily="34" charset="0"/>
                <a:cs typeface="Arial" pitchFamily="34" charset="0"/>
              </a:rPr>
              <a:t>Materiały wybuchowe</a:t>
            </a:r>
            <a:endParaRPr lang="pl-PL"/>
          </a:p>
        </p:txBody>
      </p:sp>
      <p:sp>
        <p:nvSpPr>
          <p:cNvPr id="35844" name="pole tekstowe 3"/>
          <p:cNvSpPr txBox="1">
            <a:spLocks noChangeArrowheads="1"/>
          </p:cNvSpPr>
          <p:nvPr/>
        </p:nvSpPr>
        <p:spPr bwMode="auto">
          <a:xfrm>
            <a:off x="2987675" y="5373688"/>
            <a:ext cx="30257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dirty="0">
                <a:latin typeface="Arial" pitchFamily="34" charset="0"/>
                <a:cs typeface="Arial" pitchFamily="34" charset="0"/>
              </a:rPr>
              <a:t>dr inż. Józef </a:t>
            </a:r>
            <a:r>
              <a:rPr lang="pl-PL" dirty="0" err="1">
                <a:latin typeface="Arial" pitchFamily="34" charset="0"/>
                <a:cs typeface="Arial" pitchFamily="34" charset="0"/>
              </a:rPr>
              <a:t>Paszula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defRPr/>
            </a:pPr>
            <a:r>
              <a:rPr lang="pl-PL" sz="4400" ker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Materiał wybuchowy</a:t>
            </a:r>
            <a:endParaRPr lang="pl-PL" sz="4400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Symbol zastępczy zawartości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indent="-342900" algn="ctr" eaLnBrk="0" hangingPunct="0">
              <a:spcBef>
                <a:spcPct val="20000"/>
              </a:spcBef>
              <a:defRPr/>
            </a:pPr>
            <a:r>
              <a:rPr lang="pl-PL" sz="3200" kern="0">
                <a:latin typeface="+mn-lt"/>
              </a:rPr>
              <a:t>Pojedynczy związek chemiczny lub mieszanina kilku składników zdolna w odpowiednich warunkach do szybkiej reakcji z wydzieleniem dużej ilości ciepła (reakcja egzotermiczna) oraz przy generacji ogromnych ilości produktów gazowych.</a:t>
            </a:r>
            <a:endParaRPr lang="pl-PL" sz="3200" kern="0" dirty="0">
              <a:latin typeface="+mn-lt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457200" y="274638"/>
            <a:ext cx="8229600" cy="63341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eaLnBrk="0" hangingPunct="0">
              <a:defRPr/>
            </a:pPr>
            <a:r>
              <a:rPr lang="pl-PL" ker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Kruszność MW</a:t>
            </a:r>
            <a:endParaRPr lang="pl-PL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Symbol zastępczy zawartości 2"/>
          <p:cNvSpPr txBox="1">
            <a:spLocks/>
          </p:cNvSpPr>
          <p:nvPr/>
        </p:nvSpPr>
        <p:spPr>
          <a:xfrm>
            <a:off x="468313" y="1125538"/>
            <a:ext cx="8229600" cy="1323975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pl-PL" kern="0" dirty="0">
                <a:latin typeface="+mn-lt"/>
              </a:rPr>
              <a:t>Materiał wybuchowy, który jest w bezpośrednim kontakcie z przegrodą powoduje powstanie kilka typowych zjawisk obserwowanych np. na metalowej płycie. Mogą to być między innymi: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endParaRPr lang="pl-PL" kern="0" dirty="0">
              <a:latin typeface="+mn-lt"/>
            </a:endParaRPr>
          </a:p>
        </p:txBody>
      </p:sp>
      <p:pic>
        <p:nvPicPr>
          <p:cNvPr id="37892" name="Obraz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3357563"/>
            <a:ext cx="2900362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3" name="Prostokąt 4"/>
          <p:cNvSpPr>
            <a:spLocks noChangeArrowheads="1"/>
          </p:cNvSpPr>
          <p:nvPr/>
        </p:nvSpPr>
        <p:spPr bwMode="auto">
          <a:xfrm>
            <a:off x="250825" y="5300663"/>
            <a:ext cx="26892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2000"/>
              <a:t>Powstawanie krateru [1]</a:t>
            </a:r>
          </a:p>
        </p:txBody>
      </p:sp>
      <p:pic>
        <p:nvPicPr>
          <p:cNvPr id="37894" name="Obraz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525" y="4076700"/>
            <a:ext cx="3071813" cy="168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5" name="Prostokąt 6"/>
          <p:cNvSpPr>
            <a:spLocks noChangeArrowheads="1"/>
          </p:cNvSpPr>
          <p:nvPr/>
        </p:nvSpPr>
        <p:spPr bwMode="auto">
          <a:xfrm>
            <a:off x="5867400" y="5805488"/>
            <a:ext cx="27320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2000"/>
              <a:t>Powstawanie odłamu [1]</a:t>
            </a:r>
          </a:p>
        </p:txBody>
      </p:sp>
      <p:sp>
        <p:nvSpPr>
          <p:cNvPr id="37896" name="Prostokąt 7"/>
          <p:cNvSpPr>
            <a:spLocks noChangeArrowheads="1"/>
          </p:cNvSpPr>
          <p:nvPr/>
        </p:nvSpPr>
        <p:spPr bwMode="auto">
          <a:xfrm>
            <a:off x="395288" y="6381750"/>
            <a:ext cx="84978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200"/>
              <a:t>[1] W. Trzciński, materiały dydaktyczne do przedmiotu Podstawy fizyki wybuchu, semestr V, 2013</a:t>
            </a:r>
          </a:p>
        </p:txBody>
      </p:sp>
      <p:pic>
        <p:nvPicPr>
          <p:cNvPr id="37897" name="Obraz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2138" y="2349500"/>
            <a:ext cx="3206750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1692275" y="3629025"/>
            <a:ext cx="63722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pl-PL" sz="2000" dirty="0">
                <a:latin typeface="+mj-lt"/>
                <a:ea typeface="Times New Roman" pitchFamily="18" charset="0"/>
                <a:cs typeface="Arial" pitchFamily="34" charset="0"/>
              </a:rPr>
              <a:t>Wybijanie otworu [1]</a:t>
            </a:r>
            <a:endParaRPr lang="pl-PL" sz="4000" dirty="0">
              <a:latin typeface="+mj-lt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ytuł 1"/>
          <p:cNvSpPr txBox="1">
            <a:spLocks/>
          </p:cNvSpPr>
          <p:nvPr/>
        </p:nvSpPr>
        <p:spPr>
          <a:xfrm>
            <a:off x="457200" y="274638"/>
            <a:ext cx="8229600" cy="777875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eaLnBrk="0" hangingPunct="0">
              <a:defRPr/>
            </a:pPr>
            <a:r>
              <a:rPr lang="pl-PL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Oddziaływanie ładunku na przegrodę</a:t>
            </a:r>
            <a:endParaRPr lang="pl-PL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38915" name="Group 2"/>
          <p:cNvGrpSpPr>
            <a:grpSpLocks/>
          </p:cNvGrpSpPr>
          <p:nvPr/>
        </p:nvGrpSpPr>
        <p:grpSpPr bwMode="auto">
          <a:xfrm>
            <a:off x="468313" y="1268413"/>
            <a:ext cx="4481512" cy="2659062"/>
            <a:chOff x="3468" y="771"/>
            <a:chExt cx="7057" cy="4187"/>
          </a:xfrm>
        </p:grpSpPr>
        <p:sp>
          <p:nvSpPr>
            <p:cNvPr id="38919" name="Rectangle 3"/>
            <p:cNvSpPr>
              <a:spLocks noChangeArrowheads="1"/>
            </p:cNvSpPr>
            <p:nvPr/>
          </p:nvSpPr>
          <p:spPr bwMode="auto">
            <a:xfrm>
              <a:off x="3468" y="4615"/>
              <a:ext cx="5314" cy="32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38920" name="Rectangle 4"/>
            <p:cNvSpPr>
              <a:spLocks noChangeArrowheads="1"/>
            </p:cNvSpPr>
            <p:nvPr/>
          </p:nvSpPr>
          <p:spPr bwMode="auto">
            <a:xfrm>
              <a:off x="5314" y="2576"/>
              <a:ext cx="1379" cy="203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38921" name="Rectangle 5"/>
            <p:cNvSpPr>
              <a:spLocks noChangeArrowheads="1"/>
            </p:cNvSpPr>
            <p:nvPr/>
          </p:nvSpPr>
          <p:spPr bwMode="auto">
            <a:xfrm>
              <a:off x="5872" y="1805"/>
              <a:ext cx="213" cy="761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38922" name="Freeform 6"/>
            <p:cNvSpPr>
              <a:spLocks/>
            </p:cNvSpPr>
            <p:nvPr/>
          </p:nvSpPr>
          <p:spPr bwMode="auto">
            <a:xfrm>
              <a:off x="5750" y="771"/>
              <a:ext cx="943" cy="1034"/>
            </a:xfrm>
            <a:custGeom>
              <a:avLst/>
              <a:gdLst>
                <a:gd name="T0" fmla="*/ 172 w 943"/>
                <a:gd name="T1" fmla="*/ 1034 h 1034"/>
                <a:gd name="T2" fmla="*/ 142 w 943"/>
                <a:gd name="T3" fmla="*/ 983 h 1034"/>
                <a:gd name="T4" fmla="*/ 111 w 943"/>
                <a:gd name="T5" fmla="*/ 953 h 1034"/>
                <a:gd name="T6" fmla="*/ 30 w 943"/>
                <a:gd name="T7" fmla="*/ 811 h 1034"/>
                <a:gd name="T8" fmla="*/ 61 w 943"/>
                <a:gd name="T9" fmla="*/ 598 h 1034"/>
                <a:gd name="T10" fmla="*/ 152 w 943"/>
                <a:gd name="T11" fmla="*/ 507 h 1034"/>
                <a:gd name="T12" fmla="*/ 243 w 943"/>
                <a:gd name="T13" fmla="*/ 446 h 1034"/>
                <a:gd name="T14" fmla="*/ 335 w 943"/>
                <a:gd name="T15" fmla="*/ 385 h 1034"/>
                <a:gd name="T16" fmla="*/ 365 w 943"/>
                <a:gd name="T17" fmla="*/ 355 h 1034"/>
                <a:gd name="T18" fmla="*/ 456 w 943"/>
                <a:gd name="T19" fmla="*/ 334 h 1034"/>
                <a:gd name="T20" fmla="*/ 598 w 943"/>
                <a:gd name="T21" fmla="*/ 294 h 1034"/>
                <a:gd name="T22" fmla="*/ 710 w 943"/>
                <a:gd name="T23" fmla="*/ 243 h 1034"/>
                <a:gd name="T24" fmla="*/ 771 w 943"/>
                <a:gd name="T25" fmla="*/ 213 h 1034"/>
                <a:gd name="T26" fmla="*/ 831 w 943"/>
                <a:gd name="T27" fmla="*/ 182 h 1034"/>
                <a:gd name="T28" fmla="*/ 902 w 943"/>
                <a:gd name="T29" fmla="*/ 101 h 1034"/>
                <a:gd name="T30" fmla="*/ 923 w 943"/>
                <a:gd name="T31" fmla="*/ 30 h 1034"/>
                <a:gd name="T32" fmla="*/ 943 w 943"/>
                <a:gd name="T33" fmla="*/ 0 h 103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43"/>
                <a:gd name="T52" fmla="*/ 0 h 1034"/>
                <a:gd name="T53" fmla="*/ 943 w 943"/>
                <a:gd name="T54" fmla="*/ 1034 h 1034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43" h="1034">
                  <a:moveTo>
                    <a:pt x="172" y="1034"/>
                  </a:moveTo>
                  <a:cubicBezTo>
                    <a:pt x="162" y="1017"/>
                    <a:pt x="154" y="999"/>
                    <a:pt x="142" y="983"/>
                  </a:cubicBezTo>
                  <a:cubicBezTo>
                    <a:pt x="133" y="972"/>
                    <a:pt x="119" y="965"/>
                    <a:pt x="111" y="953"/>
                  </a:cubicBezTo>
                  <a:cubicBezTo>
                    <a:pt x="79" y="904"/>
                    <a:pt x="72" y="851"/>
                    <a:pt x="30" y="811"/>
                  </a:cubicBezTo>
                  <a:cubicBezTo>
                    <a:pt x="0" y="720"/>
                    <a:pt x="4" y="680"/>
                    <a:pt x="61" y="598"/>
                  </a:cubicBezTo>
                  <a:cubicBezTo>
                    <a:pt x="94" y="550"/>
                    <a:pt x="102" y="532"/>
                    <a:pt x="152" y="507"/>
                  </a:cubicBezTo>
                  <a:cubicBezTo>
                    <a:pt x="182" y="461"/>
                    <a:pt x="186" y="457"/>
                    <a:pt x="243" y="446"/>
                  </a:cubicBezTo>
                  <a:cubicBezTo>
                    <a:pt x="274" y="415"/>
                    <a:pt x="294" y="398"/>
                    <a:pt x="335" y="385"/>
                  </a:cubicBezTo>
                  <a:cubicBezTo>
                    <a:pt x="345" y="375"/>
                    <a:pt x="353" y="362"/>
                    <a:pt x="365" y="355"/>
                  </a:cubicBezTo>
                  <a:cubicBezTo>
                    <a:pt x="377" y="348"/>
                    <a:pt x="447" y="336"/>
                    <a:pt x="456" y="334"/>
                  </a:cubicBezTo>
                  <a:cubicBezTo>
                    <a:pt x="504" y="322"/>
                    <a:pt x="550" y="306"/>
                    <a:pt x="598" y="294"/>
                  </a:cubicBezTo>
                  <a:cubicBezTo>
                    <a:pt x="632" y="272"/>
                    <a:pt x="676" y="266"/>
                    <a:pt x="710" y="243"/>
                  </a:cubicBezTo>
                  <a:cubicBezTo>
                    <a:pt x="749" y="217"/>
                    <a:pt x="729" y="227"/>
                    <a:pt x="771" y="213"/>
                  </a:cubicBezTo>
                  <a:cubicBezTo>
                    <a:pt x="789" y="200"/>
                    <a:pt x="813" y="195"/>
                    <a:pt x="831" y="182"/>
                  </a:cubicBezTo>
                  <a:cubicBezTo>
                    <a:pt x="857" y="162"/>
                    <a:pt x="886" y="132"/>
                    <a:pt x="902" y="101"/>
                  </a:cubicBezTo>
                  <a:cubicBezTo>
                    <a:pt x="929" y="48"/>
                    <a:pt x="896" y="94"/>
                    <a:pt x="923" y="30"/>
                  </a:cubicBezTo>
                  <a:cubicBezTo>
                    <a:pt x="928" y="19"/>
                    <a:pt x="943" y="0"/>
                    <a:pt x="943" y="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38923" name="Freeform 7"/>
            <p:cNvSpPr>
              <a:spLocks/>
            </p:cNvSpPr>
            <p:nvPr/>
          </p:nvSpPr>
          <p:spPr bwMode="auto">
            <a:xfrm>
              <a:off x="5811" y="781"/>
              <a:ext cx="396" cy="1024"/>
            </a:xfrm>
            <a:custGeom>
              <a:avLst/>
              <a:gdLst>
                <a:gd name="T0" fmla="*/ 142 w 396"/>
                <a:gd name="T1" fmla="*/ 1024 h 1024"/>
                <a:gd name="T2" fmla="*/ 40 w 396"/>
                <a:gd name="T3" fmla="*/ 821 h 1024"/>
                <a:gd name="T4" fmla="*/ 0 w 396"/>
                <a:gd name="T5" fmla="*/ 710 h 1024"/>
                <a:gd name="T6" fmla="*/ 91 w 396"/>
                <a:gd name="T7" fmla="*/ 568 h 1024"/>
                <a:gd name="T8" fmla="*/ 121 w 396"/>
                <a:gd name="T9" fmla="*/ 547 h 1024"/>
                <a:gd name="T10" fmla="*/ 182 w 396"/>
                <a:gd name="T11" fmla="*/ 527 h 1024"/>
                <a:gd name="T12" fmla="*/ 253 w 396"/>
                <a:gd name="T13" fmla="*/ 446 h 1024"/>
                <a:gd name="T14" fmla="*/ 284 w 396"/>
                <a:gd name="T15" fmla="*/ 395 h 1024"/>
                <a:gd name="T16" fmla="*/ 375 w 396"/>
                <a:gd name="T17" fmla="*/ 193 h 1024"/>
                <a:gd name="T18" fmla="*/ 395 w 396"/>
                <a:gd name="T19" fmla="*/ 0 h 102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96"/>
                <a:gd name="T31" fmla="*/ 0 h 1024"/>
                <a:gd name="T32" fmla="*/ 396 w 396"/>
                <a:gd name="T33" fmla="*/ 1024 h 102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96" h="1024">
                  <a:moveTo>
                    <a:pt x="142" y="1024"/>
                  </a:moveTo>
                  <a:cubicBezTo>
                    <a:pt x="99" y="963"/>
                    <a:pt x="83" y="885"/>
                    <a:pt x="40" y="821"/>
                  </a:cubicBezTo>
                  <a:cubicBezTo>
                    <a:pt x="27" y="783"/>
                    <a:pt x="10" y="749"/>
                    <a:pt x="0" y="710"/>
                  </a:cubicBezTo>
                  <a:cubicBezTo>
                    <a:pt x="13" y="646"/>
                    <a:pt x="23" y="591"/>
                    <a:pt x="91" y="568"/>
                  </a:cubicBezTo>
                  <a:cubicBezTo>
                    <a:pt x="101" y="561"/>
                    <a:pt x="110" y="552"/>
                    <a:pt x="121" y="547"/>
                  </a:cubicBezTo>
                  <a:cubicBezTo>
                    <a:pt x="141" y="538"/>
                    <a:pt x="182" y="527"/>
                    <a:pt x="182" y="527"/>
                  </a:cubicBezTo>
                  <a:cubicBezTo>
                    <a:pt x="209" y="502"/>
                    <a:pt x="227" y="472"/>
                    <a:pt x="253" y="446"/>
                  </a:cubicBezTo>
                  <a:cubicBezTo>
                    <a:pt x="281" y="363"/>
                    <a:pt x="242" y="464"/>
                    <a:pt x="284" y="395"/>
                  </a:cubicBezTo>
                  <a:cubicBezTo>
                    <a:pt x="322" y="332"/>
                    <a:pt x="334" y="255"/>
                    <a:pt x="375" y="193"/>
                  </a:cubicBezTo>
                  <a:cubicBezTo>
                    <a:pt x="396" y="128"/>
                    <a:pt x="395" y="68"/>
                    <a:pt x="395" y="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38924" name="AutoShape 8"/>
            <p:cNvSpPr>
              <a:spLocks/>
            </p:cNvSpPr>
            <p:nvPr/>
          </p:nvSpPr>
          <p:spPr bwMode="auto">
            <a:xfrm>
              <a:off x="8801" y="1554"/>
              <a:ext cx="1440" cy="473"/>
            </a:xfrm>
            <a:prstGeom prst="callout2">
              <a:avLst>
                <a:gd name="adj1" fmla="val 38056"/>
                <a:gd name="adj2" fmla="val -8333"/>
                <a:gd name="adj3" fmla="val 38056"/>
                <a:gd name="adj4" fmla="val -101319"/>
                <a:gd name="adj5" fmla="val 134463"/>
                <a:gd name="adj6" fmla="val -195694"/>
              </a:avLst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pl-PL" sz="1400">
                  <a:latin typeface="Calibri" pitchFamily="34" charset="0"/>
                  <a:cs typeface="Arial" pitchFamily="34" charset="0"/>
                </a:rPr>
                <a:t>Zapalnik</a:t>
              </a:r>
              <a:endParaRPr lang="pl-PL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8925" name="AutoShape 9"/>
            <p:cNvSpPr>
              <a:spLocks/>
            </p:cNvSpPr>
            <p:nvPr/>
          </p:nvSpPr>
          <p:spPr bwMode="auto">
            <a:xfrm>
              <a:off x="8750" y="2761"/>
              <a:ext cx="1440" cy="960"/>
            </a:xfrm>
            <a:prstGeom prst="callout2">
              <a:avLst>
                <a:gd name="adj1" fmla="val 18750"/>
                <a:gd name="adj2" fmla="val -8333"/>
                <a:gd name="adj3" fmla="val 18750"/>
                <a:gd name="adj4" fmla="val -89792"/>
                <a:gd name="adj5" fmla="val 90523"/>
                <a:gd name="adj6" fmla="val -172431"/>
              </a:avLst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pl-PL" sz="1400">
                  <a:latin typeface="Calibri" pitchFamily="34" charset="0"/>
                  <a:cs typeface="Arial" pitchFamily="34" charset="0"/>
                </a:rPr>
                <a:t>Ładunek MW</a:t>
              </a:r>
              <a:endParaRPr lang="pl-PL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8926" name="AutoShape 10"/>
            <p:cNvSpPr>
              <a:spLocks/>
            </p:cNvSpPr>
            <p:nvPr/>
          </p:nvSpPr>
          <p:spPr bwMode="auto">
            <a:xfrm>
              <a:off x="9085" y="3998"/>
              <a:ext cx="1440" cy="960"/>
            </a:xfrm>
            <a:prstGeom prst="callout2">
              <a:avLst>
                <a:gd name="adj1" fmla="val 18750"/>
                <a:gd name="adj2" fmla="val -8333"/>
                <a:gd name="adj3" fmla="val 18750"/>
                <a:gd name="adj4" fmla="val -41528"/>
                <a:gd name="adj5" fmla="val 85315"/>
                <a:gd name="adj6" fmla="val -75278"/>
              </a:avLst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pl-PL" sz="1400">
                  <a:latin typeface="Calibri" pitchFamily="34" charset="0"/>
                  <a:cs typeface="Arial" pitchFamily="34" charset="0"/>
                </a:rPr>
                <a:t>Płyta stalowa</a:t>
              </a:r>
              <a:endParaRPr lang="pl-PL"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38916" name="Obraz 20" descr="IMG_20150618_10095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063" y="2420938"/>
            <a:ext cx="2921000" cy="357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2" name="Łącznik prosty ze strzałką 21"/>
          <p:cNvCxnSpPr>
            <a:stCxn id="38925" idx="0"/>
          </p:cNvCxnSpPr>
          <p:nvPr/>
        </p:nvCxnSpPr>
        <p:spPr>
          <a:xfrm>
            <a:off x="4737100" y="2836863"/>
            <a:ext cx="1490663" cy="13843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918" name="pole tekstowe 22"/>
          <p:cNvSpPr txBox="1">
            <a:spLocks noChangeArrowheads="1"/>
          </p:cNvSpPr>
          <p:nvPr/>
        </p:nvSpPr>
        <p:spPr bwMode="auto">
          <a:xfrm>
            <a:off x="187325" y="4868863"/>
            <a:ext cx="5319713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2000"/>
              <a:t>Ładunek materiału wybuchowego w kontakcie</a:t>
            </a:r>
          </a:p>
          <a:p>
            <a:pPr algn="ctr"/>
            <a:r>
              <a:rPr lang="pl-PL" sz="2000"/>
              <a:t>z przegrodą ze stali ujawnia kruszące właściwości</a:t>
            </a:r>
          </a:p>
          <a:p>
            <a:pPr algn="ctr"/>
            <a:r>
              <a:rPr lang="pl-PL" sz="2000"/>
              <a:t>materiału wybuchowego.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457200" y="274638"/>
            <a:ext cx="8229600" cy="63341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eaLnBrk="0" hangingPunct="0">
              <a:defRPr/>
            </a:pPr>
            <a:r>
              <a:rPr lang="pl-PL" ker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Efekt działania ładunku na przegrodę</a:t>
            </a:r>
            <a:endParaRPr lang="pl-PL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39939" name="Group 2"/>
          <p:cNvGrpSpPr>
            <a:grpSpLocks/>
          </p:cNvGrpSpPr>
          <p:nvPr/>
        </p:nvGrpSpPr>
        <p:grpSpPr bwMode="auto">
          <a:xfrm>
            <a:off x="4391025" y="836613"/>
            <a:ext cx="4752975" cy="2659062"/>
            <a:chOff x="3468" y="771"/>
            <a:chExt cx="7484" cy="4187"/>
          </a:xfrm>
        </p:grpSpPr>
        <p:sp>
          <p:nvSpPr>
            <p:cNvPr id="39950" name="Rectangle 3"/>
            <p:cNvSpPr>
              <a:spLocks noChangeArrowheads="1"/>
            </p:cNvSpPr>
            <p:nvPr/>
          </p:nvSpPr>
          <p:spPr bwMode="auto">
            <a:xfrm>
              <a:off x="3468" y="4615"/>
              <a:ext cx="5314" cy="32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39951" name="Rectangle 4"/>
            <p:cNvSpPr>
              <a:spLocks noChangeArrowheads="1"/>
            </p:cNvSpPr>
            <p:nvPr/>
          </p:nvSpPr>
          <p:spPr bwMode="auto">
            <a:xfrm>
              <a:off x="5314" y="2576"/>
              <a:ext cx="1379" cy="203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39952" name="Rectangle 5"/>
            <p:cNvSpPr>
              <a:spLocks noChangeArrowheads="1"/>
            </p:cNvSpPr>
            <p:nvPr/>
          </p:nvSpPr>
          <p:spPr bwMode="auto">
            <a:xfrm>
              <a:off x="5872" y="1805"/>
              <a:ext cx="213" cy="761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39953" name="Freeform 6"/>
            <p:cNvSpPr>
              <a:spLocks/>
            </p:cNvSpPr>
            <p:nvPr/>
          </p:nvSpPr>
          <p:spPr bwMode="auto">
            <a:xfrm>
              <a:off x="5750" y="771"/>
              <a:ext cx="943" cy="1034"/>
            </a:xfrm>
            <a:custGeom>
              <a:avLst/>
              <a:gdLst>
                <a:gd name="T0" fmla="*/ 172 w 943"/>
                <a:gd name="T1" fmla="*/ 1034 h 1034"/>
                <a:gd name="T2" fmla="*/ 142 w 943"/>
                <a:gd name="T3" fmla="*/ 983 h 1034"/>
                <a:gd name="T4" fmla="*/ 111 w 943"/>
                <a:gd name="T5" fmla="*/ 953 h 1034"/>
                <a:gd name="T6" fmla="*/ 30 w 943"/>
                <a:gd name="T7" fmla="*/ 811 h 1034"/>
                <a:gd name="T8" fmla="*/ 61 w 943"/>
                <a:gd name="T9" fmla="*/ 598 h 1034"/>
                <a:gd name="T10" fmla="*/ 152 w 943"/>
                <a:gd name="T11" fmla="*/ 507 h 1034"/>
                <a:gd name="T12" fmla="*/ 243 w 943"/>
                <a:gd name="T13" fmla="*/ 446 h 1034"/>
                <a:gd name="T14" fmla="*/ 335 w 943"/>
                <a:gd name="T15" fmla="*/ 385 h 1034"/>
                <a:gd name="T16" fmla="*/ 365 w 943"/>
                <a:gd name="T17" fmla="*/ 355 h 1034"/>
                <a:gd name="T18" fmla="*/ 456 w 943"/>
                <a:gd name="T19" fmla="*/ 334 h 1034"/>
                <a:gd name="T20" fmla="*/ 598 w 943"/>
                <a:gd name="T21" fmla="*/ 294 h 1034"/>
                <a:gd name="T22" fmla="*/ 710 w 943"/>
                <a:gd name="T23" fmla="*/ 243 h 1034"/>
                <a:gd name="T24" fmla="*/ 771 w 943"/>
                <a:gd name="T25" fmla="*/ 213 h 1034"/>
                <a:gd name="T26" fmla="*/ 831 w 943"/>
                <a:gd name="T27" fmla="*/ 182 h 1034"/>
                <a:gd name="T28" fmla="*/ 902 w 943"/>
                <a:gd name="T29" fmla="*/ 101 h 1034"/>
                <a:gd name="T30" fmla="*/ 923 w 943"/>
                <a:gd name="T31" fmla="*/ 30 h 1034"/>
                <a:gd name="T32" fmla="*/ 943 w 943"/>
                <a:gd name="T33" fmla="*/ 0 h 103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43"/>
                <a:gd name="T52" fmla="*/ 0 h 1034"/>
                <a:gd name="T53" fmla="*/ 943 w 943"/>
                <a:gd name="T54" fmla="*/ 1034 h 1034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43" h="1034">
                  <a:moveTo>
                    <a:pt x="172" y="1034"/>
                  </a:moveTo>
                  <a:cubicBezTo>
                    <a:pt x="162" y="1017"/>
                    <a:pt x="154" y="999"/>
                    <a:pt x="142" y="983"/>
                  </a:cubicBezTo>
                  <a:cubicBezTo>
                    <a:pt x="133" y="972"/>
                    <a:pt x="119" y="965"/>
                    <a:pt x="111" y="953"/>
                  </a:cubicBezTo>
                  <a:cubicBezTo>
                    <a:pt x="79" y="904"/>
                    <a:pt x="72" y="851"/>
                    <a:pt x="30" y="811"/>
                  </a:cubicBezTo>
                  <a:cubicBezTo>
                    <a:pt x="0" y="720"/>
                    <a:pt x="4" y="680"/>
                    <a:pt x="61" y="598"/>
                  </a:cubicBezTo>
                  <a:cubicBezTo>
                    <a:pt x="94" y="550"/>
                    <a:pt x="102" y="532"/>
                    <a:pt x="152" y="507"/>
                  </a:cubicBezTo>
                  <a:cubicBezTo>
                    <a:pt x="182" y="461"/>
                    <a:pt x="186" y="457"/>
                    <a:pt x="243" y="446"/>
                  </a:cubicBezTo>
                  <a:cubicBezTo>
                    <a:pt x="274" y="415"/>
                    <a:pt x="294" y="398"/>
                    <a:pt x="335" y="385"/>
                  </a:cubicBezTo>
                  <a:cubicBezTo>
                    <a:pt x="345" y="375"/>
                    <a:pt x="353" y="362"/>
                    <a:pt x="365" y="355"/>
                  </a:cubicBezTo>
                  <a:cubicBezTo>
                    <a:pt x="377" y="348"/>
                    <a:pt x="447" y="336"/>
                    <a:pt x="456" y="334"/>
                  </a:cubicBezTo>
                  <a:cubicBezTo>
                    <a:pt x="504" y="322"/>
                    <a:pt x="550" y="306"/>
                    <a:pt x="598" y="294"/>
                  </a:cubicBezTo>
                  <a:cubicBezTo>
                    <a:pt x="632" y="272"/>
                    <a:pt x="676" y="266"/>
                    <a:pt x="710" y="243"/>
                  </a:cubicBezTo>
                  <a:cubicBezTo>
                    <a:pt x="749" y="217"/>
                    <a:pt x="729" y="227"/>
                    <a:pt x="771" y="213"/>
                  </a:cubicBezTo>
                  <a:cubicBezTo>
                    <a:pt x="789" y="200"/>
                    <a:pt x="813" y="195"/>
                    <a:pt x="831" y="182"/>
                  </a:cubicBezTo>
                  <a:cubicBezTo>
                    <a:pt x="857" y="162"/>
                    <a:pt x="886" y="132"/>
                    <a:pt x="902" y="101"/>
                  </a:cubicBezTo>
                  <a:cubicBezTo>
                    <a:pt x="929" y="48"/>
                    <a:pt x="896" y="94"/>
                    <a:pt x="923" y="30"/>
                  </a:cubicBezTo>
                  <a:cubicBezTo>
                    <a:pt x="928" y="19"/>
                    <a:pt x="943" y="0"/>
                    <a:pt x="943" y="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39954" name="Freeform 7"/>
            <p:cNvSpPr>
              <a:spLocks/>
            </p:cNvSpPr>
            <p:nvPr/>
          </p:nvSpPr>
          <p:spPr bwMode="auto">
            <a:xfrm>
              <a:off x="5811" y="781"/>
              <a:ext cx="396" cy="1024"/>
            </a:xfrm>
            <a:custGeom>
              <a:avLst/>
              <a:gdLst>
                <a:gd name="T0" fmla="*/ 142 w 396"/>
                <a:gd name="T1" fmla="*/ 1024 h 1024"/>
                <a:gd name="T2" fmla="*/ 40 w 396"/>
                <a:gd name="T3" fmla="*/ 821 h 1024"/>
                <a:gd name="T4" fmla="*/ 0 w 396"/>
                <a:gd name="T5" fmla="*/ 710 h 1024"/>
                <a:gd name="T6" fmla="*/ 91 w 396"/>
                <a:gd name="T7" fmla="*/ 568 h 1024"/>
                <a:gd name="T8" fmla="*/ 121 w 396"/>
                <a:gd name="T9" fmla="*/ 547 h 1024"/>
                <a:gd name="T10" fmla="*/ 182 w 396"/>
                <a:gd name="T11" fmla="*/ 527 h 1024"/>
                <a:gd name="T12" fmla="*/ 253 w 396"/>
                <a:gd name="T13" fmla="*/ 446 h 1024"/>
                <a:gd name="T14" fmla="*/ 284 w 396"/>
                <a:gd name="T15" fmla="*/ 395 h 1024"/>
                <a:gd name="T16" fmla="*/ 375 w 396"/>
                <a:gd name="T17" fmla="*/ 193 h 1024"/>
                <a:gd name="T18" fmla="*/ 395 w 396"/>
                <a:gd name="T19" fmla="*/ 0 h 102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96"/>
                <a:gd name="T31" fmla="*/ 0 h 1024"/>
                <a:gd name="T32" fmla="*/ 396 w 396"/>
                <a:gd name="T33" fmla="*/ 1024 h 102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96" h="1024">
                  <a:moveTo>
                    <a:pt x="142" y="1024"/>
                  </a:moveTo>
                  <a:cubicBezTo>
                    <a:pt x="99" y="963"/>
                    <a:pt x="83" y="885"/>
                    <a:pt x="40" y="821"/>
                  </a:cubicBezTo>
                  <a:cubicBezTo>
                    <a:pt x="27" y="783"/>
                    <a:pt x="10" y="749"/>
                    <a:pt x="0" y="710"/>
                  </a:cubicBezTo>
                  <a:cubicBezTo>
                    <a:pt x="13" y="646"/>
                    <a:pt x="23" y="591"/>
                    <a:pt x="91" y="568"/>
                  </a:cubicBezTo>
                  <a:cubicBezTo>
                    <a:pt x="101" y="561"/>
                    <a:pt x="110" y="552"/>
                    <a:pt x="121" y="547"/>
                  </a:cubicBezTo>
                  <a:cubicBezTo>
                    <a:pt x="141" y="538"/>
                    <a:pt x="182" y="527"/>
                    <a:pt x="182" y="527"/>
                  </a:cubicBezTo>
                  <a:cubicBezTo>
                    <a:pt x="209" y="502"/>
                    <a:pt x="227" y="472"/>
                    <a:pt x="253" y="446"/>
                  </a:cubicBezTo>
                  <a:cubicBezTo>
                    <a:pt x="281" y="363"/>
                    <a:pt x="242" y="464"/>
                    <a:pt x="284" y="395"/>
                  </a:cubicBezTo>
                  <a:cubicBezTo>
                    <a:pt x="322" y="332"/>
                    <a:pt x="334" y="255"/>
                    <a:pt x="375" y="193"/>
                  </a:cubicBezTo>
                  <a:cubicBezTo>
                    <a:pt x="396" y="128"/>
                    <a:pt x="395" y="68"/>
                    <a:pt x="395" y="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39955" name="AutoShape 8"/>
            <p:cNvSpPr>
              <a:spLocks/>
            </p:cNvSpPr>
            <p:nvPr/>
          </p:nvSpPr>
          <p:spPr bwMode="auto">
            <a:xfrm>
              <a:off x="8801" y="1554"/>
              <a:ext cx="1440" cy="473"/>
            </a:xfrm>
            <a:prstGeom prst="callout2">
              <a:avLst>
                <a:gd name="adj1" fmla="val 38056"/>
                <a:gd name="adj2" fmla="val -8333"/>
                <a:gd name="adj3" fmla="val 38056"/>
                <a:gd name="adj4" fmla="val -101319"/>
                <a:gd name="adj5" fmla="val 134463"/>
                <a:gd name="adj6" fmla="val -195694"/>
              </a:avLst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pl-PL" sz="1400">
                  <a:latin typeface="Calibri" pitchFamily="34" charset="0"/>
                  <a:cs typeface="Arial" pitchFamily="34" charset="0"/>
                </a:rPr>
                <a:t>Zapalnik</a:t>
              </a:r>
              <a:endParaRPr lang="pl-PL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9956" name="AutoShape 9"/>
            <p:cNvSpPr>
              <a:spLocks/>
            </p:cNvSpPr>
            <p:nvPr/>
          </p:nvSpPr>
          <p:spPr bwMode="auto">
            <a:xfrm>
              <a:off x="8750" y="2761"/>
              <a:ext cx="1440" cy="960"/>
            </a:xfrm>
            <a:prstGeom prst="callout2">
              <a:avLst>
                <a:gd name="adj1" fmla="val 18750"/>
                <a:gd name="adj2" fmla="val -8333"/>
                <a:gd name="adj3" fmla="val 18750"/>
                <a:gd name="adj4" fmla="val -89792"/>
                <a:gd name="adj5" fmla="val 90523"/>
                <a:gd name="adj6" fmla="val -172431"/>
              </a:avLst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pl-PL" sz="1400">
                  <a:latin typeface="Calibri" pitchFamily="34" charset="0"/>
                  <a:cs typeface="Arial" pitchFamily="34" charset="0"/>
                </a:rPr>
                <a:t>Ładunek MW</a:t>
              </a:r>
              <a:endParaRPr lang="pl-PL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9957" name="AutoShape 10"/>
            <p:cNvSpPr>
              <a:spLocks/>
            </p:cNvSpPr>
            <p:nvPr/>
          </p:nvSpPr>
          <p:spPr bwMode="auto">
            <a:xfrm>
              <a:off x="9085" y="3998"/>
              <a:ext cx="1867" cy="960"/>
            </a:xfrm>
            <a:prstGeom prst="callout2">
              <a:avLst>
                <a:gd name="adj1" fmla="val 18750"/>
                <a:gd name="adj2" fmla="val -8333"/>
                <a:gd name="adj3" fmla="val 18750"/>
                <a:gd name="adj4" fmla="val -41528"/>
                <a:gd name="adj5" fmla="val 85315"/>
                <a:gd name="adj6" fmla="val -75278"/>
              </a:avLst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pl-PL" sz="1400">
                  <a:latin typeface="Calibri" pitchFamily="34" charset="0"/>
                  <a:cs typeface="Arial" pitchFamily="34" charset="0"/>
                </a:rPr>
                <a:t>Płyta stalowa gr. 10 mm</a:t>
              </a:r>
              <a:endParaRPr lang="pl-PL"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39940" name="Obraz 11" descr="Kruszność góra-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981075"/>
            <a:ext cx="2592388" cy="255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1" name="pole tekstowe 12"/>
          <p:cNvSpPr txBox="1">
            <a:spLocks noChangeArrowheads="1"/>
          </p:cNvSpPr>
          <p:nvPr/>
        </p:nvSpPr>
        <p:spPr bwMode="auto">
          <a:xfrm>
            <a:off x="2943225" y="1412875"/>
            <a:ext cx="22669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2000"/>
              <a:t>Widok powierzchni </a:t>
            </a:r>
          </a:p>
          <a:p>
            <a:pPr algn="ctr"/>
            <a:r>
              <a:rPr lang="pl-PL" sz="2000"/>
              <a:t>kontaktu</a:t>
            </a:r>
          </a:p>
        </p:txBody>
      </p:sp>
      <p:cxnSp>
        <p:nvCxnSpPr>
          <p:cNvPr id="14" name="Łącznik prosty ze strzałką 13"/>
          <p:cNvCxnSpPr>
            <a:stCxn id="39941" idx="2"/>
            <a:endCxn id="39951" idx="2"/>
          </p:cNvCxnSpPr>
          <p:nvPr/>
        </p:nvCxnSpPr>
        <p:spPr>
          <a:xfrm>
            <a:off x="4076700" y="2120900"/>
            <a:ext cx="1924050" cy="11572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Łącznik prosty ze strzałką 14"/>
          <p:cNvCxnSpPr>
            <a:stCxn id="39941" idx="1"/>
          </p:cNvCxnSpPr>
          <p:nvPr/>
        </p:nvCxnSpPr>
        <p:spPr>
          <a:xfrm flipH="1">
            <a:off x="1979613" y="1766888"/>
            <a:ext cx="963612" cy="5826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944" name="pole tekstowe 15"/>
          <p:cNvSpPr txBox="1">
            <a:spLocks noChangeArrowheads="1"/>
          </p:cNvSpPr>
          <p:nvPr/>
        </p:nvSpPr>
        <p:spPr bwMode="auto">
          <a:xfrm>
            <a:off x="3292475" y="4724400"/>
            <a:ext cx="29019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2000"/>
              <a:t>Widok powierzchni </a:t>
            </a:r>
          </a:p>
          <a:p>
            <a:pPr algn="ctr"/>
            <a:r>
              <a:rPr lang="pl-PL" sz="2000"/>
              <a:t>dna płyty wraz z odłamem</a:t>
            </a:r>
          </a:p>
        </p:txBody>
      </p:sp>
      <p:pic>
        <p:nvPicPr>
          <p:cNvPr id="39945" name="Obraz 16" descr="Kruszność dół-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4076700"/>
            <a:ext cx="2808287" cy="239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6" name="Obraz 17" descr="Kruszność dół-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7763" y="4076700"/>
            <a:ext cx="2665412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9" name="Łącznik prosty ze strzałką 18"/>
          <p:cNvCxnSpPr>
            <a:stCxn id="39944" idx="0"/>
            <a:endCxn id="39950" idx="2"/>
          </p:cNvCxnSpPr>
          <p:nvPr/>
        </p:nvCxnSpPr>
        <p:spPr>
          <a:xfrm flipV="1">
            <a:off x="4743450" y="3482975"/>
            <a:ext cx="1335088" cy="12414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Łącznik prosty ze strzałką 19"/>
          <p:cNvCxnSpPr>
            <a:stCxn id="39944" idx="3"/>
          </p:cNvCxnSpPr>
          <p:nvPr/>
        </p:nvCxnSpPr>
        <p:spPr>
          <a:xfrm>
            <a:off x="6194425" y="5078413"/>
            <a:ext cx="898525" cy="63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Łącznik prosty ze strzałką 20"/>
          <p:cNvCxnSpPr>
            <a:stCxn id="39944" idx="1"/>
          </p:cNvCxnSpPr>
          <p:nvPr/>
        </p:nvCxnSpPr>
        <p:spPr>
          <a:xfrm flipH="1">
            <a:off x="2411413" y="5078413"/>
            <a:ext cx="881062" cy="63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ytuł 1"/>
          <p:cNvSpPr txBox="1">
            <a:spLocks/>
          </p:cNvSpPr>
          <p:nvPr/>
        </p:nvSpPr>
        <p:spPr>
          <a:xfrm>
            <a:off x="468313" y="908050"/>
            <a:ext cx="8229600" cy="779463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eaLnBrk="0" hangingPunct="0">
              <a:defRPr/>
            </a:pPr>
            <a:r>
              <a:rPr lang="pl-PL" sz="28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Efekt </a:t>
            </a:r>
            <a:r>
              <a:rPr lang="pl-PL" sz="2800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Monroe’a</a:t>
            </a:r>
            <a:endParaRPr lang="pl-PL" sz="2800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3" name="Symbol zastępczy zawartości 2"/>
          <p:cNvSpPr txBox="1">
            <a:spLocks/>
          </p:cNvSpPr>
          <p:nvPr/>
        </p:nvSpPr>
        <p:spPr>
          <a:xfrm>
            <a:off x="468313" y="2133600"/>
            <a:ext cx="8229600" cy="3484563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 algn="just" eaLnBrk="0" hangingPunct="0">
              <a:spcBef>
                <a:spcPct val="20000"/>
              </a:spcBef>
              <a:defRPr/>
            </a:pPr>
            <a:r>
              <a:rPr lang="pl-PL" sz="2000" b="1" kern="0">
                <a:latin typeface="+mn-lt"/>
              </a:rPr>
              <a:t>W roku 1888</a:t>
            </a:r>
            <a:r>
              <a:rPr lang="pl-PL" sz="2000" kern="0">
                <a:latin typeface="+mn-lt"/>
              </a:rPr>
              <a:t>, oficer armii Stanów Zjednoczonych </a:t>
            </a:r>
            <a:r>
              <a:rPr lang="pl-PL" sz="2000" b="1" kern="0">
                <a:solidFill>
                  <a:srgbClr val="FF0000"/>
                </a:solidFill>
                <a:latin typeface="+mn-lt"/>
              </a:rPr>
              <a:t>Charles E. Monroe </a:t>
            </a:r>
            <a:r>
              <a:rPr lang="pl-PL" sz="2000" kern="0">
                <a:latin typeface="+mn-lt"/>
              </a:rPr>
              <a:t>zauważył, że wydrążony w dnie ładunku napis U.S.N. (skrót od </a:t>
            </a:r>
            <a:r>
              <a:rPr lang="pl-PL" sz="2000" b="1" i="1" kern="0">
                <a:solidFill>
                  <a:srgbClr val="FF0000"/>
                </a:solidFill>
                <a:latin typeface="+mn-lt"/>
              </a:rPr>
              <a:t>United States Navy</a:t>
            </a:r>
            <a:r>
              <a:rPr lang="pl-PL" sz="2000" kern="0">
                <a:latin typeface="+mn-lt"/>
              </a:rPr>
              <a:t>), odwzorowuje się na stalowej płycie po zdetonowaniu ładunku położonego bezpośrednio na niej.</a:t>
            </a:r>
          </a:p>
          <a:p>
            <a:pPr marL="342900" indent="-342900" algn="just" eaLnBrk="0" hangingPunct="0">
              <a:spcBef>
                <a:spcPct val="20000"/>
              </a:spcBef>
              <a:defRPr/>
            </a:pPr>
            <a:r>
              <a:rPr lang="pl-PL" sz="2000" kern="0">
                <a:latin typeface="+mn-lt"/>
              </a:rPr>
              <a:t>Paradoksalnie, w miejscach wydrążenia (gdzie nie było bezpośredniego kontaktu materiału wybuchowego z przegrodą) uzyskano głębsze odciśnięcie niż na powierzchni styku.</a:t>
            </a:r>
          </a:p>
          <a:p>
            <a:pPr marL="342900" indent="-342900" algn="just" eaLnBrk="0" hangingPunct="0">
              <a:spcBef>
                <a:spcPct val="20000"/>
              </a:spcBef>
              <a:defRPr/>
            </a:pPr>
            <a:r>
              <a:rPr lang="pl-PL" sz="2000" kern="0">
                <a:latin typeface="+mn-lt"/>
              </a:rPr>
              <a:t>Wyjaśniono to efektem kumulowania się strumieni rozlatujących się produktów gazowych w określonych kierunkach pokrywających się z osiami symetrii wydrążeń w dnie ładunku.</a:t>
            </a:r>
            <a:endParaRPr lang="pl-PL" sz="2000" kern="0" dirty="0">
              <a:latin typeface="+mn-lt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eaLnBrk="0" hangingPunct="0">
              <a:defRPr/>
            </a:pPr>
            <a:r>
              <a:rPr lang="pl-PL" ker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Powtórzenie efektu Monroe’a</a:t>
            </a:r>
            <a:endParaRPr lang="pl-PL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Symbol zastępczy zawartości 2"/>
          <p:cNvSpPr txBox="1">
            <a:spLocks/>
          </p:cNvSpPr>
          <p:nvPr/>
        </p:nvSpPr>
        <p:spPr>
          <a:xfrm>
            <a:off x="457200" y="1600200"/>
            <a:ext cx="8229600" cy="82073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pl-PL" sz="2000" kern="0">
                <a:latin typeface="+mn-lt"/>
              </a:rPr>
              <a:t>Wyobraźmy sobie, że rolę wydrążonych liter: </a:t>
            </a:r>
            <a:r>
              <a:rPr lang="pl-PL" sz="2000" i="1" kern="0">
                <a:latin typeface="+mn-lt"/>
              </a:rPr>
              <a:t>U.S.N. </a:t>
            </a:r>
            <a:r>
              <a:rPr lang="pl-PL" sz="2000" kern="0">
                <a:latin typeface="+mn-lt"/>
              </a:rPr>
              <a:t>spełniać będzie znany wszystkim symbol uśmiechniętej buzi.</a:t>
            </a:r>
            <a:endParaRPr lang="pl-PL" sz="2000" kern="0" dirty="0">
              <a:latin typeface="+mn-lt"/>
            </a:endParaRPr>
          </a:p>
        </p:txBody>
      </p:sp>
      <p:pic>
        <p:nvPicPr>
          <p:cNvPr id="41988" name="Obraz 3" descr="IMG_20150618_12054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2636838"/>
            <a:ext cx="3244850" cy="314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9" name="pole tekstowe 4"/>
          <p:cNvSpPr txBox="1">
            <a:spLocks noChangeArrowheads="1"/>
          </p:cNvSpPr>
          <p:nvPr/>
        </p:nvSpPr>
        <p:spPr bwMode="auto">
          <a:xfrm>
            <a:off x="4284663" y="2636838"/>
            <a:ext cx="48879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2000"/>
              <a:t>Jeśli taki ładunek położymy wydrążeniem </a:t>
            </a:r>
          </a:p>
          <a:p>
            <a:r>
              <a:rPr lang="pl-PL" sz="2000"/>
              <a:t>na przegrodzie w układzie tak jak na rysunku.</a:t>
            </a:r>
          </a:p>
        </p:txBody>
      </p:sp>
      <p:grpSp>
        <p:nvGrpSpPr>
          <p:cNvPr id="41990" name="Group 2"/>
          <p:cNvGrpSpPr>
            <a:grpSpLocks/>
          </p:cNvGrpSpPr>
          <p:nvPr/>
        </p:nvGrpSpPr>
        <p:grpSpPr bwMode="auto">
          <a:xfrm>
            <a:off x="4500563" y="3573463"/>
            <a:ext cx="4481512" cy="2659062"/>
            <a:chOff x="3468" y="771"/>
            <a:chExt cx="7057" cy="4187"/>
          </a:xfrm>
        </p:grpSpPr>
        <p:sp>
          <p:nvSpPr>
            <p:cNvPr id="41993" name="Rectangle 3"/>
            <p:cNvSpPr>
              <a:spLocks noChangeArrowheads="1"/>
            </p:cNvSpPr>
            <p:nvPr/>
          </p:nvSpPr>
          <p:spPr bwMode="auto">
            <a:xfrm>
              <a:off x="3468" y="4615"/>
              <a:ext cx="5314" cy="32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41994" name="Rectangle 4"/>
            <p:cNvSpPr>
              <a:spLocks noChangeArrowheads="1"/>
            </p:cNvSpPr>
            <p:nvPr/>
          </p:nvSpPr>
          <p:spPr bwMode="auto">
            <a:xfrm>
              <a:off x="5314" y="2576"/>
              <a:ext cx="1379" cy="203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41995" name="Rectangle 5"/>
            <p:cNvSpPr>
              <a:spLocks noChangeArrowheads="1"/>
            </p:cNvSpPr>
            <p:nvPr/>
          </p:nvSpPr>
          <p:spPr bwMode="auto">
            <a:xfrm>
              <a:off x="5872" y="1805"/>
              <a:ext cx="213" cy="761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41996" name="Freeform 6"/>
            <p:cNvSpPr>
              <a:spLocks/>
            </p:cNvSpPr>
            <p:nvPr/>
          </p:nvSpPr>
          <p:spPr bwMode="auto">
            <a:xfrm>
              <a:off x="5750" y="771"/>
              <a:ext cx="943" cy="1034"/>
            </a:xfrm>
            <a:custGeom>
              <a:avLst/>
              <a:gdLst>
                <a:gd name="T0" fmla="*/ 172 w 943"/>
                <a:gd name="T1" fmla="*/ 1034 h 1034"/>
                <a:gd name="T2" fmla="*/ 142 w 943"/>
                <a:gd name="T3" fmla="*/ 983 h 1034"/>
                <a:gd name="T4" fmla="*/ 111 w 943"/>
                <a:gd name="T5" fmla="*/ 953 h 1034"/>
                <a:gd name="T6" fmla="*/ 30 w 943"/>
                <a:gd name="T7" fmla="*/ 811 h 1034"/>
                <a:gd name="T8" fmla="*/ 61 w 943"/>
                <a:gd name="T9" fmla="*/ 598 h 1034"/>
                <a:gd name="T10" fmla="*/ 152 w 943"/>
                <a:gd name="T11" fmla="*/ 507 h 1034"/>
                <a:gd name="T12" fmla="*/ 243 w 943"/>
                <a:gd name="T13" fmla="*/ 446 h 1034"/>
                <a:gd name="T14" fmla="*/ 335 w 943"/>
                <a:gd name="T15" fmla="*/ 385 h 1034"/>
                <a:gd name="T16" fmla="*/ 365 w 943"/>
                <a:gd name="T17" fmla="*/ 355 h 1034"/>
                <a:gd name="T18" fmla="*/ 456 w 943"/>
                <a:gd name="T19" fmla="*/ 334 h 1034"/>
                <a:gd name="T20" fmla="*/ 598 w 943"/>
                <a:gd name="T21" fmla="*/ 294 h 1034"/>
                <a:gd name="T22" fmla="*/ 710 w 943"/>
                <a:gd name="T23" fmla="*/ 243 h 1034"/>
                <a:gd name="T24" fmla="*/ 771 w 943"/>
                <a:gd name="T25" fmla="*/ 213 h 1034"/>
                <a:gd name="T26" fmla="*/ 831 w 943"/>
                <a:gd name="T27" fmla="*/ 182 h 1034"/>
                <a:gd name="T28" fmla="*/ 902 w 943"/>
                <a:gd name="T29" fmla="*/ 101 h 1034"/>
                <a:gd name="T30" fmla="*/ 923 w 943"/>
                <a:gd name="T31" fmla="*/ 30 h 1034"/>
                <a:gd name="T32" fmla="*/ 943 w 943"/>
                <a:gd name="T33" fmla="*/ 0 h 103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43"/>
                <a:gd name="T52" fmla="*/ 0 h 1034"/>
                <a:gd name="T53" fmla="*/ 943 w 943"/>
                <a:gd name="T54" fmla="*/ 1034 h 1034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43" h="1034">
                  <a:moveTo>
                    <a:pt x="172" y="1034"/>
                  </a:moveTo>
                  <a:cubicBezTo>
                    <a:pt x="162" y="1017"/>
                    <a:pt x="154" y="999"/>
                    <a:pt x="142" y="983"/>
                  </a:cubicBezTo>
                  <a:cubicBezTo>
                    <a:pt x="133" y="972"/>
                    <a:pt x="119" y="965"/>
                    <a:pt x="111" y="953"/>
                  </a:cubicBezTo>
                  <a:cubicBezTo>
                    <a:pt x="79" y="904"/>
                    <a:pt x="72" y="851"/>
                    <a:pt x="30" y="811"/>
                  </a:cubicBezTo>
                  <a:cubicBezTo>
                    <a:pt x="0" y="720"/>
                    <a:pt x="4" y="680"/>
                    <a:pt x="61" y="598"/>
                  </a:cubicBezTo>
                  <a:cubicBezTo>
                    <a:pt x="94" y="550"/>
                    <a:pt x="102" y="532"/>
                    <a:pt x="152" y="507"/>
                  </a:cubicBezTo>
                  <a:cubicBezTo>
                    <a:pt x="182" y="461"/>
                    <a:pt x="186" y="457"/>
                    <a:pt x="243" y="446"/>
                  </a:cubicBezTo>
                  <a:cubicBezTo>
                    <a:pt x="274" y="415"/>
                    <a:pt x="294" y="398"/>
                    <a:pt x="335" y="385"/>
                  </a:cubicBezTo>
                  <a:cubicBezTo>
                    <a:pt x="345" y="375"/>
                    <a:pt x="353" y="362"/>
                    <a:pt x="365" y="355"/>
                  </a:cubicBezTo>
                  <a:cubicBezTo>
                    <a:pt x="377" y="348"/>
                    <a:pt x="447" y="336"/>
                    <a:pt x="456" y="334"/>
                  </a:cubicBezTo>
                  <a:cubicBezTo>
                    <a:pt x="504" y="322"/>
                    <a:pt x="550" y="306"/>
                    <a:pt x="598" y="294"/>
                  </a:cubicBezTo>
                  <a:cubicBezTo>
                    <a:pt x="632" y="272"/>
                    <a:pt x="676" y="266"/>
                    <a:pt x="710" y="243"/>
                  </a:cubicBezTo>
                  <a:cubicBezTo>
                    <a:pt x="749" y="217"/>
                    <a:pt x="729" y="227"/>
                    <a:pt x="771" y="213"/>
                  </a:cubicBezTo>
                  <a:cubicBezTo>
                    <a:pt x="789" y="200"/>
                    <a:pt x="813" y="195"/>
                    <a:pt x="831" y="182"/>
                  </a:cubicBezTo>
                  <a:cubicBezTo>
                    <a:pt x="857" y="162"/>
                    <a:pt x="886" y="132"/>
                    <a:pt x="902" y="101"/>
                  </a:cubicBezTo>
                  <a:cubicBezTo>
                    <a:pt x="929" y="48"/>
                    <a:pt x="896" y="94"/>
                    <a:pt x="923" y="30"/>
                  </a:cubicBezTo>
                  <a:cubicBezTo>
                    <a:pt x="928" y="19"/>
                    <a:pt x="943" y="0"/>
                    <a:pt x="943" y="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41997" name="Freeform 7"/>
            <p:cNvSpPr>
              <a:spLocks/>
            </p:cNvSpPr>
            <p:nvPr/>
          </p:nvSpPr>
          <p:spPr bwMode="auto">
            <a:xfrm>
              <a:off x="5811" y="781"/>
              <a:ext cx="396" cy="1024"/>
            </a:xfrm>
            <a:custGeom>
              <a:avLst/>
              <a:gdLst>
                <a:gd name="T0" fmla="*/ 142 w 396"/>
                <a:gd name="T1" fmla="*/ 1024 h 1024"/>
                <a:gd name="T2" fmla="*/ 40 w 396"/>
                <a:gd name="T3" fmla="*/ 821 h 1024"/>
                <a:gd name="T4" fmla="*/ 0 w 396"/>
                <a:gd name="T5" fmla="*/ 710 h 1024"/>
                <a:gd name="T6" fmla="*/ 91 w 396"/>
                <a:gd name="T7" fmla="*/ 568 h 1024"/>
                <a:gd name="T8" fmla="*/ 121 w 396"/>
                <a:gd name="T9" fmla="*/ 547 h 1024"/>
                <a:gd name="T10" fmla="*/ 182 w 396"/>
                <a:gd name="T11" fmla="*/ 527 h 1024"/>
                <a:gd name="T12" fmla="*/ 253 w 396"/>
                <a:gd name="T13" fmla="*/ 446 h 1024"/>
                <a:gd name="T14" fmla="*/ 284 w 396"/>
                <a:gd name="T15" fmla="*/ 395 h 1024"/>
                <a:gd name="T16" fmla="*/ 375 w 396"/>
                <a:gd name="T17" fmla="*/ 193 h 1024"/>
                <a:gd name="T18" fmla="*/ 395 w 396"/>
                <a:gd name="T19" fmla="*/ 0 h 102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96"/>
                <a:gd name="T31" fmla="*/ 0 h 1024"/>
                <a:gd name="T32" fmla="*/ 396 w 396"/>
                <a:gd name="T33" fmla="*/ 1024 h 102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96" h="1024">
                  <a:moveTo>
                    <a:pt x="142" y="1024"/>
                  </a:moveTo>
                  <a:cubicBezTo>
                    <a:pt x="99" y="963"/>
                    <a:pt x="83" y="885"/>
                    <a:pt x="40" y="821"/>
                  </a:cubicBezTo>
                  <a:cubicBezTo>
                    <a:pt x="27" y="783"/>
                    <a:pt x="10" y="749"/>
                    <a:pt x="0" y="710"/>
                  </a:cubicBezTo>
                  <a:cubicBezTo>
                    <a:pt x="13" y="646"/>
                    <a:pt x="23" y="591"/>
                    <a:pt x="91" y="568"/>
                  </a:cubicBezTo>
                  <a:cubicBezTo>
                    <a:pt x="101" y="561"/>
                    <a:pt x="110" y="552"/>
                    <a:pt x="121" y="547"/>
                  </a:cubicBezTo>
                  <a:cubicBezTo>
                    <a:pt x="141" y="538"/>
                    <a:pt x="182" y="527"/>
                    <a:pt x="182" y="527"/>
                  </a:cubicBezTo>
                  <a:cubicBezTo>
                    <a:pt x="209" y="502"/>
                    <a:pt x="227" y="472"/>
                    <a:pt x="253" y="446"/>
                  </a:cubicBezTo>
                  <a:cubicBezTo>
                    <a:pt x="281" y="363"/>
                    <a:pt x="242" y="464"/>
                    <a:pt x="284" y="395"/>
                  </a:cubicBezTo>
                  <a:cubicBezTo>
                    <a:pt x="322" y="332"/>
                    <a:pt x="334" y="255"/>
                    <a:pt x="375" y="193"/>
                  </a:cubicBezTo>
                  <a:cubicBezTo>
                    <a:pt x="396" y="128"/>
                    <a:pt x="395" y="68"/>
                    <a:pt x="395" y="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41998" name="AutoShape 8"/>
            <p:cNvSpPr>
              <a:spLocks/>
            </p:cNvSpPr>
            <p:nvPr/>
          </p:nvSpPr>
          <p:spPr bwMode="auto">
            <a:xfrm>
              <a:off x="8801" y="1554"/>
              <a:ext cx="1440" cy="473"/>
            </a:xfrm>
            <a:prstGeom prst="callout2">
              <a:avLst>
                <a:gd name="adj1" fmla="val 38056"/>
                <a:gd name="adj2" fmla="val -8333"/>
                <a:gd name="adj3" fmla="val 38056"/>
                <a:gd name="adj4" fmla="val -101319"/>
                <a:gd name="adj5" fmla="val 134463"/>
                <a:gd name="adj6" fmla="val -195694"/>
              </a:avLst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pl-PL" sz="1400">
                  <a:latin typeface="Calibri" pitchFamily="34" charset="0"/>
                  <a:cs typeface="Arial" pitchFamily="34" charset="0"/>
                </a:rPr>
                <a:t>Zapalnik</a:t>
              </a:r>
              <a:endParaRPr lang="pl-PL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1999" name="AutoShape 9"/>
            <p:cNvSpPr>
              <a:spLocks/>
            </p:cNvSpPr>
            <p:nvPr/>
          </p:nvSpPr>
          <p:spPr bwMode="auto">
            <a:xfrm>
              <a:off x="8750" y="2761"/>
              <a:ext cx="1440" cy="960"/>
            </a:xfrm>
            <a:prstGeom prst="callout2">
              <a:avLst>
                <a:gd name="adj1" fmla="val 18750"/>
                <a:gd name="adj2" fmla="val -8333"/>
                <a:gd name="adj3" fmla="val 18750"/>
                <a:gd name="adj4" fmla="val -89792"/>
                <a:gd name="adj5" fmla="val 90523"/>
                <a:gd name="adj6" fmla="val -172431"/>
              </a:avLst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pl-PL" sz="1400">
                  <a:latin typeface="Calibri" pitchFamily="34" charset="0"/>
                  <a:cs typeface="Arial" pitchFamily="34" charset="0"/>
                </a:rPr>
                <a:t>Ładunek MW</a:t>
              </a:r>
              <a:endParaRPr lang="pl-PL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2000" name="AutoShape 10"/>
            <p:cNvSpPr>
              <a:spLocks/>
            </p:cNvSpPr>
            <p:nvPr/>
          </p:nvSpPr>
          <p:spPr bwMode="auto">
            <a:xfrm>
              <a:off x="9085" y="3998"/>
              <a:ext cx="1440" cy="960"/>
            </a:xfrm>
            <a:prstGeom prst="callout2">
              <a:avLst>
                <a:gd name="adj1" fmla="val 18750"/>
                <a:gd name="adj2" fmla="val -8333"/>
                <a:gd name="adj3" fmla="val 18750"/>
                <a:gd name="adj4" fmla="val -41528"/>
                <a:gd name="adj5" fmla="val 85315"/>
                <a:gd name="adj6" fmla="val -75278"/>
              </a:avLst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pl-PL" sz="1400">
                  <a:latin typeface="Calibri" pitchFamily="34" charset="0"/>
                  <a:cs typeface="Arial" pitchFamily="34" charset="0"/>
                </a:rPr>
                <a:t>Płyta stalowa</a:t>
              </a:r>
              <a:endParaRPr lang="pl-PL">
                <a:latin typeface="Arial" pitchFamily="34" charset="0"/>
                <a:cs typeface="Arial" pitchFamily="34" charset="0"/>
              </a:endParaRPr>
            </a:p>
          </p:txBody>
        </p:sp>
      </p:grpSp>
      <p:cxnSp>
        <p:nvCxnSpPr>
          <p:cNvPr id="15" name="Łącznik prosty ze strzałką 14"/>
          <p:cNvCxnSpPr/>
          <p:nvPr/>
        </p:nvCxnSpPr>
        <p:spPr>
          <a:xfrm flipH="1">
            <a:off x="2843213" y="3284538"/>
            <a:ext cx="1441450" cy="10080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Łącznik prosty ze strzałką 15"/>
          <p:cNvCxnSpPr/>
          <p:nvPr/>
        </p:nvCxnSpPr>
        <p:spPr>
          <a:xfrm>
            <a:off x="4284663" y="3284538"/>
            <a:ext cx="1800225" cy="20891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457200" y="274638"/>
            <a:ext cx="8229600" cy="561975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dirty="0">
                <a:latin typeface="+mj-lt"/>
                <a:ea typeface="+mj-ea"/>
                <a:cs typeface="+mj-cs"/>
              </a:rPr>
              <a:t>Powtórzenie efektu </a:t>
            </a:r>
            <a:r>
              <a:rPr lang="pl-PL" dirty="0" err="1">
                <a:latin typeface="+mj-lt"/>
                <a:ea typeface="+mj-ea"/>
                <a:cs typeface="+mj-cs"/>
              </a:rPr>
              <a:t>Monroe’a</a:t>
            </a:r>
            <a:r>
              <a:rPr lang="pl-PL" dirty="0">
                <a:latin typeface="+mj-lt"/>
                <a:ea typeface="+mj-ea"/>
                <a:cs typeface="+mj-cs"/>
              </a:rPr>
              <a:t> - </a:t>
            </a:r>
            <a:r>
              <a:rPr lang="pl-PL" dirty="0" err="1">
                <a:latin typeface="+mj-lt"/>
                <a:ea typeface="+mj-ea"/>
                <a:cs typeface="+mj-cs"/>
              </a:rPr>
              <a:t>cd</a:t>
            </a:r>
            <a:endParaRPr lang="pl-PL" dirty="0">
              <a:latin typeface="+mj-lt"/>
              <a:ea typeface="+mj-ea"/>
              <a:cs typeface="+mj-cs"/>
            </a:endParaRPr>
          </a:p>
        </p:txBody>
      </p:sp>
      <p:sp>
        <p:nvSpPr>
          <p:cNvPr id="3" name="Symbol zastępczy zawartości 2"/>
          <p:cNvSpPr txBox="1">
            <a:spLocks/>
          </p:cNvSpPr>
          <p:nvPr/>
        </p:nvSpPr>
        <p:spPr>
          <a:xfrm>
            <a:off x="457200" y="1196975"/>
            <a:ext cx="8229600" cy="1223963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342900" indent="-342900" algn="just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000" dirty="0">
                <a:latin typeface="+mn-lt"/>
              </a:rPr>
              <a:t>Należy zwrócić uwagę, ze wydrążenie w przekroju ma kształt trójkąta równoramiennego o wyraźnej osi symetrii. </a:t>
            </a:r>
          </a:p>
          <a:p>
            <a:pPr marL="342900" indent="-342900" algn="just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000" dirty="0"/>
              <a:t>Wówczas na płycie stalowej uzyskujemy obraz lustrzanego odbicia dna ładunku.</a:t>
            </a:r>
            <a:endParaRPr lang="pl-PL" sz="2000" dirty="0">
              <a:latin typeface="+mn-lt"/>
            </a:endParaRPr>
          </a:p>
        </p:txBody>
      </p:sp>
      <p:pic>
        <p:nvPicPr>
          <p:cNvPr id="43012" name="Obraz 3" descr="IMG_20150618_12054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2924175"/>
            <a:ext cx="3244850" cy="314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3" name="Obraz 4" descr="buzia-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9700" y="2852738"/>
            <a:ext cx="3060700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457200" y="274638"/>
            <a:ext cx="8229600" cy="561975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dirty="0">
                <a:latin typeface="+mj-lt"/>
                <a:ea typeface="+mj-ea"/>
                <a:cs typeface="+mj-cs"/>
              </a:rPr>
              <a:t>Efekt kumulacji</a:t>
            </a:r>
            <a:endParaRPr lang="pl-PL" dirty="0">
              <a:latin typeface="+mj-lt"/>
              <a:ea typeface="+mj-ea"/>
              <a:cs typeface="+mj-cs"/>
            </a:endParaRPr>
          </a:p>
        </p:txBody>
      </p:sp>
      <p:sp>
        <p:nvSpPr>
          <p:cNvPr id="3" name="Symbol zastępczy zawartości 2"/>
          <p:cNvSpPr txBox="1">
            <a:spLocks/>
          </p:cNvSpPr>
          <p:nvPr/>
        </p:nvSpPr>
        <p:spPr>
          <a:xfrm>
            <a:off x="457200" y="1196975"/>
            <a:ext cx="8229600" cy="1944688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342900" indent="-342900" algn="just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000" dirty="0">
                <a:latin typeface="+mn-lt"/>
              </a:rPr>
              <a:t>Zwiększenie głębokości przebicia przegrody można uzyskać przez wykorzystanie wkładki (wykonanej np. z miedzi), która jest wkładana we wgłębienie kumulacyjne.</a:t>
            </a:r>
          </a:p>
          <a:p>
            <a:pPr marL="342900" indent="-342900" algn="just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000" dirty="0">
                <a:latin typeface="+mn-lt"/>
              </a:rPr>
              <a:t>Na rysunku widać, że wykorzystanie ładunku z wgłębieniem kumulacyjnym z wkładką, detonowany w pewnej odległości od przegrody daje najlepsze efekty przebicia.</a:t>
            </a:r>
            <a:endParaRPr lang="pl-PL" sz="2000" dirty="0">
              <a:latin typeface="+mn-lt"/>
            </a:endParaRPr>
          </a:p>
        </p:txBody>
      </p:sp>
      <p:pic>
        <p:nvPicPr>
          <p:cNvPr id="4403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3141663"/>
            <a:ext cx="5429250" cy="268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7" name="Prostokąt 4"/>
          <p:cNvSpPr>
            <a:spLocks noChangeArrowheads="1"/>
          </p:cNvSpPr>
          <p:nvPr/>
        </p:nvSpPr>
        <p:spPr bwMode="auto">
          <a:xfrm>
            <a:off x="395288" y="5949950"/>
            <a:ext cx="83534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1800"/>
              <a:t>Schematyczne przedstawienie skutków działania ładunku materiału wybuchowego na przegrodę z miękkiej stali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457200" y="274638"/>
            <a:ext cx="8229600" cy="561975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dirty="0">
                <a:latin typeface="+mj-lt"/>
                <a:ea typeface="+mj-ea"/>
                <a:cs typeface="+mj-cs"/>
              </a:rPr>
              <a:t>Efekt kumulacji - </a:t>
            </a:r>
            <a:r>
              <a:rPr lang="pl-PL" dirty="0" err="1">
                <a:latin typeface="+mj-lt"/>
                <a:ea typeface="+mj-ea"/>
                <a:cs typeface="+mj-cs"/>
              </a:rPr>
              <a:t>cd</a:t>
            </a:r>
            <a:endParaRPr lang="pl-PL" dirty="0">
              <a:latin typeface="+mj-lt"/>
              <a:ea typeface="+mj-ea"/>
              <a:cs typeface="+mj-cs"/>
            </a:endParaRPr>
          </a:p>
        </p:txBody>
      </p:sp>
      <p:sp>
        <p:nvSpPr>
          <p:cNvPr id="3" name="Symbol zastępczy zawartości 2"/>
          <p:cNvSpPr txBox="1">
            <a:spLocks/>
          </p:cNvSpPr>
          <p:nvPr/>
        </p:nvSpPr>
        <p:spPr>
          <a:xfrm>
            <a:off x="457200" y="1196975"/>
            <a:ext cx="8229600" cy="1439863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 algn="just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000" dirty="0">
                <a:latin typeface="+mn-lt"/>
              </a:rPr>
              <a:t>Wykorzystanie takiego ładunku pozwala uzyskać przebicie o głębokości równej kilkunastu średnicom ładunku kumulacyjnego.</a:t>
            </a:r>
          </a:p>
          <a:p>
            <a:pPr marL="342900" indent="-342900" algn="just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000" dirty="0"/>
              <a:t>Wyobraźmy sobie ładunek o średnicy </a:t>
            </a:r>
            <a:r>
              <a:rPr lang="pl-PL" sz="2000" dirty="0">
                <a:solidFill>
                  <a:srgbClr val="FF0000"/>
                </a:solidFill>
              </a:rPr>
              <a:t>100 mm </a:t>
            </a:r>
            <a:r>
              <a:rPr lang="pl-PL" sz="2000" dirty="0"/>
              <a:t>– wówczas przy przebiciu około 10 średnic uzyskujemy głębokość przebicia wynoszącą </a:t>
            </a:r>
            <a:r>
              <a:rPr lang="pl-PL" sz="2000" b="1" dirty="0">
                <a:solidFill>
                  <a:srgbClr val="FF0000"/>
                </a:solidFill>
              </a:rPr>
              <a:t>1 metr</a:t>
            </a:r>
            <a:r>
              <a:rPr lang="pl-PL" sz="2000" dirty="0"/>
              <a:t>.</a:t>
            </a:r>
            <a:endParaRPr lang="pl-PL" sz="2000" dirty="0">
              <a:latin typeface="+mn-lt"/>
            </a:endParaRPr>
          </a:p>
        </p:txBody>
      </p:sp>
      <p:grpSp>
        <p:nvGrpSpPr>
          <p:cNvPr id="45060" name="Group 2"/>
          <p:cNvGrpSpPr>
            <a:grpSpLocks/>
          </p:cNvGrpSpPr>
          <p:nvPr/>
        </p:nvGrpSpPr>
        <p:grpSpPr bwMode="auto">
          <a:xfrm>
            <a:off x="827088" y="2708275"/>
            <a:ext cx="3727450" cy="3471863"/>
            <a:chOff x="3924" y="2698"/>
            <a:chExt cx="5872" cy="5466"/>
          </a:xfrm>
        </p:grpSpPr>
        <p:grpSp>
          <p:nvGrpSpPr>
            <p:cNvPr id="45063" name="Group 3"/>
            <p:cNvGrpSpPr>
              <a:grpSpLocks/>
            </p:cNvGrpSpPr>
            <p:nvPr/>
          </p:nvGrpSpPr>
          <p:grpSpPr bwMode="auto">
            <a:xfrm>
              <a:off x="3924" y="2698"/>
              <a:ext cx="3611" cy="5466"/>
              <a:chOff x="3995" y="477"/>
              <a:chExt cx="3611" cy="5466"/>
            </a:xfrm>
          </p:grpSpPr>
          <p:sp>
            <p:nvSpPr>
              <p:cNvPr id="45072" name="Rectangle 4"/>
              <p:cNvSpPr>
                <a:spLocks noChangeArrowheads="1"/>
              </p:cNvSpPr>
              <p:nvPr/>
            </p:nvSpPr>
            <p:spPr bwMode="auto">
              <a:xfrm>
                <a:off x="5152" y="1765"/>
                <a:ext cx="1216" cy="22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l-PL"/>
              </a:p>
            </p:txBody>
          </p:sp>
          <p:cxnSp>
            <p:nvCxnSpPr>
              <p:cNvPr id="45073" name="AutoShape 5"/>
              <p:cNvCxnSpPr>
                <a:cxnSpLocks noChangeShapeType="1"/>
              </p:cNvCxnSpPr>
              <p:nvPr/>
            </p:nvCxnSpPr>
            <p:spPr bwMode="auto">
              <a:xfrm flipV="1">
                <a:off x="5152" y="3103"/>
                <a:ext cx="608" cy="882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45074" name="AutoShape 6"/>
              <p:cNvCxnSpPr>
                <a:cxnSpLocks noChangeShapeType="1"/>
              </p:cNvCxnSpPr>
              <p:nvPr/>
            </p:nvCxnSpPr>
            <p:spPr bwMode="auto">
              <a:xfrm>
                <a:off x="5760" y="3103"/>
                <a:ext cx="608" cy="882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sp>
            <p:nvSpPr>
              <p:cNvPr id="45075" name="Rectangle 7"/>
              <p:cNvSpPr>
                <a:spLocks noChangeArrowheads="1"/>
              </p:cNvSpPr>
              <p:nvPr/>
            </p:nvSpPr>
            <p:spPr bwMode="auto">
              <a:xfrm>
                <a:off x="5152" y="3985"/>
                <a:ext cx="1216" cy="1501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5076" name="Rectangle 8"/>
              <p:cNvSpPr>
                <a:spLocks noChangeArrowheads="1"/>
              </p:cNvSpPr>
              <p:nvPr/>
            </p:nvSpPr>
            <p:spPr bwMode="auto">
              <a:xfrm>
                <a:off x="3995" y="5486"/>
                <a:ext cx="3611" cy="457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5077" name="Rectangle 9"/>
              <p:cNvSpPr>
                <a:spLocks noChangeArrowheads="1"/>
              </p:cNvSpPr>
              <p:nvPr/>
            </p:nvSpPr>
            <p:spPr bwMode="auto">
              <a:xfrm>
                <a:off x="5658" y="1126"/>
                <a:ext cx="183" cy="639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5078" name="Freeform 10"/>
              <p:cNvSpPr>
                <a:spLocks/>
              </p:cNvSpPr>
              <p:nvPr/>
            </p:nvSpPr>
            <p:spPr bwMode="auto">
              <a:xfrm>
                <a:off x="5739" y="568"/>
                <a:ext cx="589" cy="547"/>
              </a:xfrm>
              <a:custGeom>
                <a:avLst/>
                <a:gdLst>
                  <a:gd name="T0" fmla="*/ 1 w 589"/>
                  <a:gd name="T1" fmla="*/ 547 h 547"/>
                  <a:gd name="T2" fmla="*/ 31 w 589"/>
                  <a:gd name="T3" fmla="*/ 324 h 547"/>
                  <a:gd name="T4" fmla="*/ 62 w 589"/>
                  <a:gd name="T5" fmla="*/ 294 h 547"/>
                  <a:gd name="T6" fmla="*/ 224 w 589"/>
                  <a:gd name="T7" fmla="*/ 172 h 547"/>
                  <a:gd name="T8" fmla="*/ 346 w 589"/>
                  <a:gd name="T9" fmla="*/ 122 h 547"/>
                  <a:gd name="T10" fmla="*/ 518 w 589"/>
                  <a:gd name="T11" fmla="*/ 71 h 547"/>
                  <a:gd name="T12" fmla="*/ 548 w 589"/>
                  <a:gd name="T13" fmla="*/ 61 h 547"/>
                  <a:gd name="T14" fmla="*/ 579 w 589"/>
                  <a:gd name="T15" fmla="*/ 51 h 547"/>
                  <a:gd name="T16" fmla="*/ 589 w 589"/>
                  <a:gd name="T17" fmla="*/ 0 h 54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589"/>
                  <a:gd name="T28" fmla="*/ 0 h 547"/>
                  <a:gd name="T29" fmla="*/ 589 w 589"/>
                  <a:gd name="T30" fmla="*/ 547 h 54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589" h="547">
                    <a:moveTo>
                      <a:pt x="1" y="547"/>
                    </a:moveTo>
                    <a:cubicBezTo>
                      <a:pt x="13" y="378"/>
                      <a:pt x="0" y="452"/>
                      <a:pt x="31" y="324"/>
                    </a:cubicBezTo>
                    <a:cubicBezTo>
                      <a:pt x="34" y="310"/>
                      <a:pt x="53" y="305"/>
                      <a:pt x="62" y="294"/>
                    </a:cubicBezTo>
                    <a:cubicBezTo>
                      <a:pt x="107" y="241"/>
                      <a:pt x="156" y="194"/>
                      <a:pt x="224" y="172"/>
                    </a:cubicBezTo>
                    <a:cubicBezTo>
                      <a:pt x="302" y="121"/>
                      <a:pt x="261" y="136"/>
                      <a:pt x="346" y="122"/>
                    </a:cubicBezTo>
                    <a:cubicBezTo>
                      <a:pt x="402" y="101"/>
                      <a:pt x="461" y="90"/>
                      <a:pt x="518" y="71"/>
                    </a:cubicBezTo>
                    <a:cubicBezTo>
                      <a:pt x="528" y="68"/>
                      <a:pt x="538" y="64"/>
                      <a:pt x="548" y="61"/>
                    </a:cubicBezTo>
                    <a:cubicBezTo>
                      <a:pt x="558" y="58"/>
                      <a:pt x="579" y="51"/>
                      <a:pt x="579" y="51"/>
                    </a:cubicBezTo>
                    <a:cubicBezTo>
                      <a:pt x="582" y="34"/>
                      <a:pt x="589" y="0"/>
                      <a:pt x="589" y="0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5079" name="Freeform 11"/>
              <p:cNvSpPr>
                <a:spLocks/>
              </p:cNvSpPr>
              <p:nvPr/>
            </p:nvSpPr>
            <p:spPr bwMode="auto">
              <a:xfrm>
                <a:off x="5740" y="477"/>
                <a:ext cx="395" cy="649"/>
              </a:xfrm>
              <a:custGeom>
                <a:avLst/>
                <a:gdLst>
                  <a:gd name="T0" fmla="*/ 0 w 395"/>
                  <a:gd name="T1" fmla="*/ 649 h 649"/>
                  <a:gd name="T2" fmla="*/ 61 w 395"/>
                  <a:gd name="T3" fmla="*/ 608 h 649"/>
                  <a:gd name="T4" fmla="*/ 101 w 395"/>
                  <a:gd name="T5" fmla="*/ 598 h 649"/>
                  <a:gd name="T6" fmla="*/ 182 w 395"/>
                  <a:gd name="T7" fmla="*/ 557 h 649"/>
                  <a:gd name="T8" fmla="*/ 182 w 395"/>
                  <a:gd name="T9" fmla="*/ 557 h 649"/>
                  <a:gd name="T10" fmla="*/ 243 w 395"/>
                  <a:gd name="T11" fmla="*/ 517 h 649"/>
                  <a:gd name="T12" fmla="*/ 263 w 395"/>
                  <a:gd name="T13" fmla="*/ 486 h 649"/>
                  <a:gd name="T14" fmla="*/ 284 w 395"/>
                  <a:gd name="T15" fmla="*/ 426 h 649"/>
                  <a:gd name="T16" fmla="*/ 345 w 395"/>
                  <a:gd name="T17" fmla="*/ 121 h 649"/>
                  <a:gd name="T18" fmla="*/ 375 w 395"/>
                  <a:gd name="T19" fmla="*/ 30 h 649"/>
                  <a:gd name="T20" fmla="*/ 395 w 395"/>
                  <a:gd name="T21" fmla="*/ 0 h 64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95"/>
                  <a:gd name="T34" fmla="*/ 0 h 649"/>
                  <a:gd name="T35" fmla="*/ 395 w 395"/>
                  <a:gd name="T36" fmla="*/ 649 h 649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95" h="649">
                    <a:moveTo>
                      <a:pt x="0" y="649"/>
                    </a:moveTo>
                    <a:cubicBezTo>
                      <a:pt x="20" y="635"/>
                      <a:pt x="41" y="622"/>
                      <a:pt x="61" y="608"/>
                    </a:cubicBezTo>
                    <a:cubicBezTo>
                      <a:pt x="72" y="600"/>
                      <a:pt x="88" y="603"/>
                      <a:pt x="101" y="598"/>
                    </a:cubicBezTo>
                    <a:cubicBezTo>
                      <a:pt x="129" y="586"/>
                      <a:pt x="155" y="571"/>
                      <a:pt x="182" y="557"/>
                    </a:cubicBezTo>
                    <a:cubicBezTo>
                      <a:pt x="221" y="520"/>
                      <a:pt x="199" y="532"/>
                      <a:pt x="243" y="517"/>
                    </a:cubicBezTo>
                    <a:cubicBezTo>
                      <a:pt x="250" y="507"/>
                      <a:pt x="258" y="497"/>
                      <a:pt x="263" y="486"/>
                    </a:cubicBezTo>
                    <a:cubicBezTo>
                      <a:pt x="272" y="467"/>
                      <a:pt x="284" y="426"/>
                      <a:pt x="284" y="426"/>
                    </a:cubicBezTo>
                    <a:cubicBezTo>
                      <a:pt x="295" y="322"/>
                      <a:pt x="317" y="222"/>
                      <a:pt x="345" y="121"/>
                    </a:cubicBezTo>
                    <a:cubicBezTo>
                      <a:pt x="347" y="114"/>
                      <a:pt x="369" y="49"/>
                      <a:pt x="375" y="30"/>
                    </a:cubicBezTo>
                    <a:cubicBezTo>
                      <a:pt x="379" y="19"/>
                      <a:pt x="395" y="0"/>
                      <a:pt x="395" y="0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pl-PL"/>
              </a:p>
            </p:txBody>
          </p:sp>
        </p:grpSp>
        <p:sp>
          <p:nvSpPr>
            <p:cNvPr id="45064" name="Text Box 12"/>
            <p:cNvSpPr txBox="1">
              <a:spLocks noChangeArrowheads="1"/>
            </p:cNvSpPr>
            <p:nvPr/>
          </p:nvSpPr>
          <p:spPr bwMode="auto">
            <a:xfrm>
              <a:off x="7240" y="2698"/>
              <a:ext cx="1440" cy="5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pl-PL" sz="1100">
                  <a:latin typeface="Calibri" pitchFamily="34" charset="0"/>
                  <a:cs typeface="Arial" pitchFamily="34" charset="0"/>
                </a:rPr>
                <a:t>Zapalnik</a:t>
              </a:r>
              <a:endParaRPr lang="pl-PL" sz="180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45065" name="AutoShape 13"/>
            <p:cNvCxnSpPr>
              <a:cxnSpLocks noChangeShapeType="1"/>
            </p:cNvCxnSpPr>
            <p:nvPr/>
          </p:nvCxnSpPr>
          <p:spPr bwMode="auto">
            <a:xfrm flipH="1">
              <a:off x="5770" y="2931"/>
              <a:ext cx="1521" cy="669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45066" name="Text Box 14"/>
            <p:cNvSpPr txBox="1">
              <a:spLocks noChangeArrowheads="1"/>
            </p:cNvSpPr>
            <p:nvPr/>
          </p:nvSpPr>
          <p:spPr bwMode="auto">
            <a:xfrm>
              <a:off x="7240" y="3986"/>
              <a:ext cx="2454" cy="8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pl-PL" sz="1100">
                  <a:latin typeface="Calibri" pitchFamily="34" charset="0"/>
                  <a:cs typeface="Arial" pitchFamily="34" charset="0"/>
                </a:rPr>
                <a:t>Ładunek kumulacyjny z wkładką</a:t>
              </a:r>
              <a:endParaRPr lang="pl-PL" sz="180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45067" name="AutoShape 15"/>
            <p:cNvCxnSpPr>
              <a:cxnSpLocks noChangeShapeType="1"/>
            </p:cNvCxnSpPr>
            <p:nvPr/>
          </p:nvCxnSpPr>
          <p:spPr bwMode="auto">
            <a:xfrm flipH="1">
              <a:off x="6064" y="4320"/>
              <a:ext cx="1278" cy="69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45068" name="Text Box 16"/>
            <p:cNvSpPr txBox="1">
              <a:spLocks noChangeArrowheads="1"/>
            </p:cNvSpPr>
            <p:nvPr/>
          </p:nvSpPr>
          <p:spPr bwMode="auto">
            <a:xfrm>
              <a:off x="7240" y="5921"/>
              <a:ext cx="2454" cy="8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pl-PL" sz="1100">
                  <a:latin typeface="Calibri" pitchFamily="34" charset="0"/>
                  <a:cs typeface="Arial" pitchFamily="34" charset="0"/>
                </a:rPr>
                <a:t>Dystans ogniskowy</a:t>
              </a:r>
              <a:endParaRPr lang="pl-PL" sz="180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45069" name="AutoShape 17"/>
            <p:cNvCxnSpPr>
              <a:cxnSpLocks noChangeShapeType="1"/>
            </p:cNvCxnSpPr>
            <p:nvPr/>
          </p:nvCxnSpPr>
          <p:spPr bwMode="auto">
            <a:xfrm flipH="1">
              <a:off x="5962" y="6206"/>
              <a:ext cx="1278" cy="69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45070" name="Text Box 18"/>
            <p:cNvSpPr txBox="1">
              <a:spLocks noChangeArrowheads="1"/>
            </p:cNvSpPr>
            <p:nvPr/>
          </p:nvSpPr>
          <p:spPr bwMode="auto">
            <a:xfrm>
              <a:off x="7342" y="6844"/>
              <a:ext cx="2454" cy="8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pl-PL" sz="1100">
                  <a:latin typeface="Calibri" pitchFamily="34" charset="0"/>
                  <a:cs typeface="Arial" pitchFamily="34" charset="0"/>
                </a:rPr>
                <a:t>Przegroda</a:t>
              </a:r>
              <a:endParaRPr lang="pl-PL" sz="180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45071" name="AutoShape 19"/>
            <p:cNvCxnSpPr>
              <a:cxnSpLocks noChangeShapeType="1"/>
            </p:cNvCxnSpPr>
            <p:nvPr/>
          </p:nvCxnSpPr>
          <p:spPr bwMode="auto">
            <a:xfrm flipH="1">
              <a:off x="5962" y="7180"/>
              <a:ext cx="1278" cy="69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</p:grpSp>
      <p:pic>
        <p:nvPicPr>
          <p:cNvPr id="45061" name="Obraz 21" descr="IMG_20150618_10104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063" y="2997200"/>
            <a:ext cx="3198812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3" name="Łącznik prosty ze strzałką 22"/>
          <p:cNvCxnSpPr>
            <a:stCxn id="45066" idx="3"/>
          </p:cNvCxnSpPr>
          <p:nvPr/>
        </p:nvCxnSpPr>
        <p:spPr>
          <a:xfrm>
            <a:off x="4491038" y="3781425"/>
            <a:ext cx="1520825" cy="3683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457200" y="274638"/>
            <a:ext cx="8229600" cy="561975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dirty="0">
                <a:latin typeface="+mj-lt"/>
                <a:ea typeface="+mj-ea"/>
                <a:cs typeface="+mj-cs"/>
              </a:rPr>
              <a:t>Efekt kumulacji - </a:t>
            </a:r>
            <a:r>
              <a:rPr lang="pl-PL" dirty="0" err="1">
                <a:latin typeface="+mj-lt"/>
                <a:ea typeface="+mj-ea"/>
                <a:cs typeface="+mj-cs"/>
              </a:rPr>
              <a:t>cd</a:t>
            </a:r>
            <a:endParaRPr lang="pl-PL" dirty="0">
              <a:latin typeface="+mj-lt"/>
              <a:ea typeface="+mj-ea"/>
              <a:cs typeface="+mj-cs"/>
            </a:endParaRPr>
          </a:p>
        </p:txBody>
      </p:sp>
      <p:sp>
        <p:nvSpPr>
          <p:cNvPr id="3" name="Symbol zastępczy zawartości 2"/>
          <p:cNvSpPr txBox="1">
            <a:spLocks/>
          </p:cNvSpPr>
          <p:nvPr/>
        </p:nvSpPr>
        <p:spPr>
          <a:xfrm>
            <a:off x="457200" y="1196975"/>
            <a:ext cx="8229600" cy="1439863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 algn="just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000" dirty="0">
                <a:latin typeface="+mn-lt"/>
              </a:rPr>
              <a:t>W przypadku naszego ładunku uzyskaliśmy przebicie równe około 3 średnic ładunków (około 90 mm). </a:t>
            </a:r>
            <a:endParaRPr lang="pl-PL" sz="2000" dirty="0">
              <a:latin typeface="+mn-lt"/>
            </a:endParaRPr>
          </a:p>
        </p:txBody>
      </p:sp>
      <p:pic>
        <p:nvPicPr>
          <p:cNvPr id="46084" name="Obraz 3" descr="IMG_20150618_10104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3068638"/>
            <a:ext cx="32004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5" name="Obraz 4" descr="kumul-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825" y="3068638"/>
            <a:ext cx="3617913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457200" y="274638"/>
            <a:ext cx="8229600" cy="561975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dirty="0">
                <a:latin typeface="+mj-lt"/>
                <a:ea typeface="+mj-ea"/>
                <a:cs typeface="+mj-cs"/>
              </a:rPr>
              <a:t>Pocisk formowany wybuchowo - EFP</a:t>
            </a:r>
            <a:endParaRPr lang="pl-PL" dirty="0">
              <a:latin typeface="+mj-lt"/>
              <a:ea typeface="+mj-ea"/>
              <a:cs typeface="+mj-cs"/>
            </a:endParaRPr>
          </a:p>
        </p:txBody>
      </p:sp>
      <p:sp>
        <p:nvSpPr>
          <p:cNvPr id="3" name="Symbol zastępczy zawartości 2"/>
          <p:cNvSpPr txBox="1">
            <a:spLocks/>
          </p:cNvSpPr>
          <p:nvPr/>
        </p:nvSpPr>
        <p:spPr>
          <a:xfrm>
            <a:off x="457200" y="1196975"/>
            <a:ext cx="8229600" cy="1439863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 algn="just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000" dirty="0">
                <a:latin typeface="+mn-lt"/>
              </a:rPr>
              <a:t>Jeśli wkładkę wykonamy z blachy o większej grubości i kąt wierzchołkowy przekroju będzie rozwarty </a:t>
            </a:r>
            <a:endParaRPr lang="pl-PL" sz="2000" dirty="0">
              <a:latin typeface="+mn-lt"/>
            </a:endParaRPr>
          </a:p>
        </p:txBody>
      </p:sp>
      <p:pic>
        <p:nvPicPr>
          <p:cNvPr id="4710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2565400"/>
            <a:ext cx="4067175" cy="237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9" name="Prostokąt 4"/>
          <p:cNvSpPr>
            <a:spLocks noChangeArrowheads="1"/>
          </p:cNvSpPr>
          <p:nvPr/>
        </p:nvSpPr>
        <p:spPr bwMode="auto">
          <a:xfrm>
            <a:off x="468313" y="5013325"/>
            <a:ext cx="359886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1600"/>
              <a:t>Schemat ładunku EFP. 1 – Ładunek MW, 2 – wkładka EFP, 3 – obudowa, 3 – 6 – elementy konstrukcyjne</a:t>
            </a:r>
          </a:p>
        </p:txBody>
      </p:sp>
      <p:pic>
        <p:nvPicPr>
          <p:cNvPr id="47110" name="Obraz 5" descr="IMG_20150618_10113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825" y="2060575"/>
            <a:ext cx="3435350" cy="316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457200" y="274638"/>
            <a:ext cx="8229600" cy="561975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dirty="0">
                <a:latin typeface="+mj-lt"/>
                <a:ea typeface="+mj-ea"/>
                <a:cs typeface="+mj-cs"/>
              </a:rPr>
              <a:t>Pocisk formowany wybuchowo – EFP - </a:t>
            </a:r>
            <a:r>
              <a:rPr lang="pl-PL" dirty="0" err="1">
                <a:latin typeface="+mj-lt"/>
                <a:ea typeface="+mj-ea"/>
                <a:cs typeface="+mj-cs"/>
              </a:rPr>
              <a:t>cd</a:t>
            </a:r>
            <a:endParaRPr lang="pl-PL" dirty="0">
              <a:latin typeface="+mj-lt"/>
              <a:ea typeface="+mj-ea"/>
              <a:cs typeface="+mj-cs"/>
            </a:endParaRPr>
          </a:p>
        </p:txBody>
      </p:sp>
      <p:sp>
        <p:nvSpPr>
          <p:cNvPr id="3" name="Symbol zastępczy zawartości 2"/>
          <p:cNvSpPr txBox="1">
            <a:spLocks/>
          </p:cNvSpPr>
          <p:nvPr/>
        </p:nvSpPr>
        <p:spPr>
          <a:xfrm>
            <a:off x="457200" y="1196975"/>
            <a:ext cx="8229600" cy="792163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 algn="just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000" dirty="0">
                <a:latin typeface="+mn-lt"/>
              </a:rPr>
              <a:t>W takim przypadku materiał wybuchowy deformuje wkładkę w taki sposób, że powstaje pocisk.</a:t>
            </a:r>
            <a:endParaRPr lang="pl-PL" sz="2000" dirty="0">
              <a:latin typeface="+mn-lt"/>
            </a:endParaRPr>
          </a:p>
        </p:txBody>
      </p:sp>
      <p:pic>
        <p:nvPicPr>
          <p:cNvPr id="4813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2276475"/>
            <a:ext cx="5067300" cy="379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3" name="pole tekstowe 4"/>
          <p:cNvSpPr txBox="1">
            <a:spLocks noChangeArrowheads="1"/>
          </p:cNvSpPr>
          <p:nvPr/>
        </p:nvSpPr>
        <p:spPr bwMode="auto">
          <a:xfrm>
            <a:off x="900113" y="6308725"/>
            <a:ext cx="6218237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1200"/>
              <a:t>Model wkładki i wybuchowo formowanego penetratora – materiały reklamowe systemu CBU-97 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154" name="Group 2"/>
          <p:cNvGrpSpPr>
            <a:grpSpLocks/>
          </p:cNvGrpSpPr>
          <p:nvPr/>
        </p:nvGrpSpPr>
        <p:grpSpPr bwMode="auto">
          <a:xfrm>
            <a:off x="827088" y="2132013"/>
            <a:ext cx="3727450" cy="4048125"/>
            <a:chOff x="3924" y="3523"/>
            <a:chExt cx="5872" cy="4641"/>
          </a:xfrm>
        </p:grpSpPr>
        <p:grpSp>
          <p:nvGrpSpPr>
            <p:cNvPr id="49158" name="Group 3"/>
            <p:cNvGrpSpPr>
              <a:grpSpLocks/>
            </p:cNvGrpSpPr>
            <p:nvPr/>
          </p:nvGrpSpPr>
          <p:grpSpPr bwMode="auto">
            <a:xfrm>
              <a:off x="3924" y="3523"/>
              <a:ext cx="3611" cy="4641"/>
              <a:chOff x="3995" y="1302"/>
              <a:chExt cx="3611" cy="4641"/>
            </a:xfrm>
          </p:grpSpPr>
          <p:sp>
            <p:nvSpPr>
              <p:cNvPr id="49167" name="Rectangle 4"/>
              <p:cNvSpPr>
                <a:spLocks noChangeArrowheads="1"/>
              </p:cNvSpPr>
              <p:nvPr/>
            </p:nvSpPr>
            <p:spPr bwMode="auto">
              <a:xfrm>
                <a:off x="5152" y="2623"/>
                <a:ext cx="1216" cy="1362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l-PL"/>
              </a:p>
            </p:txBody>
          </p:sp>
          <p:cxnSp>
            <p:nvCxnSpPr>
              <p:cNvPr id="49168" name="AutoShape 5"/>
              <p:cNvCxnSpPr>
                <a:cxnSpLocks noChangeShapeType="1"/>
                <a:endCxn id="49167" idx="2"/>
              </p:cNvCxnSpPr>
              <p:nvPr/>
            </p:nvCxnSpPr>
            <p:spPr bwMode="auto">
              <a:xfrm>
                <a:off x="5152" y="3985"/>
                <a:ext cx="608" cy="0"/>
              </a:xfrm>
              <a:prstGeom prst="straightConnector1">
                <a:avLst/>
              </a:prstGeom>
              <a:noFill/>
              <a:ln w="38100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49169" name="AutoShape 6"/>
              <p:cNvCxnSpPr>
                <a:cxnSpLocks noChangeShapeType="1"/>
                <a:stCxn id="49167" idx="2"/>
              </p:cNvCxnSpPr>
              <p:nvPr/>
            </p:nvCxnSpPr>
            <p:spPr bwMode="auto">
              <a:xfrm>
                <a:off x="5760" y="3985"/>
                <a:ext cx="608" cy="0"/>
              </a:xfrm>
              <a:prstGeom prst="straightConnector1">
                <a:avLst/>
              </a:prstGeom>
              <a:noFill/>
              <a:ln w="38100">
                <a:solidFill>
                  <a:srgbClr val="000000"/>
                </a:solidFill>
                <a:round/>
                <a:headEnd/>
                <a:tailEnd/>
              </a:ln>
            </p:spPr>
          </p:cxnSp>
          <p:sp>
            <p:nvSpPr>
              <p:cNvPr id="49170" name="Rectangle 7"/>
              <p:cNvSpPr>
                <a:spLocks noChangeArrowheads="1"/>
              </p:cNvSpPr>
              <p:nvPr/>
            </p:nvSpPr>
            <p:spPr bwMode="auto">
              <a:xfrm>
                <a:off x="5152" y="3985"/>
                <a:ext cx="1216" cy="1501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9171" name="Rectangle 8"/>
              <p:cNvSpPr>
                <a:spLocks noChangeArrowheads="1"/>
              </p:cNvSpPr>
              <p:nvPr/>
            </p:nvSpPr>
            <p:spPr bwMode="auto">
              <a:xfrm>
                <a:off x="3995" y="5486"/>
                <a:ext cx="3611" cy="457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9172" name="Rectangle 9"/>
              <p:cNvSpPr>
                <a:spLocks noChangeArrowheads="1"/>
              </p:cNvSpPr>
              <p:nvPr/>
            </p:nvSpPr>
            <p:spPr bwMode="auto">
              <a:xfrm>
                <a:off x="5583" y="1963"/>
                <a:ext cx="183" cy="639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9173" name="Freeform 10"/>
              <p:cNvSpPr>
                <a:spLocks/>
              </p:cNvSpPr>
              <p:nvPr/>
            </p:nvSpPr>
            <p:spPr bwMode="auto">
              <a:xfrm>
                <a:off x="5697" y="1385"/>
                <a:ext cx="589" cy="547"/>
              </a:xfrm>
              <a:custGeom>
                <a:avLst/>
                <a:gdLst>
                  <a:gd name="T0" fmla="*/ 1 w 589"/>
                  <a:gd name="T1" fmla="*/ 547 h 547"/>
                  <a:gd name="T2" fmla="*/ 31 w 589"/>
                  <a:gd name="T3" fmla="*/ 324 h 547"/>
                  <a:gd name="T4" fmla="*/ 62 w 589"/>
                  <a:gd name="T5" fmla="*/ 294 h 547"/>
                  <a:gd name="T6" fmla="*/ 224 w 589"/>
                  <a:gd name="T7" fmla="*/ 172 h 547"/>
                  <a:gd name="T8" fmla="*/ 346 w 589"/>
                  <a:gd name="T9" fmla="*/ 122 h 547"/>
                  <a:gd name="T10" fmla="*/ 518 w 589"/>
                  <a:gd name="T11" fmla="*/ 71 h 547"/>
                  <a:gd name="T12" fmla="*/ 548 w 589"/>
                  <a:gd name="T13" fmla="*/ 61 h 547"/>
                  <a:gd name="T14" fmla="*/ 579 w 589"/>
                  <a:gd name="T15" fmla="*/ 51 h 547"/>
                  <a:gd name="T16" fmla="*/ 589 w 589"/>
                  <a:gd name="T17" fmla="*/ 0 h 54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589"/>
                  <a:gd name="T28" fmla="*/ 0 h 547"/>
                  <a:gd name="T29" fmla="*/ 589 w 589"/>
                  <a:gd name="T30" fmla="*/ 547 h 54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589" h="547">
                    <a:moveTo>
                      <a:pt x="1" y="547"/>
                    </a:moveTo>
                    <a:cubicBezTo>
                      <a:pt x="13" y="378"/>
                      <a:pt x="0" y="452"/>
                      <a:pt x="31" y="324"/>
                    </a:cubicBezTo>
                    <a:cubicBezTo>
                      <a:pt x="34" y="310"/>
                      <a:pt x="53" y="305"/>
                      <a:pt x="62" y="294"/>
                    </a:cubicBezTo>
                    <a:cubicBezTo>
                      <a:pt x="107" y="241"/>
                      <a:pt x="156" y="194"/>
                      <a:pt x="224" y="172"/>
                    </a:cubicBezTo>
                    <a:cubicBezTo>
                      <a:pt x="302" y="121"/>
                      <a:pt x="261" y="136"/>
                      <a:pt x="346" y="122"/>
                    </a:cubicBezTo>
                    <a:cubicBezTo>
                      <a:pt x="402" y="101"/>
                      <a:pt x="461" y="90"/>
                      <a:pt x="518" y="71"/>
                    </a:cubicBezTo>
                    <a:cubicBezTo>
                      <a:pt x="528" y="68"/>
                      <a:pt x="538" y="64"/>
                      <a:pt x="548" y="61"/>
                    </a:cubicBezTo>
                    <a:cubicBezTo>
                      <a:pt x="558" y="58"/>
                      <a:pt x="579" y="51"/>
                      <a:pt x="579" y="51"/>
                    </a:cubicBezTo>
                    <a:cubicBezTo>
                      <a:pt x="582" y="34"/>
                      <a:pt x="589" y="0"/>
                      <a:pt x="589" y="0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9174" name="Freeform 11"/>
              <p:cNvSpPr>
                <a:spLocks/>
              </p:cNvSpPr>
              <p:nvPr/>
            </p:nvSpPr>
            <p:spPr bwMode="auto">
              <a:xfrm>
                <a:off x="5697" y="1302"/>
                <a:ext cx="395" cy="649"/>
              </a:xfrm>
              <a:custGeom>
                <a:avLst/>
                <a:gdLst>
                  <a:gd name="T0" fmla="*/ 0 w 395"/>
                  <a:gd name="T1" fmla="*/ 649 h 649"/>
                  <a:gd name="T2" fmla="*/ 61 w 395"/>
                  <a:gd name="T3" fmla="*/ 608 h 649"/>
                  <a:gd name="T4" fmla="*/ 101 w 395"/>
                  <a:gd name="T5" fmla="*/ 598 h 649"/>
                  <a:gd name="T6" fmla="*/ 182 w 395"/>
                  <a:gd name="T7" fmla="*/ 557 h 649"/>
                  <a:gd name="T8" fmla="*/ 182 w 395"/>
                  <a:gd name="T9" fmla="*/ 557 h 649"/>
                  <a:gd name="T10" fmla="*/ 243 w 395"/>
                  <a:gd name="T11" fmla="*/ 517 h 649"/>
                  <a:gd name="T12" fmla="*/ 263 w 395"/>
                  <a:gd name="T13" fmla="*/ 486 h 649"/>
                  <a:gd name="T14" fmla="*/ 284 w 395"/>
                  <a:gd name="T15" fmla="*/ 426 h 649"/>
                  <a:gd name="T16" fmla="*/ 345 w 395"/>
                  <a:gd name="T17" fmla="*/ 121 h 649"/>
                  <a:gd name="T18" fmla="*/ 375 w 395"/>
                  <a:gd name="T19" fmla="*/ 30 h 649"/>
                  <a:gd name="T20" fmla="*/ 395 w 395"/>
                  <a:gd name="T21" fmla="*/ 0 h 64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95"/>
                  <a:gd name="T34" fmla="*/ 0 h 649"/>
                  <a:gd name="T35" fmla="*/ 395 w 395"/>
                  <a:gd name="T36" fmla="*/ 649 h 649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95" h="649">
                    <a:moveTo>
                      <a:pt x="0" y="649"/>
                    </a:moveTo>
                    <a:cubicBezTo>
                      <a:pt x="20" y="635"/>
                      <a:pt x="41" y="622"/>
                      <a:pt x="61" y="608"/>
                    </a:cubicBezTo>
                    <a:cubicBezTo>
                      <a:pt x="72" y="600"/>
                      <a:pt x="88" y="603"/>
                      <a:pt x="101" y="598"/>
                    </a:cubicBezTo>
                    <a:cubicBezTo>
                      <a:pt x="129" y="586"/>
                      <a:pt x="155" y="571"/>
                      <a:pt x="182" y="557"/>
                    </a:cubicBezTo>
                    <a:cubicBezTo>
                      <a:pt x="221" y="520"/>
                      <a:pt x="199" y="532"/>
                      <a:pt x="243" y="517"/>
                    </a:cubicBezTo>
                    <a:cubicBezTo>
                      <a:pt x="250" y="507"/>
                      <a:pt x="258" y="497"/>
                      <a:pt x="263" y="486"/>
                    </a:cubicBezTo>
                    <a:cubicBezTo>
                      <a:pt x="272" y="467"/>
                      <a:pt x="284" y="426"/>
                      <a:pt x="284" y="426"/>
                    </a:cubicBezTo>
                    <a:cubicBezTo>
                      <a:pt x="295" y="322"/>
                      <a:pt x="317" y="222"/>
                      <a:pt x="345" y="121"/>
                    </a:cubicBezTo>
                    <a:cubicBezTo>
                      <a:pt x="347" y="114"/>
                      <a:pt x="369" y="49"/>
                      <a:pt x="375" y="30"/>
                    </a:cubicBezTo>
                    <a:cubicBezTo>
                      <a:pt x="379" y="19"/>
                      <a:pt x="395" y="0"/>
                      <a:pt x="395" y="0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pl-PL"/>
              </a:p>
            </p:txBody>
          </p:sp>
        </p:grpSp>
        <p:sp>
          <p:nvSpPr>
            <p:cNvPr id="49159" name="Text Box 12"/>
            <p:cNvSpPr txBox="1">
              <a:spLocks noChangeArrowheads="1"/>
            </p:cNvSpPr>
            <p:nvPr/>
          </p:nvSpPr>
          <p:spPr bwMode="auto">
            <a:xfrm>
              <a:off x="7327" y="3523"/>
              <a:ext cx="1440" cy="589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pl-PL" sz="1100">
                  <a:latin typeface="Calibri" pitchFamily="34" charset="0"/>
                  <a:cs typeface="Arial" pitchFamily="34" charset="0"/>
                </a:rPr>
                <a:t>Zapalnik</a:t>
              </a:r>
              <a:endParaRPr lang="pl-PL" sz="180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49160" name="AutoShape 13"/>
            <p:cNvCxnSpPr>
              <a:cxnSpLocks noChangeShapeType="1"/>
            </p:cNvCxnSpPr>
            <p:nvPr/>
          </p:nvCxnSpPr>
          <p:spPr bwMode="auto">
            <a:xfrm flipH="1">
              <a:off x="5626" y="3771"/>
              <a:ext cx="1521" cy="669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49161" name="Text Box 14"/>
            <p:cNvSpPr txBox="1">
              <a:spLocks noChangeArrowheads="1"/>
            </p:cNvSpPr>
            <p:nvPr/>
          </p:nvSpPr>
          <p:spPr bwMode="auto">
            <a:xfrm>
              <a:off x="7214" y="4349"/>
              <a:ext cx="2454" cy="802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pl-PL" sz="1100">
                  <a:latin typeface="Calibri" pitchFamily="34" charset="0"/>
                  <a:cs typeface="Arial" pitchFamily="34" charset="0"/>
                </a:rPr>
                <a:t>Ładunek EFP</a:t>
              </a:r>
              <a:endParaRPr lang="pl-PL" sz="180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49162" name="AutoShape 15"/>
            <p:cNvCxnSpPr>
              <a:cxnSpLocks noChangeShapeType="1"/>
            </p:cNvCxnSpPr>
            <p:nvPr/>
          </p:nvCxnSpPr>
          <p:spPr bwMode="auto">
            <a:xfrm flipH="1">
              <a:off x="5966" y="4679"/>
              <a:ext cx="1278" cy="69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49163" name="Text Box 16"/>
            <p:cNvSpPr txBox="1">
              <a:spLocks noChangeArrowheads="1"/>
            </p:cNvSpPr>
            <p:nvPr/>
          </p:nvSpPr>
          <p:spPr bwMode="auto">
            <a:xfrm>
              <a:off x="7240" y="5921"/>
              <a:ext cx="2454" cy="802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pl-PL" sz="1100">
                  <a:latin typeface="Calibri" pitchFamily="34" charset="0"/>
                  <a:cs typeface="Arial" pitchFamily="34" charset="0"/>
                </a:rPr>
                <a:t>Dystans</a:t>
              </a:r>
              <a:endParaRPr lang="pl-PL" sz="180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49164" name="AutoShape 17"/>
            <p:cNvCxnSpPr>
              <a:cxnSpLocks noChangeShapeType="1"/>
            </p:cNvCxnSpPr>
            <p:nvPr/>
          </p:nvCxnSpPr>
          <p:spPr bwMode="auto">
            <a:xfrm flipH="1">
              <a:off x="5962" y="6206"/>
              <a:ext cx="1278" cy="69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49165" name="Text Box 18"/>
            <p:cNvSpPr txBox="1">
              <a:spLocks noChangeArrowheads="1"/>
            </p:cNvSpPr>
            <p:nvPr/>
          </p:nvSpPr>
          <p:spPr bwMode="auto">
            <a:xfrm>
              <a:off x="7342" y="6844"/>
              <a:ext cx="2454" cy="802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pl-PL" sz="1100">
                  <a:latin typeface="Calibri" pitchFamily="34" charset="0"/>
                  <a:cs typeface="Arial" pitchFamily="34" charset="0"/>
                </a:rPr>
                <a:t>Przegroda</a:t>
              </a:r>
              <a:endParaRPr lang="pl-PL" sz="180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49166" name="AutoShape 19"/>
            <p:cNvCxnSpPr>
              <a:cxnSpLocks noChangeShapeType="1"/>
            </p:cNvCxnSpPr>
            <p:nvPr/>
          </p:nvCxnSpPr>
          <p:spPr bwMode="auto">
            <a:xfrm flipH="1">
              <a:off x="5962" y="7180"/>
              <a:ext cx="1278" cy="69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</p:grpSp>
      <p:pic>
        <p:nvPicPr>
          <p:cNvPr id="49155" name="Obraz 19" descr="IMG_20150618_10112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3" y="2565400"/>
            <a:ext cx="4105275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ytuł 1"/>
          <p:cNvSpPr txBox="1">
            <a:spLocks/>
          </p:cNvSpPr>
          <p:nvPr/>
        </p:nvSpPr>
        <p:spPr>
          <a:xfrm>
            <a:off x="457200" y="274638"/>
            <a:ext cx="8229600" cy="561975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dirty="0">
                <a:latin typeface="+mj-lt"/>
                <a:ea typeface="+mj-ea"/>
                <a:cs typeface="+mj-cs"/>
              </a:rPr>
              <a:t>Pocisk formowany wybuchowo – EFP - </a:t>
            </a:r>
            <a:r>
              <a:rPr lang="pl-PL" dirty="0" err="1">
                <a:latin typeface="+mj-lt"/>
                <a:ea typeface="+mj-ea"/>
                <a:cs typeface="+mj-cs"/>
              </a:rPr>
              <a:t>cd</a:t>
            </a:r>
            <a:endParaRPr lang="pl-PL" dirty="0">
              <a:latin typeface="+mj-lt"/>
              <a:ea typeface="+mj-ea"/>
              <a:cs typeface="+mj-cs"/>
            </a:endParaRPr>
          </a:p>
        </p:txBody>
      </p:sp>
      <p:sp>
        <p:nvSpPr>
          <p:cNvPr id="22" name="Symbol zastępczy zawartości 2"/>
          <p:cNvSpPr txBox="1">
            <a:spLocks/>
          </p:cNvSpPr>
          <p:nvPr/>
        </p:nvSpPr>
        <p:spPr>
          <a:xfrm>
            <a:off x="457200" y="1196975"/>
            <a:ext cx="8229600" cy="792163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 algn="just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000" dirty="0">
                <a:latin typeface="+mn-lt"/>
              </a:rPr>
              <a:t>Wówczas uformowany pocisk uderza z dużą energią w przegrodę powodując jej perforację.</a:t>
            </a:r>
            <a:endParaRPr lang="pl-PL" sz="2000" dirty="0">
              <a:latin typeface="+mn-lt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457200" y="274638"/>
            <a:ext cx="8229600" cy="561975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dirty="0">
                <a:latin typeface="+mj-lt"/>
                <a:ea typeface="+mj-ea"/>
                <a:cs typeface="+mj-cs"/>
              </a:rPr>
              <a:t>Pocisk formowany wybuchowo – EFP - </a:t>
            </a:r>
            <a:r>
              <a:rPr lang="pl-PL" dirty="0" err="1">
                <a:latin typeface="+mj-lt"/>
                <a:ea typeface="+mj-ea"/>
                <a:cs typeface="+mj-cs"/>
              </a:rPr>
              <a:t>cd</a:t>
            </a:r>
            <a:endParaRPr lang="pl-PL" dirty="0">
              <a:latin typeface="+mj-lt"/>
              <a:ea typeface="+mj-ea"/>
              <a:cs typeface="+mj-cs"/>
            </a:endParaRPr>
          </a:p>
        </p:txBody>
      </p:sp>
      <p:pic>
        <p:nvPicPr>
          <p:cNvPr id="50179" name="Obraz 2" descr="efp-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44675"/>
            <a:ext cx="4029075" cy="384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Symbol zastępczy zawartości 2"/>
          <p:cNvSpPr txBox="1">
            <a:spLocks/>
          </p:cNvSpPr>
          <p:nvPr/>
        </p:nvSpPr>
        <p:spPr>
          <a:xfrm>
            <a:off x="4572000" y="2420938"/>
            <a:ext cx="4114800" cy="216058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 algn="just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000" dirty="0">
                <a:latin typeface="+mn-lt"/>
              </a:rPr>
              <a:t>Wprawdzie głębokość jest </a:t>
            </a:r>
            <a:r>
              <a:rPr lang="pl-PL" sz="2000" dirty="0" err="1">
                <a:latin typeface="+mn-lt"/>
              </a:rPr>
              <a:t>zdecy-dowanie</a:t>
            </a:r>
            <a:r>
              <a:rPr lang="pl-PL" sz="2000" dirty="0">
                <a:latin typeface="+mn-lt"/>
              </a:rPr>
              <a:t> mniejsza niż dla ładunku kumulacyjnego, ale otwór jest znacznie większy i energia penetratora nieporównywalnie większa.</a:t>
            </a:r>
            <a:endParaRPr lang="pl-PL" sz="2000" dirty="0">
              <a:latin typeface="+mn-lt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pl-PL" dirty="0" smtClean="0"/>
              <a:t>Dziękujemy za uwagę i zaangażowanie</a:t>
            </a:r>
            <a:endParaRPr lang="pl-PL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ojekt domyślny">
  <a:themeElements>
    <a:clrScheme name="Projekt domyślny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rojekt domyślny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934</TotalTime>
  <Words>2623</Words>
  <Application>Microsoft Office PowerPoint</Application>
  <PresentationFormat>Pokaz na ekranie (4:3)</PresentationFormat>
  <Paragraphs>275</Paragraphs>
  <Slides>50</Slides>
  <Notes>0</Notes>
  <HiddenSlides>0</HiddenSlides>
  <MMClips>0</MMClips>
  <ScaleCrop>false</ScaleCrop>
  <HeadingPairs>
    <vt:vector size="8" baseType="variant">
      <vt:variant>
        <vt:lpstr>Używane czcionki</vt:lpstr>
      </vt:variant>
      <vt:variant>
        <vt:i4>7</vt:i4>
      </vt:variant>
      <vt:variant>
        <vt:lpstr>Motyw</vt:lpstr>
      </vt:variant>
      <vt:variant>
        <vt:i4>1</vt:i4>
      </vt:variant>
      <vt:variant>
        <vt:lpstr>Osadzone serwery OLE</vt:lpstr>
      </vt:variant>
      <vt:variant>
        <vt:i4>5</vt:i4>
      </vt:variant>
      <vt:variant>
        <vt:lpstr>Tytuły slajdów</vt:lpstr>
      </vt:variant>
      <vt:variant>
        <vt:i4>50</vt:i4>
      </vt:variant>
    </vt:vector>
  </HeadingPairs>
  <TitlesOfParts>
    <vt:vector size="63" baseType="lpstr">
      <vt:lpstr>Times New Roman</vt:lpstr>
      <vt:lpstr>Arial</vt:lpstr>
      <vt:lpstr>Calibri</vt:lpstr>
      <vt:lpstr>Wingdings</vt:lpstr>
      <vt:lpstr>SymbolMT</vt:lpstr>
      <vt:lpstr>Symbol</vt:lpstr>
      <vt:lpstr>TimesNewRoman</vt:lpstr>
      <vt:lpstr>Projekt domyślny</vt:lpstr>
      <vt:lpstr>Dokument programu Microsoft Word </vt:lpstr>
      <vt:lpstr>CorelDRAW X4 Graphic</vt:lpstr>
      <vt:lpstr>Corel PHOTO-PAINT 10.0 Image</vt:lpstr>
      <vt:lpstr>CorelDRAW 11.0 Graphic</vt:lpstr>
      <vt:lpstr>Arkusz programu Microsoft Excel</vt:lpstr>
      <vt:lpstr>Slajd 1</vt:lpstr>
      <vt:lpstr>MATERIAŁY WYBUCHOWE I PIROTECHNIKA  cz. 1   Mieszaniny i wyroby pirotechniczne</vt:lpstr>
      <vt:lpstr>PIROTECHNIKA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Lepiszcza</vt:lpstr>
      <vt:lpstr>Slajd 13</vt:lpstr>
      <vt:lpstr>Slajd 14</vt:lpstr>
      <vt:lpstr>Slajd 15</vt:lpstr>
      <vt:lpstr>Slajd 16</vt:lpstr>
      <vt:lpstr>Slajd 17</vt:lpstr>
      <vt:lpstr>Slajd 18</vt:lpstr>
      <vt:lpstr>Slajd 19</vt:lpstr>
      <vt:lpstr>Slajd 20</vt:lpstr>
      <vt:lpstr>Slajd 21</vt:lpstr>
      <vt:lpstr>Slajd 22</vt:lpstr>
      <vt:lpstr>Slajd 23</vt:lpstr>
      <vt:lpstr>Slajd 24</vt:lpstr>
      <vt:lpstr>Slajd 25</vt:lpstr>
      <vt:lpstr>Slajd 26</vt:lpstr>
      <vt:lpstr>Slajd 27</vt:lpstr>
      <vt:lpstr>Slajd 28</vt:lpstr>
      <vt:lpstr>Slajd 29</vt:lpstr>
      <vt:lpstr>Slajd 30</vt:lpstr>
      <vt:lpstr>Slajd 31</vt:lpstr>
      <vt:lpstr>Slajd 32</vt:lpstr>
      <vt:lpstr>Slajd 33</vt:lpstr>
      <vt:lpstr>Slajd 34</vt:lpstr>
      <vt:lpstr>Slajd 35</vt:lpstr>
      <vt:lpstr>Slajd 36</vt:lpstr>
      <vt:lpstr>Slajd 37</vt:lpstr>
      <vt:lpstr>Slajd 38</vt:lpstr>
      <vt:lpstr>Slajd 39</vt:lpstr>
      <vt:lpstr>Slajd 40</vt:lpstr>
      <vt:lpstr>Slajd 41</vt:lpstr>
      <vt:lpstr>Slajd 42</vt:lpstr>
      <vt:lpstr>Slajd 43</vt:lpstr>
      <vt:lpstr>Slajd 44</vt:lpstr>
      <vt:lpstr>Slajd 45</vt:lpstr>
      <vt:lpstr>Slajd 46</vt:lpstr>
      <vt:lpstr>Slajd 47</vt:lpstr>
      <vt:lpstr>Slajd 48</vt:lpstr>
      <vt:lpstr>Slajd 49</vt:lpstr>
      <vt:lpstr>Dziękujemy za uwagę i zaangażowanie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PIROTECHNIKA WIDOWISKOWA</dc:title>
  <dc:creator>isi</dc:creator>
  <cp:lastModifiedBy>IMK</cp:lastModifiedBy>
  <cp:revision>22</cp:revision>
  <dcterms:created xsi:type="dcterms:W3CDTF">2007-10-04T18:58:52Z</dcterms:created>
  <dcterms:modified xsi:type="dcterms:W3CDTF">2015-07-15T09:56:44Z</dcterms:modified>
</cp:coreProperties>
</file>