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302" r:id="rId2"/>
    <p:sldId id="267" r:id="rId3"/>
    <p:sldId id="266" r:id="rId4"/>
    <p:sldId id="269" r:id="rId5"/>
    <p:sldId id="270" r:id="rId6"/>
    <p:sldId id="271" r:id="rId7"/>
    <p:sldId id="272" r:id="rId8"/>
    <p:sldId id="260" r:id="rId9"/>
    <p:sldId id="259" r:id="rId10"/>
    <p:sldId id="261" r:id="rId11"/>
    <p:sldId id="268" r:id="rId12"/>
    <p:sldId id="262" r:id="rId13"/>
    <p:sldId id="263" r:id="rId14"/>
    <p:sldId id="264" r:id="rId15"/>
    <p:sldId id="265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90" r:id="rId33"/>
    <p:sldId id="292" r:id="rId34"/>
    <p:sldId id="291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9898" autoAdjust="0"/>
  </p:normalViewPr>
  <p:slideViewPr>
    <p:cSldViewPr>
      <p:cViewPr varScale="1">
        <p:scale>
          <a:sx n="52" d="100"/>
          <a:sy n="52" d="100"/>
        </p:scale>
        <p:origin x="-2338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4C478A-7C2F-4837-AE82-257DDA27BF04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FB82CF-2C16-421C-90C3-EE73A450198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272739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l.wikipedia.org/wiki/Atom" TargetMode="External"/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pl.wikipedia.org/wiki/Wi%C4%85zanie_jonowe" TargetMode="External"/><Relationship Id="rId5" Type="http://schemas.openxmlformats.org/officeDocument/2006/relationships/hyperlink" Target="https://pl.wikipedia.org/wiki/Wi%C4%85zanie_chemiczne" TargetMode="External"/><Relationship Id="rId4" Type="http://schemas.openxmlformats.org/officeDocument/2006/relationships/hyperlink" Target="https://pl.wikipedia.org/wiki/Zwi%C4%85zek_chemiczny" TargetMode="Externa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48850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Wyróżnia się następujące etapy pracy naukowej, które są jednocześnie głównymi składnikami metody naukowej:</a:t>
            </a:r>
          </a:p>
          <a:p>
            <a:endParaRPr lang="pl-PL" dirty="0" smtClean="0"/>
          </a:p>
          <a:p>
            <a:r>
              <a:rPr lang="pl-PL" dirty="0" smtClean="0"/>
              <a:t>ustalenie i uzasadnienie problemu oraz dostrzeżenie zagadnień pochodnych;</a:t>
            </a:r>
          </a:p>
          <a:p>
            <a:r>
              <a:rPr lang="pl-PL" dirty="0" smtClean="0"/>
              <a:t>krytyka problemu w świetle dotychczasowych osiągnięć nauki (analiza literatury przedmiotu);</a:t>
            </a:r>
          </a:p>
          <a:p>
            <a:r>
              <a:rPr lang="pl-PL" dirty="0" smtClean="0"/>
              <a:t>wyliczenie niezbędnych założeń lub twierdzeń, czasem także hipotez;</a:t>
            </a:r>
          </a:p>
          <a:p>
            <a:r>
              <a:rPr lang="pl-PL" dirty="0" smtClean="0"/>
              <a:t>ustalenie metod roboczych, obejmujące krytykę metod dotychczasowych i wybór lub konstrukcję metod nowych;</a:t>
            </a:r>
          </a:p>
          <a:p>
            <a:r>
              <a:rPr lang="pl-PL" dirty="0" smtClean="0"/>
              <a:t>przeprowadzenie badań naukowych: wykonanie czynności wynikających z postawionego problemu i wybranej metody roboczej;</a:t>
            </a:r>
          </a:p>
          <a:p>
            <a:r>
              <a:rPr lang="pl-PL" dirty="0" smtClean="0"/>
              <a:t>opracowanie materiałów zebranych w czasie badań i ich synteza;</a:t>
            </a:r>
          </a:p>
          <a:p>
            <a:r>
              <a:rPr lang="pl-PL" dirty="0" smtClean="0"/>
              <a:t>pisemne opracowanie wyników badań aż do stanu pracy gotowej do druku, po czym ujawnienie ich w publikacji naukowej;</a:t>
            </a:r>
          </a:p>
          <a:p>
            <a:r>
              <a:rPr lang="pl-PL" dirty="0" smtClean="0"/>
              <a:t>krytyczna ocena przebiegu własnych badań i pisemnego opracowania wyników.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199834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770201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 Eksperyment - obejmuje czynności wykonane w celu zbadania i wyjaśnienia zjawiska </a:t>
            </a:r>
          </a:p>
          <a:p>
            <a:r>
              <a:rPr lang="pl-PL" dirty="0" smtClean="0"/>
              <a:t>Zaplanowany eksperyment przeprowadza się w określnych warunkach temp., ciśnienia musi spełnić następujące warunki:</a:t>
            </a:r>
          </a:p>
          <a:p>
            <a:r>
              <a:rPr lang="pl-PL" dirty="0" smtClean="0"/>
              <a:t>Bada jeden określony problem,</a:t>
            </a:r>
          </a:p>
          <a:p>
            <a:r>
              <a:rPr lang="pl-PL" dirty="0" smtClean="0"/>
              <a:t>Otrzymane wyniki są powtarzalne </a:t>
            </a:r>
          </a:p>
          <a:p>
            <a:r>
              <a:rPr lang="pl-PL" dirty="0" smtClean="0"/>
              <a:t>W określonych przypadkach ma zastosowanie próba kontrolna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672992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60034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Wymogi formalne opisu:</a:t>
            </a:r>
          </a:p>
          <a:p>
            <a:r>
              <a:rPr lang="pl-PL" dirty="0" smtClean="0"/>
              <a:t>Tytuł</a:t>
            </a:r>
          </a:p>
          <a:p>
            <a:r>
              <a:rPr lang="pl-PL" dirty="0" smtClean="0"/>
              <a:t>Instrukcja (opis czynności, dobór sprzętu laboratoryjnego i odczynników chemicznych)</a:t>
            </a:r>
          </a:p>
          <a:p>
            <a:r>
              <a:rPr lang="pl-PL" dirty="0" smtClean="0"/>
              <a:t>Schemat </a:t>
            </a:r>
          </a:p>
          <a:p>
            <a:r>
              <a:rPr lang="pl-PL" dirty="0" smtClean="0"/>
              <a:t>Obserwacje (spostrzeżenia dokonane za pomocą organów zmysłu):</a:t>
            </a:r>
          </a:p>
          <a:p>
            <a:r>
              <a:rPr lang="pl-PL" dirty="0" smtClean="0"/>
              <a:t>Zmiana barwy, obecność produktów gazowych, powstanie zapachu, efekty dźwiękowe, wytrącenie osadu, zmiana temperatury układu)</a:t>
            </a:r>
          </a:p>
          <a:p>
            <a:r>
              <a:rPr lang="pl-PL" dirty="0" smtClean="0"/>
              <a:t>Wnioski: stwierdzenia sformułowane na podstawie obserwacji, prawa chemiczne, równanie reakcji chemicznej jako uzupełnienie wniosków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630759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418852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Instrukcja (opis czynności, dobór sprzętu laboratoryjnego i odczynników chemicznych)</a:t>
            </a:r>
          </a:p>
          <a:p>
            <a:r>
              <a:rPr lang="pl-PL" dirty="0" smtClean="0"/>
              <a:t>Schemat 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5778822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Wiązanie metaliczne jest silne przyciąganie między ściśle upakowanych jonów metali i pozytywne "morza" o przeniosły elektronów. Przyciągania między jonami metali i przeniosły elektronów należy przezwyciężyć, aby stopić lub gotować metal.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4582559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Szereg napięciowy metali (inaczej szereg elektrochemiczny, szereg aktywności metali) to zestawienie pierwiastków chemicznych o właściwościach metalicznych, według ich potencjału standardowego E0. Punktem odniesienia dla tego zestawienia jest elektroda wodorowa, której potencjał standardowy przyjmuje się umownie za zero.</a:t>
            </a:r>
          </a:p>
          <a:p>
            <a:endParaRPr lang="pl-PL" dirty="0" smtClean="0"/>
          </a:p>
          <a:p>
            <a:r>
              <a:rPr lang="pl-PL" dirty="0" smtClean="0"/>
              <a:t>Praktyczne znaczenie szeregu napięciowego metali wynika z faktu, że metal bardziej aktywny wypiera (poza niektórymi wyjątkami) metal mniej aktywny z roztworu jego soli, zaś dobrą miarą aktywności chemicznej metali jest ich potencjał standardowy.</a:t>
            </a:r>
          </a:p>
          <a:p>
            <a:endParaRPr lang="pl-PL" dirty="0" smtClean="0"/>
          </a:p>
          <a:p>
            <a:r>
              <a:rPr lang="pl-PL" dirty="0" smtClean="0"/>
              <a:t>Szereg ważniejszych metali uporządkowany w kierunku wzrostu potencjału i zarazem spadku łatwości tworzenia kationów:</a:t>
            </a:r>
          </a:p>
          <a:p>
            <a:endParaRPr lang="pl-PL" dirty="0" smtClean="0"/>
          </a:p>
          <a:p>
            <a:r>
              <a:rPr lang="pl-PL" dirty="0" smtClean="0"/>
              <a:t>Li K Na Ca Mg Al Zn Cr Fe Cd Co Ni Sn Pb H Sb Bi Cu Ag Hg Pt Au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8428313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Napięcie elektryczne – różnica potencjałów elektrycznych między dwoma punktami obwodu elektrycznego lub pola elektrycznego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054512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Elektroda – końcowy element niektórych układów lub urządzeń elektrycznych, przewodnik elektryczny wysyłający ładunek elektryczny lub przyjmujący go z otoczenia, albo kształtujący pole elektrostatyczne w swoim otoczeniu.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6072110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Stopień utlenienia</a:t>
            </a:r>
            <a:r>
              <a:rPr lang="pl-PL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</a:t>
            </a:r>
            <a:r>
              <a:rPr lang="pl-PL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liczba utlenienia</a:t>
            </a:r>
            <a:r>
              <a:rPr lang="pl-PL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– formalna wartość ładunku </a:t>
            </a:r>
            <a:r>
              <a:rPr lang="pl-PL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Atom"/>
              </a:rPr>
              <a:t>atomu</a:t>
            </a:r>
            <a:r>
              <a:rPr lang="pl-PL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w </a:t>
            </a:r>
            <a:r>
              <a:rPr lang="pl-PL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Związek chemiczny"/>
              </a:rPr>
              <a:t>związku chemicznym</a:t>
            </a:r>
            <a:r>
              <a:rPr lang="pl-PL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przy założeniu, że wszystkie </a:t>
            </a:r>
            <a:r>
              <a:rPr lang="pl-PL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Wiązanie chemiczne"/>
              </a:rPr>
              <a:t>wiązania chemiczne</a:t>
            </a:r>
            <a:r>
              <a:rPr lang="pl-PL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w danej cząsteczce mają charakter </a:t>
            </a:r>
            <a:r>
              <a:rPr lang="pl-PL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Wiązanie jonowe"/>
              </a:rPr>
              <a:t>wiązań jonowych</a:t>
            </a:r>
            <a:r>
              <a:rPr lang="pl-PL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30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917155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31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2240803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32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6154623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Elektroliza roztworów wodnych</a:t>
            </a:r>
          </a:p>
          <a:p>
            <a:r>
              <a:rPr lang="pl-PL" dirty="0" smtClean="0"/>
              <a:t>→ Możliwe reakcje katodowe pół (redukcja)</a:t>
            </a:r>
          </a:p>
          <a:p>
            <a:r>
              <a:rPr lang="pl-PL" dirty="0" smtClean="0"/>
              <a:t>1. Redukcja H2O</a:t>
            </a:r>
          </a:p>
          <a:p>
            <a:r>
              <a:rPr lang="pl-PL" dirty="0" smtClean="0"/>
              <a:t>2. Zmniejszenie kationów w roztworze</a:t>
            </a:r>
          </a:p>
          <a:p>
            <a:r>
              <a:rPr lang="pl-PL" dirty="0" smtClean="0"/>
              <a:t>→ Możliwość anody pół reakcje (utlenianie)</a:t>
            </a:r>
          </a:p>
          <a:p>
            <a:r>
              <a:rPr lang="pl-PL" dirty="0" smtClean="0"/>
              <a:t>1. Utlenianie H2O</a:t>
            </a:r>
          </a:p>
          <a:p>
            <a:r>
              <a:rPr lang="pl-PL" dirty="0" smtClean="0"/>
              <a:t>2. Utlenianie elektrod aktywnych metali</a:t>
            </a:r>
          </a:p>
          <a:p>
            <a:r>
              <a:rPr lang="pl-PL" dirty="0" smtClean="0"/>
              <a:t>3. Utlenianie anionów w roztworze</a:t>
            </a:r>
          </a:p>
          <a:p>
            <a:r>
              <a:rPr lang="pl-PL" dirty="0" smtClean="0"/>
              <a:t>→ reakcja połówkowa o wyższej wartości EO (konieczności</a:t>
            </a:r>
          </a:p>
          <a:p>
            <a:r>
              <a:rPr lang="pl-PL" dirty="0" smtClean="0"/>
              <a:t>silniejszym środkiem utleniającym) występuje na katodzie</a:t>
            </a:r>
          </a:p>
          <a:p>
            <a:r>
              <a:rPr lang="pl-PL" dirty="0" smtClean="0"/>
              <a:t>→ reakcja połówkowa o niższej wartości EO (konieczności</a:t>
            </a:r>
          </a:p>
          <a:p>
            <a:r>
              <a:rPr lang="pl-PL" dirty="0" smtClean="0"/>
              <a:t>silniejszy środek redukujący) występuje na anodzie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34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9594836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Możliwe reakcje katodowe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1. Redukcja H</a:t>
            </a:r>
            <a:r>
              <a:rPr kumimoji="0" lang="pl-PL" sz="2400" b="0" i="0" u="none" strike="noStrike" kern="1200" cap="none" spc="0" normalizeH="0" baseline="-25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2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O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	2H</a:t>
            </a:r>
            <a:r>
              <a:rPr kumimoji="0" lang="pl-PL" sz="2400" b="0" i="0" u="none" strike="noStrike" kern="1200" cap="none" spc="0" normalizeH="0" baseline="-25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2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O</a:t>
            </a:r>
            <a:r>
              <a:rPr kumimoji="0" lang="pl-PL" sz="2400" b="0" i="0" u="none" strike="noStrike" kern="1200" cap="none" spc="0" normalizeH="0" baseline="-25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(l)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 + 2e</a:t>
            </a:r>
            <a:r>
              <a:rPr kumimoji="0" lang="pl-PL" sz="240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-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 → H</a:t>
            </a:r>
            <a:r>
              <a:rPr kumimoji="0" lang="pl-PL" sz="2400" b="0" i="0" u="none" strike="noStrike" kern="1200" cap="none" spc="0" normalizeH="0" baseline="-25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2(g) 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+ 2OH</a:t>
            </a:r>
            <a:r>
              <a:rPr kumimoji="0" lang="pl-PL" sz="240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-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 	E</a:t>
            </a:r>
            <a:r>
              <a:rPr kumimoji="0" lang="pl-PL" sz="240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0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 = -0,42 V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		z nadnapięciem  ≈ -1,0 V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2. Redukcja kationów obecnych w roztworze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	Na</a:t>
            </a:r>
            <a:r>
              <a:rPr kumimoji="0" lang="pl-PL" sz="240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+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 + e</a:t>
            </a:r>
            <a:r>
              <a:rPr kumimoji="0" lang="pl-PL" sz="240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-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 → Na(s)  		E</a:t>
            </a:r>
            <a:r>
              <a:rPr kumimoji="0" lang="pl-PL" sz="240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0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 = -2,71 V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Calibri"/>
              <a:cs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→ reakcja połówkowa (1) posiada najwyższą (bardziej dodatnią) wartość E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dlatego na katodzie H</a:t>
            </a:r>
            <a:r>
              <a:rPr kumimoji="0" lang="pl-PL" sz="2400" b="0" i="0" u="none" strike="noStrike" kern="1200" cap="none" spc="0" normalizeH="0" baseline="-25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2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O redukuje  si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Calibri"/>
              </a:rPr>
              <a:t>ę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 do H</a:t>
            </a:r>
            <a:r>
              <a:rPr kumimoji="0" lang="pl-PL" sz="2400" b="0" i="0" u="none" strike="noStrike" kern="1200" cap="none" spc="0" normalizeH="0" baseline="-25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2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Calibri"/>
                <a:cs typeface="Times New Roman"/>
              </a:rPr>
              <a:t> </a:t>
            </a:r>
            <a:endParaRPr kumimoji="0" lang="pl-PL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Calibri"/>
              <a:cs typeface="Times New Roman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36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5092583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400" dirty="0" smtClean="0">
                <a:effectLst/>
                <a:latin typeface="+mn-lt"/>
                <a:ea typeface="Calibri"/>
                <a:cs typeface="Times New Roman"/>
              </a:rPr>
              <a:t>Reakcja połówkowa (3) ma najniższą wartość </a:t>
            </a:r>
            <a:r>
              <a:rPr lang="pl-PL" sz="2400" dirty="0" err="1" smtClean="0">
                <a:effectLst/>
                <a:latin typeface="+mn-lt"/>
                <a:ea typeface="Calibri"/>
                <a:cs typeface="Times New Roman"/>
              </a:rPr>
              <a:t>Eo</a:t>
            </a:r>
            <a:r>
              <a:rPr lang="pl-PL" sz="2400" dirty="0" smtClean="0">
                <a:effectLst/>
                <a:latin typeface="+mn-lt"/>
                <a:ea typeface="Calibri"/>
                <a:cs typeface="Times New Roman"/>
              </a:rPr>
              <a:t> </a:t>
            </a:r>
            <a:r>
              <a:rPr lang="pl-PL" sz="2400" dirty="0" smtClean="0">
                <a:effectLst/>
                <a:latin typeface="Cambria Math"/>
                <a:ea typeface="Calibri"/>
                <a:cs typeface="Cambria Math"/>
              </a:rPr>
              <a:t>⇒</a:t>
            </a:r>
            <a:r>
              <a:rPr lang="pl-PL" sz="2400" dirty="0" smtClean="0">
                <a:effectLst/>
                <a:latin typeface="+mn-lt"/>
                <a:ea typeface="Calibri"/>
                <a:cs typeface="Times New Roman"/>
              </a:rPr>
              <a:t> CLIS</a:t>
            </a:r>
          </a:p>
          <a:p>
            <a:r>
              <a:rPr lang="pl-PL" sz="2400" dirty="0" smtClean="0">
                <a:effectLst/>
                <a:latin typeface="+mn-lt"/>
                <a:ea typeface="Calibri"/>
                <a:cs typeface="Times New Roman"/>
              </a:rPr>
              <a:t>utlenia się Cl2 na anodzie</a:t>
            </a:r>
            <a:endParaRPr kumimoji="0" lang="pl-PL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Calibri"/>
              <a:cs typeface="Times New Roman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37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5092583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Analizę jakościową kationów i anionów w roztworach wodnych prowadzimy wykorzystując:</a:t>
            </a:r>
          </a:p>
          <a:p>
            <a:r>
              <a:rPr lang="pl-PL" dirty="0" smtClean="0"/>
              <a:t>reakcje strącania charakterystycznych osadów </a:t>
            </a:r>
          </a:p>
          <a:p>
            <a:r>
              <a:rPr lang="pl-PL" dirty="0" smtClean="0"/>
              <a:t>powstawania charakterystycznych zabarwienia </a:t>
            </a:r>
          </a:p>
          <a:p>
            <a:r>
              <a:rPr lang="pl-PL" dirty="0" smtClean="0"/>
              <a:t>wydzielania charakterystyczne gazów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39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7698886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Analizę jakościową kationów i anionów w roztworach wodnych prowadzimy wykorzystując:</a:t>
            </a:r>
          </a:p>
          <a:p>
            <a:r>
              <a:rPr lang="pl-PL" dirty="0" smtClean="0"/>
              <a:t>reakcje strącania charakterystycznych osadów </a:t>
            </a:r>
          </a:p>
          <a:p>
            <a:r>
              <a:rPr lang="pl-PL" dirty="0" smtClean="0"/>
              <a:t>powstawania charakterystycznych zabarwienia </a:t>
            </a:r>
          </a:p>
          <a:p>
            <a:r>
              <a:rPr lang="pl-PL" dirty="0" smtClean="0"/>
              <a:t>wydzielania charakterystyczne gazów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40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7698886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41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90170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 smtClean="0"/>
              <a:t>CdS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82CF-2C16-421C-90C3-EE73A450198C}" type="slidenum">
              <a:rPr lang="pl-PL" smtClean="0"/>
              <a:pPr/>
              <a:t>42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028324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53417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722075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863821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666339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621540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503415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615094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2647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99166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714525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730099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31336-58EC-4EDB-A6B5-E23350E5D202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F0492-8A58-45BE-89B7-A98751A663B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109705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ole tekstowe 15"/>
          <p:cNvSpPr txBox="1"/>
          <p:nvPr/>
        </p:nvSpPr>
        <p:spPr>
          <a:xfrm>
            <a:off x="1403648" y="2348880"/>
            <a:ext cx="61926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latin typeface="Arial" pitchFamily="34" charset="0"/>
                <a:cs typeface="Arial" pitchFamily="34" charset="0"/>
              </a:rPr>
              <a:t>projekt nr </a:t>
            </a:r>
            <a:r>
              <a:rPr lang="pl-PL" sz="1600" dirty="0" smtClean="0"/>
              <a:t>POKL.03.03.04-00-110/12</a:t>
            </a:r>
            <a:endParaRPr lang="pl-PL" sz="16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l-PL" dirty="0" smtClean="0"/>
              <a:t>„Z Wojskową Akademią Techniczną nauka jest fascynująca!” </a:t>
            </a:r>
          </a:p>
        </p:txBody>
      </p:sp>
      <p:sp>
        <p:nvSpPr>
          <p:cNvPr id="18" name="pole tekstowe 17"/>
          <p:cNvSpPr txBox="1"/>
          <p:nvPr/>
        </p:nvSpPr>
        <p:spPr>
          <a:xfrm>
            <a:off x="971600" y="3284984"/>
            <a:ext cx="7530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/>
              <a:t>WYKŁAD Z CHEMII</a:t>
            </a:r>
          </a:p>
          <a:p>
            <a:pPr algn="ctr"/>
            <a:r>
              <a:rPr lang="pl-PL" sz="2400" dirty="0" smtClean="0"/>
              <a:t>dla uczestników obozu w dniach 15.06-19-06.2015 r.</a:t>
            </a:r>
            <a:endParaRPr lang="pl-PL" sz="2400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4175448" y="5589240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SzPct val="45000"/>
              <a:buFont typeface="StarSymbol"/>
              <a:buNone/>
              <a:tabLst>
                <a:tab pos="0" algn="l"/>
                <a:tab pos="914400" algn="l"/>
                <a:tab pos="1828800" algn="l"/>
                <a:tab pos="2741613" algn="l"/>
                <a:tab pos="3657600" algn="l"/>
                <a:tab pos="4572000" algn="l"/>
                <a:tab pos="5484813" algn="l"/>
                <a:tab pos="6399213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altLang="pl-PL" b="1" smtClean="0"/>
              <a:t>dr inż. Jarosław </a:t>
            </a:r>
            <a:r>
              <a:rPr lang="pl-PL" altLang="pl-PL" b="1" dirty="0" smtClean="0"/>
              <a:t>Szulc</a:t>
            </a:r>
            <a:endParaRPr lang="pl-PL" dirty="0">
              <a:cs typeface="Arial" pitchFamily="34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755576" y="4365104"/>
            <a:ext cx="7776864" cy="12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/>
              <a:t>„Przygotowanie teoretyczne do zajęć laboratoryjnych”</a:t>
            </a:r>
            <a:endParaRPr lang="pl-PL" sz="3600" dirty="0"/>
          </a:p>
        </p:txBody>
      </p:sp>
      <p:sp>
        <p:nvSpPr>
          <p:cNvPr id="21" name="pole tekstowe 20"/>
          <p:cNvSpPr txBox="1"/>
          <p:nvPr/>
        </p:nvSpPr>
        <p:spPr>
          <a:xfrm>
            <a:off x="1115616" y="6381328"/>
            <a:ext cx="74013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 smtClean="0"/>
              <a:t>Projekt współfinansowany przez Unię Europejską w ramach Europejskiego Funduszu Społecznego</a:t>
            </a:r>
            <a:endParaRPr lang="pl-PL" sz="1400" dirty="0" smtClean="0"/>
          </a:p>
        </p:txBody>
      </p:sp>
    </p:spTree>
    <p:extLst>
      <p:ext uri="{BB962C8B-B14F-4D97-AF65-F5344CB8AC3E}">
        <p14:creationId xmlns="" xmlns:p14="http://schemas.microsoft.com/office/powerpoint/2010/main" val="149970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Nauka i jej rola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Zdobywanie wiedzy </a:t>
            </a:r>
          </a:p>
          <a:p>
            <a:pPr lvl="1"/>
            <a:r>
              <a:rPr lang="pl-PL" dirty="0" smtClean="0"/>
              <a:t>zaspokojenie </a:t>
            </a:r>
            <a:r>
              <a:rPr lang="pl-PL" dirty="0"/>
              <a:t>ciekawości </a:t>
            </a:r>
            <a:endParaRPr lang="pl-PL" dirty="0" smtClean="0"/>
          </a:p>
          <a:p>
            <a:pPr lvl="1"/>
            <a:r>
              <a:rPr lang="pl-PL" dirty="0" smtClean="0"/>
              <a:t>polepszenie </a:t>
            </a:r>
            <a:r>
              <a:rPr lang="pl-PL" dirty="0"/>
              <a:t>warunków życia</a:t>
            </a:r>
          </a:p>
        </p:txBody>
      </p:sp>
    </p:spTree>
    <p:extLst>
      <p:ext uri="{BB962C8B-B14F-4D97-AF65-F5344CB8AC3E}">
        <p14:creationId xmlns:p14="http://schemas.microsoft.com/office/powerpoint/2010/main" xmlns="" val="439436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Rola i miejsce chemii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Filozofia (logika, matematyka (?) )</a:t>
            </a:r>
          </a:p>
          <a:p>
            <a:r>
              <a:rPr lang="pl-PL" dirty="0" smtClean="0"/>
              <a:t>Fizyka</a:t>
            </a:r>
          </a:p>
          <a:p>
            <a:r>
              <a:rPr lang="pl-PL" b="1" dirty="0" smtClean="0"/>
              <a:t>Chemia</a:t>
            </a:r>
          </a:p>
          <a:p>
            <a:r>
              <a:rPr lang="pl-PL" dirty="0" smtClean="0"/>
              <a:t>Biologia</a:t>
            </a:r>
          </a:p>
          <a:p>
            <a:r>
              <a:rPr lang="pl-PL" dirty="0" smtClean="0"/>
              <a:t>Nauki medyczne, ekologia,  psychologia ...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420054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Chemia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Bada </a:t>
            </a:r>
            <a:r>
              <a:rPr lang="pl-PL" dirty="0"/>
              <a:t>właściwości </a:t>
            </a:r>
            <a:r>
              <a:rPr lang="pl-PL" dirty="0" smtClean="0"/>
              <a:t>substancji i przemiany </a:t>
            </a:r>
            <a:r>
              <a:rPr lang="pl-PL" dirty="0"/>
              <a:t>zachodzące pomiędzy </a:t>
            </a:r>
            <a:r>
              <a:rPr lang="pl-PL" dirty="0" smtClean="0"/>
              <a:t>nimi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143916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Substancja chemiczna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Materia - budulec obiektów, które można zaobserwować we wszechświecie (wszystko co zajmuje </a:t>
            </a:r>
            <a:r>
              <a:rPr lang="pl-PL" dirty="0" smtClean="0"/>
              <a:t>przestrzeń)</a:t>
            </a:r>
            <a:endParaRPr lang="pl-PL" dirty="0"/>
          </a:p>
          <a:p>
            <a:r>
              <a:rPr lang="pl-PL" dirty="0" smtClean="0"/>
              <a:t>Substancja </a:t>
            </a:r>
            <a:r>
              <a:rPr lang="pl-PL" dirty="0"/>
              <a:t>– coś co istnieje ma określone własności </a:t>
            </a:r>
            <a:r>
              <a:rPr lang="pl-PL" dirty="0" smtClean="0"/>
              <a:t>(kształt </a:t>
            </a:r>
            <a:r>
              <a:rPr lang="pl-PL" dirty="0"/>
              <a:t>nie jest </a:t>
            </a:r>
            <a:r>
              <a:rPr lang="pl-PL" dirty="0" smtClean="0"/>
              <a:t>istotny)</a:t>
            </a:r>
            <a:endParaRPr lang="pl-PL" dirty="0"/>
          </a:p>
          <a:p>
            <a:r>
              <a:rPr lang="pl-PL" dirty="0"/>
              <a:t>Substancja </a:t>
            </a:r>
            <a:r>
              <a:rPr lang="pl-PL" dirty="0" smtClean="0"/>
              <a:t>chemiczna </a:t>
            </a:r>
            <a:r>
              <a:rPr lang="pl-PL" dirty="0"/>
              <a:t>- substancja jednorodna, o </a:t>
            </a:r>
            <a:r>
              <a:rPr lang="pl-PL" dirty="0" smtClean="0"/>
              <a:t>stałym (niezmiennym) składzie </a:t>
            </a:r>
            <a:r>
              <a:rPr lang="pl-PL" dirty="0"/>
              <a:t>chemicznym</a:t>
            </a:r>
          </a:p>
        </p:txBody>
      </p:sp>
    </p:spTree>
    <p:extLst>
      <p:ext uri="{BB962C8B-B14F-4D97-AF65-F5344CB8AC3E}">
        <p14:creationId xmlns:p14="http://schemas.microsoft.com/office/powerpoint/2010/main" xmlns="" val="3693520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Substancje </a:t>
            </a:r>
            <a:r>
              <a:rPr lang="pl-PL" dirty="0"/>
              <a:t>chemiczne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Proste </a:t>
            </a:r>
            <a:r>
              <a:rPr lang="pl-PL" dirty="0" smtClean="0"/>
              <a:t>- pierwiastki </a:t>
            </a:r>
            <a:r>
              <a:rPr lang="pl-PL" dirty="0"/>
              <a:t>chemiczne </a:t>
            </a:r>
            <a:endParaRPr lang="pl-PL" dirty="0" smtClean="0"/>
          </a:p>
          <a:p>
            <a:r>
              <a:rPr lang="pl-PL" dirty="0"/>
              <a:t>Złożone </a:t>
            </a:r>
            <a:r>
              <a:rPr lang="pl-PL" dirty="0" smtClean="0"/>
              <a:t>- związki </a:t>
            </a:r>
            <a:r>
              <a:rPr lang="pl-PL" dirty="0"/>
              <a:t>chemiczne</a:t>
            </a:r>
          </a:p>
        </p:txBody>
      </p:sp>
    </p:spTree>
    <p:extLst>
      <p:ext uri="{BB962C8B-B14F-4D97-AF65-F5344CB8AC3E}">
        <p14:creationId xmlns:p14="http://schemas.microsoft.com/office/powerpoint/2010/main" xmlns="" val="2603228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metoda naukowa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525086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Metoda </a:t>
            </a:r>
            <a:r>
              <a:rPr lang="pl-PL" dirty="0" smtClean="0"/>
              <a:t>naukowa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l-PL" dirty="0"/>
              <a:t>D</a:t>
            </a:r>
            <a:r>
              <a:rPr lang="pl-PL" dirty="0" smtClean="0"/>
              <a:t>ostrzeżenie </a:t>
            </a:r>
            <a:r>
              <a:rPr lang="pl-PL" dirty="0"/>
              <a:t>problemu (zjawiska) </a:t>
            </a:r>
            <a:r>
              <a:rPr lang="pl-PL" dirty="0" smtClean="0"/>
              <a:t>niezrozumiałego </a:t>
            </a:r>
            <a:r>
              <a:rPr lang="pl-PL" dirty="0"/>
              <a:t>w oparciu o posiadaną </a:t>
            </a:r>
            <a:r>
              <a:rPr lang="pl-PL" dirty="0" smtClean="0"/>
              <a:t>wiedzę</a:t>
            </a:r>
          </a:p>
          <a:p>
            <a:r>
              <a:rPr lang="pl-PL" dirty="0" smtClean="0"/>
              <a:t>Ustalenie metody i przeprowadzenie </a:t>
            </a:r>
            <a:r>
              <a:rPr lang="pl-PL" dirty="0"/>
              <a:t>badań naukowych (wykonywanie </a:t>
            </a:r>
            <a:r>
              <a:rPr lang="pl-PL" dirty="0" smtClean="0"/>
              <a:t>doświadczeń)</a:t>
            </a:r>
          </a:p>
          <a:p>
            <a:r>
              <a:rPr lang="pl-PL" dirty="0"/>
              <a:t>Opracowanie wyników i sformułowanie hipotezy</a:t>
            </a:r>
            <a:endParaRPr lang="pl-PL" dirty="0" smtClean="0"/>
          </a:p>
          <a:p>
            <a:r>
              <a:rPr lang="pl-PL" dirty="0" smtClean="0"/>
              <a:t>Publikacja </a:t>
            </a:r>
          </a:p>
          <a:p>
            <a:r>
              <a:rPr lang="pl-PL" dirty="0" smtClean="0"/>
              <a:t>Krytyczna </a:t>
            </a:r>
            <a:r>
              <a:rPr lang="pl-PL" dirty="0"/>
              <a:t>ocena i weryfikacja wyników przez innych badaczy</a:t>
            </a:r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687305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Hipotezy i teorie naukowe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/>
              <a:t>Eksperymenty prowadzone są przeprowadzane w celu wywołania określonego </a:t>
            </a:r>
            <a:r>
              <a:rPr lang="pl-PL" dirty="0" smtClean="0"/>
              <a:t>procesu</a:t>
            </a:r>
          </a:p>
          <a:p>
            <a:r>
              <a:rPr lang="pl-PL" dirty="0"/>
              <a:t>Obserwacje i eksperymenty, które służą do sprawdzenia sformułowanych hipotez</a:t>
            </a:r>
          </a:p>
          <a:p>
            <a:r>
              <a:rPr lang="pl-PL" dirty="0"/>
              <a:t>Hipotezy zweryfikowane eksperymentalnie dają podstawy do powstania teorii </a:t>
            </a:r>
            <a:r>
              <a:rPr lang="pl-PL" dirty="0" smtClean="0"/>
              <a:t>naukowej.</a:t>
            </a:r>
          </a:p>
          <a:p>
            <a:r>
              <a:rPr lang="pl-PL" dirty="0"/>
              <a:t>Odkrycie zjawiska sprzecznego z teorią powoduje modyfikację lub zmianę teorii </a:t>
            </a:r>
          </a:p>
          <a:p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951285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Eksperyment </a:t>
            </a:r>
            <a:r>
              <a:rPr lang="pl-PL" dirty="0" smtClean="0"/>
              <a:t> (doświadczenie)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Obejmuje </a:t>
            </a:r>
            <a:r>
              <a:rPr lang="pl-PL" dirty="0"/>
              <a:t>czynności wykonane w celu zbadania i wyjaśnienia zjawiska </a:t>
            </a:r>
          </a:p>
          <a:p>
            <a:r>
              <a:rPr lang="pl-PL" dirty="0"/>
              <a:t>Zaplanowany eksperyment przeprowadza się w określnych warunkach </a:t>
            </a:r>
            <a:r>
              <a:rPr lang="pl-PL" dirty="0" smtClean="0"/>
              <a:t>(np. temp</a:t>
            </a:r>
            <a:r>
              <a:rPr lang="pl-PL" dirty="0"/>
              <a:t>., </a:t>
            </a:r>
            <a:r>
              <a:rPr lang="pl-PL" dirty="0" smtClean="0"/>
              <a:t>ciśnienia) Otrzymane </a:t>
            </a:r>
            <a:r>
              <a:rPr lang="pl-PL" dirty="0"/>
              <a:t>wyniki </a:t>
            </a:r>
            <a:r>
              <a:rPr lang="pl-PL" dirty="0" smtClean="0"/>
              <a:t>muszą być powtarzalne i odtwarzalne (próba kontrolna)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168403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Wykonanie doświadczenia chemicznego  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733570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Wykonanie </a:t>
            </a:r>
            <a:r>
              <a:rPr lang="pl-PL" dirty="0"/>
              <a:t>doświadczenia chemicznego 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/>
              <a:t>Podstawowe zasady bezpieczeństwa</a:t>
            </a:r>
          </a:p>
          <a:p>
            <a:r>
              <a:rPr lang="pl-PL" dirty="0" smtClean="0"/>
              <a:t>Instrukcja</a:t>
            </a:r>
          </a:p>
          <a:p>
            <a:r>
              <a:rPr lang="pl-PL" dirty="0" smtClean="0"/>
              <a:t>Obserwacje </a:t>
            </a:r>
            <a:r>
              <a:rPr lang="pl-PL" dirty="0"/>
              <a:t>(spostrzeżenia dokonane za pomocą organów zmysłu):</a:t>
            </a:r>
          </a:p>
          <a:p>
            <a:r>
              <a:rPr lang="pl-PL" dirty="0"/>
              <a:t>Zmiana barwy, obecność produktów gazowych, powstanie zapachu, efekty dźwiękowe, wytrącenie osadu, zmiana temperatury układu)</a:t>
            </a:r>
          </a:p>
          <a:p>
            <a:r>
              <a:rPr lang="pl-PL" dirty="0"/>
              <a:t>Wnioski: stwierdzenia sformułowane na podstawie </a:t>
            </a:r>
            <a:r>
              <a:rPr lang="pl-PL" dirty="0" smtClean="0"/>
              <a:t>obserwacji i znanych praw chemicznych, </a:t>
            </a:r>
            <a:r>
              <a:rPr lang="pl-PL" dirty="0"/>
              <a:t>równanie reakcji chemicznej jako uzupełnienie wniosków </a:t>
            </a:r>
          </a:p>
        </p:txBody>
      </p:sp>
    </p:spTree>
    <p:extLst>
      <p:ext uri="{BB962C8B-B14F-4D97-AF65-F5344CB8AC3E}">
        <p14:creationId xmlns:p14="http://schemas.microsoft.com/office/powerpoint/2010/main" xmlns="" val="1536114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Bezpieczeństwo w laboratorium chemicznym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Potencjalne zagrożenia </a:t>
            </a:r>
            <a:r>
              <a:rPr lang="pl-PL" dirty="0" smtClean="0"/>
              <a:t>chemiczne</a:t>
            </a:r>
          </a:p>
          <a:p>
            <a:r>
              <a:rPr lang="pl-PL" dirty="0"/>
              <a:t>Sposoby informowania o </a:t>
            </a:r>
            <a:r>
              <a:rPr lang="pl-PL" dirty="0" smtClean="0"/>
              <a:t>zagrożeniach chemicznych</a:t>
            </a:r>
          </a:p>
          <a:p>
            <a:r>
              <a:rPr lang="pl-PL" dirty="0"/>
              <a:t>Podstawowe zasady zachowania się w </a:t>
            </a:r>
            <a:r>
              <a:rPr lang="pl-PL" dirty="0" smtClean="0"/>
              <a:t>laboratorium</a:t>
            </a:r>
          </a:p>
          <a:p>
            <a:r>
              <a:rPr lang="pl-PL" dirty="0" smtClean="0"/>
              <a:t>Zasady </a:t>
            </a:r>
            <a:r>
              <a:rPr lang="pl-PL" dirty="0"/>
              <a:t>zachowania się w przypadku powstania zagrożenia</a:t>
            </a:r>
          </a:p>
        </p:txBody>
      </p:sp>
    </p:spTree>
    <p:extLst>
      <p:ext uri="{BB962C8B-B14F-4D97-AF65-F5344CB8AC3E}">
        <p14:creationId xmlns:p14="http://schemas.microsoft.com/office/powerpoint/2010/main" xmlns="" val="104394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Instrukcja laboratoryjną do przeprowadzenia ćwiczenia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Wprowadzenie </a:t>
            </a:r>
            <a:r>
              <a:rPr lang="pl-PL" dirty="0" smtClean="0"/>
              <a:t>teoretyczne</a:t>
            </a:r>
          </a:p>
          <a:p>
            <a:r>
              <a:rPr lang="pl-PL" dirty="0"/>
              <a:t>Opis wykonania </a:t>
            </a:r>
            <a:r>
              <a:rPr lang="pl-PL" dirty="0" smtClean="0"/>
              <a:t>ćwiczenia</a:t>
            </a:r>
          </a:p>
          <a:p>
            <a:pPr lvl="1"/>
            <a:r>
              <a:rPr lang="pl-PL" dirty="0"/>
              <a:t>opis czynności, </a:t>
            </a:r>
            <a:r>
              <a:rPr lang="pl-PL" dirty="0" smtClean="0"/>
              <a:t>	</a:t>
            </a:r>
          </a:p>
          <a:p>
            <a:pPr lvl="1"/>
            <a:r>
              <a:rPr lang="pl-PL" dirty="0" smtClean="0"/>
              <a:t>dobór </a:t>
            </a:r>
            <a:r>
              <a:rPr lang="pl-PL" dirty="0"/>
              <a:t>sprzętu laboratoryjnego i odczynników </a:t>
            </a:r>
            <a:endParaRPr lang="pl-PL" dirty="0" smtClean="0"/>
          </a:p>
          <a:p>
            <a:pPr lvl="1"/>
            <a:r>
              <a:rPr lang="pl-PL" dirty="0" smtClean="0"/>
              <a:t>schemat </a:t>
            </a:r>
            <a:endParaRPr lang="pl-PL" dirty="0"/>
          </a:p>
          <a:p>
            <a:r>
              <a:rPr lang="pl-PL" dirty="0" smtClean="0"/>
              <a:t>Wymagany (zalecany) sposób </a:t>
            </a:r>
            <a:r>
              <a:rPr lang="pl-PL" dirty="0"/>
              <a:t>przygotowania </a:t>
            </a:r>
            <a:r>
              <a:rPr lang="pl-PL" dirty="0" smtClean="0"/>
              <a:t>sprawozdania</a:t>
            </a:r>
          </a:p>
          <a:p>
            <a:r>
              <a:rPr lang="pl-PL" dirty="0"/>
              <a:t>Pytania kontrolne</a:t>
            </a:r>
          </a:p>
        </p:txBody>
      </p:sp>
    </p:spTree>
    <p:extLst>
      <p:ext uri="{BB962C8B-B14F-4D97-AF65-F5344CB8AC3E}">
        <p14:creationId xmlns:p14="http://schemas.microsoft.com/office/powerpoint/2010/main" xmlns="" val="36100431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Obserwacje i wnioski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Obserwacje </a:t>
            </a:r>
            <a:r>
              <a:rPr lang="pl-PL" dirty="0" smtClean="0"/>
              <a:t>(za </a:t>
            </a:r>
            <a:r>
              <a:rPr lang="pl-PL" dirty="0"/>
              <a:t>pomocą organów zmysłu</a:t>
            </a:r>
            <a:r>
              <a:rPr lang="pl-PL" dirty="0" smtClean="0"/>
              <a:t>) i pomiary (</a:t>
            </a:r>
            <a:r>
              <a:rPr lang="pl-PL" dirty="0"/>
              <a:t>za pomocą odpowiednich </a:t>
            </a:r>
            <a:r>
              <a:rPr lang="pl-PL" dirty="0" smtClean="0"/>
              <a:t>przyrządów)</a:t>
            </a:r>
            <a:endParaRPr lang="pl-PL" dirty="0"/>
          </a:p>
          <a:p>
            <a:pPr lvl="1"/>
            <a:r>
              <a:rPr lang="pl-PL" dirty="0"/>
              <a:t>Zmiana barwy, obecność produktów gazowych, powstanie zapachu, efekty dźwiękowe, wytrącenie osadu, zmiana </a:t>
            </a:r>
            <a:r>
              <a:rPr lang="pl-PL" dirty="0" smtClean="0"/>
              <a:t>temperatury, napięcie elektryczne </a:t>
            </a:r>
            <a:endParaRPr lang="pl-PL" dirty="0"/>
          </a:p>
          <a:p>
            <a:r>
              <a:rPr lang="pl-PL" dirty="0"/>
              <a:t>Wnioski: </a:t>
            </a:r>
            <a:endParaRPr lang="pl-PL" dirty="0" smtClean="0"/>
          </a:p>
          <a:p>
            <a:pPr lvl="1"/>
            <a:r>
              <a:rPr lang="pl-PL" dirty="0" smtClean="0"/>
              <a:t>stwierdzenia </a:t>
            </a:r>
            <a:r>
              <a:rPr lang="pl-PL" dirty="0"/>
              <a:t>sformułowane na podstawie obserwacji  z </a:t>
            </a:r>
            <a:r>
              <a:rPr lang="pl-PL" dirty="0" smtClean="0"/>
              <a:t>uwzględnieniem praw </a:t>
            </a:r>
            <a:r>
              <a:rPr lang="pl-PL" dirty="0"/>
              <a:t>chemicznych</a:t>
            </a:r>
          </a:p>
        </p:txBody>
      </p:sp>
    </p:spTree>
    <p:extLst>
      <p:ext uri="{BB962C8B-B14F-4D97-AF65-F5344CB8AC3E}">
        <p14:creationId xmlns:p14="http://schemas.microsoft.com/office/powerpoint/2010/main" xmlns="" val="39046047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budowa </a:t>
            </a:r>
            <a:r>
              <a:rPr lang="pl-PL" dirty="0"/>
              <a:t>materii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481471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Budowa materii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Atomy</a:t>
            </a:r>
          </a:p>
          <a:p>
            <a:r>
              <a:rPr lang="pl-PL" dirty="0" smtClean="0"/>
              <a:t>Cząsteczki</a:t>
            </a:r>
          </a:p>
          <a:p>
            <a:r>
              <a:rPr lang="pl-PL" dirty="0" smtClean="0"/>
              <a:t>Wiązania </a:t>
            </a:r>
            <a:r>
              <a:rPr lang="pl-PL" dirty="0"/>
              <a:t>chemiczne</a:t>
            </a:r>
          </a:p>
        </p:txBody>
      </p:sp>
    </p:spTree>
    <p:extLst>
      <p:ext uri="{BB962C8B-B14F-4D97-AF65-F5344CB8AC3E}">
        <p14:creationId xmlns:p14="http://schemas.microsoft.com/office/powerpoint/2010/main" xmlns="" val="2915797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Atom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J</a:t>
            </a:r>
            <a:r>
              <a:rPr lang="pl-PL" dirty="0" smtClean="0"/>
              <a:t>ądro </a:t>
            </a:r>
            <a:r>
              <a:rPr lang="pl-PL" dirty="0"/>
              <a:t>atomowe </a:t>
            </a:r>
            <a:r>
              <a:rPr lang="pl-PL" dirty="0" smtClean="0"/>
              <a:t>(protony i neutrony)</a:t>
            </a:r>
          </a:p>
          <a:p>
            <a:r>
              <a:rPr lang="pl-PL" dirty="0" smtClean="0"/>
              <a:t>Elektrony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7334696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Wiązania chemiczne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Wiązanie </a:t>
            </a:r>
            <a:r>
              <a:rPr lang="pl-PL" dirty="0" smtClean="0"/>
              <a:t>atomowe</a:t>
            </a:r>
          </a:p>
          <a:p>
            <a:r>
              <a:rPr lang="pl-PL" dirty="0"/>
              <a:t>Wiązanie </a:t>
            </a:r>
            <a:r>
              <a:rPr lang="pl-PL" dirty="0" smtClean="0"/>
              <a:t>jonowe</a:t>
            </a:r>
          </a:p>
          <a:p>
            <a:r>
              <a:rPr lang="pl-PL" dirty="0"/>
              <a:t>Wiązanie metaliczne</a:t>
            </a:r>
          </a:p>
        </p:txBody>
      </p:sp>
    </p:spTree>
    <p:extLst>
      <p:ext uri="{BB962C8B-B14F-4D97-AF65-F5344CB8AC3E}">
        <p14:creationId xmlns:p14="http://schemas.microsoft.com/office/powerpoint/2010/main" xmlns="" val="42128252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Wiązania kowalencyjne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Para elektronów jest współdzielona </a:t>
            </a:r>
            <a:r>
              <a:rPr lang="pl-PL" dirty="0"/>
              <a:t>w porównywalnym stopniu przez </a:t>
            </a:r>
            <a:r>
              <a:rPr lang="pl-PL" dirty="0" smtClean="0"/>
              <a:t>atomy </a:t>
            </a:r>
            <a:r>
              <a:rPr lang="pl-PL" dirty="0"/>
              <a:t>tworzące to wiązanie.</a:t>
            </a:r>
          </a:p>
        </p:txBody>
      </p:sp>
    </p:spTree>
    <p:extLst>
      <p:ext uri="{BB962C8B-B14F-4D97-AF65-F5344CB8AC3E}">
        <p14:creationId xmlns:p14="http://schemas.microsoft.com/office/powerpoint/2010/main" xmlns="" val="25771190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Wiązanie jonowe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Elektrostatyczne </a:t>
            </a:r>
            <a:r>
              <a:rPr lang="pl-PL" dirty="0"/>
              <a:t>oddziaływanie między jonami o różnoimiennych </a:t>
            </a:r>
            <a:r>
              <a:rPr lang="pl-PL" dirty="0" smtClean="0"/>
              <a:t>ładunkach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791394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Wiązanie metaliczne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Odziaływanie </a:t>
            </a:r>
            <a:r>
              <a:rPr lang="pl-PL" dirty="0"/>
              <a:t>między ściśle upakowanych </a:t>
            </a:r>
            <a:r>
              <a:rPr lang="pl-PL" dirty="0" smtClean="0"/>
              <a:t>dodatnimi </a:t>
            </a:r>
            <a:r>
              <a:rPr lang="pl-PL" dirty="0"/>
              <a:t>jonami metalu i </a:t>
            </a:r>
            <a:r>
              <a:rPr lang="pl-PL" dirty="0" smtClean="0"/>
              <a:t>"płynem elektronowym"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8410473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Przewodnictwo </a:t>
            </a:r>
            <a:r>
              <a:rPr lang="pl-PL" dirty="0"/>
              <a:t>elektryczne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Przewodnictwo </a:t>
            </a:r>
            <a:r>
              <a:rPr lang="pl-PL" dirty="0"/>
              <a:t>a rodzaj </a:t>
            </a:r>
            <a:r>
              <a:rPr lang="pl-PL" dirty="0" smtClean="0"/>
              <a:t>wiązania</a:t>
            </a:r>
          </a:p>
          <a:p>
            <a:r>
              <a:rPr lang="pl-PL" dirty="0"/>
              <a:t>Przewodnictwo </a:t>
            </a:r>
            <a:r>
              <a:rPr lang="pl-PL" dirty="0" smtClean="0"/>
              <a:t>elektronowe i jonowe</a:t>
            </a:r>
          </a:p>
          <a:p>
            <a:r>
              <a:rPr lang="pl-PL" dirty="0" smtClean="0"/>
              <a:t>Dysocjacja </a:t>
            </a:r>
            <a:r>
              <a:rPr lang="pl-PL" dirty="0"/>
              <a:t>elektrolityczna</a:t>
            </a:r>
          </a:p>
        </p:txBody>
      </p:sp>
    </p:spTree>
    <p:extLst>
      <p:ext uri="{BB962C8B-B14F-4D97-AF65-F5344CB8AC3E}">
        <p14:creationId xmlns:p14="http://schemas.microsoft.com/office/powerpoint/2010/main" xmlns="" val="29680264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Szereg napięciowy metali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Szereg </a:t>
            </a:r>
            <a:r>
              <a:rPr lang="pl-PL" dirty="0" smtClean="0"/>
              <a:t>metali </a:t>
            </a:r>
            <a:r>
              <a:rPr lang="pl-PL" dirty="0"/>
              <a:t>uporządkowany w kierunku </a:t>
            </a:r>
            <a:r>
              <a:rPr lang="pl-PL" dirty="0" smtClean="0"/>
              <a:t>spadku </a:t>
            </a:r>
            <a:r>
              <a:rPr lang="pl-PL" dirty="0"/>
              <a:t>łatwości tworzenia </a:t>
            </a:r>
            <a:r>
              <a:rPr lang="pl-PL" dirty="0" smtClean="0"/>
              <a:t>kationów:</a:t>
            </a:r>
            <a:br>
              <a:rPr lang="pl-PL" dirty="0" smtClean="0"/>
            </a:br>
            <a:endParaRPr lang="pl-PL" dirty="0" smtClean="0"/>
          </a:p>
          <a:p>
            <a:r>
              <a:rPr lang="pl-PL" dirty="0" smtClean="0"/>
              <a:t>Li </a:t>
            </a:r>
            <a:r>
              <a:rPr lang="pl-PL" dirty="0"/>
              <a:t>K Na Ca Mg Al Zn Cr Fe Cd Co Ni Sn Pb H Sb Bi Cu Ag Hg Pt Au</a:t>
            </a:r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6304115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Potencjał elektryczny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Praca </a:t>
            </a:r>
            <a:r>
              <a:rPr lang="pl-PL" dirty="0"/>
              <a:t>siły elektrycznej wykonanej przy przeniesieniu ładunku </a:t>
            </a:r>
            <a:r>
              <a:rPr lang="pl-PL" dirty="0" smtClean="0"/>
              <a:t>jednostkowego daleko </a:t>
            </a:r>
            <a:r>
              <a:rPr lang="pl-PL" dirty="0"/>
              <a:t>od ładunku wytwarzającego pole elektryczne</a:t>
            </a:r>
          </a:p>
        </p:txBody>
      </p:sp>
    </p:spTree>
    <p:extLst>
      <p:ext uri="{BB962C8B-B14F-4D97-AF65-F5344CB8AC3E}">
        <p14:creationId xmlns:p14="http://schemas.microsoft.com/office/powerpoint/2010/main" xmlns="" val="9003499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Napięcie elektryczne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Różnica </a:t>
            </a:r>
            <a:r>
              <a:rPr lang="pl-PL" dirty="0"/>
              <a:t>potencjałów elektrycznych między dwoma punktami obwodu elektrycznego lub pola elektrycznego (różnica potencjałów elektrycznych - wartość mierzalna)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3759627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Elektroda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Przewodnik elektryczny wysyłający ładunek elektryczny lub przyjmujący go z </a:t>
            </a:r>
            <a:r>
              <a:rPr lang="pl-PL" dirty="0" smtClean="0"/>
              <a:t>otoczenia</a:t>
            </a:r>
          </a:p>
          <a:p>
            <a:r>
              <a:rPr lang="pl-PL" dirty="0" smtClean="0"/>
              <a:t>Anoda i katoda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2582870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Elektrolity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Prąd elektrolityczny - ruch </a:t>
            </a:r>
            <a:r>
              <a:rPr lang="pl-PL" dirty="0" smtClean="0"/>
              <a:t>jonów dodatnich </a:t>
            </a:r>
            <a:r>
              <a:rPr lang="pl-PL" dirty="0"/>
              <a:t>i ujemnych </a:t>
            </a:r>
            <a:r>
              <a:rPr lang="pl-PL" dirty="0" smtClean="0"/>
              <a:t>w przeciwnych kierunkach</a:t>
            </a:r>
          </a:p>
          <a:p>
            <a:r>
              <a:rPr lang="pl-PL" dirty="0"/>
              <a:t>Reakcja </a:t>
            </a:r>
            <a:r>
              <a:rPr lang="pl-PL" dirty="0" smtClean="0"/>
              <a:t>chemiczna pomiędzy </a:t>
            </a:r>
            <a:r>
              <a:rPr lang="pl-PL" dirty="0"/>
              <a:t>metalicznym przewodnikiem a roztworem </a:t>
            </a:r>
            <a:r>
              <a:rPr lang="pl-PL" dirty="0" smtClean="0"/>
              <a:t>elektrolitu</a:t>
            </a:r>
          </a:p>
        </p:txBody>
      </p:sp>
    </p:spTree>
    <p:extLst>
      <p:ext uri="{BB962C8B-B14F-4D97-AF65-F5344CB8AC3E}">
        <p14:creationId xmlns:p14="http://schemas.microsoft.com/office/powerpoint/2010/main" xmlns="" val="4334984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Komórki elektrolityczne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ogniwo </a:t>
            </a:r>
            <a:r>
              <a:rPr lang="pl-PL" dirty="0" smtClean="0"/>
              <a:t>galwaniczne</a:t>
            </a:r>
          </a:p>
          <a:p>
            <a:pPr lvl="1"/>
            <a:r>
              <a:rPr lang="pl-PL" dirty="0"/>
              <a:t>energia elektryczna jest </a:t>
            </a:r>
            <a:r>
              <a:rPr lang="pl-PL" dirty="0" smtClean="0"/>
              <a:t>wytwarzana w wyniku przemiany </a:t>
            </a:r>
            <a:r>
              <a:rPr lang="pl-PL" dirty="0"/>
              <a:t>chemicznej</a:t>
            </a:r>
          </a:p>
          <a:p>
            <a:endParaRPr lang="pl-PL" dirty="0" smtClean="0"/>
          </a:p>
          <a:p>
            <a:r>
              <a:rPr lang="pl-PL" dirty="0" smtClean="0"/>
              <a:t>elektrolizer</a:t>
            </a:r>
            <a:endParaRPr lang="pl-PL" dirty="0"/>
          </a:p>
          <a:p>
            <a:pPr lvl="1"/>
            <a:r>
              <a:rPr lang="pl-PL" dirty="0" smtClean="0"/>
              <a:t>energia </a:t>
            </a:r>
            <a:r>
              <a:rPr lang="pl-PL" dirty="0"/>
              <a:t>elektryczna jest zużywana do wywołania przemiany chemicznej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9702371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Reakcje redoks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Redukcja - atom </a:t>
            </a:r>
            <a:r>
              <a:rPr lang="pl-PL" dirty="0"/>
              <a:t>lub ich grupa przyjmuje </a:t>
            </a:r>
            <a:r>
              <a:rPr lang="pl-PL" dirty="0" smtClean="0"/>
              <a:t>elektrony (</a:t>
            </a:r>
            <a:r>
              <a:rPr lang="pl-PL" dirty="0"/>
              <a:t>katoda</a:t>
            </a:r>
            <a:r>
              <a:rPr lang="pl-PL" dirty="0" smtClean="0"/>
              <a:t>)</a:t>
            </a:r>
          </a:p>
          <a:p>
            <a:r>
              <a:rPr lang="pl-PL" dirty="0"/>
              <a:t>Utlenianie </a:t>
            </a:r>
            <a:r>
              <a:rPr lang="pl-PL" dirty="0" smtClean="0"/>
              <a:t>- atom </a:t>
            </a:r>
            <a:r>
              <a:rPr lang="pl-PL" dirty="0"/>
              <a:t>lub ich grupa </a:t>
            </a:r>
            <a:r>
              <a:rPr lang="pl-PL" dirty="0" smtClean="0"/>
              <a:t>oddaje elektrony </a:t>
            </a:r>
            <a:r>
              <a:rPr lang="pl-PL" dirty="0"/>
              <a:t>(katoda</a:t>
            </a:r>
            <a:r>
              <a:rPr lang="pl-PL" dirty="0" smtClean="0"/>
              <a:t>)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7099113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Ogniwo </a:t>
            </a:r>
            <a:r>
              <a:rPr lang="pl-PL" dirty="0" err="1" smtClean="0"/>
              <a:t>Daniella</a:t>
            </a:r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99932"/>
            <a:ext cx="5095875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539552" y="6211669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Na podstawie:</a:t>
            </a:r>
          </a:p>
          <a:p>
            <a:r>
              <a:rPr lang="pl-PL" dirty="0" smtClean="0"/>
              <a:t>https</a:t>
            </a:r>
            <a:r>
              <a:rPr lang="pl-PL" dirty="0"/>
              <a:t>://upload.wikimedia.org/wikipedia/commons/a/a5/Galvanic_cell_labeled.svg</a:t>
            </a:r>
          </a:p>
        </p:txBody>
      </p:sp>
      <p:sp>
        <p:nvSpPr>
          <p:cNvPr id="5" name="Prostokąt 4"/>
          <p:cNvSpPr/>
          <p:nvPr/>
        </p:nvSpPr>
        <p:spPr>
          <a:xfrm>
            <a:off x="4893191" y="2004843"/>
            <a:ext cx="37112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dirty="0"/>
              <a:t>Zn</a:t>
            </a:r>
            <a:r>
              <a:rPr lang="pl-PL" sz="2800" baseline="-25000" dirty="0"/>
              <a:t>(s)</a:t>
            </a:r>
            <a:r>
              <a:rPr lang="pl-PL" sz="2800" dirty="0"/>
              <a:t> → </a:t>
            </a:r>
            <a:r>
              <a:rPr lang="pl-PL" sz="2800" dirty="0" smtClean="0"/>
              <a:t>Zn</a:t>
            </a:r>
            <a:r>
              <a:rPr lang="pl-PL" sz="2800" baseline="30000" dirty="0" smtClean="0"/>
              <a:t>2+</a:t>
            </a:r>
            <a:r>
              <a:rPr lang="pl-PL" sz="2800" baseline="-25000" dirty="0" smtClean="0"/>
              <a:t>(</a:t>
            </a:r>
            <a:r>
              <a:rPr lang="pl-PL" sz="2800" baseline="-25000" dirty="0" err="1"/>
              <a:t>aq</a:t>
            </a:r>
            <a:r>
              <a:rPr lang="pl-PL" sz="2800" baseline="-25000" dirty="0"/>
              <a:t>)</a:t>
            </a:r>
            <a:r>
              <a:rPr lang="pl-PL" sz="2800" dirty="0"/>
              <a:t> + 2e</a:t>
            </a:r>
            <a:r>
              <a:rPr lang="pl-PL" sz="2800" baseline="30000" dirty="0"/>
              <a:t>−</a:t>
            </a:r>
            <a:r>
              <a:rPr lang="pl-PL" sz="2800" dirty="0"/>
              <a:t>  </a:t>
            </a:r>
          </a:p>
          <a:p>
            <a:r>
              <a:rPr lang="pl-PL" sz="2800" dirty="0"/>
              <a:t>Cu</a:t>
            </a:r>
            <a:r>
              <a:rPr lang="pl-PL" sz="2800" baseline="30000" dirty="0"/>
              <a:t>2</a:t>
            </a:r>
            <a:r>
              <a:rPr lang="pl-PL" sz="2800" baseline="30000" dirty="0" smtClean="0"/>
              <a:t>+</a:t>
            </a:r>
            <a:r>
              <a:rPr lang="pl-PL" sz="2800" baseline="-25000" dirty="0" smtClean="0"/>
              <a:t>(</a:t>
            </a:r>
            <a:r>
              <a:rPr lang="pl-PL" sz="2800" baseline="-25000" dirty="0" err="1"/>
              <a:t>aq</a:t>
            </a:r>
            <a:r>
              <a:rPr lang="pl-PL" sz="2800" baseline="-25000" dirty="0"/>
              <a:t>)</a:t>
            </a:r>
            <a:r>
              <a:rPr lang="pl-PL" sz="2800" dirty="0"/>
              <a:t> + 2e</a:t>
            </a:r>
            <a:r>
              <a:rPr lang="pl-PL" sz="2800" baseline="30000" dirty="0"/>
              <a:t>−</a:t>
            </a:r>
            <a:r>
              <a:rPr lang="pl-PL" sz="2800" dirty="0"/>
              <a:t> → </a:t>
            </a:r>
            <a:r>
              <a:rPr lang="pl-PL" sz="2800" dirty="0" smtClean="0"/>
              <a:t>Cu</a:t>
            </a:r>
            <a:r>
              <a:rPr lang="pl-PL" sz="2800" baseline="-25000" dirty="0" smtClean="0"/>
              <a:t>(s</a:t>
            </a:r>
            <a:r>
              <a:rPr lang="pl-PL" sz="2800" baseline="-25000" dirty="0"/>
              <a:t>)</a:t>
            </a:r>
            <a:r>
              <a:rPr lang="pl-PL" sz="2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8686533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Elektrolizer</a:t>
            </a:r>
            <a:endParaRPr lang="pl-P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340768"/>
            <a:ext cx="5350718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402133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Przewidywanie produktów elektrolizy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Rodzaj elektrod (aktywne, nieaktywne)</a:t>
            </a:r>
          </a:p>
          <a:p>
            <a:r>
              <a:rPr lang="pl-PL" dirty="0" smtClean="0"/>
              <a:t>Potencjał redoks</a:t>
            </a:r>
          </a:p>
          <a:p>
            <a:pPr lvl="1"/>
            <a:r>
              <a:rPr lang="pl-PL" dirty="0" smtClean="0"/>
              <a:t>Standardowy </a:t>
            </a:r>
            <a:r>
              <a:rPr lang="pl-PL" dirty="0"/>
              <a:t>potencjały </a:t>
            </a:r>
            <a:r>
              <a:rPr lang="pl-PL" dirty="0" smtClean="0"/>
              <a:t>redoks (E</a:t>
            </a:r>
            <a:r>
              <a:rPr lang="pl-PL" baseline="30000" dirty="0" smtClean="0"/>
              <a:t>0</a:t>
            </a:r>
            <a:r>
              <a:rPr lang="pl-PL" dirty="0" smtClean="0"/>
              <a:t>)</a:t>
            </a:r>
          </a:p>
          <a:p>
            <a:pPr lvl="1"/>
            <a:r>
              <a:rPr lang="pl-PL" dirty="0" smtClean="0"/>
              <a:t>Nadpotencjał</a:t>
            </a:r>
          </a:p>
          <a:p>
            <a:pPr lvl="1"/>
            <a:r>
              <a:rPr lang="pl-PL" dirty="0" smtClean="0"/>
              <a:t>Stężenie (aktywność)</a:t>
            </a:r>
            <a:endParaRPr lang="pl-PL" dirty="0"/>
          </a:p>
        </p:txBody>
      </p:sp>
      <p:pic>
        <p:nvPicPr>
          <p:cNvPr id="1027" name="Picture 3" descr="C:\Users\JN-WAT\Desktop\9a08cecfb7b211642aa3d855a3c4da0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452430"/>
            <a:ext cx="3009634" cy="694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34295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Elektroliza </a:t>
            </a:r>
            <a:r>
              <a:rPr lang="pl-PL" dirty="0" smtClean="0"/>
              <a:t>roztworów wodnych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Możliwe </a:t>
            </a:r>
            <a:r>
              <a:rPr lang="pl-PL" dirty="0"/>
              <a:t>reakcje katodowe </a:t>
            </a:r>
            <a:r>
              <a:rPr lang="pl-PL" dirty="0" smtClean="0"/>
              <a:t>(</a:t>
            </a:r>
            <a:r>
              <a:rPr lang="pl-PL" dirty="0" err="1" smtClean="0"/>
              <a:t>półreakcje</a:t>
            </a:r>
            <a:r>
              <a:rPr lang="pl-PL" dirty="0" smtClean="0"/>
              <a:t> katodowe)</a:t>
            </a:r>
          </a:p>
          <a:p>
            <a:pPr lvl="1"/>
            <a:r>
              <a:rPr lang="pl-PL" dirty="0" smtClean="0"/>
              <a:t>Redukcja </a:t>
            </a:r>
            <a:r>
              <a:rPr lang="pl-PL" dirty="0"/>
              <a:t>H</a:t>
            </a:r>
            <a:r>
              <a:rPr lang="pl-PL" baseline="-25000" dirty="0"/>
              <a:t>2</a:t>
            </a:r>
            <a:r>
              <a:rPr lang="pl-PL" dirty="0"/>
              <a:t>O</a:t>
            </a:r>
          </a:p>
          <a:p>
            <a:pPr lvl="1"/>
            <a:r>
              <a:rPr lang="pl-PL" dirty="0" smtClean="0"/>
              <a:t>Redukcja kationów </a:t>
            </a:r>
            <a:r>
              <a:rPr lang="pl-PL" dirty="0"/>
              <a:t>w </a:t>
            </a:r>
            <a:r>
              <a:rPr lang="pl-PL" dirty="0" smtClean="0"/>
              <a:t>roztworze</a:t>
            </a:r>
          </a:p>
          <a:p>
            <a:r>
              <a:rPr lang="pl-PL" dirty="0"/>
              <a:t>Możliwe reakcje </a:t>
            </a:r>
            <a:r>
              <a:rPr lang="pl-PL" dirty="0" smtClean="0"/>
              <a:t>anodowe (</a:t>
            </a:r>
            <a:r>
              <a:rPr lang="pl-PL" dirty="0" err="1" smtClean="0"/>
              <a:t>półreakcje</a:t>
            </a:r>
            <a:r>
              <a:rPr lang="pl-PL" dirty="0" smtClean="0"/>
              <a:t> anodowe )</a:t>
            </a:r>
            <a:endParaRPr lang="pl-PL" dirty="0"/>
          </a:p>
          <a:p>
            <a:pPr lvl="1"/>
            <a:r>
              <a:rPr lang="pl-PL" dirty="0"/>
              <a:t>Utlenianie </a:t>
            </a:r>
            <a:r>
              <a:rPr lang="pl-PL" dirty="0" smtClean="0"/>
              <a:t>H</a:t>
            </a:r>
            <a:r>
              <a:rPr lang="pl-PL" baseline="-25000" dirty="0" smtClean="0"/>
              <a:t>2</a:t>
            </a:r>
            <a:r>
              <a:rPr lang="pl-PL" dirty="0" smtClean="0"/>
              <a:t>O</a:t>
            </a:r>
            <a:endParaRPr lang="pl-PL" dirty="0"/>
          </a:p>
          <a:p>
            <a:pPr lvl="1"/>
            <a:r>
              <a:rPr lang="pl-PL" dirty="0"/>
              <a:t>Utlenianie </a:t>
            </a:r>
            <a:r>
              <a:rPr lang="pl-PL" dirty="0" smtClean="0"/>
              <a:t>kationów </a:t>
            </a:r>
            <a:r>
              <a:rPr lang="pl-PL" dirty="0"/>
              <a:t>w </a:t>
            </a:r>
            <a:r>
              <a:rPr lang="pl-PL" dirty="0" smtClean="0"/>
              <a:t>roztworze</a:t>
            </a:r>
          </a:p>
          <a:p>
            <a:pPr lvl="1"/>
            <a:r>
              <a:rPr lang="pl-PL" dirty="0" smtClean="0"/>
              <a:t>Utlenianie </a:t>
            </a:r>
            <a:r>
              <a:rPr lang="pl-PL" dirty="0"/>
              <a:t>elektrod </a:t>
            </a:r>
            <a:r>
              <a:rPr lang="pl-PL" dirty="0" smtClean="0"/>
              <a:t>aktywnych  (metalicznych) </a:t>
            </a:r>
            <a:endParaRPr lang="pl-PL" dirty="0"/>
          </a:p>
          <a:p>
            <a:pPr marL="0" indent="0">
              <a:buNone/>
            </a:pPr>
            <a:endParaRPr lang="pl-PL" dirty="0"/>
          </a:p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xmlns="" val="28583373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Elektroliza wody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H</a:t>
            </a:r>
            <a:r>
              <a:rPr lang="pl-PL" baseline="-25000" dirty="0" smtClean="0"/>
              <a:t>2</a:t>
            </a:r>
            <a:r>
              <a:rPr lang="pl-PL" dirty="0" smtClean="0"/>
              <a:t>O </a:t>
            </a:r>
            <a:r>
              <a:rPr lang="pl-PL" dirty="0"/>
              <a:t>redukuje się na katodzie:</a:t>
            </a:r>
          </a:p>
          <a:p>
            <a:pPr marL="0" indent="0">
              <a:buNone/>
            </a:pPr>
            <a:r>
              <a:rPr lang="pl-PL" dirty="0" smtClean="0"/>
              <a:t>	2H</a:t>
            </a:r>
            <a:r>
              <a:rPr lang="pl-PL" baseline="-25000" dirty="0" smtClean="0"/>
              <a:t>2</a:t>
            </a:r>
            <a:r>
              <a:rPr lang="pl-PL" dirty="0" smtClean="0"/>
              <a:t>O </a:t>
            </a:r>
            <a:r>
              <a:rPr lang="pl-PL" dirty="0"/>
              <a:t>(l) + 2e- → </a:t>
            </a:r>
            <a:r>
              <a:rPr lang="pl-PL" dirty="0" smtClean="0"/>
              <a:t>H</a:t>
            </a:r>
            <a:r>
              <a:rPr lang="pl-PL" baseline="-25000" dirty="0" smtClean="0"/>
              <a:t>2(g</a:t>
            </a:r>
            <a:r>
              <a:rPr lang="pl-PL" baseline="-25000" dirty="0"/>
              <a:t>) </a:t>
            </a:r>
            <a:r>
              <a:rPr lang="pl-PL" dirty="0"/>
              <a:t>+ </a:t>
            </a:r>
            <a:r>
              <a:rPr lang="pl-PL" dirty="0" smtClean="0"/>
              <a:t>2OH</a:t>
            </a:r>
            <a:r>
              <a:rPr lang="pl-PL" baseline="30000" dirty="0" smtClean="0"/>
              <a:t>-      </a:t>
            </a:r>
            <a:r>
              <a:rPr lang="pl-PL" dirty="0" smtClean="0"/>
              <a:t>E</a:t>
            </a:r>
            <a:r>
              <a:rPr lang="pl-PL" baseline="30000" dirty="0" smtClean="0"/>
              <a:t>0</a:t>
            </a:r>
            <a:r>
              <a:rPr lang="pl-PL" dirty="0" smtClean="0"/>
              <a:t> </a:t>
            </a:r>
            <a:r>
              <a:rPr lang="pl-PL" dirty="0"/>
              <a:t>= -0,83 </a:t>
            </a:r>
            <a:r>
              <a:rPr lang="pl-PL" dirty="0" smtClean="0"/>
              <a:t> </a:t>
            </a:r>
            <a:r>
              <a:rPr lang="pl-PL" dirty="0"/>
              <a:t>V</a:t>
            </a:r>
          </a:p>
          <a:p>
            <a:pPr marL="0" indent="0">
              <a:buNone/>
            </a:pPr>
            <a:r>
              <a:rPr lang="pl-PL" dirty="0" smtClean="0"/>
              <a:t>				(</a:t>
            </a:r>
            <a:r>
              <a:rPr lang="pl-PL" dirty="0"/>
              <a:t>pH = 7) → </a:t>
            </a:r>
            <a:r>
              <a:rPr lang="pl-PL" dirty="0" smtClean="0"/>
              <a:t>E </a:t>
            </a:r>
            <a:r>
              <a:rPr lang="pl-PL" dirty="0"/>
              <a:t>= -0,42 V</a:t>
            </a:r>
          </a:p>
          <a:p>
            <a:r>
              <a:rPr lang="pl-PL" dirty="0" smtClean="0"/>
              <a:t>H</a:t>
            </a:r>
            <a:r>
              <a:rPr lang="pl-PL" baseline="-25000" dirty="0" smtClean="0"/>
              <a:t>2</a:t>
            </a:r>
            <a:r>
              <a:rPr lang="pl-PL" dirty="0" smtClean="0"/>
              <a:t>O </a:t>
            </a:r>
            <a:r>
              <a:rPr lang="pl-PL" dirty="0"/>
              <a:t>utlenia się na anodzie:</a:t>
            </a:r>
          </a:p>
          <a:p>
            <a:pPr marL="0" indent="0">
              <a:buNone/>
            </a:pPr>
            <a:r>
              <a:rPr lang="pl-PL" dirty="0" smtClean="0"/>
              <a:t>	2H</a:t>
            </a:r>
            <a:r>
              <a:rPr lang="pl-PL" baseline="-25000" dirty="0" smtClean="0"/>
              <a:t>2</a:t>
            </a:r>
            <a:r>
              <a:rPr lang="pl-PL" dirty="0" smtClean="0"/>
              <a:t>O </a:t>
            </a:r>
            <a:r>
              <a:rPr lang="pl-PL" dirty="0"/>
              <a:t>(l) → </a:t>
            </a:r>
            <a:r>
              <a:rPr lang="pl-PL" dirty="0" smtClean="0"/>
              <a:t>O </a:t>
            </a:r>
            <a:r>
              <a:rPr lang="pl-PL" baseline="-25000" dirty="0" smtClean="0"/>
              <a:t>2(g</a:t>
            </a:r>
            <a:r>
              <a:rPr lang="pl-PL" baseline="-25000" dirty="0"/>
              <a:t>)</a:t>
            </a:r>
            <a:r>
              <a:rPr lang="pl-PL" dirty="0"/>
              <a:t> + </a:t>
            </a:r>
            <a:r>
              <a:rPr lang="pl-PL" dirty="0" smtClean="0"/>
              <a:t>4H</a:t>
            </a:r>
            <a:r>
              <a:rPr lang="pl-PL" baseline="30000" dirty="0" smtClean="0"/>
              <a:t>+</a:t>
            </a:r>
            <a:r>
              <a:rPr lang="pl-PL" dirty="0" smtClean="0"/>
              <a:t> + 4e</a:t>
            </a:r>
            <a:r>
              <a:rPr lang="pl-PL" baseline="30000" dirty="0" smtClean="0"/>
              <a:t>-</a:t>
            </a:r>
            <a:r>
              <a:rPr lang="pl-PL" dirty="0" smtClean="0"/>
              <a:t>     E</a:t>
            </a:r>
            <a:r>
              <a:rPr lang="pl-PL" baseline="30000" dirty="0" smtClean="0"/>
              <a:t>0</a:t>
            </a:r>
            <a:r>
              <a:rPr lang="pl-PL" dirty="0" smtClean="0"/>
              <a:t> </a:t>
            </a:r>
            <a:r>
              <a:rPr lang="pl-PL" dirty="0"/>
              <a:t>= 1,23 </a:t>
            </a:r>
            <a:r>
              <a:rPr lang="pl-PL" dirty="0" smtClean="0"/>
              <a:t> </a:t>
            </a:r>
            <a:r>
              <a:rPr lang="pl-PL" dirty="0"/>
              <a:t>V</a:t>
            </a:r>
          </a:p>
          <a:p>
            <a:pPr marL="0" indent="0">
              <a:buNone/>
            </a:pPr>
            <a:r>
              <a:rPr lang="pl-PL" dirty="0" smtClean="0"/>
              <a:t>				(</a:t>
            </a:r>
            <a:r>
              <a:rPr lang="pl-PL" dirty="0"/>
              <a:t>pH = 7) → E = 0,82 V</a:t>
            </a:r>
          </a:p>
        </p:txBody>
      </p:sp>
    </p:spTree>
    <p:extLst>
      <p:ext uri="{BB962C8B-B14F-4D97-AF65-F5344CB8AC3E}">
        <p14:creationId xmlns:p14="http://schemas.microsoft.com/office/powerpoint/2010/main" xmlns="" val="12357558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Wodny roztwór NaCl z użyciem elektrod nieaktywnych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>
              <a:buNone/>
              <a:defRPr/>
            </a:pPr>
            <a:r>
              <a:rPr lang="pl-PL" sz="2800" dirty="0">
                <a:solidFill>
                  <a:prstClr val="black"/>
                </a:solidFill>
              </a:rPr>
              <a:t>Możliwe reakcje katodowe 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  <a:defRPr/>
            </a:pPr>
            <a:r>
              <a:rPr lang="pl-PL" sz="2800" dirty="0">
                <a:solidFill>
                  <a:prstClr val="black"/>
                </a:solidFill>
                <a:ea typeface="Calibri"/>
                <a:cs typeface="Times New Roman"/>
              </a:rPr>
              <a:t>1. Redukcja </a:t>
            </a:r>
            <a:r>
              <a:rPr lang="pl-PL" sz="2800" dirty="0" smtClean="0">
                <a:solidFill>
                  <a:prstClr val="black"/>
                </a:solidFill>
                <a:ea typeface="Calibri"/>
                <a:cs typeface="Times New Roman"/>
              </a:rPr>
              <a:t>H</a:t>
            </a:r>
            <a:r>
              <a:rPr lang="pl-PL" sz="2800" baseline="-25000" dirty="0" smtClean="0">
                <a:solidFill>
                  <a:prstClr val="black"/>
                </a:solidFill>
                <a:ea typeface="Calibri"/>
                <a:cs typeface="Times New Roman"/>
              </a:rPr>
              <a:t>2</a:t>
            </a:r>
            <a:r>
              <a:rPr lang="pl-PL" sz="2800" dirty="0" smtClean="0">
                <a:solidFill>
                  <a:prstClr val="black"/>
                </a:solidFill>
                <a:ea typeface="Calibri"/>
                <a:cs typeface="Times New Roman"/>
              </a:rPr>
              <a:t>O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  <a:defRPr/>
            </a:pPr>
            <a:r>
              <a:rPr lang="pl-PL" sz="2800" dirty="0" smtClean="0">
                <a:solidFill>
                  <a:prstClr val="black"/>
                </a:solidFill>
                <a:ea typeface="Calibri"/>
                <a:cs typeface="Times New Roman"/>
              </a:rPr>
              <a:t>	2H</a:t>
            </a:r>
            <a:r>
              <a:rPr lang="pl-PL" sz="2800" baseline="-25000" dirty="0" smtClean="0">
                <a:solidFill>
                  <a:prstClr val="black"/>
                </a:solidFill>
                <a:ea typeface="Calibri"/>
                <a:cs typeface="Times New Roman"/>
              </a:rPr>
              <a:t>2</a:t>
            </a:r>
            <a:r>
              <a:rPr lang="pl-PL" sz="2800" dirty="0" smtClean="0">
                <a:solidFill>
                  <a:prstClr val="black"/>
                </a:solidFill>
                <a:ea typeface="Calibri"/>
                <a:cs typeface="Times New Roman"/>
              </a:rPr>
              <a:t>O</a:t>
            </a:r>
            <a:r>
              <a:rPr lang="pl-PL" sz="2800" baseline="-25000" dirty="0" smtClean="0">
                <a:solidFill>
                  <a:prstClr val="black"/>
                </a:solidFill>
                <a:ea typeface="Calibri"/>
                <a:cs typeface="Times New Roman"/>
              </a:rPr>
              <a:t>(l)</a:t>
            </a:r>
            <a:r>
              <a:rPr lang="pl-PL" sz="2800" dirty="0" smtClean="0">
                <a:solidFill>
                  <a:prstClr val="black"/>
                </a:solidFill>
                <a:ea typeface="Calibri"/>
                <a:cs typeface="Times New Roman"/>
              </a:rPr>
              <a:t> + 2e</a:t>
            </a:r>
            <a:r>
              <a:rPr lang="pl-PL" sz="2800" baseline="30000" dirty="0" smtClean="0">
                <a:solidFill>
                  <a:prstClr val="black"/>
                </a:solidFill>
                <a:ea typeface="Calibri"/>
                <a:cs typeface="Times New Roman"/>
              </a:rPr>
              <a:t>-</a:t>
            </a:r>
            <a:r>
              <a:rPr lang="pl-PL" sz="2800" dirty="0" smtClean="0">
                <a:solidFill>
                  <a:prstClr val="black"/>
                </a:solidFill>
                <a:ea typeface="Calibri"/>
                <a:cs typeface="Times New Roman"/>
              </a:rPr>
              <a:t> → H</a:t>
            </a:r>
            <a:r>
              <a:rPr lang="pl-PL" sz="2800" baseline="-25000" dirty="0" smtClean="0">
                <a:solidFill>
                  <a:prstClr val="black"/>
                </a:solidFill>
                <a:ea typeface="Calibri"/>
                <a:cs typeface="Times New Roman"/>
              </a:rPr>
              <a:t>2(g) </a:t>
            </a:r>
            <a:r>
              <a:rPr lang="pl-PL" sz="2800" dirty="0" smtClean="0">
                <a:solidFill>
                  <a:prstClr val="black"/>
                </a:solidFill>
                <a:ea typeface="Calibri"/>
                <a:cs typeface="Times New Roman"/>
              </a:rPr>
              <a:t>+ 2OH</a:t>
            </a:r>
            <a:r>
              <a:rPr lang="pl-PL" sz="2800" baseline="30000" dirty="0" smtClean="0">
                <a:solidFill>
                  <a:prstClr val="black"/>
                </a:solidFill>
                <a:ea typeface="Calibri"/>
                <a:cs typeface="Times New Roman"/>
              </a:rPr>
              <a:t>-</a:t>
            </a:r>
            <a:r>
              <a:rPr lang="pl-PL" sz="2800" dirty="0" smtClean="0">
                <a:solidFill>
                  <a:prstClr val="black"/>
                </a:solidFill>
                <a:ea typeface="Calibri"/>
                <a:cs typeface="Times New Roman"/>
              </a:rPr>
              <a:t> 	E</a:t>
            </a:r>
            <a:r>
              <a:rPr lang="pl-PL" sz="2800" baseline="30000" dirty="0" smtClean="0">
                <a:solidFill>
                  <a:prstClr val="black"/>
                </a:solidFill>
                <a:ea typeface="Calibri"/>
                <a:cs typeface="Times New Roman"/>
              </a:rPr>
              <a:t>0</a:t>
            </a:r>
            <a:r>
              <a:rPr lang="pl-PL" sz="2800" dirty="0" smtClean="0">
                <a:solidFill>
                  <a:prstClr val="black"/>
                </a:solidFill>
                <a:ea typeface="Calibri"/>
                <a:cs typeface="Times New Roman"/>
              </a:rPr>
              <a:t> = -0,42 V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  <a:defRPr/>
            </a:pPr>
            <a:r>
              <a:rPr lang="pl-PL" sz="2800" dirty="0">
                <a:solidFill>
                  <a:prstClr val="black"/>
                </a:solidFill>
                <a:ea typeface="Calibri"/>
                <a:cs typeface="Times New Roman"/>
              </a:rPr>
              <a:t>		z nadnapięciem  </a:t>
            </a:r>
            <a:r>
              <a:rPr lang="pl-PL" sz="2800" b="1" dirty="0" smtClean="0">
                <a:solidFill>
                  <a:prstClr val="black"/>
                </a:solidFill>
                <a:ea typeface="Calibri"/>
                <a:cs typeface="Times New Roman"/>
              </a:rPr>
              <a:t>E ≈ </a:t>
            </a:r>
            <a:r>
              <a:rPr lang="pl-PL" sz="2800" b="1" dirty="0">
                <a:solidFill>
                  <a:prstClr val="black"/>
                </a:solidFill>
                <a:ea typeface="Calibri"/>
                <a:cs typeface="Times New Roman"/>
              </a:rPr>
              <a:t>-1,0 V 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  <a:defRPr/>
            </a:pPr>
            <a:r>
              <a:rPr lang="pl-PL" sz="2800" dirty="0">
                <a:solidFill>
                  <a:prstClr val="black"/>
                </a:solidFill>
                <a:ea typeface="Calibri"/>
                <a:cs typeface="Times New Roman"/>
              </a:rPr>
              <a:t>2. Redukcja kationów obecnych w roztworze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  <a:defRPr/>
            </a:pPr>
            <a:r>
              <a:rPr lang="pl-PL" sz="2800" dirty="0">
                <a:solidFill>
                  <a:prstClr val="black"/>
                </a:solidFill>
                <a:ea typeface="Calibri"/>
                <a:cs typeface="Times New Roman"/>
              </a:rPr>
              <a:t>	Na</a:t>
            </a:r>
            <a:r>
              <a:rPr lang="pl-PL" sz="2800" baseline="30000" dirty="0">
                <a:solidFill>
                  <a:prstClr val="black"/>
                </a:solidFill>
                <a:ea typeface="Calibri"/>
                <a:cs typeface="Times New Roman"/>
              </a:rPr>
              <a:t>+</a:t>
            </a:r>
            <a:r>
              <a:rPr lang="pl-PL" sz="2800" dirty="0">
                <a:solidFill>
                  <a:prstClr val="black"/>
                </a:solidFill>
                <a:ea typeface="Calibri"/>
                <a:cs typeface="Times New Roman"/>
              </a:rPr>
              <a:t> + e</a:t>
            </a:r>
            <a:r>
              <a:rPr lang="pl-PL" sz="2800" baseline="30000" dirty="0">
                <a:solidFill>
                  <a:prstClr val="black"/>
                </a:solidFill>
                <a:ea typeface="Calibri"/>
                <a:cs typeface="Times New Roman"/>
              </a:rPr>
              <a:t>-</a:t>
            </a:r>
            <a:r>
              <a:rPr lang="pl-PL" sz="2800" dirty="0">
                <a:solidFill>
                  <a:prstClr val="black"/>
                </a:solidFill>
                <a:ea typeface="Calibri"/>
                <a:cs typeface="Times New Roman"/>
              </a:rPr>
              <a:t> → </a:t>
            </a:r>
            <a:r>
              <a:rPr lang="pl-PL" sz="2800" dirty="0" smtClean="0">
                <a:solidFill>
                  <a:prstClr val="black"/>
                </a:solidFill>
                <a:ea typeface="Calibri"/>
                <a:cs typeface="Times New Roman"/>
              </a:rPr>
              <a:t>Na</a:t>
            </a:r>
            <a:r>
              <a:rPr lang="pl-PL" sz="2800" baseline="-25000" dirty="0" smtClean="0">
                <a:solidFill>
                  <a:prstClr val="black"/>
                </a:solidFill>
                <a:ea typeface="Calibri"/>
                <a:cs typeface="Times New Roman"/>
              </a:rPr>
              <a:t>(s</a:t>
            </a:r>
            <a:r>
              <a:rPr lang="pl-PL" sz="2800" baseline="-25000" dirty="0">
                <a:solidFill>
                  <a:prstClr val="black"/>
                </a:solidFill>
                <a:ea typeface="Calibri"/>
                <a:cs typeface="Times New Roman"/>
              </a:rPr>
              <a:t>)  </a:t>
            </a:r>
            <a:r>
              <a:rPr lang="pl-PL" sz="2800" dirty="0">
                <a:solidFill>
                  <a:prstClr val="black"/>
                </a:solidFill>
                <a:ea typeface="Calibri"/>
                <a:cs typeface="Times New Roman"/>
              </a:rPr>
              <a:t>		</a:t>
            </a:r>
            <a:r>
              <a:rPr lang="pl-PL" sz="2800" b="1" dirty="0">
                <a:solidFill>
                  <a:prstClr val="black"/>
                </a:solidFill>
                <a:ea typeface="Calibri"/>
                <a:cs typeface="Times New Roman"/>
              </a:rPr>
              <a:t>E</a:t>
            </a:r>
            <a:r>
              <a:rPr lang="pl-PL" sz="2800" b="1" baseline="30000" dirty="0">
                <a:solidFill>
                  <a:prstClr val="black"/>
                </a:solidFill>
                <a:ea typeface="Calibri"/>
                <a:cs typeface="Times New Roman"/>
              </a:rPr>
              <a:t>0</a:t>
            </a:r>
            <a:r>
              <a:rPr lang="pl-PL" sz="2800" b="1" dirty="0">
                <a:solidFill>
                  <a:prstClr val="black"/>
                </a:solidFill>
                <a:ea typeface="Calibri"/>
                <a:cs typeface="Times New Roman"/>
              </a:rPr>
              <a:t> = -2,71 </a:t>
            </a:r>
            <a:r>
              <a:rPr lang="pl-PL" sz="2800" b="1" dirty="0" smtClean="0">
                <a:solidFill>
                  <a:prstClr val="black"/>
                </a:solidFill>
                <a:ea typeface="Calibri"/>
                <a:cs typeface="Times New Roman"/>
              </a:rPr>
              <a:t>V</a:t>
            </a:r>
            <a:endParaRPr lang="pl-PL" sz="2800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66652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Wodny roztwór NaCl z użyciem elektrod nieaktywnych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pl-PL" sz="2800" dirty="0">
                <a:ea typeface="Calibri"/>
                <a:cs typeface="Times New Roman"/>
              </a:rPr>
              <a:t>Możliwe reakcje anodowe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pl-PL" sz="2800" dirty="0">
                <a:ea typeface="Calibri"/>
                <a:cs typeface="Times New Roman"/>
              </a:rPr>
              <a:t>1. Utlenianie H</a:t>
            </a:r>
            <a:r>
              <a:rPr lang="pl-PL" sz="2800" baseline="-25000" dirty="0">
                <a:ea typeface="Calibri"/>
                <a:cs typeface="Times New Roman"/>
              </a:rPr>
              <a:t>2</a:t>
            </a:r>
            <a:r>
              <a:rPr lang="pl-PL" sz="2800" dirty="0">
                <a:ea typeface="Calibri"/>
                <a:cs typeface="Times New Roman"/>
              </a:rPr>
              <a:t>O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pl-PL" sz="2800" dirty="0" smtClean="0">
                <a:ea typeface="Calibri"/>
                <a:cs typeface="Times New Roman"/>
              </a:rPr>
              <a:t>	2H</a:t>
            </a:r>
            <a:r>
              <a:rPr lang="pl-PL" sz="2800" baseline="-25000" dirty="0" smtClean="0">
                <a:ea typeface="Calibri"/>
                <a:cs typeface="Times New Roman"/>
              </a:rPr>
              <a:t>2</a:t>
            </a:r>
            <a:r>
              <a:rPr lang="pl-PL" sz="2800" dirty="0" smtClean="0">
                <a:ea typeface="Calibri"/>
                <a:cs typeface="Times New Roman"/>
              </a:rPr>
              <a:t>O</a:t>
            </a:r>
            <a:r>
              <a:rPr lang="pl-PL" sz="2800" baseline="-25000" dirty="0" smtClean="0">
                <a:ea typeface="Calibri"/>
                <a:cs typeface="Times New Roman"/>
              </a:rPr>
              <a:t>(l</a:t>
            </a:r>
            <a:r>
              <a:rPr lang="pl-PL" sz="2800" baseline="-25000" dirty="0">
                <a:ea typeface="Calibri"/>
                <a:cs typeface="Times New Roman"/>
              </a:rPr>
              <a:t>)</a:t>
            </a:r>
            <a:r>
              <a:rPr lang="pl-PL" sz="2800" dirty="0">
                <a:ea typeface="Calibri"/>
                <a:cs typeface="Times New Roman"/>
              </a:rPr>
              <a:t> → O</a:t>
            </a:r>
            <a:r>
              <a:rPr lang="pl-PL" sz="2800" baseline="-25000" dirty="0">
                <a:ea typeface="Calibri"/>
                <a:cs typeface="Times New Roman"/>
              </a:rPr>
              <a:t>2(g)</a:t>
            </a:r>
            <a:r>
              <a:rPr lang="pl-PL" sz="2800" dirty="0">
                <a:ea typeface="Calibri"/>
                <a:cs typeface="Times New Roman"/>
              </a:rPr>
              <a:t> + 4H</a:t>
            </a:r>
            <a:r>
              <a:rPr lang="pl-PL" sz="2800" baseline="30000" dirty="0">
                <a:ea typeface="Calibri"/>
                <a:cs typeface="Times New Roman"/>
              </a:rPr>
              <a:t>+</a:t>
            </a:r>
            <a:r>
              <a:rPr lang="pl-PL" sz="2800" dirty="0">
                <a:ea typeface="Calibri"/>
                <a:cs typeface="Times New Roman"/>
              </a:rPr>
              <a:t> + 4e</a:t>
            </a:r>
            <a:r>
              <a:rPr lang="pl-PL" sz="2800" baseline="30000" dirty="0">
                <a:ea typeface="Calibri"/>
                <a:cs typeface="Times New Roman"/>
              </a:rPr>
              <a:t>-</a:t>
            </a:r>
            <a:r>
              <a:rPr lang="pl-PL" sz="2800" dirty="0">
                <a:ea typeface="Calibri"/>
                <a:cs typeface="Times New Roman"/>
              </a:rPr>
              <a:t> </a:t>
            </a:r>
            <a:r>
              <a:rPr lang="pl-PL" sz="2800" dirty="0" smtClean="0">
                <a:ea typeface="Calibri"/>
                <a:cs typeface="Times New Roman"/>
              </a:rPr>
              <a:t>     E </a:t>
            </a:r>
            <a:r>
              <a:rPr lang="pl-PL" sz="2800" dirty="0">
                <a:ea typeface="Calibri"/>
                <a:cs typeface="Times New Roman"/>
              </a:rPr>
              <a:t>= +0,82 V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pl-PL" sz="2800" dirty="0">
                <a:ea typeface="Calibri"/>
                <a:cs typeface="Times New Roman"/>
              </a:rPr>
              <a:t>	</a:t>
            </a:r>
            <a:r>
              <a:rPr lang="pl-PL" sz="2800" dirty="0" smtClean="0">
                <a:ea typeface="Calibri"/>
                <a:cs typeface="Times New Roman"/>
              </a:rPr>
              <a:t>	z </a:t>
            </a:r>
            <a:r>
              <a:rPr lang="pl-PL" sz="2800" dirty="0">
                <a:ea typeface="Calibri"/>
                <a:cs typeface="Times New Roman"/>
              </a:rPr>
              <a:t>nadnapięciem </a:t>
            </a:r>
            <a:r>
              <a:rPr lang="pl-PL" sz="2800" b="1" dirty="0">
                <a:ea typeface="Calibri"/>
                <a:cs typeface="Times New Roman"/>
              </a:rPr>
              <a:t>E≈ +1,4 V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pl-PL" sz="2800" dirty="0">
                <a:ea typeface="Calibri"/>
                <a:cs typeface="Times New Roman"/>
              </a:rPr>
              <a:t>2. Utlenianie aktywnych elektrod metalowych - brak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pl-PL" sz="2800" dirty="0">
                <a:ea typeface="Calibri"/>
                <a:cs typeface="Times New Roman"/>
              </a:rPr>
              <a:t>3. Utlenianie anionów obecnych w roztworze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pl-PL" sz="2800" dirty="0" smtClean="0">
                <a:ea typeface="Calibri"/>
                <a:cs typeface="Times New Roman"/>
              </a:rPr>
              <a:t>	2Cl</a:t>
            </a:r>
            <a:r>
              <a:rPr lang="pl-PL" sz="2800" baseline="30000" dirty="0" smtClean="0">
                <a:ea typeface="Calibri"/>
                <a:cs typeface="Times New Roman"/>
              </a:rPr>
              <a:t>-</a:t>
            </a:r>
            <a:r>
              <a:rPr lang="pl-PL" sz="2800" dirty="0" smtClean="0">
                <a:ea typeface="Calibri"/>
                <a:cs typeface="Times New Roman"/>
              </a:rPr>
              <a:t> </a:t>
            </a:r>
            <a:r>
              <a:rPr lang="pl-PL" sz="2800" dirty="0">
                <a:ea typeface="Calibri"/>
                <a:cs typeface="Times New Roman"/>
              </a:rPr>
              <a:t>→ </a:t>
            </a:r>
            <a:r>
              <a:rPr lang="pl-PL" sz="2800" dirty="0" smtClean="0">
                <a:ea typeface="Calibri"/>
                <a:cs typeface="Times New Roman"/>
              </a:rPr>
              <a:t>Cl</a:t>
            </a:r>
            <a:r>
              <a:rPr lang="pl-PL" sz="2800" baseline="-25000" dirty="0" smtClean="0">
                <a:ea typeface="Calibri"/>
                <a:cs typeface="Times New Roman"/>
              </a:rPr>
              <a:t>2(g</a:t>
            </a:r>
            <a:r>
              <a:rPr lang="pl-PL" sz="2800" baseline="-25000" dirty="0">
                <a:ea typeface="Calibri"/>
                <a:cs typeface="Times New Roman"/>
              </a:rPr>
              <a:t>)</a:t>
            </a:r>
            <a:r>
              <a:rPr lang="pl-PL" sz="2800" dirty="0">
                <a:ea typeface="Calibri"/>
                <a:cs typeface="Times New Roman"/>
              </a:rPr>
              <a:t> + 2e- </a:t>
            </a:r>
            <a:r>
              <a:rPr lang="pl-PL" sz="2800" dirty="0" smtClean="0">
                <a:ea typeface="Calibri"/>
                <a:cs typeface="Times New Roman"/>
              </a:rPr>
              <a:t>   </a:t>
            </a:r>
            <a:r>
              <a:rPr lang="pl-PL" sz="2800" b="1" dirty="0" smtClean="0">
                <a:ea typeface="Calibri"/>
                <a:cs typeface="Times New Roman"/>
              </a:rPr>
              <a:t>E</a:t>
            </a:r>
            <a:r>
              <a:rPr lang="pl-PL" sz="2800" b="1" baseline="30000" dirty="0" smtClean="0">
                <a:ea typeface="Calibri"/>
                <a:cs typeface="Times New Roman"/>
              </a:rPr>
              <a:t>0</a:t>
            </a:r>
            <a:r>
              <a:rPr lang="pl-PL" sz="2800" b="1" dirty="0" smtClean="0">
                <a:ea typeface="Calibri"/>
                <a:cs typeface="Times New Roman"/>
              </a:rPr>
              <a:t> </a:t>
            </a:r>
            <a:r>
              <a:rPr lang="pl-PL" sz="2800" b="1" dirty="0">
                <a:ea typeface="Calibri"/>
                <a:cs typeface="Times New Roman"/>
              </a:rPr>
              <a:t>= </a:t>
            </a:r>
            <a:r>
              <a:rPr lang="pl-PL" sz="2800" b="1" dirty="0" smtClean="0">
                <a:ea typeface="Calibri"/>
                <a:cs typeface="Times New Roman"/>
              </a:rPr>
              <a:t>+1,36 </a:t>
            </a:r>
            <a:r>
              <a:rPr lang="pl-PL" sz="2800" b="1" dirty="0">
                <a:ea typeface="Calibri"/>
                <a:cs typeface="Times New Roman"/>
              </a:rPr>
              <a:t>V</a:t>
            </a:r>
            <a:r>
              <a:rPr lang="pl-PL" sz="2800" dirty="0">
                <a:ea typeface="Calibri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424043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analiza jakościowa kationów i anionów</a:t>
            </a:r>
          </a:p>
        </p:txBody>
      </p:sp>
      <p:sp>
        <p:nvSpPr>
          <p:cNvPr id="7" name="Symbol zastępczy tekstu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9532495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Analiza jakościowa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Określanie </a:t>
            </a:r>
            <a:r>
              <a:rPr lang="pl-PL" dirty="0"/>
              <a:t>składu substancji bez podawania stężenie poszczególnych </a:t>
            </a:r>
            <a:r>
              <a:rPr lang="pl-PL" dirty="0" smtClean="0"/>
              <a:t>składników</a:t>
            </a:r>
          </a:p>
          <a:p>
            <a:r>
              <a:rPr lang="pl-PL" dirty="0"/>
              <a:t>Reakcje </a:t>
            </a:r>
            <a:endParaRPr lang="pl-PL" dirty="0" smtClean="0"/>
          </a:p>
          <a:p>
            <a:pPr lvl="1"/>
            <a:r>
              <a:rPr lang="pl-PL" dirty="0" smtClean="0"/>
              <a:t>charakterystyczne</a:t>
            </a:r>
          </a:p>
          <a:p>
            <a:pPr lvl="1"/>
            <a:r>
              <a:rPr lang="pl-PL" dirty="0" smtClean="0"/>
              <a:t>selektywne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5106827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Analiza jakościowa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Analizę </a:t>
            </a:r>
            <a:r>
              <a:rPr lang="pl-PL" dirty="0"/>
              <a:t>jakościową kationów i anionów w roztworach wodnych prowadzimy wykorzystując:</a:t>
            </a:r>
          </a:p>
          <a:p>
            <a:pPr lvl="1"/>
            <a:r>
              <a:rPr lang="pl-PL" dirty="0" smtClean="0"/>
              <a:t>strącanie </a:t>
            </a:r>
            <a:r>
              <a:rPr lang="pl-PL" dirty="0"/>
              <a:t>charakterystycznych </a:t>
            </a:r>
            <a:r>
              <a:rPr lang="pl-PL" dirty="0" smtClean="0"/>
              <a:t>osadów</a:t>
            </a:r>
          </a:p>
          <a:p>
            <a:pPr lvl="1"/>
            <a:r>
              <a:rPr lang="pl-PL" dirty="0" smtClean="0"/>
              <a:t>selektywne rozpuszczanie (roztwarzanie) </a:t>
            </a:r>
            <a:endParaRPr lang="pl-PL" dirty="0"/>
          </a:p>
          <a:p>
            <a:pPr lvl="1"/>
            <a:r>
              <a:rPr lang="pl-PL" dirty="0" smtClean="0"/>
              <a:t>powstawanie </a:t>
            </a:r>
            <a:r>
              <a:rPr lang="pl-PL" dirty="0"/>
              <a:t>charakterystycznych </a:t>
            </a:r>
            <a:r>
              <a:rPr lang="pl-PL" dirty="0" smtClean="0"/>
              <a:t>zabarwień </a:t>
            </a:r>
            <a:endParaRPr lang="pl-PL" dirty="0"/>
          </a:p>
          <a:p>
            <a:pPr lvl="1"/>
            <a:r>
              <a:rPr lang="pl-PL" dirty="0" smtClean="0"/>
              <a:t>wydzielanie charakterystycznych </a:t>
            </a:r>
            <a:r>
              <a:rPr lang="pl-PL" dirty="0"/>
              <a:t>gazów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42012606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"Wybiórcze" reakcje chemiczne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Reakcje wymiany protonu</a:t>
            </a:r>
          </a:p>
          <a:p>
            <a:pPr marL="457200" lvl="1" indent="0">
              <a:buNone/>
            </a:pPr>
            <a:r>
              <a:rPr lang="pl-PL" dirty="0" smtClean="0"/>
              <a:t>(kwasowo-zasadowe </a:t>
            </a:r>
            <a:r>
              <a:rPr lang="pl-PL" dirty="0"/>
              <a:t>(</a:t>
            </a:r>
            <a:r>
              <a:rPr lang="pl-PL" dirty="0" smtClean="0"/>
              <a:t>amfoteryczność))</a:t>
            </a:r>
          </a:p>
          <a:p>
            <a:r>
              <a:rPr lang="pl-PL" dirty="0"/>
              <a:t>Reakcje wymiany elektronów</a:t>
            </a:r>
          </a:p>
          <a:p>
            <a:pPr marL="457200" lvl="1" indent="0">
              <a:buNone/>
            </a:pPr>
            <a:r>
              <a:rPr lang="pl-PL" dirty="0" smtClean="0"/>
              <a:t>(utleniania </a:t>
            </a:r>
            <a:r>
              <a:rPr lang="pl-PL" dirty="0"/>
              <a:t>i </a:t>
            </a:r>
            <a:r>
              <a:rPr lang="pl-PL" dirty="0" smtClean="0"/>
              <a:t>redukcji)</a:t>
            </a:r>
          </a:p>
          <a:p>
            <a:r>
              <a:rPr lang="pl-PL" dirty="0" smtClean="0"/>
              <a:t>Reakcje przyłączania donorów par elektronowych </a:t>
            </a:r>
          </a:p>
          <a:p>
            <a:pPr marL="457200" lvl="1" indent="0">
              <a:buNone/>
            </a:pPr>
            <a:r>
              <a:rPr lang="pl-PL" dirty="0" smtClean="0"/>
              <a:t>(kompleksowania)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6702153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Wykrywanie Cd</a:t>
            </a:r>
            <a:r>
              <a:rPr lang="pl-PL" baseline="30000" dirty="0" smtClean="0"/>
              <a:t>2+</a:t>
            </a:r>
            <a:endParaRPr lang="pl-PL" baseline="300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2052" name="Picture 4" descr="C:\Users\JN-WAT\Pictures\Obraz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28800"/>
            <a:ext cx="2640012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N-WAT\Pictures\Obraz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28800"/>
            <a:ext cx="2535238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149608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8054280" cy="6040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2097130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1392</Words>
  <Application>Microsoft Office PowerPoint</Application>
  <PresentationFormat>Pokaz na ekranie (4:3)</PresentationFormat>
  <Paragraphs>261</Paragraphs>
  <Slides>43</Slides>
  <Notes>22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43</vt:i4>
      </vt:variant>
    </vt:vector>
  </HeadingPairs>
  <TitlesOfParts>
    <vt:vector size="44" baseType="lpstr">
      <vt:lpstr>Motyw pakietu Office</vt:lpstr>
      <vt:lpstr>Slajd 1</vt:lpstr>
      <vt:lpstr>Nauka i jej rola</vt:lpstr>
      <vt:lpstr>Rola i miejsce chemii</vt:lpstr>
      <vt:lpstr>Chemia</vt:lpstr>
      <vt:lpstr>Substancja chemiczna </vt:lpstr>
      <vt:lpstr>Substancje chemiczne</vt:lpstr>
      <vt:lpstr>metoda naukowa</vt:lpstr>
      <vt:lpstr>Metoda naukowa</vt:lpstr>
      <vt:lpstr>Hipotezy i teorie naukowe</vt:lpstr>
      <vt:lpstr>Eksperyment  (doświadczenie)</vt:lpstr>
      <vt:lpstr>Wykonanie doświadczenia chemicznego  </vt:lpstr>
      <vt:lpstr>Wykonanie doświadczenia chemicznego  </vt:lpstr>
      <vt:lpstr>Bezpieczeństwo w laboratorium chemicznym</vt:lpstr>
      <vt:lpstr>Instrukcja laboratoryjną do przeprowadzenia ćwiczenia</vt:lpstr>
      <vt:lpstr>Obserwacje i wnioski</vt:lpstr>
      <vt:lpstr>budowa materii</vt:lpstr>
      <vt:lpstr>Budowa materii</vt:lpstr>
      <vt:lpstr>Atom</vt:lpstr>
      <vt:lpstr>Wiązania chemiczne</vt:lpstr>
      <vt:lpstr>Wiązania kowalencyjne</vt:lpstr>
      <vt:lpstr>Wiązanie jonowe</vt:lpstr>
      <vt:lpstr>Wiązanie metaliczne </vt:lpstr>
      <vt:lpstr>Przewodnictwo elektryczne</vt:lpstr>
      <vt:lpstr>Szereg napięciowy metali</vt:lpstr>
      <vt:lpstr>Potencjał elektryczny</vt:lpstr>
      <vt:lpstr>Napięcie elektryczne </vt:lpstr>
      <vt:lpstr>Elektroda </vt:lpstr>
      <vt:lpstr>Elektrolity</vt:lpstr>
      <vt:lpstr>Komórki elektrolityczne</vt:lpstr>
      <vt:lpstr>Reakcje redoks</vt:lpstr>
      <vt:lpstr>Ogniwo Daniella</vt:lpstr>
      <vt:lpstr>Elektrolizer</vt:lpstr>
      <vt:lpstr>Przewidywanie produktów elektrolizy</vt:lpstr>
      <vt:lpstr>Elektroliza roztworów wodnych</vt:lpstr>
      <vt:lpstr>Elektroliza wody</vt:lpstr>
      <vt:lpstr>Wodny roztwór NaCl z użyciem elektrod nieaktywnych</vt:lpstr>
      <vt:lpstr>Wodny roztwór NaCl z użyciem elektrod nieaktywnych</vt:lpstr>
      <vt:lpstr>analiza jakościowa kationów i anionów</vt:lpstr>
      <vt:lpstr>Analiza jakościowa</vt:lpstr>
      <vt:lpstr>Analiza jakościowa</vt:lpstr>
      <vt:lpstr>"Wybiórcze" reakcje chemiczne</vt:lpstr>
      <vt:lpstr>Wykrywanie Cd2+</vt:lpstr>
      <vt:lpstr>Slajd 43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Przygotowanie teoretyczne do zajęć laboratoryjnych</dc:title>
  <dc:creator>JS</dc:creator>
  <cp:lastModifiedBy>IMK</cp:lastModifiedBy>
  <cp:revision>33</cp:revision>
  <dcterms:created xsi:type="dcterms:W3CDTF">2015-06-22T07:39:57Z</dcterms:created>
  <dcterms:modified xsi:type="dcterms:W3CDTF">2015-07-03T11:01:49Z</dcterms:modified>
</cp:coreProperties>
</file>