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20"/>
  </p:notesMasterIdLst>
  <p:handoutMasterIdLst>
    <p:handoutMasterId r:id="rId21"/>
  </p:handoutMasterIdLst>
  <p:sldIdLst>
    <p:sldId id="413" r:id="rId2"/>
    <p:sldId id="457" r:id="rId3"/>
    <p:sldId id="419" r:id="rId4"/>
    <p:sldId id="458" r:id="rId5"/>
    <p:sldId id="459" r:id="rId6"/>
    <p:sldId id="460" r:id="rId7"/>
    <p:sldId id="465" r:id="rId8"/>
    <p:sldId id="464" r:id="rId9"/>
    <p:sldId id="463" r:id="rId10"/>
    <p:sldId id="462" r:id="rId11"/>
    <p:sldId id="471" r:id="rId12"/>
    <p:sldId id="472" r:id="rId13"/>
    <p:sldId id="470" r:id="rId14"/>
    <p:sldId id="469" r:id="rId15"/>
    <p:sldId id="468" r:id="rId16"/>
    <p:sldId id="461" r:id="rId17"/>
    <p:sldId id="473" r:id="rId18"/>
    <p:sldId id="467" r:id="rId19"/>
  </p:sldIdLst>
  <p:sldSz cx="10080625" cy="7559675"/>
  <p:notesSz cx="7099300" cy="102346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man F" initials="RF" lastIdx="1" clrIdx="0"/>
  <p:cmAuthor id="1" name="Marcin Jarzyna" initials="MJ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  <a:srgbClr val="FFFFCC"/>
    <a:srgbClr val="FFFFFF"/>
    <a:srgbClr val="CCCCFF"/>
    <a:srgbClr val="CCFF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2230" autoAdjust="0"/>
  </p:normalViewPr>
  <p:slideViewPr>
    <p:cSldViewPr>
      <p:cViewPr>
        <p:scale>
          <a:sx n="80" d="100"/>
          <a:sy n="80" d="100"/>
        </p:scale>
        <p:origin x="-1038" y="5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84" y="16609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2" d="100"/>
          <a:sy n="62" d="100"/>
        </p:scale>
        <p:origin x="-2874" y="-84"/>
      </p:cViewPr>
      <p:guideLst>
        <p:guide orient="horz" pos="2757"/>
        <p:guide pos="20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3-29T22:48:11.564" idx="2">
    <p:pos x="5476" y="2753"/>
    <p:text>Bardzo podobny materiał znajduje się jako doświadczenie 1 („Orzeszek mocarz”) w materiałach na stronie http://2slo.pl/wgrane_pliki/Karta%20pracy_projekt%20interdyscyplinarny.pdf oraz na stronie 38 materiału zamieszczonego na http://www.talentecamp.at/tewise/modules/3/3-force-and-energy-pl.pdf. Należy podać źródło albo to może być plagiat…</p:tex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4350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4019550" y="0"/>
            <a:ext cx="3078163" cy="514350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718675"/>
            <a:ext cx="3076575" cy="514350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4019550" y="9718675"/>
            <a:ext cx="3078163" cy="514350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C0EE7D31-C28C-4C1B-A168-0CA22298573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108682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90600" y="777875"/>
            <a:ext cx="5114925" cy="3835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09613" y="4862513"/>
            <a:ext cx="5678487" cy="4602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81338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016375" y="0"/>
            <a:ext cx="3081338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720263"/>
            <a:ext cx="3081338" cy="512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016375" y="9720263"/>
            <a:ext cx="3081338" cy="512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E1A919AD-EB24-46CD-93C7-5EB24A786CE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138948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765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fld id="{CC724652-0036-4EB3-8581-62430AFB3B31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60575" algn="l"/>
                  <a:tab pos="2747963" algn="l"/>
                </a:tabLst>
              </a:pPr>
              <a:t>1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2765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867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3ABBDAEC-5FC7-497E-8077-0708D957CFC3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2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2867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970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E0529538-B86C-4AC2-B0DD-6113D38F9959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3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2970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072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072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302B4362-ED8D-467E-AE96-09801489DC8F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4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072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174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9371CDD8-E014-4E6C-9244-B7F7934F7BC5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5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174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77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277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322A6576-6545-4B70-8651-234D49A6553E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6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277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379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EC802F69-28A1-4185-812E-1610E3044140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7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379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481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482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38AD644F-8862-4017-9456-F19A0D1BC30E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8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482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584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038AB725-74E8-4366-BB6C-85D9FD53DAE0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9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584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686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39904412-69F9-4D65-AAF0-923A00EA3F0F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10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686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789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AD28BC43-CAE2-455F-9825-E791D8280A1D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11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789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b="1" smtClean="0">
                <a:solidFill>
                  <a:srgbClr val="FF0000"/>
                </a:solidFill>
              </a:rPr>
              <a:t>Aby edytować dane w wykresie, wyjdź z trybu pełnoekranowego. 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quarter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4096CE33-2FEE-4E3B-888C-7243D765A716}" type="slidenum">
              <a:rPr lang="pl-PL" smtClean="0"/>
              <a:pPr>
                <a:defRPr/>
              </a:pPr>
              <a:t>12</a:t>
            </a:fld>
            <a:endParaRPr 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994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2167DCC8-939A-4FD2-A8ED-3F9A6F2D2A1B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13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3994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096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DE56B2A2-F619-44DD-9B6D-C01AAACE1D29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14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4096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198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198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0A12D948-5B2E-4FEF-8C8D-1278FA1D7A8B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15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4198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301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06DD9389-D9AA-47AF-996F-62BD673B5932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16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4301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403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pl-PL" altLang="pl-PL" b="1" smtClean="0">
                <a:solidFill>
                  <a:srgbClr val="FF0000"/>
                </a:solidFill>
              </a:rPr>
              <a:t>Aby edytować dane w wykresie, wyjdź z trybu pełnoekranowego. </a:t>
            </a:r>
          </a:p>
          <a:p>
            <a:endParaRPr lang="pl-PL" altLang="pl-PL" smtClean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quarter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3CB8F2E7-E57A-4A4E-9FBF-87842696FFCA}" type="slidenum">
              <a:rPr lang="pl-PL" smtClean="0"/>
              <a:pPr>
                <a:defRPr/>
              </a:pPr>
              <a:t>17</a:t>
            </a:fld>
            <a:endParaRPr lang="pl-P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4506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154BE70A-7BFE-4AFA-A7C8-932FCDE9D6D4}" type="slidenum">
              <a:rPr lang="pl-PL" altLang="pl-PL" smtClean="0">
                <a:ea typeface="Lucida Sans Unicode" pitchFamily="34" charset="0"/>
              </a:rPr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18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4506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4" name="Łącznik prosty 13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004728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6" name="Prostokąt 15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1443038" y="5364163"/>
            <a:ext cx="708025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835150" y="6380163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1" name="Elipsa 20"/>
          <p:cNvSpPr/>
          <p:nvPr/>
        </p:nvSpPr>
        <p:spPr>
          <a:xfrm>
            <a:off x="2100263" y="4956175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520156" y="3443852"/>
            <a:ext cx="6804422" cy="2088183"/>
          </a:xfrm>
        </p:spPr>
        <p:txBody>
          <a:bodyPr/>
          <a:lstStyle>
            <a:lvl1pPr>
              <a:defRPr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520156" y="5515236"/>
            <a:ext cx="6804422" cy="1511935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22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0593" y="1294607"/>
            <a:ext cx="2519363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1769" y="4609307"/>
            <a:ext cx="4032250" cy="4238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4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462088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7A116-508C-497B-B1B1-7FFA914E08B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8232510" cy="537240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CF7CBD3-E55B-4B43-9607-99A462CDB8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3" name="Prostokąt 12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4" name="Elipsa 13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5" name="Elipsa 14"/>
          <p:cNvSpPr/>
          <p:nvPr/>
        </p:nvSpPr>
        <p:spPr bwMode="auto">
          <a:xfrm>
            <a:off x="1460500" y="5364163"/>
            <a:ext cx="706438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6" name="Elipsa 15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1835150" y="6383338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2071688" y="4938713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Łącznik prosty 18"/>
          <p:cNvSpPr>
            <a:spLocks noChangeShapeType="1"/>
          </p:cNvSpPr>
          <p:nvPr/>
        </p:nvSpPr>
        <p:spPr bwMode="auto">
          <a:xfrm>
            <a:off x="10029825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20156" y="3191863"/>
            <a:ext cx="6804422" cy="2263703"/>
          </a:xfrm>
        </p:spPr>
        <p:txBody>
          <a:bodyPr/>
          <a:lstStyle>
            <a:lvl1pPr algn="l">
              <a:buNone/>
              <a:defRPr sz="33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20156" y="5522763"/>
            <a:ext cx="6804422" cy="1511935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58213" y="1290638"/>
            <a:ext cx="2520950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1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2563" y="4606925"/>
            <a:ext cx="4032250" cy="4222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477963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3C82F-9F55-45E3-88D5-7D91FC1C44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707652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F0A88-E668-4E0B-9892-88423F8D658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1" y="300987"/>
            <a:ext cx="8316516" cy="1259946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504031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819799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504031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788297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C1188-D6D9-4A27-80A4-0C75843A402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5293B5D-4B64-4C13-9AF5-2DB34A1F42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5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4B666-D565-426F-A61B-B6EC9791F11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4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6" name="Łącznik prosty 5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Łącznik prosty 17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19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1" name="Elipsa 10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717596" y="3527822"/>
            <a:ext cx="6954901" cy="504031"/>
          </a:xfrm>
        </p:spPr>
        <p:txBody>
          <a:bodyPr/>
          <a:lstStyle>
            <a:lvl1pPr algn="l">
              <a:buNone/>
              <a:defRPr sz="22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7510066" y="302387"/>
            <a:ext cx="1683464" cy="5493364"/>
          </a:xfrm>
        </p:spPr>
        <p:txBody>
          <a:bodyPr/>
          <a:lstStyle>
            <a:lvl1pPr marL="0" indent="0">
              <a:spcBef>
                <a:spcPts val="441"/>
              </a:spcBef>
              <a:spcAft>
                <a:spcPts val="1102"/>
              </a:spcAft>
              <a:buNone/>
              <a:defRPr sz="13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36021" y="302387"/>
            <a:ext cx="6216385" cy="697506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8AD2A8D-84DB-459A-B384-67A91A440A6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4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Prostokąt 7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9" name="Łącznik prosty 18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1" name="Łącznik prosty 20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693654" y="3527822"/>
            <a:ext cx="6954901" cy="504031"/>
          </a:xfrm>
        </p:spPr>
        <p:txBody>
          <a:bodyPr/>
          <a:lstStyle>
            <a:lvl1pPr algn="l">
              <a:buNone/>
              <a:defRPr sz="22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804422" cy="7559675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5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7458823" y="291888"/>
            <a:ext cx="1680104" cy="5463125"/>
          </a:xfrm>
        </p:spPr>
        <p:txBody>
          <a:bodyPr rot="0" spcFirstLastPara="0" vertOverflow="overflow" horzOverflow="overflow" spcCol="302383" rtlCol="0" fromWordArt="0" forceAA="0">
            <a:normAutofit/>
          </a:bodyPr>
          <a:lstStyle>
            <a:lvl1pPr marL="0" indent="0">
              <a:spcBef>
                <a:spcPts val="110"/>
              </a:spcBef>
              <a:spcAft>
                <a:spcPts val="441"/>
              </a:spcAft>
              <a:buFontTx/>
              <a:buNone/>
              <a:defRPr sz="13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EE166B4-5FC8-48F1-95A0-D3F3D716774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DB0B1-EF84-4AAC-9544-3FCC8167BF5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453" y="302739"/>
            <a:ext cx="1848115" cy="645022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D53B2-BB85-41A4-BD02-A0210A4D91B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503238" y="303213"/>
            <a:ext cx="8232775" cy="1258887"/>
          </a:xfrm>
          <a:prstGeom prst="rect">
            <a:avLst/>
          </a:prstGeom>
        </p:spPr>
        <p:txBody>
          <a:bodyPr vert="horz" lIns="100794" tIns="50397" rIns="100794" bIns="50397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28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503238" y="1763713"/>
            <a:ext cx="823277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8366919" y="1193006"/>
            <a:ext cx="2217738" cy="42227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r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7707313" y="4119563"/>
            <a:ext cx="3527425" cy="40322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8413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32" name="Łącznik prosty 8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34" name="Łącznik prosty 10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2" name="Elipsa 11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961438" y="6321425"/>
            <a:ext cx="671512" cy="573088"/>
          </a:xfrm>
          <a:prstGeom prst="rect">
            <a:avLst/>
          </a:prstGeom>
        </p:spPr>
        <p:txBody>
          <a:bodyPr vert="horz" lIns="100794" tIns="50397" rIns="100794" bIns="50397" anchor="ctr"/>
          <a:lstStyle>
            <a:lvl1pPr algn="ctr" eaLnBrk="1" latinLnBrk="0" hangingPunct="1">
              <a:defRPr kumimoji="0" sz="1500" b="1">
                <a:solidFill>
                  <a:srgbClr val="FFFFFF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2133CC33-6815-41BB-9547-4851B1FF4EA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17" r:id="rId4"/>
    <p:sldLayoutId id="2147484318" r:id="rId5"/>
    <p:sldLayoutId id="2147484325" r:id="rId6"/>
    <p:sldLayoutId id="2147484319" r:id="rId7"/>
    <p:sldLayoutId id="2147484326" r:id="rId8"/>
    <p:sldLayoutId id="2147484327" r:id="rId9"/>
    <p:sldLayoutId id="2147484320" r:id="rId10"/>
    <p:sldLayoutId id="214748432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9pPr>
    </p:titleStyle>
    <p:bodyStyle>
      <a:lvl1pPr marL="301625" indent="-301625" algn="l" rtl="0" eaLnBrk="0" fontAlgn="base" hangingPunct="0">
        <a:spcBef>
          <a:spcPts val="663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04850" indent="-3016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06475" indent="-200025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09688" indent="-200025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200025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01589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5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Microsoft_Excel_97-2003_Worksheet1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6.emf"/><Relationship Id="rId4" Type="http://schemas.openxmlformats.org/officeDocument/2006/relationships/oleObject" Target="../embeddings/Microsoft_Excel_97-2003_Worksheet2.xls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au_akademia_uczniows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024" y="1520197"/>
            <a:ext cx="6048672" cy="2259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Obraz 5" descr="Au_stopka_kolor_bez napisow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9363" y="7016750"/>
            <a:ext cx="68294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pole tekstowe 7"/>
          <p:cNvSpPr txBox="1">
            <a:spLocks noChangeArrowheads="1"/>
          </p:cNvSpPr>
          <p:nvPr/>
        </p:nvSpPr>
        <p:spPr bwMode="auto">
          <a:xfrm>
            <a:off x="2447925" y="6732588"/>
            <a:ext cx="7178675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>
                <a:solidFill>
                  <a:schemeClr val="tx2"/>
                </a:solidFill>
                <a:latin typeface="Century Schoolbook" pitchFamily="18" charset="0"/>
              </a:rPr>
              <a:t>Projekt współfinansowany przez Unię Europejską w ramach Europejskiego Funduszu Społecznego</a:t>
            </a:r>
          </a:p>
        </p:txBody>
      </p:sp>
      <p:sp>
        <p:nvSpPr>
          <p:cNvPr id="8197" name="Symbol zastępczy numeru slajdu 10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6C1094-A43B-4EF1-978F-9389990763FC}" type="slidenum">
              <a:rPr lang="pl-PL" altLang="pl-PL" smtClean="0">
                <a:ea typeface="Lucida Sans Unicode" pitchFamily="34" charset="0"/>
              </a:rPr>
              <a:pPr/>
              <a:t>1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8198" name="Obraz 8" descr="UE+EFS_L-kolo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0"/>
            <a:ext cx="20875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Obraz 9" descr="KAPITAL_LUDZKI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4688" y="0"/>
            <a:ext cx="2016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15900" y="1274763"/>
            <a:ext cx="9439275" cy="5457825"/>
          </a:xfrm>
        </p:spPr>
        <p:txBody>
          <a:bodyPr/>
          <a:lstStyle/>
          <a:p>
            <a:pPr lvl="1" eaLnBrk="1" hangingPunct="1"/>
            <a:endParaRPr lang="pl-PL" altLang="pl-PL" dirty="0" smtClean="0">
              <a:latin typeface="Calibri" panose="020F0502020204030204" pitchFamily="34" charset="0"/>
            </a:endParaRPr>
          </a:p>
          <a:p>
            <a:pPr lvl="1" algn="ctr" eaLnBrk="1" hangingPunct="1">
              <a:buFont typeface="Wingdings 2" pitchFamily="18" charset="2"/>
              <a:buNone/>
            </a:pPr>
            <a:r>
              <a:rPr lang="pl-PL" altLang="pl-PL" sz="3600" b="1" dirty="0" smtClean="0">
                <a:solidFill>
                  <a:srgbClr val="FF0000"/>
                </a:solidFill>
                <a:latin typeface="Calibri" pitchFamily="34" charset="0"/>
              </a:rPr>
              <a:t>„Zawartość energetyczna produktów spożywczych najczęściej spożywanych przez młodzież”</a:t>
            </a:r>
          </a:p>
          <a:p>
            <a:pPr lvl="1" eaLnBrk="1" hangingPunct="1">
              <a:buFont typeface="Wingdings 2" pitchFamily="18" charset="2"/>
              <a:buNone/>
            </a:pPr>
            <a:endParaRPr lang="pl-PL" altLang="pl-PL" sz="36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pl-PL" altLang="pl-PL" sz="3600" b="1" dirty="0" smtClean="0">
                <a:solidFill>
                  <a:srgbClr val="7030A0"/>
                </a:solidFill>
                <a:latin typeface="Calibri" pitchFamily="34" charset="0"/>
              </a:rPr>
              <a:t>Dlaczego </a:t>
            </a:r>
          </a:p>
          <a:p>
            <a:pPr algn="ctr" eaLnBrk="1" hangingPunct="1">
              <a:buFont typeface="Arial" charset="0"/>
              <a:buNone/>
            </a:pPr>
            <a:r>
              <a:rPr lang="pl-PL" altLang="pl-PL" sz="3600" b="1" dirty="0" smtClean="0">
                <a:solidFill>
                  <a:srgbClr val="7030A0"/>
                </a:solidFill>
                <a:latin typeface="Calibri" pitchFamily="34" charset="0"/>
              </a:rPr>
              <a:t>młodzi ludzie są coraz bardziej otyli?</a:t>
            </a:r>
            <a:endParaRPr lang="pl-PL" altLang="pl-PL" sz="3600" dirty="0" smtClean="0">
              <a:latin typeface="Calibri" pitchFamily="34" charset="0"/>
            </a:endParaRPr>
          </a:p>
          <a:p>
            <a:pPr lvl="1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9222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B0ED016-3591-475E-B891-B440CF9AE17B}" type="slidenum">
              <a:rPr lang="pl-PL" altLang="pl-PL" smtClean="0">
                <a:ea typeface="Lucida Sans Unicode" pitchFamily="34" charset="0"/>
              </a:rPr>
              <a:pPr/>
              <a:t>2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endParaRPr lang="pl-PL" altLang="pl-PL" b="1" smtClean="0">
              <a:latin typeface="Monotype Corsiva" pitchFamily="66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pl-PL" altLang="pl-PL" b="1" smtClean="0">
                <a:latin typeface="Calibri" pitchFamily="34" charset="0"/>
              </a:rPr>
              <a:t>Pragniemy na przykładzie zwykłego orzeszka ziemnego udowodnić, jak dużo energii zawierają w sobie słodycze i artykuły spożywcze. </a:t>
            </a:r>
          </a:p>
          <a:p>
            <a:pPr eaLnBrk="1" hangingPunct="1">
              <a:buFont typeface="Arial" charset="0"/>
              <a:buNone/>
            </a:pPr>
            <a:endParaRPr lang="pl-PL" altLang="pl-PL" b="1" smtClean="0">
              <a:latin typeface="Calibri" pitchFamily="34" charset="0"/>
            </a:endParaRPr>
          </a:p>
          <a:p>
            <a:pPr eaLnBrk="1" hangingPunct="1">
              <a:buFont typeface="Arial" charset="0"/>
              <a:buNone/>
            </a:pPr>
            <a:endParaRPr lang="pl-PL" altLang="pl-PL" b="1" smtClean="0">
              <a:latin typeface="Calibri" pitchFamily="34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pl-PL" altLang="pl-PL" sz="4800" b="1" smtClean="0">
                <a:solidFill>
                  <a:srgbClr val="FF0000"/>
                </a:solidFill>
                <a:latin typeface="Calibri" pitchFamily="34" charset="0"/>
              </a:rPr>
              <a:t>Ile  energii  zawiera  w  sobie </a:t>
            </a:r>
          </a:p>
          <a:p>
            <a:pPr algn="ctr" eaLnBrk="1" hangingPunct="1">
              <a:buFont typeface="Arial" charset="0"/>
              <a:buNone/>
            </a:pPr>
            <a:r>
              <a:rPr lang="pl-PL" altLang="pl-PL" sz="4800" b="1" smtClean="0">
                <a:solidFill>
                  <a:srgbClr val="FF0000"/>
                </a:solidFill>
                <a:latin typeface="Calibri" pitchFamily="34" charset="0"/>
              </a:rPr>
              <a:t>niepozorny  orzeszek  ziemny?</a:t>
            </a: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0246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60E5D05-7E20-4034-A6FB-014AF24AAF42}" type="slidenum">
              <a:rPr lang="pl-PL" altLang="pl-PL" smtClean="0">
                <a:ea typeface="Lucida Sans Unicode" pitchFamily="34" charset="0"/>
              </a:rPr>
              <a:pPr/>
              <a:t>3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5111750"/>
          </a:xfrm>
        </p:spPr>
        <p:txBody>
          <a:bodyPr/>
          <a:lstStyle/>
          <a:p>
            <a:pPr lvl="1" algn="ctr" eaLnBrk="1" hangingPunct="1">
              <a:defRPr/>
            </a:pPr>
            <a:r>
              <a:rPr lang="pl-PL" sz="3600" b="1" dirty="0" smtClean="0">
                <a:latin typeface="Calibri" panose="020F0502020204030204" pitchFamily="34" charset="0"/>
              </a:rPr>
              <a:t>Potrzebne przyrządy:</a:t>
            </a:r>
          </a:p>
          <a:p>
            <a:pPr lvl="1" algn="ctr" eaLnBrk="1" hangingPunct="1">
              <a:defRPr/>
            </a:pPr>
            <a:endParaRPr lang="pl-PL" sz="3600" b="1" dirty="0" smtClean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l-PL" dirty="0" smtClean="0">
                <a:latin typeface="Calibri" panose="020F0502020204030204" pitchFamily="34" charset="0"/>
              </a:rPr>
              <a:t>Probówka, woda;</a:t>
            </a:r>
          </a:p>
          <a:p>
            <a:pPr eaLnBrk="1" hangingPunct="1">
              <a:defRPr/>
            </a:pPr>
            <a:r>
              <a:rPr lang="pl-PL" dirty="0" smtClean="0">
                <a:latin typeface="Calibri" panose="020F0502020204030204" pitchFamily="34" charset="0"/>
              </a:rPr>
              <a:t>Strzykawka lekarska;</a:t>
            </a:r>
          </a:p>
          <a:p>
            <a:pPr eaLnBrk="1" hangingPunct="1">
              <a:defRPr/>
            </a:pPr>
            <a:r>
              <a:rPr lang="pl-PL" dirty="0" smtClean="0">
                <a:latin typeface="Calibri" panose="020F0502020204030204" pitchFamily="34" charset="0"/>
              </a:rPr>
              <a:t>Orzeszek ziemny;</a:t>
            </a:r>
          </a:p>
          <a:p>
            <a:pPr eaLnBrk="1" hangingPunct="1">
              <a:defRPr/>
            </a:pPr>
            <a:r>
              <a:rPr lang="pl-PL" dirty="0" smtClean="0">
                <a:latin typeface="Calibri" panose="020F0502020204030204" pitchFamily="34" charset="0"/>
              </a:rPr>
              <a:t>Drucik-można wykorzystać spinacz do papieru;</a:t>
            </a:r>
          </a:p>
          <a:p>
            <a:pPr eaLnBrk="1" hangingPunct="1">
              <a:defRPr/>
            </a:pPr>
            <a:r>
              <a:rPr lang="pl-PL" dirty="0" smtClean="0">
                <a:latin typeface="Calibri" panose="020F0502020204030204" pitchFamily="34" charset="0"/>
              </a:rPr>
              <a:t>Uchwyt drewniany;</a:t>
            </a:r>
          </a:p>
          <a:p>
            <a:pPr eaLnBrk="1" hangingPunct="1">
              <a:defRPr/>
            </a:pPr>
            <a:r>
              <a:rPr lang="pl-PL" dirty="0" smtClean="0">
                <a:latin typeface="Calibri" panose="020F0502020204030204" pitchFamily="34" charset="0"/>
              </a:rPr>
              <a:t>Termometr;</a:t>
            </a:r>
          </a:p>
          <a:p>
            <a:pPr eaLnBrk="1" hangingPunct="1">
              <a:defRPr/>
            </a:pPr>
            <a:r>
              <a:rPr lang="pl-PL" dirty="0" smtClean="0">
                <a:latin typeface="Calibri" panose="020F0502020204030204" pitchFamily="34" charset="0"/>
              </a:rPr>
              <a:t>Zapałki, zapalniczka.</a:t>
            </a:r>
          </a:p>
          <a:p>
            <a:pPr marL="403225" lvl="1" indent="0" eaLnBrk="1" hangingPunct="1">
              <a:buFont typeface="Wingdings 2" pitchFamily="18" charset="2"/>
              <a:buNone/>
              <a:defRPr/>
            </a:pP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1270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77AEE9-7A08-4EE0-B30E-28565C0FA753}" type="slidenum">
              <a:rPr lang="pl-PL" altLang="pl-PL" smtClean="0">
                <a:ea typeface="Lucida Sans Unicode" pitchFamily="34" charset="0"/>
              </a:rPr>
              <a:pPr/>
              <a:t>4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50875" y="1403350"/>
            <a:ext cx="8316913" cy="4148138"/>
          </a:xfrm>
        </p:spPr>
        <p:txBody>
          <a:bodyPr/>
          <a:lstStyle/>
          <a:p>
            <a:pPr lvl="1" algn="ctr" eaLnBrk="1" hangingPunct="1"/>
            <a:r>
              <a:rPr lang="pl-PL" altLang="pl-PL" sz="3200" b="1" dirty="0" smtClean="0">
                <a:latin typeface="Calibri" pitchFamily="34" charset="0"/>
              </a:rPr>
              <a:t>Przebieg doświadczenia</a:t>
            </a:r>
          </a:p>
          <a:p>
            <a:pPr lvl="1" eaLnBrk="1" hangingPunct="1">
              <a:buFont typeface="Arial" charset="0"/>
              <a:buChar char="•"/>
            </a:pPr>
            <a:endParaRPr lang="pl-PL" altLang="pl-PL" sz="2100" dirty="0" smtClean="0">
              <a:latin typeface="Calibri" pitchFamily="34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Do probówki nalej 15 ml wody używając do tego strzykawki;</a:t>
            </a: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Zmierz jej temperaturę początkową;</a:t>
            </a: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Następnie podpal wcześniej już nałożony orzeszek na drucik;</a:t>
            </a: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Podgrzewaj wodę za pomocą płonącego orzeszka;</a:t>
            </a: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Po spaleniu się orzeszka zmierz temperaturę wody;</a:t>
            </a: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Oblicz energię cieplną jaką pobrała woda podczas palenia się orzeszka ze wzoru  </a:t>
            </a: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Następnie obliczmy na jaką wysokość można podrzucić np. jeden kilogram cukru wykorzystując energię pobraną od orzeszka podczas jego spalania;</a:t>
            </a:r>
          </a:p>
          <a:p>
            <a:pPr lvl="1" eaLnBrk="1" hangingPunct="1">
              <a:buFont typeface="Arial" charset="0"/>
              <a:buChar char="•"/>
            </a:pPr>
            <a:r>
              <a:rPr lang="pl-PL" altLang="pl-PL" sz="2100" dirty="0" smtClean="0">
                <a:latin typeface="Calibri" pitchFamily="34" charset="0"/>
              </a:rPr>
              <a:t>Przyrównujemy więc energię wewnętrzną do energii potencjalnej</a:t>
            </a: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2294" name="Obraz 3" descr="au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6251CE4-1CCA-4F19-A9DE-CA408DB0E1B0}" type="slidenum">
              <a:rPr lang="pl-PL" altLang="pl-PL" smtClean="0">
                <a:ea typeface="Lucida Sans Unicode" pitchFamily="34" charset="0"/>
              </a:rPr>
              <a:pPr/>
              <a:t>5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6" name="Obraz 5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3684354" y="4714545"/>
            <a:ext cx="2030730" cy="255270"/>
          </a:xfrm>
          <a:prstGeom prst="rect">
            <a:avLst/>
          </a:prstGeom>
        </p:spPr>
      </p:pic>
      <p:pic>
        <p:nvPicPr>
          <p:cNvPr id="7" name="Obraz 6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1583928" y="6476895"/>
            <a:ext cx="2343150" cy="2552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2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2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60363" y="1125538"/>
            <a:ext cx="8316912" cy="4146550"/>
          </a:xfrm>
        </p:spPr>
        <p:txBody>
          <a:bodyPr/>
          <a:lstStyle/>
          <a:p>
            <a:pPr lvl="1" algn="ctr" eaLnBrk="1" hangingPunct="1"/>
            <a:endParaRPr lang="pl-PL" altLang="pl-PL" sz="3200" b="1" dirty="0" smtClean="0">
              <a:latin typeface="Monotype Corsiva" pitchFamily="66" charset="0"/>
            </a:endParaRPr>
          </a:p>
          <a:p>
            <a:pPr lvl="1" algn="ctr" eaLnBrk="1" hangingPunct="1"/>
            <a:r>
              <a:rPr lang="pl-PL" altLang="pl-PL" sz="3200" b="1" dirty="0" smtClean="0">
                <a:latin typeface="Calibri" pitchFamily="34" charset="0"/>
              </a:rPr>
              <a:t>Wlej 15 ml wody</a:t>
            </a:r>
          </a:p>
          <a:p>
            <a:pPr lvl="1" algn="ctr" eaLnBrk="1" hangingPunct="1"/>
            <a:endParaRPr lang="pl-PL" altLang="pl-PL" sz="3200" b="1" dirty="0" smtClean="0">
              <a:latin typeface="Calibri" pitchFamily="34" charset="0"/>
            </a:endParaRPr>
          </a:p>
          <a:p>
            <a:pPr lvl="1" algn="ctr" eaLnBrk="1" hangingPunct="1"/>
            <a:endParaRPr lang="pl-PL" altLang="pl-PL" sz="3200" b="1" dirty="0" smtClean="0">
              <a:latin typeface="Calibri" pitchFamily="34" charset="0"/>
            </a:endParaRPr>
          </a:p>
          <a:p>
            <a:pPr lvl="1" algn="ctr" eaLnBrk="1" hangingPunct="1"/>
            <a:endParaRPr lang="pl-PL" altLang="pl-PL" sz="3200" b="1" dirty="0" smtClean="0">
              <a:latin typeface="Calibri" pitchFamily="34" charset="0"/>
            </a:endParaRPr>
          </a:p>
          <a:p>
            <a:pPr lvl="1" algn="ctr" eaLnBrk="1" hangingPunct="1"/>
            <a:r>
              <a:rPr lang="pl-PL" altLang="pl-PL" sz="3200" b="1" dirty="0" smtClean="0">
                <a:latin typeface="Calibri" pitchFamily="34" charset="0"/>
              </a:rPr>
              <a:t>Zmierz temperaturę początkową wody</a:t>
            </a:r>
          </a:p>
          <a:p>
            <a:pPr lvl="1" algn="ctr" eaLnBrk="1" hangingPunct="1"/>
            <a:endParaRPr lang="pl-PL" altLang="pl-PL" sz="3200" b="1" dirty="0" smtClean="0">
              <a:latin typeface="Monotype Corsiva" pitchFamily="66" charset="0"/>
            </a:endParaRPr>
          </a:p>
          <a:p>
            <a:pPr lvl="1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E4CCA0B-68C1-40F5-8F03-84B2D83FE7D6}" type="slidenum">
              <a:rPr lang="pl-PL" altLang="pl-PL" smtClean="0">
                <a:ea typeface="Lucida Sans Unicode" pitchFamily="34" charset="0"/>
              </a:rPr>
              <a:pPr/>
              <a:t>6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6263" y="1125538"/>
            <a:ext cx="8316912" cy="4148137"/>
          </a:xfrm>
        </p:spPr>
        <p:txBody>
          <a:bodyPr/>
          <a:lstStyle/>
          <a:p>
            <a:pPr lvl="1" eaLnBrk="1" hangingPunct="1"/>
            <a:r>
              <a:rPr lang="pl-PL" altLang="pl-PL" dirty="0">
                <a:latin typeface="Calibri" panose="020F0502020204030204" pitchFamily="34" charset="0"/>
              </a:rPr>
              <a:t>Podgrzewaj wodę za pomocą płonącego orzeszka</a:t>
            </a:r>
            <a:endParaRPr lang="pl-PL" altLang="pl-PL" dirty="0" smtClean="0"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4342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01A07F-6FAD-4B49-903F-F09CE57AB041}" type="slidenum">
              <a:rPr lang="pl-PL" altLang="pl-PL" smtClean="0">
                <a:ea typeface="Lucida Sans Unicode" pitchFamily="34" charset="0"/>
              </a:rPr>
              <a:pPr/>
              <a:t>7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15368" name="Symbol zastępczy zawartości 3" descr="P106018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39863" y="1835150"/>
            <a:ext cx="6840537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15900" y="1125538"/>
            <a:ext cx="9439275" cy="4164012"/>
          </a:xfrm>
        </p:spPr>
        <p:txBody>
          <a:bodyPr/>
          <a:lstStyle/>
          <a:p>
            <a:pPr lvl="1" algn="ctr" eaLnBrk="1" hangingPunct="1"/>
            <a:r>
              <a:rPr lang="pl-PL" altLang="pl-PL" sz="3200" b="1" dirty="0" smtClean="0">
                <a:latin typeface="Calibri" pitchFamily="34" charset="0"/>
              </a:rPr>
              <a:t>Zmierz temperaturę wody po spaleniu orzeszka</a:t>
            </a:r>
          </a:p>
          <a:p>
            <a:pPr lvl="1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5366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F6F1766-A7EB-43B8-9778-918498D03009}" type="slidenum">
              <a:rPr lang="pl-PL" altLang="pl-PL" smtClean="0">
                <a:ea typeface="Lucida Sans Unicode" pitchFamily="34" charset="0"/>
              </a:rPr>
              <a:pPr/>
              <a:t>8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8313" y="1130300"/>
            <a:ext cx="8316912" cy="4148138"/>
          </a:xfrm>
        </p:spPr>
        <p:txBody>
          <a:bodyPr/>
          <a:lstStyle/>
          <a:p>
            <a:pPr lvl="1" algn="ctr" eaLnBrk="1" hangingPunct="1"/>
            <a:r>
              <a:rPr lang="pl-PL" altLang="pl-PL" sz="3200" b="1" dirty="0" smtClean="0">
                <a:latin typeface="Calibri" pitchFamily="34" charset="0"/>
              </a:rPr>
              <a:t>Oblicz przyrost energii wewnętrznej wody</a:t>
            </a:r>
          </a:p>
          <a:p>
            <a:pPr lvl="1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6390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3B1B243-A845-41F5-9733-D582366DC3B0}" type="slidenum">
              <a:rPr lang="pl-PL" altLang="pl-PL" smtClean="0">
                <a:ea typeface="Lucida Sans Unicode" pitchFamily="34" charset="0"/>
              </a:rPr>
              <a:pPr/>
              <a:t>9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17416" name="Symbol zastępczy zawartości 3" descr="P106019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11300" y="1908175"/>
            <a:ext cx="6769100" cy="507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3238" y="1141413"/>
            <a:ext cx="8316912" cy="4148137"/>
          </a:xfrm>
        </p:spPr>
        <p:txBody>
          <a:bodyPr/>
          <a:lstStyle/>
          <a:p>
            <a:pPr lvl="1" algn="ctr" eaLnBrk="1" hangingPunct="1"/>
            <a:r>
              <a:rPr lang="pl-PL" altLang="pl-PL" sz="3200" b="1" dirty="0" smtClean="0">
                <a:latin typeface="Calibri" pitchFamily="34" charset="0"/>
              </a:rPr>
              <a:t>Porównaj przyrost energii wewnętrznej do </a:t>
            </a:r>
            <a:r>
              <a:rPr lang="pl-PL" altLang="pl-PL" sz="3200" b="1" dirty="0" smtClean="0">
                <a:latin typeface="Calibri" pitchFamily="34" charset="0"/>
              </a:rPr>
              <a:t>energii potencjalnej i oblicz wysokość</a:t>
            </a:r>
          </a:p>
          <a:p>
            <a:pPr lvl="1" eaLnBrk="1" hangingPunct="1"/>
            <a:endParaRPr lang="pl-PL" altLang="pl-PL" sz="3200" dirty="0" smtClean="0">
              <a:latin typeface="Calibri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7414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8CD7A09-76E9-4161-A990-D7AFB0F12EA5}" type="slidenum">
              <a:rPr lang="pl-PL" altLang="pl-PL" smtClean="0">
                <a:ea typeface="Lucida Sans Unicode" pitchFamily="34" charset="0"/>
              </a:rPr>
              <a:pPr/>
              <a:t>10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18440" name="Symbol zastępczy zawartości 3" descr="P106019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39863" y="2303463"/>
            <a:ext cx="6578600" cy="493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12763" y="1141413"/>
            <a:ext cx="8343900" cy="4583112"/>
          </a:xfrm>
        </p:spPr>
        <p:txBody>
          <a:bodyPr/>
          <a:lstStyle/>
          <a:p>
            <a:pPr marL="403225" lvl="1" indent="0" algn="ctr" eaLnBrk="1" hangingPunct="1">
              <a:buFont typeface="Wingdings 2" pitchFamily="18" charset="2"/>
              <a:buNone/>
              <a:defRPr/>
            </a:pPr>
            <a:endParaRPr lang="pl-PL" sz="36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403225" lvl="1" indent="0" algn="ctr" eaLnBrk="1" hangingPunct="1">
              <a:buFont typeface="Wingdings 2" pitchFamily="18" charset="2"/>
              <a:buNone/>
              <a:defRPr/>
            </a:pPr>
            <a:endParaRPr lang="pl-PL" sz="36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403225" lvl="1" indent="0" algn="ctr" eaLnBrk="1" hangingPunct="1">
              <a:buFont typeface="Wingdings 2" pitchFamily="18" charset="2"/>
              <a:buNone/>
              <a:defRPr/>
            </a:pPr>
            <a:r>
              <a:rPr lang="pl-PL" sz="3600" b="1" dirty="0" smtClean="0">
                <a:latin typeface="Calibri" panose="020F0502020204030204" pitchFamily="34" charset="0"/>
              </a:rPr>
              <a:t>Możesz sprawdzić ilość dostępnej energii wewnętrznej zawartej w produktach spożywczych wykonując podobne doświadczenie. </a:t>
            </a:r>
            <a:br>
              <a:rPr lang="pl-PL" sz="3600" b="1" dirty="0" smtClean="0">
                <a:latin typeface="Calibri" panose="020F0502020204030204" pitchFamily="34" charset="0"/>
              </a:rPr>
            </a:br>
            <a:endParaRPr lang="pl-PL" altLang="pl-PL" sz="3600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8438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80628A-0EFC-469A-9A39-E3431C6FF87C}" type="slidenum">
              <a:rPr lang="pl-PL" altLang="pl-PL" smtClean="0">
                <a:ea typeface="Lucida Sans Unicode" pitchFamily="34" charset="0"/>
              </a:rPr>
              <a:pPr/>
              <a:t>11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D8C15D-521C-4E48-8DBC-111A9D39000D}" type="slidenum">
              <a:rPr lang="pl-PL" smtClean="0"/>
              <a:pPr>
                <a:defRPr/>
              </a:pPr>
              <a:t>12</a:t>
            </a:fld>
            <a:endParaRPr lang="pl-PL"/>
          </a:p>
        </p:txBody>
      </p:sp>
      <p:graphicFrame>
        <p:nvGraphicFramePr>
          <p:cNvPr id="19459" name="Obi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3226919"/>
              </p:ext>
            </p:extLst>
          </p:nvPr>
        </p:nvGraphicFramePr>
        <p:xfrm>
          <a:off x="215900" y="1116013"/>
          <a:ext cx="9359900" cy="466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name="Arkusz" r:id="rId4" imgW="8420220" imgH="4200525" progId="Excel.Sheet.8">
                  <p:embed/>
                </p:oleObj>
              </mc:Choice>
              <mc:Fallback>
                <p:oleObj name="Arkusz" r:id="rId4" imgW="8420220" imgH="4200525" progId="Excel.Sheet.8">
                  <p:embed/>
                  <p:pic>
                    <p:nvPicPr>
                      <p:cNvPr id="0" name="Obi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900" y="1116013"/>
                        <a:ext cx="9359900" cy="4667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7538" y="1125538"/>
            <a:ext cx="8316912" cy="4148137"/>
          </a:xfrm>
        </p:spPr>
        <p:txBody>
          <a:bodyPr/>
          <a:lstStyle/>
          <a:p>
            <a:pPr lvl="1" algn="ctr" eaLnBrk="1" hangingPunct="1"/>
            <a:r>
              <a:rPr lang="pl-PL" altLang="pl-PL" sz="3200" b="1" dirty="0" smtClean="0">
                <a:latin typeface="Calibri" pitchFamily="34" charset="0"/>
              </a:rPr>
              <a:t>Dzienne zapotrzebowanie</a:t>
            </a:r>
          </a:p>
          <a:p>
            <a:pPr lvl="1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0486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95A8284-8AB1-4C5F-AB41-E2327EBDC2FD}" type="slidenum">
              <a:rPr lang="pl-PL" altLang="pl-PL" smtClean="0">
                <a:ea typeface="Lucida Sans Unicode" pitchFamily="34" charset="0"/>
              </a:rPr>
              <a:pPr/>
              <a:t>13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20488" name="Symbol zastępczy zawartości 3" descr="8.bmp"/>
          <p:cNvPicPr>
            <a:picLocks noChangeAspect="1"/>
          </p:cNvPicPr>
          <p:nvPr/>
        </p:nvPicPr>
        <p:blipFill>
          <a:blip r:embed="rId4" cstate="print"/>
          <a:srcRect l="-2487" r="2487"/>
          <a:stretch>
            <a:fillRect/>
          </a:stretch>
        </p:blipFill>
        <p:spPr bwMode="auto">
          <a:xfrm>
            <a:off x="277813" y="1751013"/>
            <a:ext cx="8675687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28650" y="1154113"/>
            <a:ext cx="8316913" cy="4148137"/>
          </a:xfrm>
        </p:spPr>
        <p:txBody>
          <a:bodyPr/>
          <a:lstStyle/>
          <a:p>
            <a:pPr lvl="1" algn="ctr" eaLnBrk="1" hangingPunct="1"/>
            <a:r>
              <a:rPr lang="pl-PL" altLang="pl-PL" sz="3200" b="1" smtClean="0">
                <a:latin typeface="Calibri" pitchFamily="34" charset="0"/>
              </a:rPr>
              <a:t>Zawartość energetyczna </a:t>
            </a:r>
          </a:p>
          <a:p>
            <a:pPr lvl="1" eaLnBrk="1" hangingPunct="1"/>
            <a:endParaRPr lang="pl-PL" altLang="pl-PL" smtClean="0">
              <a:latin typeface="Monotype Corsiva" pitchFamily="66" charset="0"/>
            </a:endParaRPr>
          </a:p>
          <a:p>
            <a:pPr lvl="1" eaLnBrk="1" hangingPunct="1"/>
            <a:endParaRPr lang="pl-PL" altLang="pl-PL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1510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30AEC50-7015-4794-96F9-4FF243C549EE}" type="slidenum">
              <a:rPr lang="pl-PL" altLang="pl-PL" smtClean="0">
                <a:ea typeface="Lucida Sans Unicode" pitchFamily="34" charset="0"/>
              </a:rPr>
              <a:pPr/>
              <a:t>14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21512" name="Symbol zastępczy zawartości 3" descr="9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8425" y="1731963"/>
            <a:ext cx="7085013" cy="582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04838" y="1125538"/>
            <a:ext cx="8316912" cy="4148137"/>
          </a:xfrm>
        </p:spPr>
        <p:txBody>
          <a:bodyPr/>
          <a:lstStyle/>
          <a:p>
            <a:pPr lvl="1" algn="ctr" eaLnBrk="1" hangingPunct="1"/>
            <a:r>
              <a:rPr lang="pl-PL" altLang="pl-PL" sz="3200" b="1" smtClean="0">
                <a:latin typeface="Calibri" pitchFamily="34" charset="0"/>
              </a:rPr>
              <a:t>Spalanie kalorii przez organizm</a:t>
            </a:r>
          </a:p>
          <a:p>
            <a:pPr lvl="1" eaLnBrk="1" hangingPunct="1"/>
            <a:endParaRPr lang="pl-PL" altLang="pl-PL" smtClean="0">
              <a:latin typeface="Monotype Corsiva" pitchFamily="66" charset="0"/>
            </a:endParaRPr>
          </a:p>
          <a:p>
            <a:pPr lvl="1" eaLnBrk="1" hangingPunct="1"/>
            <a:endParaRPr lang="pl-PL" altLang="pl-PL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2534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5549FE-C57A-4727-9B83-84F8E05BDC18}" type="slidenum">
              <a:rPr lang="pl-PL" altLang="pl-PL" smtClean="0">
                <a:ea typeface="Lucida Sans Unicode" pitchFamily="34" charset="0"/>
              </a:rPr>
              <a:pPr/>
              <a:t>15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22536" name="Symbol zastępczy zawartości 3" descr="0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238" y="1692275"/>
            <a:ext cx="84772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07950" y="1274763"/>
            <a:ext cx="9685338" cy="4565650"/>
          </a:xfrm>
        </p:spPr>
        <p:txBody>
          <a:bodyPr/>
          <a:lstStyle/>
          <a:p>
            <a:pPr marL="403225" lvl="1" indent="0" eaLnBrk="1" hangingPunct="1">
              <a:buFont typeface="Wingdings 2" pitchFamily="18" charset="2"/>
              <a:buNone/>
              <a:defRPr/>
            </a:pPr>
            <a:r>
              <a:rPr lang="pl-PL" altLang="pl-PL" sz="2000" b="1" dirty="0" smtClean="0">
                <a:latin typeface="Calibri" panose="020F0502020204030204" pitchFamily="34" charset="0"/>
              </a:rPr>
              <a:t>Co to jest BMI?   </a:t>
            </a:r>
            <a:r>
              <a:rPr lang="pl-PL" altLang="pl-PL" sz="2000" dirty="0" smtClean="0">
                <a:latin typeface="Calibri" panose="020F0502020204030204" pitchFamily="34" charset="0"/>
              </a:rPr>
              <a:t/>
            </a:r>
            <a:br>
              <a:rPr lang="pl-PL" altLang="pl-PL" sz="2000" dirty="0" smtClean="0">
                <a:latin typeface="Calibri" panose="020F0502020204030204" pitchFamily="34" charset="0"/>
              </a:rPr>
            </a:br>
            <a:r>
              <a:rPr lang="pl-PL" altLang="pl-PL" sz="1800" dirty="0" smtClean="0">
                <a:latin typeface="Calibri" panose="020F0502020204030204" pitchFamily="34" charset="0"/>
              </a:rPr>
              <a:t>Jest to skrót z języka angielskiego '</a:t>
            </a:r>
            <a:r>
              <a:rPr lang="pl-PL" altLang="pl-PL" sz="1800" i="1" dirty="0" smtClean="0">
                <a:latin typeface="Calibri" panose="020F0502020204030204" pitchFamily="34" charset="0"/>
              </a:rPr>
              <a:t>body mass </a:t>
            </a:r>
            <a:r>
              <a:rPr lang="pl-PL" altLang="pl-PL" sz="1800" i="1" dirty="0" err="1" smtClean="0">
                <a:latin typeface="Calibri" panose="020F0502020204030204" pitchFamily="34" charset="0"/>
              </a:rPr>
              <a:t>index</a:t>
            </a:r>
            <a:r>
              <a:rPr lang="pl-PL" altLang="pl-PL" sz="1800" dirty="0" smtClean="0">
                <a:latin typeface="Calibri" panose="020F0502020204030204" pitchFamily="34" charset="0"/>
              </a:rPr>
              <a:t>', co tłumaczymy jako </a:t>
            </a:r>
            <a:r>
              <a:rPr lang="pl-PL" altLang="pl-PL" sz="1800" b="1" dirty="0" smtClean="0">
                <a:latin typeface="Calibri" panose="020F0502020204030204" pitchFamily="34" charset="0"/>
              </a:rPr>
              <a:t>wskaźnik masy ciała</a:t>
            </a:r>
            <a:r>
              <a:rPr lang="pl-PL" altLang="pl-PL" sz="1800" dirty="0" smtClean="0">
                <a:latin typeface="Calibri" panose="020F0502020204030204" pitchFamily="34" charset="0"/>
              </a:rPr>
              <a:t>. Charakteryzuje on relację pomiędzy masą ciała a wzrostem.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pl-PL" altLang="pl-PL" sz="2000" b="1" dirty="0" smtClean="0">
                <a:latin typeface="Calibri" panose="020F0502020204030204" pitchFamily="34" charset="0"/>
              </a:rPr>
              <a:t>	Im wyższy wskaźnik BMI - tym większa zapadalność na różne schorzenia!</a:t>
            </a:r>
            <a:r>
              <a:rPr lang="pl-PL" altLang="pl-PL" sz="2000" dirty="0">
                <a:latin typeface="Calibri" panose="020F0502020204030204" pitchFamily="34" charset="0"/>
              </a:rPr>
              <a:t/>
            </a:r>
            <a:br>
              <a:rPr lang="pl-PL" altLang="pl-PL" sz="2000" dirty="0">
                <a:latin typeface="Calibri" panose="020F0502020204030204" pitchFamily="34" charset="0"/>
              </a:rPr>
            </a:br>
            <a:r>
              <a:rPr lang="pl-PL" altLang="pl-PL" sz="1800" dirty="0" smtClean="0">
                <a:latin typeface="Calibri" panose="020F0502020204030204" pitchFamily="34" charset="0"/>
              </a:rPr>
              <a:t>Dotyczy to szczególnie takich chorób jak: nadciśnienie tętnicze, choroba niedokrwienna serca,</a:t>
            </a:r>
            <a:br>
              <a:rPr lang="pl-PL" altLang="pl-PL" sz="1800" dirty="0" smtClean="0">
                <a:latin typeface="Calibri" panose="020F0502020204030204" pitchFamily="34" charset="0"/>
              </a:rPr>
            </a:br>
            <a:r>
              <a:rPr lang="pl-PL" altLang="pl-PL" sz="1800" dirty="0" smtClean="0">
                <a:latin typeface="Calibri" panose="020F0502020204030204" pitchFamily="34" charset="0"/>
              </a:rPr>
              <a:t>cukrzyca typu II, zespół zaburzeń oddychania w czasie snu, niektóre nowotwory złośliwe </a:t>
            </a:r>
            <a:br>
              <a:rPr lang="pl-PL" altLang="pl-PL" sz="1800" dirty="0" smtClean="0">
                <a:latin typeface="Calibri" panose="020F0502020204030204" pitchFamily="34" charset="0"/>
              </a:rPr>
            </a:br>
            <a:r>
              <a:rPr lang="pl-PL" altLang="pl-PL" sz="1800" dirty="0" smtClean="0">
                <a:latin typeface="Calibri" panose="020F0502020204030204" pitchFamily="34" charset="0"/>
              </a:rPr>
              <a:t>(rak jelita grubego, rak piersi, rak trzonu macicy).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pl-PL" altLang="pl-PL" sz="2000" b="1" dirty="0" smtClean="0">
                <a:latin typeface="Calibri" panose="020F0502020204030204" pitchFamily="34" charset="0"/>
              </a:rPr>
              <a:t>	Pamiętaj! BMI nie jest wiarygodnym wskaźnikiem zagrożenia chorobami.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pl-PL" altLang="pl-PL" sz="2000" dirty="0" smtClean="0">
                <a:latin typeface="Calibri" panose="020F0502020204030204" pitchFamily="34" charset="0"/>
              </a:rPr>
              <a:t>	W pewnych przypadkach takich jak: </a:t>
            </a:r>
          </a:p>
          <a:p>
            <a:pPr lvl="1" eaLnBrk="1" hangingPunct="1">
              <a:buFont typeface="Wingdings" pitchFamily="2" charset="2"/>
              <a:buChar char="Ø"/>
              <a:defRPr/>
            </a:pPr>
            <a:r>
              <a:rPr lang="pl-PL" altLang="pl-PL" sz="1700" dirty="0" smtClean="0">
                <a:latin typeface="Calibri" panose="020F0502020204030204" pitchFamily="34" charset="0"/>
              </a:rPr>
              <a:t>kobiety ciężarne</a:t>
            </a:r>
          </a:p>
          <a:p>
            <a:pPr lvl="1" eaLnBrk="1" hangingPunct="1">
              <a:buFont typeface="Wingdings" pitchFamily="2" charset="2"/>
              <a:buChar char="Ø"/>
              <a:defRPr/>
            </a:pPr>
            <a:r>
              <a:rPr lang="pl-PL" altLang="pl-PL" sz="1700" dirty="0" smtClean="0">
                <a:latin typeface="Calibri" panose="020F0502020204030204" pitchFamily="34" charset="0"/>
              </a:rPr>
              <a:t>sportowcy oraz osoby o rozbudowanej klatce piersiowej</a:t>
            </a:r>
          </a:p>
          <a:p>
            <a:pPr lvl="1" eaLnBrk="1" hangingPunct="1">
              <a:buFont typeface="Wingdings" pitchFamily="2" charset="2"/>
              <a:buChar char="Ø"/>
              <a:defRPr/>
            </a:pPr>
            <a:r>
              <a:rPr lang="pl-PL" altLang="pl-PL" sz="1700" dirty="0" smtClean="0">
                <a:latin typeface="Calibri" panose="020F0502020204030204" pitchFamily="34" charset="0"/>
              </a:rPr>
              <a:t>rosnące dzieci</a:t>
            </a:r>
          </a:p>
          <a:p>
            <a:pPr lvl="1" eaLnBrk="1" hangingPunct="1">
              <a:buFont typeface="Wingdings" pitchFamily="2" charset="2"/>
              <a:buChar char="Ø"/>
              <a:defRPr/>
            </a:pPr>
            <a:r>
              <a:rPr lang="pl-PL" altLang="pl-PL" sz="1700" dirty="0" smtClean="0">
                <a:latin typeface="Calibri" panose="020F0502020204030204" pitchFamily="34" charset="0"/>
              </a:rPr>
              <a:t>osoby w starszym wieku, u których trudno dokonać dokładnych pomiarów wzrostu</a:t>
            </a:r>
          </a:p>
          <a:p>
            <a:pPr marL="403225" lvl="1" indent="0" algn="just" eaLnBrk="1" hangingPunct="1">
              <a:buFont typeface="Wingdings 2" pitchFamily="18" charset="2"/>
              <a:buNone/>
              <a:defRPr/>
            </a:pPr>
            <a:r>
              <a:rPr lang="pl-PL" altLang="pl-PL" sz="2000" dirty="0" smtClean="0">
                <a:latin typeface="Calibri" panose="020F0502020204030204" pitchFamily="34" charset="0"/>
              </a:rPr>
              <a:t/>
            </a:r>
            <a:br>
              <a:rPr lang="pl-PL" altLang="pl-PL" sz="2000" dirty="0" smtClean="0">
                <a:latin typeface="Calibri" panose="020F0502020204030204" pitchFamily="34" charset="0"/>
              </a:rPr>
            </a:br>
            <a:r>
              <a:rPr lang="pl-PL" altLang="pl-PL" sz="2000" dirty="0" smtClean="0">
                <a:latin typeface="Calibri" panose="020F0502020204030204" pitchFamily="34" charset="0"/>
              </a:rPr>
              <a:t>wskaźnik BMI może dostarczać mylnych informacji o zawartości tłuszczu w ciele </a:t>
            </a:r>
            <a:br>
              <a:rPr lang="pl-PL" altLang="pl-PL" sz="2000" dirty="0" smtClean="0">
                <a:latin typeface="Calibri" panose="020F0502020204030204" pitchFamily="34" charset="0"/>
              </a:rPr>
            </a:br>
            <a:r>
              <a:rPr lang="pl-PL" altLang="pl-PL" sz="2000" dirty="0" smtClean="0">
                <a:latin typeface="Calibri" panose="020F0502020204030204" pitchFamily="34" charset="0"/>
              </a:rPr>
              <a:t>i o występowaniu nadwagi. </a:t>
            </a:r>
            <a:endParaRPr lang="pl-PL" altLang="pl-PL" sz="1800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3558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3B38E0C-2870-4FD5-AE19-6609DC3652B4}" type="slidenum">
              <a:rPr lang="pl-PL" altLang="pl-PL" smtClean="0">
                <a:ea typeface="Lucida Sans Unicode" pitchFamily="34" charset="0"/>
              </a:rPr>
              <a:pPr/>
              <a:t>16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01A7A9-6AFD-4597-BDF4-53B78E2E571D}" type="slidenum">
              <a:rPr lang="pl-PL" smtClean="0"/>
              <a:pPr>
                <a:defRPr/>
              </a:pPr>
              <a:t>17</a:t>
            </a:fld>
            <a:endParaRPr lang="pl-PL"/>
          </a:p>
        </p:txBody>
      </p:sp>
      <p:graphicFrame>
        <p:nvGraphicFramePr>
          <p:cNvPr id="24579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640448"/>
              </p:ext>
            </p:extLst>
          </p:nvPr>
        </p:nvGraphicFramePr>
        <p:xfrm>
          <a:off x="-2089150" y="611188"/>
          <a:ext cx="12746038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name="Arkusz" r:id="rId4" imgW="8410500" imgH="3209835" progId="Excel.Sheet.8">
                  <p:embed/>
                </p:oleObj>
              </mc:Choice>
              <mc:Fallback>
                <p:oleObj name="Arkusz" r:id="rId4" imgW="8410500" imgH="3209835" progId="Excel.Sheet.8">
                  <p:embed/>
                  <p:pic>
                    <p:nvPicPr>
                      <p:cNvPr id="0" name="Obi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089150" y="611188"/>
                        <a:ext cx="12746038" cy="4864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6263" y="1243013"/>
            <a:ext cx="8316912" cy="5921375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pl-PL" altLang="pl-PL" sz="5400" dirty="0" smtClean="0">
                <a:latin typeface="Calibri" panose="020F0502020204030204" pitchFamily="34" charset="0"/>
              </a:rPr>
              <a:t>Dziękujemy za uwagę. </a:t>
            </a:r>
            <a:endParaRPr lang="pl-PL" altLang="pl-PL" sz="1800" dirty="0" smtClean="0">
              <a:latin typeface="Calibri" panose="020F0502020204030204" pitchFamily="34" charset="0"/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pl-PL" altLang="pl-PL" dirty="0" smtClean="0">
                <a:solidFill>
                  <a:srgbClr val="FF0000"/>
                </a:solidFill>
                <a:latin typeface="Calibri" panose="020F0502020204030204" pitchFamily="34" charset="0"/>
              </a:rPr>
              <a:t>Sądzimy, że przedstawione przez nas doświadczenie jak                              i wiadomości związane z pochłanianymi ilościami zbędnej energii przez nasze organizmy zostaną dogłębnie przeanalizowane. Życzymy miłej zabawy przy wykonywaniu doświadczeń.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pl-PL" altLang="pl-PL" sz="36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Zwracajcie szczególną uwagę na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pl-PL" altLang="pl-PL" sz="36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zasady bezpieczeństwa 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pl-PL" altLang="pl-PL" sz="36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przy spalaniu produktów.!!!!!!!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pl-PL" altLang="pl-PL" sz="3600" dirty="0" smtClean="0">
                <a:latin typeface="Calibri" panose="020F0502020204030204" pitchFamily="34" charset="0"/>
              </a:rPr>
              <a:t>           </a:t>
            </a:r>
            <a:r>
              <a:rPr lang="pl-PL" altLang="pl-PL" sz="2000" dirty="0" smtClean="0">
                <a:latin typeface="Calibri" panose="020F0502020204030204" pitchFamily="34" charset="0"/>
              </a:rPr>
              <a:t>Autorzy projektu: </a:t>
            </a:r>
            <a:r>
              <a:rPr lang="pl-PL" sz="2000" dirty="0">
                <a:latin typeface="Calibri" panose="020F0502020204030204" pitchFamily="34" charset="0"/>
              </a:rPr>
              <a:t>Marzena </a:t>
            </a:r>
            <a:r>
              <a:rPr lang="pl-PL" sz="2000" dirty="0" smtClean="0">
                <a:latin typeface="Calibri" panose="020F0502020204030204" pitchFamily="34" charset="0"/>
              </a:rPr>
              <a:t>Stryjek, Andrzej </a:t>
            </a:r>
            <a:r>
              <a:rPr lang="pl-PL" sz="2000" dirty="0" err="1">
                <a:latin typeface="Calibri" panose="020F0502020204030204" pitchFamily="34" charset="0"/>
              </a:rPr>
              <a:t>Tomporowski</a:t>
            </a:r>
            <a:endParaRPr lang="pl-PL" altLang="pl-PL" sz="2000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25606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D8BD2C3-4542-4A1A-8265-4EFB7B317327}" type="slidenum">
              <a:rPr lang="pl-PL" altLang="pl-PL" smtClean="0">
                <a:ea typeface="Lucida Sans Unicode" pitchFamily="34" charset="0"/>
              </a:rPr>
              <a:pPr/>
              <a:t>18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\[E=c_wm(T_1-T_2)\]&#10;&#10;&#10;&#10;\end{document}"/>
  <p:tag name="IGUANATEXSIZE" val="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\[c_wm(T_1-T_2)=mgh\]&#10;&#10;&#10;&#10;\end{document}"/>
  <p:tag name="IGUANATEXSIZE" val="2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Wykusz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ykusz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6510</TotalTime>
  <Words>339</Words>
  <Application>Microsoft Office PowerPoint</Application>
  <PresentationFormat>Niestandardowy</PresentationFormat>
  <Paragraphs>100</Paragraphs>
  <Slides>18</Slides>
  <Notes>18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0" baseType="lpstr">
      <vt:lpstr>Wykusz</vt:lpstr>
      <vt:lpstr>Microsoft Excel 97-2003 Worksheet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Agusia</dc:creator>
  <cp:lastModifiedBy>Joanna Czarnocka</cp:lastModifiedBy>
  <cp:revision>811</cp:revision>
  <cp:lastPrinted>2014-01-27T16:00:16Z</cp:lastPrinted>
  <dcterms:created xsi:type="dcterms:W3CDTF">2010-01-09T22:09:44Z</dcterms:created>
  <dcterms:modified xsi:type="dcterms:W3CDTF">2015-04-13T07:47:02Z</dcterms:modified>
</cp:coreProperties>
</file>