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9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23"/>
  </p:notesMasterIdLst>
  <p:handoutMasterIdLst>
    <p:handoutMasterId r:id="rId24"/>
  </p:handoutMasterIdLst>
  <p:sldIdLst>
    <p:sldId id="413" r:id="rId2"/>
    <p:sldId id="478" r:id="rId3"/>
    <p:sldId id="457" r:id="rId4"/>
    <p:sldId id="461" r:id="rId5"/>
    <p:sldId id="463" r:id="rId6"/>
    <p:sldId id="462" r:id="rId7"/>
    <p:sldId id="460" r:id="rId8"/>
    <p:sldId id="465" r:id="rId9"/>
    <p:sldId id="466" r:id="rId10"/>
    <p:sldId id="468" r:id="rId11"/>
    <p:sldId id="479" r:id="rId12"/>
    <p:sldId id="469" r:id="rId13"/>
    <p:sldId id="467" r:id="rId14"/>
    <p:sldId id="470" r:id="rId15"/>
    <p:sldId id="471" r:id="rId16"/>
    <p:sldId id="477" r:id="rId17"/>
    <p:sldId id="473" r:id="rId18"/>
    <p:sldId id="476" r:id="rId19"/>
    <p:sldId id="474" r:id="rId20"/>
    <p:sldId id="475" r:id="rId21"/>
    <p:sldId id="456" r:id="rId22"/>
  </p:sldIdLst>
  <p:sldSz cx="10080625" cy="7559675"/>
  <p:notesSz cx="7099300" cy="102346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cin Jarzyna" initials="MJ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6699FF"/>
    <a:srgbClr val="FFFFCC"/>
    <a:srgbClr val="FFFFFF"/>
    <a:srgbClr val="CCCCFF"/>
    <a:srgbClr val="CCFF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1" autoAdjust="0"/>
    <p:restoredTop sz="92230" autoAdjust="0"/>
  </p:normalViewPr>
  <p:slideViewPr>
    <p:cSldViewPr>
      <p:cViewPr>
        <p:scale>
          <a:sx n="70" d="100"/>
          <a:sy n="70" d="100"/>
        </p:scale>
        <p:origin x="-1368" y="-25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222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42"/>
    </p:cViewPr>
  </p:sorterViewPr>
  <p:notesViewPr>
    <p:cSldViewPr>
      <p:cViewPr varScale="1">
        <p:scale>
          <a:sx n="62" d="100"/>
          <a:sy n="62" d="100"/>
        </p:scale>
        <p:origin x="-2874" y="-84"/>
      </p:cViewPr>
      <p:guideLst>
        <p:guide orient="horz" pos="2757"/>
        <p:guide pos="20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4-01T00:17:15.061" idx="1">
    <p:pos x="1255" y="1694"/>
    <p:text>Równania należy pisać w edytorze równań.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4-01T00:19:57.737" idx="2">
    <p:pos x="989" y="1728"/>
    <p:text>Równania należy pisać w edytorze równań.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4-01T00:28:57.818" idx="4">
    <p:pos x="5184" y="3138"/>
    <p:text>Ta sama gra znaujduje się w prezentacji F18.10. NIe należy powtarzać materiałów w ramach jednej publikacji.</p:tex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4-01T00:29:07.599" idx="5">
    <p:pos x="2753" y="1841"/>
    <p:text>Ta sama gra znaujduje się w prezentacji F18.10. NIe należy powtarzać materiałów w ramach jednej publikacji.</p:tex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4-01T00:26:23.409" idx="3">
    <p:pos x="2338" y="1522"/>
    <p:text>Wystarczy operować na literach w tabelce, nie trzeba podawać wszystkich możliwości jako osobnych odpowiedzi.</p:tex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4350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4019550" y="0"/>
            <a:ext cx="3078163" cy="514350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718675"/>
            <a:ext cx="3076575" cy="514350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4019550" y="9718675"/>
            <a:ext cx="3078163" cy="514350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65869665-A8CA-47E3-9B66-BD13C56D447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1586818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90600" y="777875"/>
            <a:ext cx="5114925" cy="3835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09613" y="4862513"/>
            <a:ext cx="5678487" cy="4602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81338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016375" y="0"/>
            <a:ext cx="3081338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720263"/>
            <a:ext cx="3081338" cy="512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016375" y="9720263"/>
            <a:ext cx="3081338" cy="512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BCEBA692-495C-460C-BED9-B955F087D5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892566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072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072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fld id="{A320857A-D5A0-4D76-8F0A-500610AD37F1}" type="slidenum">
              <a:rPr lang="pl-PL" altLang="pl-PL" smtClean="0"/>
              <a:pPr>
                <a:tabLst>
                  <a:tab pos="685800" algn="l"/>
                  <a:tab pos="1373188" algn="l"/>
                  <a:tab pos="2060575" algn="l"/>
                  <a:tab pos="2747963" algn="l"/>
                </a:tabLst>
              </a:pPr>
              <a:t>1</a:t>
            </a:fld>
            <a:endParaRPr lang="pl-PL" altLang="pl-PL" smtClean="0"/>
          </a:p>
        </p:txBody>
      </p:sp>
      <p:sp>
        <p:nvSpPr>
          <p:cNvPr id="3072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174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B5BFCFBD-FF18-425C-A008-B417635C485D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2</a:t>
            </a:fld>
            <a:endParaRPr lang="pl-PL" altLang="pl-PL" smtClean="0"/>
          </a:p>
        </p:txBody>
      </p:sp>
      <p:sp>
        <p:nvSpPr>
          <p:cNvPr id="3174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77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277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DC9D7636-E4BA-494A-9680-4F081BC5DAE6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3</a:t>
            </a:fld>
            <a:endParaRPr lang="pl-PL" altLang="pl-PL" smtClean="0"/>
          </a:p>
        </p:txBody>
      </p:sp>
      <p:sp>
        <p:nvSpPr>
          <p:cNvPr id="3277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379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BA6AE29C-21E5-4D34-8F08-D8EF542D1818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4</a:t>
            </a:fld>
            <a:endParaRPr lang="pl-PL" altLang="pl-PL" smtClean="0"/>
          </a:p>
        </p:txBody>
      </p:sp>
      <p:sp>
        <p:nvSpPr>
          <p:cNvPr id="3379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481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482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16064461-E795-433D-983B-C6879DCDC8A2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5</a:t>
            </a:fld>
            <a:endParaRPr lang="pl-PL" altLang="pl-PL" smtClean="0"/>
          </a:p>
        </p:txBody>
      </p:sp>
      <p:sp>
        <p:nvSpPr>
          <p:cNvPr id="3482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584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911AD477-C0FD-4BBF-AD91-2DA31A45D7CD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6</a:t>
            </a:fld>
            <a:endParaRPr lang="pl-PL" altLang="pl-PL" smtClean="0"/>
          </a:p>
        </p:txBody>
      </p:sp>
      <p:sp>
        <p:nvSpPr>
          <p:cNvPr id="3584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686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CEE7CA3D-3391-4709-ADB7-75483BE15DBA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7</a:t>
            </a:fld>
            <a:endParaRPr lang="pl-PL" altLang="pl-PL" smtClean="0"/>
          </a:p>
        </p:txBody>
      </p:sp>
      <p:sp>
        <p:nvSpPr>
          <p:cNvPr id="3686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789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C7B680EE-6C8B-490B-BB0F-4FFF14F92295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8</a:t>
            </a:fld>
            <a:endParaRPr lang="pl-PL" altLang="pl-PL" smtClean="0"/>
          </a:p>
        </p:txBody>
      </p:sp>
      <p:sp>
        <p:nvSpPr>
          <p:cNvPr id="3789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891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FFCE875D-5690-499B-BBAA-5BB6E5875A2D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9</a:t>
            </a:fld>
            <a:endParaRPr lang="pl-PL" altLang="pl-PL" smtClean="0"/>
          </a:p>
        </p:txBody>
      </p:sp>
      <p:sp>
        <p:nvSpPr>
          <p:cNvPr id="3891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994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C14467CC-90A9-49C9-A66B-A778DAE459AB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10</a:t>
            </a:fld>
            <a:endParaRPr lang="pl-PL" altLang="pl-PL" smtClean="0"/>
          </a:p>
        </p:txBody>
      </p:sp>
      <p:sp>
        <p:nvSpPr>
          <p:cNvPr id="3994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CEBA692-495C-460C-BED9-B955F087D576}" type="slidenum">
              <a:rPr lang="pl-PL" smtClean="0"/>
              <a:pPr>
                <a:defRPr/>
              </a:pPr>
              <a:t>11</a:t>
            </a:fld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096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19A3AB70-9689-4A2D-9263-77886338901D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12</a:t>
            </a:fld>
            <a:endParaRPr lang="pl-PL" altLang="pl-PL" smtClean="0"/>
          </a:p>
        </p:txBody>
      </p:sp>
      <p:sp>
        <p:nvSpPr>
          <p:cNvPr id="4096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198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198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EE1F2F46-62BB-4098-9CA3-CEB893BFE2AA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13</a:t>
            </a:fld>
            <a:endParaRPr lang="pl-PL" altLang="pl-PL" smtClean="0"/>
          </a:p>
        </p:txBody>
      </p:sp>
      <p:sp>
        <p:nvSpPr>
          <p:cNvPr id="4198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301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2FCB7C2F-56D3-4981-A830-65610F901E13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14</a:t>
            </a:fld>
            <a:endParaRPr lang="pl-PL" altLang="pl-PL" smtClean="0"/>
          </a:p>
        </p:txBody>
      </p:sp>
      <p:sp>
        <p:nvSpPr>
          <p:cNvPr id="4301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403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403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A5B74C89-F8B6-4410-858C-253C1DE30741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15</a:t>
            </a:fld>
            <a:endParaRPr lang="pl-PL" altLang="pl-PL" smtClean="0"/>
          </a:p>
        </p:txBody>
      </p:sp>
      <p:sp>
        <p:nvSpPr>
          <p:cNvPr id="4403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506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74530A87-F187-4E5D-AD5B-74BA3CD7534D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16</a:t>
            </a:fld>
            <a:endParaRPr lang="pl-PL" altLang="pl-PL" smtClean="0"/>
          </a:p>
        </p:txBody>
      </p:sp>
      <p:sp>
        <p:nvSpPr>
          <p:cNvPr id="4506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608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608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C7724B5E-3A80-4A79-BF7D-71F18D6142F1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17</a:t>
            </a:fld>
            <a:endParaRPr lang="pl-PL" altLang="pl-PL" smtClean="0"/>
          </a:p>
        </p:txBody>
      </p:sp>
      <p:sp>
        <p:nvSpPr>
          <p:cNvPr id="4608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71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202E8CD4-AD43-4EDA-BC75-BC2A7E07D005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18</a:t>
            </a:fld>
            <a:endParaRPr lang="pl-PL" altLang="pl-PL" smtClean="0"/>
          </a:p>
        </p:txBody>
      </p:sp>
      <p:sp>
        <p:nvSpPr>
          <p:cNvPr id="4710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813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8B802438-60AD-44E7-936C-2B8E22B45262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19</a:t>
            </a:fld>
            <a:endParaRPr lang="pl-PL" altLang="pl-PL" smtClean="0"/>
          </a:p>
        </p:txBody>
      </p:sp>
      <p:sp>
        <p:nvSpPr>
          <p:cNvPr id="4813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915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915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6C22FE66-E7AF-42E8-B107-F0B3F60D7B8D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20</a:t>
            </a:fld>
            <a:endParaRPr lang="pl-PL" altLang="pl-PL" smtClean="0"/>
          </a:p>
        </p:txBody>
      </p:sp>
      <p:sp>
        <p:nvSpPr>
          <p:cNvPr id="4915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CEBA692-495C-460C-BED9-B955F087D576}" type="slidenum">
              <a:rPr lang="pl-PL" smtClean="0"/>
              <a:pPr>
                <a:defRPr/>
              </a:pPr>
              <a:t>21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4" name="Łącznik prosty 13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004728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6" name="Prostokąt 15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1443038" y="5364163"/>
            <a:ext cx="708025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835150" y="6380163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1" name="Elipsa 20"/>
          <p:cNvSpPr/>
          <p:nvPr/>
        </p:nvSpPr>
        <p:spPr>
          <a:xfrm>
            <a:off x="2100263" y="4956175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520156" y="3443852"/>
            <a:ext cx="6804422" cy="2088183"/>
          </a:xfrm>
        </p:spPr>
        <p:txBody>
          <a:bodyPr/>
          <a:lstStyle>
            <a:lvl1pPr>
              <a:defRPr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520156" y="5515236"/>
            <a:ext cx="6804422" cy="1511935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22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0593" y="1294607"/>
            <a:ext cx="2519363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1769" y="4609307"/>
            <a:ext cx="4032250" cy="4238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4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462088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7995A-1FCB-41D4-A9FD-3AD5A4AC92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8232510" cy="537240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CD4B041-A7CE-488D-A71B-442B60A016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3" name="Prostokąt 12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4" name="Elipsa 13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5" name="Elipsa 14"/>
          <p:cNvSpPr/>
          <p:nvPr/>
        </p:nvSpPr>
        <p:spPr bwMode="auto">
          <a:xfrm>
            <a:off x="1460500" y="5364163"/>
            <a:ext cx="706438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6" name="Elipsa 15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1835150" y="6383338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2071688" y="4938713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Łącznik prosty 18"/>
          <p:cNvSpPr>
            <a:spLocks noChangeShapeType="1"/>
          </p:cNvSpPr>
          <p:nvPr/>
        </p:nvSpPr>
        <p:spPr bwMode="auto">
          <a:xfrm>
            <a:off x="10029825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20156" y="3191863"/>
            <a:ext cx="6804422" cy="2263703"/>
          </a:xfrm>
        </p:spPr>
        <p:txBody>
          <a:bodyPr/>
          <a:lstStyle>
            <a:lvl1pPr algn="l">
              <a:buNone/>
              <a:defRPr sz="33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20156" y="5522763"/>
            <a:ext cx="6804422" cy="1511935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58213" y="1290638"/>
            <a:ext cx="2520950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1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2563" y="4606925"/>
            <a:ext cx="4032250" cy="4222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477963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5D43-551A-47E0-BC40-7810DFE34E5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707652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75922-BD3A-4BDC-8A46-C22AB30F6C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1" y="300987"/>
            <a:ext cx="8316516" cy="1259946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504031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819799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504031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788297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9F59-B236-441F-A232-20E297F1D36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31F1B8C-E36C-419E-AFF0-85D501C447F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5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3F9F7-12E7-475A-9A69-88990A9D02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4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6" name="Łącznik prosty 5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Łącznik prosty 17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19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1" name="Elipsa 10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717596" y="3527822"/>
            <a:ext cx="6954901" cy="504031"/>
          </a:xfrm>
        </p:spPr>
        <p:txBody>
          <a:bodyPr/>
          <a:lstStyle>
            <a:lvl1pPr algn="l">
              <a:buNone/>
              <a:defRPr sz="22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7510066" y="302387"/>
            <a:ext cx="1683464" cy="5493364"/>
          </a:xfrm>
        </p:spPr>
        <p:txBody>
          <a:bodyPr/>
          <a:lstStyle>
            <a:lvl1pPr marL="0" indent="0">
              <a:spcBef>
                <a:spcPts val="441"/>
              </a:spcBef>
              <a:spcAft>
                <a:spcPts val="1102"/>
              </a:spcAft>
              <a:buNone/>
              <a:defRPr sz="13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36021" y="302387"/>
            <a:ext cx="6216385" cy="697506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6EE9758-B3E9-4466-B15C-9F0620D675A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4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Prostokąt 7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9" name="Łącznik prosty 18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11" name="Łącznik prosty 20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693654" y="3527822"/>
            <a:ext cx="6954901" cy="504031"/>
          </a:xfrm>
        </p:spPr>
        <p:txBody>
          <a:bodyPr/>
          <a:lstStyle>
            <a:lvl1pPr algn="l">
              <a:buNone/>
              <a:defRPr sz="22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804422" cy="7559675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5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7458823" y="291888"/>
            <a:ext cx="1680104" cy="5463125"/>
          </a:xfrm>
        </p:spPr>
        <p:txBody>
          <a:bodyPr rot="0" spcFirstLastPara="0" vertOverflow="overflow" horzOverflow="overflow" spcCol="302383" rtlCol="0" fromWordArt="0" forceAA="0">
            <a:normAutofit/>
          </a:bodyPr>
          <a:lstStyle>
            <a:lvl1pPr marL="0" indent="0">
              <a:spcBef>
                <a:spcPts val="110"/>
              </a:spcBef>
              <a:spcAft>
                <a:spcPts val="441"/>
              </a:spcAft>
              <a:buFontTx/>
              <a:buNone/>
              <a:defRPr sz="13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686B073-69EC-4CB3-9F28-1E00C998ABE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46989-6D13-4FBE-A88E-1CC18C9AAC3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453" y="302739"/>
            <a:ext cx="1848115" cy="645022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066DD-557F-4A76-98D7-A6A8C86DA0A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503238" y="303213"/>
            <a:ext cx="8232775" cy="1258887"/>
          </a:xfrm>
          <a:prstGeom prst="rect">
            <a:avLst/>
          </a:prstGeom>
        </p:spPr>
        <p:txBody>
          <a:bodyPr vert="horz" lIns="100794" tIns="50397" rIns="100794" bIns="50397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28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503238" y="1763713"/>
            <a:ext cx="823277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8366919" y="1193006"/>
            <a:ext cx="2217738" cy="42227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r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7707313" y="4119563"/>
            <a:ext cx="3527425" cy="40322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8413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32" name="Łącznik prosty 8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34" name="Łącznik prosty 10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2" name="Elipsa 11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961438" y="6321425"/>
            <a:ext cx="671512" cy="573088"/>
          </a:xfrm>
          <a:prstGeom prst="rect">
            <a:avLst/>
          </a:prstGeom>
        </p:spPr>
        <p:txBody>
          <a:bodyPr vert="horz" lIns="100794" tIns="50397" rIns="100794" bIns="50397" anchor="ctr"/>
          <a:lstStyle>
            <a:lvl1pPr algn="ctr" eaLnBrk="1" latinLnBrk="0" hangingPunct="1">
              <a:defRPr kumimoji="0" sz="1500" b="1">
                <a:solidFill>
                  <a:srgbClr val="FFFFFF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DF6EF862-7AF2-42C1-9FD6-0AA30D03174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  <p:sldLayoutId id="2147484272" r:id="rId2"/>
    <p:sldLayoutId id="2147484273" r:id="rId3"/>
    <p:sldLayoutId id="2147484266" r:id="rId4"/>
    <p:sldLayoutId id="2147484267" r:id="rId5"/>
    <p:sldLayoutId id="2147484274" r:id="rId6"/>
    <p:sldLayoutId id="2147484268" r:id="rId7"/>
    <p:sldLayoutId id="2147484275" r:id="rId8"/>
    <p:sldLayoutId id="2147484276" r:id="rId9"/>
    <p:sldLayoutId id="2147484269" r:id="rId10"/>
    <p:sldLayoutId id="214748427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9pPr>
    </p:titleStyle>
    <p:bodyStyle>
      <a:lvl1pPr marL="301625" indent="-301625" algn="l" rtl="0" eaLnBrk="0" fontAlgn="base" hangingPunct="0">
        <a:spcBef>
          <a:spcPts val="663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04850" indent="-3016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06475" indent="-200025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09688" indent="-200025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200025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01589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5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comments" Target="../comments/comment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au_akademia_uczniows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024" y="1520197"/>
            <a:ext cx="6048672" cy="2259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Obraz 5" descr="Au_stopka_kolor_bez napisow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9363" y="7016750"/>
            <a:ext cx="68294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pole tekstowe 7"/>
          <p:cNvSpPr txBox="1">
            <a:spLocks noChangeArrowheads="1"/>
          </p:cNvSpPr>
          <p:nvPr/>
        </p:nvSpPr>
        <p:spPr bwMode="auto">
          <a:xfrm>
            <a:off x="2447925" y="6732588"/>
            <a:ext cx="7178675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>
                <a:solidFill>
                  <a:schemeClr val="tx2"/>
                </a:solidFill>
                <a:latin typeface="Century Schoolbook" pitchFamily="18" charset="0"/>
              </a:rPr>
              <a:t>Projekt współfinansowany przez Unię Europejską w ramach Europejskiego Funduszu Społecznego</a:t>
            </a:r>
          </a:p>
        </p:txBody>
      </p:sp>
      <p:sp>
        <p:nvSpPr>
          <p:cNvPr id="8197" name="pole tekstowe 9"/>
          <p:cNvSpPr txBox="1">
            <a:spLocks noChangeArrowheads="1"/>
          </p:cNvSpPr>
          <p:nvPr/>
        </p:nvSpPr>
        <p:spPr bwMode="auto">
          <a:xfrm>
            <a:off x="2519363" y="4859338"/>
            <a:ext cx="7561262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600" b="1">
                <a:latin typeface="Calibri" pitchFamily="34" charset="0"/>
                <a:cs typeface="Times New Roman" pitchFamily="18" charset="0"/>
              </a:rPr>
              <a:t>Jak wyznaczyć masę przedmiotu codziennego użytku bez użycia wagi?</a:t>
            </a:r>
            <a:endParaRPr lang="pl-PL" altLang="pl-PL" sz="360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8198" name="Symbol zastępczy numeru slajdu 10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6503E5-8AB8-47B4-B15D-7F0F621677F7}" type="slidenum">
              <a:rPr lang="pl-PL" altLang="pl-PL" smtClean="0">
                <a:latin typeface="Arial" pitchFamily="34" charset="0"/>
              </a:rPr>
              <a:pPr/>
              <a:t>1</a:t>
            </a:fld>
            <a:endParaRPr lang="pl-PL" altLang="pl-PL" smtClean="0">
              <a:latin typeface="Arial" pitchFamily="34" charset="0"/>
            </a:endParaRPr>
          </a:p>
        </p:txBody>
      </p:sp>
      <p:pic>
        <p:nvPicPr>
          <p:cNvPr id="8199" name="Obraz 8" descr="UE+EFS_L-kolo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0"/>
            <a:ext cx="20875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Obraz 9" descr="KAPITAL_LUDZKI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4688" y="0"/>
            <a:ext cx="2016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9221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pole tekstowe 1"/>
          <p:cNvSpPr txBox="1">
            <a:spLocks noChangeArrowheads="1"/>
          </p:cNvSpPr>
          <p:nvPr/>
        </p:nvSpPr>
        <p:spPr bwMode="auto">
          <a:xfrm>
            <a:off x="287338" y="1454150"/>
            <a:ext cx="9074150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b="1">
                <a:latin typeface="Calibri" pitchFamily="34" charset="0"/>
                <a:cs typeface="Times New Roman" pitchFamily="18" charset="0"/>
              </a:rPr>
              <a:t>Zadanie na dobry początek</a:t>
            </a:r>
          </a:p>
          <a:p>
            <a:endParaRPr lang="pl-PL" altLang="pl-PL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>
                <a:latin typeface="Calibri" pitchFamily="34" charset="0"/>
                <a:cs typeface="Times New Roman" pitchFamily="18" charset="0"/>
              </a:rPr>
              <a:t>Masa Ani wynosi 50 kg. Jaką masę powinna mieć Monika,</a:t>
            </a:r>
            <a:br>
              <a:rPr lang="pl-PL" altLang="pl-PL">
                <a:latin typeface="Calibri" pitchFamily="34" charset="0"/>
                <a:cs typeface="Times New Roman" pitchFamily="18" charset="0"/>
              </a:rPr>
            </a:br>
            <a:r>
              <a:rPr lang="pl-PL" altLang="pl-PL">
                <a:latin typeface="Calibri" pitchFamily="34" charset="0"/>
                <a:cs typeface="Times New Roman" pitchFamily="18" charset="0"/>
              </a:rPr>
              <a:t>aby huśtawka była w równowadze? </a:t>
            </a:r>
            <a:br>
              <a:rPr lang="pl-PL" altLang="pl-PL">
                <a:latin typeface="Calibri" pitchFamily="34" charset="0"/>
                <a:cs typeface="Times New Roman" pitchFamily="18" charset="0"/>
              </a:rPr>
            </a:br>
            <a:r>
              <a:rPr lang="pl-PL" altLang="pl-PL">
                <a:latin typeface="Calibri" pitchFamily="34" charset="0"/>
                <a:cs typeface="Times New Roman" pitchFamily="18" charset="0"/>
              </a:rPr>
              <a:t>Przyjmij, że r</a:t>
            </a:r>
            <a:r>
              <a:rPr lang="pl-PL" altLang="pl-PL" baseline="-25000"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= 2,4 m, a r</a:t>
            </a:r>
            <a:r>
              <a:rPr lang="pl-PL" altLang="pl-PL" baseline="-25000">
                <a:latin typeface="Calibri" pitchFamily="34" charset="0"/>
                <a:cs typeface="Times New Roman" pitchFamily="18" charset="0"/>
              </a:rPr>
              <a:t>2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= 3 m. </a:t>
            </a:r>
            <a:br>
              <a:rPr lang="pl-PL" altLang="pl-PL">
                <a:latin typeface="Calibri" pitchFamily="34" charset="0"/>
                <a:cs typeface="Times New Roman" pitchFamily="18" charset="0"/>
              </a:rPr>
            </a:br>
            <a:r>
              <a:rPr lang="pl-PL" altLang="pl-PL">
                <a:latin typeface="Calibri" pitchFamily="34" charset="0"/>
                <a:cs typeface="Times New Roman" pitchFamily="18" charset="0"/>
              </a:rPr>
              <a:t>Zapisz obliczenia.</a:t>
            </a:r>
          </a:p>
          <a:p>
            <a:r>
              <a:rPr lang="pl-PL" altLang="pl-PL">
                <a:latin typeface="Calibri" pitchFamily="34" charset="0"/>
              </a:rPr>
              <a:t/>
            </a:r>
            <a:br>
              <a:rPr lang="pl-PL" altLang="pl-PL">
                <a:latin typeface="Calibri" pitchFamily="34" charset="0"/>
              </a:rPr>
            </a:br>
            <a:endParaRPr lang="pl-PL" altLang="pl-PL">
              <a:latin typeface="Calibri" pitchFamily="34" charset="0"/>
            </a:endParaRPr>
          </a:p>
        </p:txBody>
      </p:sp>
      <p:pic>
        <p:nvPicPr>
          <p:cNvPr id="16386" name="Picture 2" descr="M:\Programy_Ceo\AU\Wydarzenia\Szkolenia i Konferencje\44. Konsultacje SKN 2\Konsultacje SKN - rozliczenie\PUBLIKACJA\FIZYKA_cała_ do_publikacji\Rysunek_F9_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028" y="3889980"/>
            <a:ext cx="3263050" cy="298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>
              <a:defRPr/>
            </a:pPr>
            <a:endParaRPr lang="pl-PL" altLang="pl-PL" dirty="0" smtClean="0"/>
          </a:p>
          <a:p>
            <a:pPr marL="355600" indent="-355600">
              <a:buFont typeface="Wingdings" pitchFamily="2" charset="2"/>
              <a:buNone/>
              <a:defRPr/>
            </a:pPr>
            <a:r>
              <a:rPr lang="pl-PL" sz="2800" b="1" dirty="0">
                <a:latin typeface="Calibri" panose="020F0502020204030204" pitchFamily="34" charset="0"/>
                <a:cs typeface="Times New Roman" panose="02020603050405020304" pitchFamily="18" charset="0"/>
              </a:rPr>
              <a:t>Cele lekcji w języku ucznia</a:t>
            </a:r>
            <a:r>
              <a:rPr lang="pl-PL" sz="28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55600" indent="-355600">
              <a:buFont typeface="Wingdings" pitchFamily="2" charset="2"/>
              <a:buNone/>
              <a:defRPr/>
            </a:pP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nauczysz się wyznaczać masę przedmiotu codziennego użytku bez wykorzystania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wagi;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dowiesz się, jakie jest praktyczne zastosowanie dźwigni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dwustronnej.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1" eaLnBrk="1" hangingPunct="1">
              <a:defRPr/>
            </a:pPr>
            <a:endParaRPr lang="pl-PL" altLang="pl-PL" dirty="0" smtClean="0"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0246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EF6498-F0F3-4E13-815D-DD37A295DB16}" type="slidenum">
              <a:rPr lang="pl-PL" altLang="pl-PL" smtClean="0">
                <a:latin typeface="Arial" pitchFamily="34" charset="0"/>
              </a:rPr>
              <a:pPr/>
              <a:t>3</a:t>
            </a:fld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1800" y="1619250"/>
            <a:ext cx="9001125" cy="5329238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800" b="1" dirty="0">
                <a:latin typeface="Calibri" panose="020F0502020204030204" pitchFamily="34" charset="0"/>
              </a:rPr>
              <a:t>Kryteria sukcesu dla ucznia / </a:t>
            </a:r>
            <a:r>
              <a:rPr lang="pl-PL" sz="2800" b="1" dirty="0" err="1">
                <a:latin typeface="Calibri" panose="020F0502020204030204" pitchFamily="34" charset="0"/>
              </a:rPr>
              <a:t>NaCoBeZU</a:t>
            </a:r>
            <a:r>
              <a:rPr lang="pl-PL" sz="2800" b="1" dirty="0">
                <a:latin typeface="Calibri" panose="020F0502020204030204" pitchFamily="34" charset="0"/>
              </a:rPr>
              <a:t> </a:t>
            </a:r>
            <a:r>
              <a:rPr lang="pl-PL" sz="2800" b="1" dirty="0" smtClean="0">
                <a:latin typeface="Calibri" panose="020F0502020204030204" pitchFamily="34" charset="0"/>
              </a:rPr>
              <a:t/>
            </a:r>
            <a:br>
              <a:rPr lang="pl-PL" sz="2800" b="1" dirty="0" smtClean="0">
                <a:latin typeface="Calibri" panose="020F0502020204030204" pitchFamily="34" charset="0"/>
              </a:rPr>
            </a:br>
            <a:r>
              <a:rPr lang="pl-PL" sz="2800" b="1" dirty="0" smtClean="0">
                <a:latin typeface="Calibri" panose="020F0502020204030204" pitchFamily="34" charset="0"/>
              </a:rPr>
              <a:t>(</a:t>
            </a:r>
            <a:r>
              <a:rPr lang="pl-PL" sz="2800" b="1" dirty="0">
                <a:latin typeface="Calibri" panose="020F0502020204030204" pitchFamily="34" charset="0"/>
              </a:rPr>
              <a:t>Na Co Będziemy Zwracać Uwagę):                                                                </a:t>
            </a:r>
            <a:r>
              <a:rPr lang="pl-PL" sz="2800" dirty="0">
                <a:latin typeface="Calibri" panose="020F0502020204030204" pitchFamily="34" charset="0"/>
              </a:rPr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przeprowadzisz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doświadczenie z </a:t>
            </a: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wykorzystaniem dźwigni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dwustronnej;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rozwiążesz zadanie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rachunkowe;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wyszukasz praktyczne zastosowanie dźwigni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dwustronnej;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zagrasz w grę dydaktyczną zgodnie z jej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zasadami;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porównasz masę wyznaczoną doświadczalnie z masą wyznaczoną za pomocą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wagi.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1" eaLnBrk="1" hangingPunct="1">
              <a:defRPr/>
            </a:pP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1270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586B511-2832-4A21-BCE6-81ABBD70D966}" type="slidenum">
              <a:rPr lang="pl-PL" altLang="pl-PL" smtClean="0">
                <a:latin typeface="Arial" pitchFamily="34" charset="0"/>
              </a:rPr>
              <a:pPr/>
              <a:t>4</a:t>
            </a:fld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3238" y="2195513"/>
            <a:ext cx="8929687" cy="35718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pl-PL" altLang="pl-PL" sz="2800" b="1" smtClean="0">
                <a:latin typeface="Calibri" pitchFamily="34" charset="0"/>
                <a:cs typeface="Times New Roman" pitchFamily="18" charset="0"/>
              </a:rPr>
              <a:t>Pytanie kluczowe dla uczniów:</a:t>
            </a:r>
            <a:endParaRPr lang="pl-PL" altLang="pl-PL" sz="2800" smtClean="0">
              <a:latin typeface="Calibri" pitchFamily="34" charset="0"/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endParaRPr lang="pl-PL" altLang="pl-PL" sz="2800" smtClean="0">
              <a:latin typeface="Calibri" pitchFamily="34" charset="0"/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pl-PL" altLang="pl-PL" sz="2800" smtClean="0">
                <a:latin typeface="Calibri" pitchFamily="34" charset="0"/>
                <a:cs typeface="Times New Roman" pitchFamily="18" charset="0"/>
              </a:rPr>
              <a:t>Czy bez wykorzystania wagi można dokładnie wyznaczyć masę przedmiotu użytku codziennego?</a:t>
            </a:r>
          </a:p>
          <a:p>
            <a:pPr lvl="1" eaLnBrk="1" hangingPunct="1"/>
            <a:endParaRPr lang="pl-PL" altLang="pl-PL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2294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C219863-D765-409D-9388-40EDDDFAE64D}" type="slidenum">
              <a:rPr lang="pl-PL" altLang="pl-PL" smtClean="0">
                <a:latin typeface="Arial" pitchFamily="34" charset="0"/>
              </a:rPr>
              <a:pPr/>
              <a:t>5</a:t>
            </a:fld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1800" y="1619250"/>
            <a:ext cx="9001125" cy="4148138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800" b="1" dirty="0">
                <a:latin typeface="Calibri" panose="020F0502020204030204" pitchFamily="34" charset="0"/>
                <a:cs typeface="Times New Roman" panose="02020603050405020304" pitchFamily="18" charset="0"/>
              </a:rPr>
              <a:t>Informacja o tym, co uczniowie już wiedzą z poprzednich lekcji (powiązanie z wcześniejszą wiedzą</a:t>
            </a:r>
            <a:r>
              <a:rPr lang="pl-PL" sz="28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):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28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Uczniowie: 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wymieniają </a:t>
            </a: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rodzaje maszyn prostych w tym dźwignie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dwustronną;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wyjaśniają </a:t>
            </a: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demonstrują </a:t>
            </a: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zasadę działania maszyn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prostych;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znają </a:t>
            </a: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zasady przekształcania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wzorów;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34988" indent="-534988">
              <a:defRPr/>
            </a:pP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potrafią </a:t>
            </a:r>
            <a:r>
              <a:rPr lang="pl-PL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współpracować w </a:t>
            </a:r>
            <a:r>
              <a:rPr lang="pl-PL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grupie.</a:t>
            </a:r>
            <a:endParaRPr lang="pl-PL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1" eaLnBrk="1" hangingPunct="1">
              <a:defRPr/>
            </a:pPr>
            <a:endParaRPr lang="pl-PL" altLang="pl-PL" dirty="0" smtClean="0"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D2721CA-45FF-45F8-BE7B-9600947B5849}" type="slidenum">
              <a:rPr lang="pl-PL" altLang="pl-PL" smtClean="0">
                <a:latin typeface="Arial" pitchFamily="34" charset="0"/>
              </a:rPr>
              <a:pPr/>
              <a:t>6</a:t>
            </a:fld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smtClean="0"/>
          </a:p>
          <a:p>
            <a:pPr lvl="1" eaLnBrk="1" hangingPunct="1">
              <a:buFont typeface="Wingdings 2" pitchFamily="18" charset="2"/>
              <a:buNone/>
            </a:pPr>
            <a:endParaRPr lang="pl-PL" altLang="pl-PL" smtClean="0"/>
          </a:p>
          <a:p>
            <a:pPr lvl="1" eaLnBrk="1" hangingPunct="1"/>
            <a:endParaRPr lang="pl-PL" altLang="pl-PL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4342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44D1796-8F9B-4E94-9B40-73C7AB1C80F6}" type="slidenum">
              <a:rPr lang="pl-PL" altLang="pl-PL" smtClean="0">
                <a:latin typeface="Arial" pitchFamily="34" charset="0"/>
              </a:rPr>
              <a:pPr/>
              <a:t>7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14344" name="pole tekstowe 1"/>
          <p:cNvSpPr txBox="1">
            <a:spLocks noChangeArrowheads="1"/>
          </p:cNvSpPr>
          <p:nvPr/>
        </p:nvSpPr>
        <p:spPr bwMode="auto">
          <a:xfrm>
            <a:off x="369888" y="1274763"/>
            <a:ext cx="8850312" cy="8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latin typeface="Calibri" pitchFamily="34" charset="0"/>
                <a:cs typeface="Times New Roman" pitchFamily="18" charset="0"/>
              </a:rPr>
              <a:t>Jak wyznaczyć masę przedmiotu codziennego użytku bez użycia wagi?</a:t>
            </a:r>
            <a:endParaRPr lang="pl-PL" altLang="pl-PL"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4345" name="Obraz 7" descr="Zestaw nr 57. Dźwignia dwustron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6638" y="2219325"/>
            <a:ext cx="3621087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Obraz 2" descr="Zestaw nr 57. Dźwignia dwustronn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7663" y="2300288"/>
            <a:ext cx="42672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Obraz 3" descr="Zestaw nr 57. Dźwignia dwustronn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9888" y="4524375"/>
            <a:ext cx="42545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Obraz 4" descr="Zestaw nr 57. Dźwignia dwustronn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46638" y="4932363"/>
            <a:ext cx="3621087" cy="234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smtClean="0"/>
          </a:p>
          <a:p>
            <a:pPr lvl="1" eaLnBrk="1" hangingPunct="1">
              <a:buFont typeface="Wingdings 2" pitchFamily="18" charset="2"/>
              <a:buNone/>
            </a:pPr>
            <a:endParaRPr lang="pl-PL" altLang="pl-PL" smtClean="0"/>
          </a:p>
          <a:p>
            <a:pPr lvl="1" eaLnBrk="1" hangingPunct="1"/>
            <a:endParaRPr lang="pl-PL" altLang="pl-PL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5366" name="Obraz 3" descr="au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BF7BDA-A3AB-42C3-BDE6-572FA95C1996}" type="slidenum">
              <a:rPr lang="pl-PL" altLang="pl-PL" smtClean="0">
                <a:latin typeface="Arial" pitchFamily="34" charset="0"/>
              </a:rPr>
              <a:pPr/>
              <a:t>8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15368" name="pole tekstowe 1"/>
          <p:cNvSpPr txBox="1">
            <a:spLocks noChangeArrowheads="1"/>
          </p:cNvSpPr>
          <p:nvPr/>
        </p:nvSpPr>
        <p:spPr bwMode="auto">
          <a:xfrm>
            <a:off x="360363" y="1403350"/>
            <a:ext cx="9294812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1"/>
            <a:r>
              <a:rPr lang="pl-PL" altLang="pl-PL" b="1">
                <a:latin typeface="Calibri" pitchFamily="34" charset="0"/>
                <a:cs typeface="Times New Roman" pitchFamily="18" charset="0"/>
              </a:rPr>
              <a:t>Wyznaczanie masy kubka za pomocą dźwigni dwustronnej.</a:t>
            </a:r>
          </a:p>
          <a:p>
            <a:pPr hangingPunct="1"/>
            <a:endParaRPr lang="pl-PL" altLang="pl-PL" sz="3600" b="1">
              <a:latin typeface="Calibri" pitchFamily="34" charset="0"/>
              <a:cs typeface="Times New Roman" pitchFamily="18" charset="0"/>
            </a:endParaRPr>
          </a:p>
          <a:p>
            <a:pPr hangingPunct="1"/>
            <a:r>
              <a:rPr lang="pl-PL" altLang="pl-PL" b="1">
                <a:latin typeface="Calibri" pitchFamily="34" charset="0"/>
                <a:cs typeface="Times New Roman" pitchFamily="18" charset="0"/>
              </a:rPr>
              <a:t>Dane:					Rozwiązanie:</a:t>
            </a:r>
          </a:p>
          <a:p>
            <a:pPr hangingPunct="1"/>
            <a:r>
              <a:rPr lang="pl-PL" altLang="pl-PL">
                <a:latin typeface="Calibri" pitchFamily="34" charset="0"/>
                <a:cs typeface="Times New Roman" pitchFamily="18" charset="0"/>
              </a:rPr>
              <a:t>  </a:t>
            </a:r>
            <a:r>
              <a:rPr lang="pl-PL" altLang="pl-PL" i="1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r</a:t>
            </a:r>
            <a:r>
              <a:rPr lang="pl-PL" altLang="pl-PL" baseline="-2500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= 10 cm</a:t>
            </a:r>
          </a:p>
          <a:p>
            <a:pPr hangingPunct="1"/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pl-PL" altLang="pl-PL" i="1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r</a:t>
            </a:r>
            <a:r>
              <a:rPr lang="pl-PL" altLang="pl-PL" baseline="-2500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2</a:t>
            </a:r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= 11 cm</a:t>
            </a:r>
          </a:p>
          <a:p>
            <a:pPr hangingPunct="1"/>
            <a:r>
              <a:rPr lang="pl-PL" altLang="pl-PL" i="1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m</a:t>
            </a:r>
            <a:r>
              <a:rPr lang="pl-PL" altLang="pl-PL" baseline="-2500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2</a:t>
            </a:r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= 200 g</a:t>
            </a:r>
          </a:p>
          <a:p>
            <a:pPr hangingPunct="1"/>
            <a:endParaRPr lang="pl-PL" altLang="pl-PL">
              <a:latin typeface="Calibri" pitchFamily="34" charset="0"/>
              <a:cs typeface="Times New Roman" pitchFamily="18" charset="0"/>
            </a:endParaRPr>
          </a:p>
          <a:p>
            <a:pPr hangingPunct="1"/>
            <a:r>
              <a:rPr lang="pl-PL" altLang="pl-PL" b="1">
                <a:latin typeface="Calibri" pitchFamily="34" charset="0"/>
                <a:cs typeface="Times New Roman" pitchFamily="18" charset="0"/>
              </a:rPr>
              <a:t>Szukane:</a:t>
            </a:r>
          </a:p>
          <a:p>
            <a:pPr hangingPunct="1"/>
            <a:r>
              <a:rPr lang="pl-PL" altLang="pl-PL">
                <a:latin typeface="Calibri" pitchFamily="34" charset="0"/>
                <a:cs typeface="Times New Roman" pitchFamily="18" charset="0"/>
              </a:rPr>
              <a:t>m</a:t>
            </a:r>
            <a:r>
              <a:rPr lang="pl-PL" altLang="pl-PL" sz="800"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 = kubek</a:t>
            </a:r>
          </a:p>
          <a:p>
            <a:pPr hangingPunct="1"/>
            <a:endParaRPr lang="pl-PL" altLang="pl-PL">
              <a:latin typeface="Calibri" pitchFamily="34" charset="0"/>
              <a:cs typeface="Times New Roman" pitchFamily="18" charset="0"/>
            </a:endParaRPr>
          </a:p>
          <a:p>
            <a:pPr hangingPunct="1"/>
            <a:endParaRPr lang="pl-PL" altLang="pl-PL" b="1">
              <a:latin typeface="Calibri" pitchFamily="34" charset="0"/>
              <a:cs typeface="Times New Roman" pitchFamily="18" charset="0"/>
            </a:endParaRPr>
          </a:p>
          <a:p>
            <a:pPr hangingPunct="1"/>
            <a:endParaRPr lang="pl-PL" altLang="pl-PL" b="1">
              <a:latin typeface="Calibri" pitchFamily="34" charset="0"/>
              <a:cs typeface="Times New Roman" pitchFamily="18" charset="0"/>
            </a:endParaRPr>
          </a:p>
          <a:p>
            <a:pPr hangingPunct="1"/>
            <a:endParaRPr lang="pl-PL" altLang="pl-PL" b="1">
              <a:latin typeface="Calibri" pitchFamily="34" charset="0"/>
              <a:cs typeface="Times New Roman" pitchFamily="18" charset="0"/>
            </a:endParaRPr>
          </a:p>
          <a:p>
            <a:pPr hangingPunct="1"/>
            <a:r>
              <a:rPr lang="pl-PL" altLang="pl-PL" b="1">
                <a:latin typeface="Calibri" pitchFamily="34" charset="0"/>
                <a:cs typeface="Times New Roman" pitchFamily="18" charset="0"/>
              </a:rPr>
              <a:t>Odp.: 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Masa kubka wynosi 220 g.</a:t>
            </a:r>
          </a:p>
        </p:txBody>
      </p:sp>
      <p:graphicFrame>
        <p:nvGraphicFramePr>
          <p:cNvPr id="15369" name="Obiekt 2"/>
          <p:cNvGraphicFramePr>
            <a:graphicFrameLocks noChangeAspect="1"/>
          </p:cNvGraphicFramePr>
          <p:nvPr/>
        </p:nvGraphicFramePr>
        <p:xfrm>
          <a:off x="6292850" y="2051050"/>
          <a:ext cx="2749550" cy="503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name="Równanie" r:id="rId5" imgW="1206360" imgH="2209680" progId="Equation.3">
                  <p:embed/>
                </p:oleObj>
              </mc:Choice>
              <mc:Fallback>
                <p:oleObj name="Równanie" r:id="rId5" imgW="1206360" imgH="2209680" progId="Equation.3">
                  <p:embed/>
                  <p:pic>
                    <p:nvPicPr>
                      <p:cNvPr id="0" name="Obiek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2850" y="2051050"/>
                        <a:ext cx="2749550" cy="5035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smtClean="0"/>
          </a:p>
          <a:p>
            <a:pPr lvl="1" eaLnBrk="1" hangingPunct="1">
              <a:buFont typeface="Wingdings 2" pitchFamily="18" charset="2"/>
              <a:buNone/>
            </a:pPr>
            <a:endParaRPr lang="pl-PL" altLang="pl-PL" smtClean="0"/>
          </a:p>
          <a:p>
            <a:pPr lvl="1" eaLnBrk="1" hangingPunct="1"/>
            <a:endParaRPr lang="pl-PL" altLang="pl-PL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6390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9EF7AE-80C7-4A1D-839B-EB5204A02B38}" type="slidenum">
              <a:rPr lang="pl-PL" altLang="pl-PL" smtClean="0">
                <a:latin typeface="Arial" pitchFamily="34" charset="0"/>
              </a:rPr>
              <a:pPr/>
              <a:t>9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16392" name="pole tekstowe 1"/>
          <p:cNvSpPr txBox="1">
            <a:spLocks noChangeArrowheads="1"/>
          </p:cNvSpPr>
          <p:nvPr/>
        </p:nvSpPr>
        <p:spPr bwMode="auto">
          <a:xfrm>
            <a:off x="215900" y="1403350"/>
            <a:ext cx="9577388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1"/>
            <a:r>
              <a:rPr lang="pl-PL" altLang="pl-PL" b="1">
                <a:latin typeface="Calibri" pitchFamily="34" charset="0"/>
                <a:cs typeface="Times New Roman" pitchFamily="18" charset="0"/>
              </a:rPr>
              <a:t>Wyznaczanie masy marchewki za pomocą dźwigni dwustronnej.</a:t>
            </a:r>
          </a:p>
          <a:p>
            <a:pPr hangingPunct="1"/>
            <a:endParaRPr lang="pl-PL" altLang="pl-PL" sz="3600" b="1">
              <a:latin typeface="Calibri" pitchFamily="34" charset="0"/>
              <a:cs typeface="Times New Roman" pitchFamily="18" charset="0"/>
            </a:endParaRPr>
          </a:p>
          <a:p>
            <a:pPr hangingPunct="1"/>
            <a:r>
              <a:rPr lang="pl-PL" altLang="pl-PL" b="1">
                <a:latin typeface="Calibri" pitchFamily="34" charset="0"/>
                <a:cs typeface="Times New Roman" pitchFamily="18" charset="0"/>
              </a:rPr>
              <a:t>	Dane:					Rozwiązanie:</a:t>
            </a:r>
          </a:p>
          <a:p>
            <a:pPr hangingPunct="1"/>
            <a:r>
              <a:rPr lang="pl-PL" altLang="pl-PL">
                <a:latin typeface="Calibri" pitchFamily="34" charset="0"/>
                <a:cs typeface="Times New Roman" pitchFamily="18" charset="0"/>
              </a:rPr>
              <a:t> 	 </a:t>
            </a:r>
            <a:r>
              <a:rPr lang="pl-PL" altLang="pl-PL" i="1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r</a:t>
            </a:r>
            <a:r>
              <a:rPr lang="pl-PL" altLang="pl-PL" baseline="-2500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= </a:t>
            </a:r>
          </a:p>
          <a:p>
            <a:pPr hangingPunct="1"/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	 </a:t>
            </a:r>
            <a:r>
              <a:rPr lang="pl-PL" altLang="pl-PL" i="1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r</a:t>
            </a:r>
            <a:r>
              <a:rPr lang="pl-PL" altLang="pl-PL" baseline="-2500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2</a:t>
            </a:r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= </a:t>
            </a:r>
          </a:p>
          <a:p>
            <a:pPr hangingPunct="1"/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	</a:t>
            </a:r>
            <a:r>
              <a:rPr lang="pl-PL" altLang="pl-PL" i="1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m</a:t>
            </a:r>
            <a:r>
              <a:rPr lang="pl-PL" altLang="pl-PL" baseline="-2500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2</a:t>
            </a:r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= </a:t>
            </a:r>
          </a:p>
          <a:p>
            <a:pPr hangingPunct="1"/>
            <a:endParaRPr lang="pl-PL" altLang="pl-PL">
              <a:latin typeface="Calibri" pitchFamily="34" charset="0"/>
              <a:cs typeface="Times New Roman" pitchFamily="18" charset="0"/>
            </a:endParaRPr>
          </a:p>
          <a:p>
            <a:pPr hangingPunct="1"/>
            <a:r>
              <a:rPr lang="pl-PL" altLang="pl-PL" b="1">
                <a:latin typeface="Calibri" pitchFamily="34" charset="0"/>
                <a:cs typeface="Times New Roman" pitchFamily="18" charset="0"/>
              </a:rPr>
              <a:t>	Szukane:</a:t>
            </a:r>
          </a:p>
          <a:p>
            <a:pPr hangingPunct="1"/>
            <a:r>
              <a:rPr lang="pl-PL" altLang="pl-PL">
                <a:latin typeface="Calibri" pitchFamily="34" charset="0"/>
                <a:cs typeface="Times New Roman" pitchFamily="18" charset="0"/>
              </a:rPr>
              <a:t>	</a:t>
            </a:r>
            <a:r>
              <a:rPr lang="pl-PL" altLang="pl-PL" i="1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m</a:t>
            </a:r>
            <a:r>
              <a:rPr lang="pl-PL" altLang="pl-PL" baseline="-2500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= </a:t>
            </a:r>
          </a:p>
          <a:p>
            <a:endParaRPr lang="pl-PL" alt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7413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2F11500-D722-465B-B785-86508317CB99}" type="slidenum">
              <a:rPr lang="pl-PL" altLang="pl-PL" smtClean="0">
                <a:latin typeface="Arial" pitchFamily="34" charset="0"/>
              </a:rPr>
              <a:pPr/>
              <a:t>10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17415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87338" y="1547813"/>
          <a:ext cx="9145587" cy="4065641"/>
        </p:xfrm>
        <a:graphic>
          <a:graphicData uri="http://schemas.openxmlformats.org/drawingml/2006/table">
            <a:tbl>
              <a:tblPr/>
              <a:tblGrid>
                <a:gridCol w="1730375"/>
                <a:gridCol w="1482725"/>
                <a:gridCol w="1482725"/>
                <a:gridCol w="1482725"/>
                <a:gridCol w="1484312"/>
                <a:gridCol w="1482725"/>
              </a:tblGrid>
              <a:tr h="18710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nazwa przedmiotu codziennego użytku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odległość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kumimoji="0" lang="pl-PL" sz="20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(cm)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masa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r>
                        <a:rPr kumimoji="0" lang="pl-PL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(g)</a:t>
                      </a:r>
                      <a:endParaRPr kumimoji="0" lang="pl-P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odległość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kumimoji="0" lang="pl-PL" sz="20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(cm)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masa m</a:t>
                      </a:r>
                      <a:r>
                        <a:rPr kumimoji="0" lang="pl-PL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(g) obliczona</a:t>
                      </a:r>
                      <a:endParaRPr kumimoji="0" lang="pl-P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masa m</a:t>
                      </a:r>
                      <a:r>
                        <a:rPr kumimoji="0" lang="pl-PL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(g) odczytana                 z wagi</a:t>
                      </a:r>
                      <a:endParaRPr kumimoji="0" lang="pl-P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72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kubek</a:t>
                      </a:r>
                      <a:endParaRPr kumimoji="0" lang="pl-P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CE"/>
                    </a:solidFill>
                  </a:tcPr>
                </a:tc>
              </a:tr>
              <a:tr h="10972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marchewka</a:t>
                      </a:r>
                      <a:endParaRPr kumimoji="0" lang="pl-P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D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D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D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D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D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numeru slajd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9A494CF-9E80-4900-9161-BDC1D8507539}" type="slidenum">
              <a:rPr lang="pl-PL" smtClean="0">
                <a:latin typeface="Arial" pitchFamily="34" charset="0"/>
              </a:rPr>
              <a:pPr/>
              <a:t>11</a:t>
            </a:fld>
            <a:endParaRPr lang="pl-PL" smtClean="0">
              <a:latin typeface="Arial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360363" y="2182813"/>
          <a:ext cx="9433047" cy="3684604"/>
        </p:xfrm>
        <a:graphic>
          <a:graphicData uri="http://schemas.openxmlformats.org/drawingml/2006/table">
            <a:tbl>
              <a:tblPr firstRow="1" firstCol="1" bandRow="1"/>
              <a:tblGrid>
                <a:gridCol w="504055"/>
                <a:gridCol w="423603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3829"/>
                <a:gridCol w="464483"/>
                <a:gridCol w="464483"/>
                <a:gridCol w="464483"/>
                <a:gridCol w="618334"/>
              </a:tblGrid>
              <a:tr h="3600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START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pl-PL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pl-PL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31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4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53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58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61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63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66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pl-PL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1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META</a:t>
                      </a:r>
                      <a:endParaRPr lang="pl-PL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7" marR="62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9461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5EC8B4A-5511-40EC-8F09-BEABEFA19763}" type="slidenum">
              <a:rPr lang="pl-PL" altLang="pl-PL" smtClean="0">
                <a:latin typeface="Arial" pitchFamily="34" charset="0"/>
              </a:rPr>
              <a:pPr/>
              <a:t>12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19463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351094"/>
              </p:ext>
            </p:extLst>
          </p:nvPr>
        </p:nvGraphicFramePr>
        <p:xfrm>
          <a:off x="503238" y="1430338"/>
          <a:ext cx="8785226" cy="47482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2613"/>
                <a:gridCol w="4392613"/>
              </a:tblGrid>
              <a:tr h="331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KUBEK</a:t>
                      </a:r>
                      <a:endParaRPr lang="pl-P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MARCHEWKA</a:t>
                      </a:r>
                      <a:endParaRPr lang="pl-P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 anchor="ctr"/>
                </a:tc>
              </a:tr>
              <a:tr h="44165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</a:tr>
            </a:tbl>
          </a:graphicData>
        </a:graphic>
      </p:graphicFrame>
      <p:sp>
        <p:nvSpPr>
          <p:cNvPr id="19475" name="pole tekstowe 5"/>
          <p:cNvSpPr txBox="1">
            <a:spLocks noChangeArrowheads="1"/>
          </p:cNvSpPr>
          <p:nvPr/>
        </p:nvSpPr>
        <p:spPr bwMode="auto">
          <a:xfrm>
            <a:off x="503238" y="6443663"/>
            <a:ext cx="43926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>
                <a:latin typeface="Calibri" pitchFamily="34" charset="0"/>
                <a:cs typeface="Times New Roman" pitchFamily="18" charset="0"/>
              </a:rPr>
              <a:t>Wnioski</a:t>
            </a:r>
            <a:r>
              <a:rPr lang="pl-PL" altLang="pl-PL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0485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2320A3-B1EA-4A2C-BE6C-D026D6675CC9}" type="slidenum">
              <a:rPr lang="pl-PL" altLang="pl-PL" smtClean="0">
                <a:latin typeface="Arial" pitchFamily="34" charset="0"/>
              </a:rPr>
              <a:pPr/>
              <a:t>13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20487" name="pole tekstowe 1"/>
          <p:cNvSpPr txBox="1">
            <a:spLocks noChangeArrowheads="1"/>
          </p:cNvSpPr>
          <p:nvPr/>
        </p:nvSpPr>
        <p:spPr bwMode="auto">
          <a:xfrm>
            <a:off x="287338" y="2124075"/>
            <a:ext cx="9217025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dirty="0">
                <a:latin typeface="Calibri" pitchFamily="34" charset="0"/>
                <a:cs typeface="Times New Roman" pitchFamily="18" charset="0"/>
              </a:rPr>
              <a:t>Masa Ani wynosi 50 kg. Jaką masę powinna mieć Monika, aby huśtawka była w równowadze? </a:t>
            </a:r>
          </a:p>
          <a:p>
            <a:r>
              <a:rPr lang="pl-PL" altLang="pl-PL" dirty="0">
                <a:latin typeface="Calibri" pitchFamily="34" charset="0"/>
                <a:cs typeface="Times New Roman" pitchFamily="18" charset="0"/>
              </a:rPr>
              <a:t>Przyjmij, że r</a:t>
            </a:r>
            <a:r>
              <a:rPr lang="pl-PL" altLang="pl-PL" baseline="-25000" dirty="0"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 dirty="0">
                <a:latin typeface="Calibri" pitchFamily="34" charset="0"/>
                <a:cs typeface="Times New Roman" pitchFamily="18" charset="0"/>
              </a:rPr>
              <a:t>= 2,4 m, a r</a:t>
            </a:r>
            <a:r>
              <a:rPr lang="pl-PL" altLang="pl-PL" baseline="-25000" dirty="0">
                <a:latin typeface="Calibri" pitchFamily="34" charset="0"/>
                <a:cs typeface="Times New Roman" pitchFamily="18" charset="0"/>
              </a:rPr>
              <a:t>2</a:t>
            </a:r>
            <a:r>
              <a:rPr lang="pl-PL" altLang="pl-PL" dirty="0">
                <a:latin typeface="Calibri" pitchFamily="34" charset="0"/>
                <a:cs typeface="Times New Roman" pitchFamily="18" charset="0"/>
              </a:rPr>
              <a:t>= 3 m.</a:t>
            </a:r>
          </a:p>
          <a:p>
            <a:r>
              <a:rPr lang="pl-PL" altLang="pl-PL" dirty="0">
                <a:latin typeface="Calibri" pitchFamily="34" charset="0"/>
                <a:cs typeface="Times New Roman" pitchFamily="18" charset="0"/>
              </a:rPr>
              <a:t> Zapisz obliczenia.</a:t>
            </a:r>
          </a:p>
          <a:p>
            <a:r>
              <a:rPr lang="pl-PL" altLang="pl-PL" dirty="0"/>
              <a:t/>
            </a:r>
            <a:br>
              <a:rPr lang="pl-PL" altLang="pl-PL" dirty="0"/>
            </a:br>
            <a:endParaRPr lang="pl-PL" altLang="pl-PL" dirty="0"/>
          </a:p>
        </p:txBody>
      </p:sp>
      <p:pic>
        <p:nvPicPr>
          <p:cNvPr id="17410" name="Picture 2" descr="M:\Programy_Ceo\AU\Wydarzenia\Szkolenia i Konferencje\44. Konsultacje SKN 2\Konsultacje SKN - rozliczenie\PUBLIKACJA\FIZYKA_cała_ do_publikacji\Rysunek_F9_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208" y="3407010"/>
            <a:ext cx="4045054" cy="370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1509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4B70420-AC62-4B1C-A8E3-CBCD679BBDF9}" type="slidenum">
              <a:rPr lang="pl-PL" altLang="pl-PL" smtClean="0">
                <a:latin typeface="Arial" pitchFamily="34" charset="0"/>
              </a:rPr>
              <a:pPr/>
              <a:t>14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21511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21512" name="pole tekstowe 2"/>
          <p:cNvSpPr txBox="1">
            <a:spLocks noChangeArrowheads="1"/>
          </p:cNvSpPr>
          <p:nvPr/>
        </p:nvSpPr>
        <p:spPr bwMode="auto">
          <a:xfrm>
            <a:off x="287338" y="1403350"/>
            <a:ext cx="9217025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00000"/>
              </a:lnSpc>
            </a:pPr>
            <a:r>
              <a:rPr lang="pl-PL" altLang="pl-PL">
                <a:latin typeface="Calibri" pitchFamily="34" charset="0"/>
                <a:cs typeface="Times New Roman" pitchFamily="18" charset="0"/>
              </a:rPr>
              <a:t>Korzystając z dostępnych źródeł internetowych, znajdź praktyczne wykorzystanie dźwigni dwustronnej. Zastosowanie dźwigni dwustronnej zapisz w edytorze tekstu: plik: dzwig.doc (pamiętaj o estetyce zapisu i prawach autorskich) oraz uzupełnij kartę pracy.</a:t>
            </a:r>
          </a:p>
          <a:p>
            <a:pPr algn="just">
              <a:lnSpc>
                <a:spcPct val="100000"/>
              </a:lnSpc>
            </a:pPr>
            <a:endParaRPr lang="pl-PL" altLang="pl-PL" b="1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pl-PL" altLang="pl-PL" b="1">
                <a:latin typeface="Calibri" pitchFamily="34" charset="0"/>
                <a:cs typeface="Times New Roman" pitchFamily="18" charset="0"/>
              </a:rPr>
              <a:t>ZASTOSOWANIE DŹWIGNI DWUSTRONNEJ:</a:t>
            </a: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>
              <a:latin typeface="Times New Roman" pitchFamily="18" charset="0"/>
              <a:cs typeface="Times New Roman" pitchFamily="18" charset="0"/>
            </a:endParaRPr>
          </a:p>
          <a:p>
            <a:endParaRPr lang="pl-PL" alt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2533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85A61C0-EC8C-43B0-B965-89E9790A13EB}" type="slidenum">
              <a:rPr lang="pl-PL" altLang="pl-PL" smtClean="0">
                <a:latin typeface="Arial" pitchFamily="34" charset="0"/>
              </a:rPr>
              <a:pPr/>
              <a:t>15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22535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287338" y="1403350"/>
            <a:ext cx="9217025" cy="3201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00000"/>
              </a:lnSpc>
              <a:defRPr/>
            </a:pPr>
            <a:r>
              <a:rPr lang="pl-PL" b="1" dirty="0">
                <a:latin typeface="Times New Roman" panose="02020603050405020304" pitchFamily="18" charset="0"/>
                <a:ea typeface="Lucida Sans Unicode" pitchFamily="34" charset="0"/>
                <a:cs typeface="Times New Roman" panose="02020603050405020304" pitchFamily="18" charset="0"/>
              </a:rPr>
              <a:t>Gry dydaktyczne:</a:t>
            </a: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pl-PL" dirty="0">
              <a:latin typeface="Arial" charset="0"/>
              <a:ea typeface="Lucida Sans Unicode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287338" y="2051050"/>
          <a:ext cx="3509960" cy="34750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925"/>
                <a:gridCol w="389925"/>
                <a:gridCol w="389925"/>
                <a:gridCol w="389925"/>
                <a:gridCol w="389925"/>
                <a:gridCol w="389925"/>
                <a:gridCol w="389925"/>
                <a:gridCol w="389925"/>
                <a:gridCol w="390560"/>
              </a:tblGrid>
              <a:tr h="304831">
                <a:tc>
                  <a:txBody>
                    <a:bodyPr/>
                    <a:lstStyle/>
                    <a:p>
                      <a:pPr algn="ctr"/>
                      <a:r>
                        <a:rPr lang="pl-PL" sz="2000" dirty="0">
                          <a:effectLst/>
                        </a:rPr>
                        <a:t>X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1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2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3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4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5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6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7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8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44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A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80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B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80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C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80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D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80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E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80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F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</a:tr>
              <a:tr h="396280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G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80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H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22639" name="Rectangle 112"/>
          <p:cNvSpPr>
            <a:spLocks noChangeArrowheads="1"/>
          </p:cNvSpPr>
          <p:nvPr/>
        </p:nvSpPr>
        <p:spPr bwMode="auto">
          <a:xfrm>
            <a:off x="503238" y="2906713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/>
            <a:endParaRPr lang="pl-PL" alt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1800" y="1619250"/>
            <a:ext cx="9001125" cy="4148138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pl-PL" altLang="pl-PL" sz="2800" b="1" smtClean="0">
                <a:latin typeface="Calibri" pitchFamily="34" charset="0"/>
                <a:cs typeface="Times New Roman" pitchFamily="18" charset="0"/>
              </a:rPr>
              <a:t>Odpowiedz na pytanie kluczowe:</a:t>
            </a:r>
            <a:endParaRPr lang="pl-PL" altLang="pl-PL" sz="2800" smtClean="0">
              <a:latin typeface="Calibri" pitchFamily="34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pl-PL" altLang="pl-PL" sz="2800" smtClean="0">
              <a:latin typeface="Calibri" pitchFamily="34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pl-PL" altLang="pl-PL" sz="2800" smtClean="0">
                <a:latin typeface="Calibri" pitchFamily="34" charset="0"/>
                <a:cs typeface="Times New Roman" pitchFamily="18" charset="0"/>
              </a:rPr>
              <a:t>Czy bez wykorzystania wagi można dokładnie wyznaczyć masę przedmiotu użytku codziennego?</a:t>
            </a:r>
          </a:p>
          <a:p>
            <a:pPr lvl="1" eaLnBrk="1" hangingPunct="1"/>
            <a:endParaRPr lang="pl-PL" altLang="pl-PL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3558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9DDD152-29A4-4EAD-A10A-596325335C17}" type="slidenum">
              <a:rPr lang="pl-PL" altLang="pl-PL" smtClean="0">
                <a:latin typeface="Arial" pitchFamily="34" charset="0"/>
              </a:rPr>
              <a:pPr/>
              <a:t>16</a:t>
            </a:fld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4581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9B49A9D-EF2B-482D-98E5-815BFB863C57}" type="slidenum">
              <a:rPr lang="pl-PL" altLang="pl-PL" smtClean="0">
                <a:latin typeface="Arial" pitchFamily="34" charset="0"/>
              </a:rPr>
              <a:pPr/>
              <a:t>17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24583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700088" y="4346575"/>
          <a:ext cx="8391525" cy="1511300"/>
        </p:xfrm>
        <a:graphic>
          <a:graphicData uri="http://schemas.openxmlformats.org/drawingml/2006/table">
            <a:tbl>
              <a:tblPr/>
              <a:tblGrid>
                <a:gridCol w="6564312"/>
                <a:gridCol w="914400"/>
                <a:gridCol w="912813"/>
              </a:tblGrid>
              <a:tr h="755650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entury Schoolbook" pitchFamily="18" charset="0"/>
                        <a:buAutoNum type="alphaUcPeriod"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 pomocą dźwigni dwustronnej, znanej masy i linijki można </a:t>
                      </a: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wyznaczyć</a:t>
                      </a: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masę i ciężar dowolnego ciała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B.    Dźwignia dwustronna jest w równowadze, jeżeli m</a:t>
                      </a:r>
                      <a:r>
                        <a:rPr kumimoji="0" 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kumimoji="0" 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=m</a:t>
                      </a:r>
                      <a:r>
                        <a:rPr kumimoji="0" 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kumimoji="0" 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CE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719138" y="1295400"/>
            <a:ext cx="8713787" cy="3022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>
            <a:lvl1pPr eaLnBrk="0"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>
                <a:solidFill>
                  <a:schemeClr val="tx1"/>
                </a:solidFill>
                <a:latin typeface="Arial" pitchFamily="34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>
              <a:defRPr/>
            </a:pPr>
            <a:r>
              <a:rPr lang="pl-PL" altLang="pl-PL" sz="2400" b="1" dirty="0" smtClean="0"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ZADANIE NA PODSUMOWANIE</a:t>
            </a:r>
            <a:endParaRPr lang="pl-PL" altLang="pl-PL" sz="24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pl-PL" altLang="pl-PL" sz="2400" dirty="0" smtClean="0"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Określ, czy poniższe stwierdzenia </a:t>
            </a:r>
            <a:r>
              <a:rPr lang="pl-PL" altLang="pl-PL" sz="2400" smtClean="0"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są prawdą </a:t>
            </a:r>
            <a:r>
              <a:rPr lang="pl-PL" altLang="pl-PL" sz="2400" smtClean="0">
                <a:solidFill>
                  <a:srgbClr val="00B050"/>
                </a:solidFill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(P)</a:t>
            </a:r>
            <a:r>
              <a:rPr lang="pl-PL" altLang="pl-PL" sz="2400" smtClean="0"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, czy fałszem </a:t>
            </a:r>
            <a:r>
              <a:rPr lang="pl-PL" altLang="pl-PL" sz="2400" smtClean="0">
                <a:solidFill>
                  <a:srgbClr val="00B050"/>
                </a:solidFill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(F)</a:t>
            </a:r>
            <a:r>
              <a:rPr lang="pl-PL" altLang="pl-PL" sz="2400" smtClean="0"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:</a:t>
            </a:r>
            <a:endParaRPr lang="pl-PL" altLang="pl-PL" sz="2400" dirty="0" smtClean="0">
              <a:latin typeface="Calibri" panose="020F0502020204030204" pitchFamily="34" charset="0"/>
              <a:ea typeface="Calibri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ClrTx/>
              <a:buSzTx/>
              <a:buFontTx/>
              <a:buNone/>
              <a:defRPr/>
            </a:pPr>
            <a:endParaRPr lang="pl-PL" altLang="pl-PL" sz="24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buClrTx/>
              <a:buSzTx/>
              <a:buFont typeface="+mj-lt"/>
              <a:buAutoNum type="alphaLcParenR"/>
              <a:defRPr/>
            </a:pPr>
            <a:r>
              <a:rPr lang="en-US" altLang="pl-PL" sz="2400" dirty="0" smtClean="0">
                <a:solidFill>
                  <a:srgbClr val="FFC000"/>
                </a:solidFill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PP,               </a:t>
            </a:r>
            <a:endParaRPr lang="pl-PL" altLang="pl-PL" sz="2400" dirty="0" smtClean="0">
              <a:solidFill>
                <a:srgbClr val="FFC000"/>
              </a:solidFill>
              <a:latin typeface="Calibri" panose="020F0502020204030204" pitchFamily="34" charset="0"/>
              <a:ea typeface="Calibri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buClrTx/>
              <a:buSzTx/>
              <a:buFont typeface="+mj-lt"/>
              <a:buAutoNum type="alphaLcParenR"/>
              <a:defRPr/>
            </a:pPr>
            <a:r>
              <a:rPr lang="en-US" altLang="pl-PL" sz="2400" dirty="0" smtClean="0">
                <a:solidFill>
                  <a:srgbClr val="FFC000"/>
                </a:solidFill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PF,               </a:t>
            </a:r>
            <a:endParaRPr lang="pl-PL" altLang="pl-PL" sz="2400" dirty="0" smtClean="0">
              <a:solidFill>
                <a:srgbClr val="FFC000"/>
              </a:solidFill>
              <a:latin typeface="Calibri" panose="020F0502020204030204" pitchFamily="34" charset="0"/>
              <a:ea typeface="Calibri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buClrTx/>
              <a:buSzTx/>
              <a:buFont typeface="+mj-lt"/>
              <a:buAutoNum type="alphaLcParenR"/>
              <a:defRPr/>
            </a:pPr>
            <a:r>
              <a:rPr lang="en-US" altLang="pl-PL" sz="2400" dirty="0" smtClean="0">
                <a:solidFill>
                  <a:srgbClr val="FFC000"/>
                </a:solidFill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FP,                              </a:t>
            </a:r>
            <a:endParaRPr lang="pl-PL" altLang="pl-PL" sz="2400" dirty="0" smtClean="0">
              <a:solidFill>
                <a:srgbClr val="FFC000"/>
              </a:solidFill>
              <a:latin typeface="Calibri" panose="020F0502020204030204" pitchFamily="34" charset="0"/>
              <a:ea typeface="Calibri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buClrTx/>
              <a:buSzTx/>
              <a:buFont typeface="+mj-lt"/>
              <a:buAutoNum type="alphaLcParenR"/>
              <a:defRPr/>
            </a:pPr>
            <a:r>
              <a:rPr lang="en-US" altLang="pl-PL" sz="2400" dirty="0" smtClean="0">
                <a:solidFill>
                  <a:srgbClr val="FFC000"/>
                </a:solidFill>
                <a:latin typeface="Calibri" panose="020F0502020204030204" pitchFamily="34" charset="0"/>
                <a:ea typeface="Calibri" pitchFamily="34" charset="0"/>
                <a:cs typeface="Times New Roman" panose="02020603050405020304" pitchFamily="18" charset="0"/>
              </a:rPr>
              <a:t>FF.</a:t>
            </a:r>
            <a:endParaRPr lang="pl-PL" altLang="pl-PL" sz="2400" dirty="0" smtClean="0">
              <a:solidFill>
                <a:srgbClr val="FFC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ClrTx/>
              <a:buSzTx/>
              <a:buFontTx/>
              <a:buNone/>
              <a:defRPr/>
            </a:pPr>
            <a:endParaRPr lang="pl-PL" altLang="pl-PL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5605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86A66A3-B15A-435B-B89A-97905CA9FE73}" type="slidenum">
              <a:rPr lang="pl-PL" altLang="pl-PL" smtClean="0">
                <a:latin typeface="Arial" pitchFamily="34" charset="0"/>
              </a:rPr>
              <a:pPr/>
              <a:t>18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25607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25608" name="pole tekstowe 2"/>
          <p:cNvSpPr txBox="1">
            <a:spLocks noChangeArrowheads="1"/>
          </p:cNvSpPr>
          <p:nvPr/>
        </p:nvSpPr>
        <p:spPr bwMode="auto">
          <a:xfrm>
            <a:off x="287338" y="1403350"/>
            <a:ext cx="9217025" cy="826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latin typeface="Calibri" pitchFamily="34" charset="0"/>
                <a:cs typeface="Times New Roman" pitchFamily="18" charset="0"/>
              </a:rPr>
              <a:t>Zadanie domowe do lekcji: </a:t>
            </a:r>
          </a:p>
          <a:p>
            <a:endParaRPr lang="pl-PL" altLang="pl-PL" sz="2400" b="1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 b="1">
                <a:latin typeface="Calibri" pitchFamily="34" charset="0"/>
                <a:cs typeface="Times New Roman" pitchFamily="18" charset="0"/>
              </a:rPr>
              <a:t>Zadanie 1.</a:t>
            </a:r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>
                <a:latin typeface="Calibri" pitchFamily="34" charset="0"/>
                <a:cs typeface="Times New Roman" pitchFamily="18" charset="0"/>
              </a:rPr>
              <a:t>Zapisz zależność pozwalającą wyznaczyć masę korzystając z dźwigni dwuramiennej, ciała o znanej masie i linijki.</a:t>
            </a:r>
          </a:p>
          <a:p>
            <a:r>
              <a:rPr lang="pl-PL" altLang="pl-PL" sz="2400" b="1">
                <a:latin typeface="Calibri" pitchFamily="34" charset="0"/>
                <a:cs typeface="Times New Roman" pitchFamily="18" charset="0"/>
              </a:rPr>
              <a:t>Zadanie 2.</a:t>
            </a:r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>
                <a:latin typeface="Calibri" pitchFamily="34" charset="0"/>
                <a:cs typeface="Times New Roman" pitchFamily="18" charset="0"/>
              </a:rPr>
              <a:t>Piotr ma ciężar F</a:t>
            </a:r>
            <a:r>
              <a:rPr lang="pl-PL" altLang="pl-PL" sz="2400" baseline="-25000"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 sz="2400">
                <a:latin typeface="Calibri" pitchFamily="34" charset="0"/>
                <a:cs typeface="Times New Roman" pitchFamily="18" charset="0"/>
              </a:rPr>
              <a:t>= 600 N. Oblicz ciężar Antka, jeśli chłopcy siedzą na huśtawce będącej w równowadze. Przyjmij, że r</a:t>
            </a:r>
            <a:r>
              <a:rPr lang="pl-PL" altLang="pl-PL" sz="2400" baseline="-25000">
                <a:latin typeface="Calibri" pitchFamily="34" charset="0"/>
                <a:cs typeface="Times New Roman" pitchFamily="18" charset="0"/>
              </a:rPr>
              <a:t>1</a:t>
            </a:r>
            <a:r>
              <a:rPr lang="pl-PL" altLang="pl-PL" sz="2400">
                <a:latin typeface="Calibri" pitchFamily="34" charset="0"/>
                <a:cs typeface="Times New Roman" pitchFamily="18" charset="0"/>
              </a:rPr>
              <a:t>= 2 m, a r</a:t>
            </a:r>
            <a:r>
              <a:rPr lang="pl-PL" altLang="pl-PL" sz="2400" baseline="-25000">
                <a:latin typeface="Calibri" pitchFamily="34" charset="0"/>
                <a:cs typeface="Times New Roman" pitchFamily="18" charset="0"/>
              </a:rPr>
              <a:t>2</a:t>
            </a:r>
            <a:r>
              <a:rPr lang="pl-PL" altLang="pl-PL" sz="2400">
                <a:latin typeface="Calibri" pitchFamily="34" charset="0"/>
                <a:cs typeface="Times New Roman" pitchFamily="18" charset="0"/>
              </a:rPr>
              <a:t>= 3m. Zapisz obliczenia.</a:t>
            </a:r>
          </a:p>
          <a:p>
            <a:r>
              <a:rPr lang="pl-PL" altLang="pl-PL" sz="2400" b="1">
                <a:latin typeface="Calibri" pitchFamily="34" charset="0"/>
                <a:cs typeface="Times New Roman" pitchFamily="18" charset="0"/>
              </a:rPr>
              <a:t>Zadanie 3.</a:t>
            </a:r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>
                <a:latin typeface="Calibri" pitchFamily="34" charset="0"/>
                <a:cs typeface="Times New Roman" pitchFamily="18" charset="0"/>
              </a:rPr>
              <a:t>W którym miejscu należy podeprzeć drąg o długości 3m, aby ciężar 600 N zrównoważyć siłą 200 N? Przyjmij, że oba ciała zawieszono na końcach drąga. Sporządź odpowiedni rysunek i zapisz obliczenia.</a:t>
            </a:r>
          </a:p>
          <a:p>
            <a:r>
              <a:rPr lang="pl-PL" altLang="pl-PL" sz="2400" b="1">
                <a:latin typeface="Calibri" pitchFamily="34" charset="0"/>
                <a:cs typeface="Times New Roman" pitchFamily="18" charset="0"/>
              </a:rPr>
              <a:t>Zadanie 4 dodatkowe (dla chętnych).</a:t>
            </a:r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>
                <a:latin typeface="Calibri" pitchFamily="34" charset="0"/>
                <a:cs typeface="Times New Roman" pitchFamily="18" charset="0"/>
              </a:rPr>
              <a:t>Wykonaj model dźwigni dwustronnej i przynieś go do szkoły na następną lekcję.</a:t>
            </a:r>
          </a:p>
          <a:p>
            <a:pPr algn="just">
              <a:lnSpc>
                <a:spcPct val="100000"/>
              </a:lnSpc>
            </a:pPr>
            <a:endParaRPr lang="pl-PL" altLang="pl-PL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>
              <a:latin typeface="Times New Roman" pitchFamily="18" charset="0"/>
              <a:cs typeface="Times New Roman" pitchFamily="18" charset="0"/>
            </a:endParaRPr>
          </a:p>
          <a:p>
            <a:endParaRPr lang="pl-PL" alt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6629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F5AF832-8237-4456-AE22-000BF505596B}" type="slidenum">
              <a:rPr lang="pl-PL" altLang="pl-PL" smtClean="0">
                <a:latin typeface="Arial" pitchFamily="34" charset="0"/>
              </a:rPr>
              <a:pPr/>
              <a:t>19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26631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26632" name="pole tekstowe 2"/>
          <p:cNvSpPr txBox="1">
            <a:spLocks noChangeArrowheads="1"/>
          </p:cNvSpPr>
          <p:nvPr/>
        </p:nvSpPr>
        <p:spPr bwMode="auto">
          <a:xfrm>
            <a:off x="287338" y="1403350"/>
            <a:ext cx="9367837" cy="745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800" b="1">
                <a:latin typeface="Calibri" pitchFamily="34" charset="0"/>
                <a:cs typeface="Times New Roman" pitchFamily="18" charset="0"/>
              </a:rPr>
              <a:t>Informacja Zwrotna </a:t>
            </a:r>
            <a:r>
              <a:rPr lang="pl-PL" altLang="pl-PL" sz="1800">
                <a:latin typeface="Calibri" pitchFamily="34" charset="0"/>
                <a:cs typeface="Times New Roman" pitchFamily="18" charset="0"/>
              </a:rPr>
              <a:t>dla wybranej osoby z grupy: </a:t>
            </a:r>
          </a:p>
          <a:p>
            <a:endParaRPr lang="pl-PL" altLang="pl-PL" sz="1800" b="1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1800" b="1">
                <a:latin typeface="Calibri" pitchFamily="34" charset="0"/>
                <a:cs typeface="Times New Roman" pitchFamily="18" charset="0"/>
              </a:rPr>
              <a:t>Jak wyznaczyć masę przedmiotu codziennego użytku bez użycia wagi?</a:t>
            </a:r>
            <a:endParaRPr lang="pl-PL" altLang="pl-PL" sz="1800">
              <a:latin typeface="Calibri" pitchFamily="34" charset="0"/>
              <a:cs typeface="Times New Roman" pitchFamily="18" charset="0"/>
            </a:endParaRPr>
          </a:p>
          <a:p>
            <a:endParaRPr lang="pl-PL" altLang="pl-PL" sz="1800" i="1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1800" i="1">
                <a:latin typeface="Calibri" pitchFamily="34" charset="0"/>
                <a:cs typeface="Times New Roman" pitchFamily="18" charset="0"/>
              </a:rPr>
              <a:t>Drugoklasistko! Drugoklasisto! </a:t>
            </a:r>
            <a:endParaRPr lang="pl-PL" altLang="pl-PL" sz="1800">
              <a:latin typeface="Calibri" pitchFamily="34" charset="0"/>
              <a:cs typeface="Times New Roman" pitchFamily="18" charset="0"/>
            </a:endParaRPr>
          </a:p>
          <a:p>
            <a:endParaRPr lang="pl-PL" altLang="pl-PL" sz="1800" i="1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pl-PL" altLang="pl-PL" sz="1800" i="1">
                <a:latin typeface="Calibri" pitchFamily="34" charset="0"/>
                <a:cs typeface="Times New Roman" pitchFamily="18" charset="0"/>
              </a:rPr>
              <a:t>Proszę o napisanie zdania podsumowującego do jednego z przedstawicieli Twojej grupy po dzisiejszej lekcji. Dziękuję za szczerą wypowiedź</a:t>
            </a:r>
            <a:endParaRPr lang="pl-PL" altLang="pl-PL" sz="180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pl-PL" altLang="pl-PL" sz="1800">
                <a:latin typeface="Calibri" pitchFamily="34" charset="0"/>
                <a:cs typeface="Times New Roman" pitchFamily="18" charset="0"/>
              </a:rPr>
              <a:t>(</a:t>
            </a:r>
            <a:r>
              <a:rPr lang="pl-PL" altLang="pl-PL" sz="1800" i="1">
                <a:latin typeface="Calibri" pitchFamily="34" charset="0"/>
                <a:cs typeface="Times New Roman" pitchFamily="18" charset="0"/>
              </a:rPr>
              <a:t>imię) </a:t>
            </a:r>
            <a:r>
              <a:rPr lang="pl-PL" altLang="pl-PL" sz="1800">
                <a:latin typeface="Calibri" pitchFamily="34" charset="0"/>
                <a:cs typeface="Times New Roman" pitchFamily="18" charset="0"/>
              </a:rPr>
              <a:t>………..…………………………., na dzisiejszej lekcji ……………………………………</a:t>
            </a:r>
          </a:p>
          <a:p>
            <a:pPr>
              <a:lnSpc>
                <a:spcPct val="200000"/>
              </a:lnSpc>
            </a:pPr>
            <a:r>
              <a:rPr lang="pl-PL" altLang="pl-PL" sz="1800">
                <a:latin typeface="Calibri" pitchFamily="34" charset="0"/>
                <a:cs typeface="Times New Roman" pitchFamily="18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pl-PL" altLang="pl-PL" sz="2000" b="1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>
              <a:latin typeface="Times New Roman" pitchFamily="18" charset="0"/>
              <a:cs typeface="Times New Roman" pitchFamily="18" charset="0"/>
            </a:endParaRPr>
          </a:p>
          <a:p>
            <a:endParaRPr lang="pl-PL" alt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7653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E64DB8C-0784-4869-B42B-EDAC9B169C83}" type="slidenum">
              <a:rPr lang="pl-PL" altLang="pl-PL" smtClean="0">
                <a:latin typeface="Arial" pitchFamily="34" charset="0"/>
              </a:rPr>
              <a:pPr/>
              <a:t>20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27655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27656" name="pole tekstowe 2"/>
          <p:cNvSpPr txBox="1">
            <a:spLocks noChangeArrowheads="1"/>
          </p:cNvSpPr>
          <p:nvPr/>
        </p:nvSpPr>
        <p:spPr bwMode="auto">
          <a:xfrm>
            <a:off x="287338" y="1403350"/>
            <a:ext cx="9217025" cy="745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latin typeface="Calibri" pitchFamily="34" charset="0"/>
                <a:cs typeface="Times New Roman" pitchFamily="18" charset="0"/>
              </a:rPr>
              <a:t>Informacja Zwrotna </a:t>
            </a:r>
            <a:r>
              <a:rPr lang="pl-PL" altLang="pl-PL" sz="2400">
                <a:latin typeface="Calibri" pitchFamily="34" charset="0"/>
                <a:cs typeface="Times New Roman" pitchFamily="18" charset="0"/>
              </a:rPr>
              <a:t>dla nauczyciela: </a:t>
            </a:r>
          </a:p>
          <a:p>
            <a:endParaRPr lang="pl-PL" altLang="pl-PL" sz="2400" b="1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 b="1">
                <a:latin typeface="Calibri" pitchFamily="34" charset="0"/>
                <a:cs typeface="Times New Roman" pitchFamily="18" charset="0"/>
              </a:rPr>
              <a:t>Jak wyznaczyć masę przedmiotu codziennego użytku bez użycia wagi?</a:t>
            </a:r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 i="1">
                <a:latin typeface="Calibri" pitchFamily="34" charset="0"/>
                <a:cs typeface="Times New Roman" pitchFamily="18" charset="0"/>
              </a:rPr>
              <a:t>Drugoklasistko! Drugoklasisto! </a:t>
            </a:r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 i="1">
                <a:latin typeface="Calibri" pitchFamily="34" charset="0"/>
                <a:cs typeface="Times New Roman" pitchFamily="18" charset="0"/>
              </a:rPr>
              <a:t> </a:t>
            </a:r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 i="1">
                <a:latin typeface="Calibri" pitchFamily="34" charset="0"/>
                <a:cs typeface="Times New Roman" pitchFamily="18" charset="0"/>
              </a:rPr>
              <a:t>Proszę o napisanie zdania podsumowującego do nauczyciela fizyki po dzisiejszej lekcji. Dziękuję za szczerą wypowiedź</a:t>
            </a:r>
          </a:p>
          <a:p>
            <a:endParaRPr lang="pl-PL" altLang="pl-PL" sz="2400">
              <a:latin typeface="Calibri" pitchFamily="34" charset="0"/>
              <a:cs typeface="Times New Roman" pitchFamily="18" charset="0"/>
            </a:endParaRPr>
          </a:p>
          <a:p>
            <a:r>
              <a:rPr lang="pl-PL" altLang="pl-PL" sz="2400">
                <a:latin typeface="Calibri" pitchFamily="34" charset="0"/>
                <a:cs typeface="Times New Roman" pitchFamily="18" charset="0"/>
              </a:rPr>
              <a:t>Dowiedziałem się, że / zastanawia mnie fakt, że 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400" b="1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400" b="1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lang="pl-PL" altLang="pl-PL" sz="2400" b="1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400" b="1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400" b="1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>
              <a:latin typeface="Times New Roman" pitchFamily="18" charset="0"/>
              <a:cs typeface="Times New Roman" pitchFamily="18" charset="0"/>
            </a:endParaRPr>
          </a:p>
          <a:p>
            <a:endParaRPr lang="pl-PL" alt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8" descr="stopka_kolor_bez napisow_now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338" y="6781800"/>
            <a:ext cx="8785225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Prostokąt 3"/>
          <p:cNvSpPr>
            <a:spLocks noChangeArrowheads="1"/>
          </p:cNvSpPr>
          <p:nvPr/>
        </p:nvSpPr>
        <p:spPr bwMode="auto">
          <a:xfrm>
            <a:off x="746125" y="4284663"/>
            <a:ext cx="83883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lnSpc>
                <a:spcPct val="150000"/>
              </a:lnSpc>
              <a:buSz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pl-PL" altLang="pl-PL" sz="3600" b="1">
                <a:latin typeface="Calibri" pitchFamily="34" charset="0"/>
              </a:rPr>
              <a:t>Izabela Okrzesik – Frąckowiak</a:t>
            </a:r>
          </a:p>
          <a:p>
            <a:pPr marL="457200" indent="-457200" algn="ctr">
              <a:lnSpc>
                <a:spcPct val="150000"/>
              </a:lnSpc>
              <a:buSz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pl-PL" altLang="pl-PL" sz="3600" b="1">
                <a:latin typeface="Calibri" pitchFamily="34" charset="0"/>
              </a:rPr>
              <a:t>Izabela Czechowska</a:t>
            </a:r>
          </a:p>
        </p:txBody>
      </p:sp>
      <p:pic>
        <p:nvPicPr>
          <p:cNvPr id="28676" name="Obraz 7" descr="naglowek_kolor_bez napisow_z OR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900" y="250825"/>
            <a:ext cx="9288463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Symbol zastępczy numeru slajdu 8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9A3377D-9F3E-4010-B46B-E7D71A75410E}" type="slidenum">
              <a:rPr lang="pl-PL" altLang="pl-PL" smtClean="0">
                <a:latin typeface="Arial" pitchFamily="34" charset="0"/>
              </a:rPr>
              <a:pPr/>
              <a:t>21</a:t>
            </a:fld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Wykusz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ykusz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6524</TotalTime>
  <Words>561</Words>
  <Application>Microsoft Office PowerPoint</Application>
  <PresentationFormat>Niestandardowy</PresentationFormat>
  <Paragraphs>594</Paragraphs>
  <Slides>21</Slides>
  <Notes>21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3" baseType="lpstr">
      <vt:lpstr>Wykusz</vt:lpstr>
      <vt:lpstr>Równanie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Agusia</dc:creator>
  <cp:lastModifiedBy>Joanna Czarnocka</cp:lastModifiedBy>
  <cp:revision>799</cp:revision>
  <cp:lastPrinted>2014-01-27T16:00:16Z</cp:lastPrinted>
  <dcterms:created xsi:type="dcterms:W3CDTF">2010-01-09T22:09:44Z</dcterms:created>
  <dcterms:modified xsi:type="dcterms:W3CDTF">2015-04-13T07:49:40Z</dcterms:modified>
</cp:coreProperties>
</file>