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15"/>
  </p:notesMasterIdLst>
  <p:handoutMasterIdLst>
    <p:handoutMasterId r:id="rId16"/>
  </p:handoutMasterIdLst>
  <p:sldIdLst>
    <p:sldId id="413" r:id="rId2"/>
    <p:sldId id="478" r:id="rId3"/>
    <p:sldId id="457" r:id="rId4"/>
    <p:sldId id="461" r:id="rId5"/>
    <p:sldId id="463" r:id="rId6"/>
    <p:sldId id="462" r:id="rId7"/>
    <p:sldId id="471" r:id="rId8"/>
    <p:sldId id="473" r:id="rId9"/>
    <p:sldId id="476" r:id="rId10"/>
    <p:sldId id="474" r:id="rId11"/>
    <p:sldId id="475" r:id="rId12"/>
    <p:sldId id="479" r:id="rId13"/>
    <p:sldId id="456" r:id="rId14"/>
  </p:sldIdLst>
  <p:sldSz cx="10080625" cy="7559675"/>
  <p:notesSz cx="7099300" cy="102346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Lucida Sans Unicode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cin Jarzyna" initials="MJ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6699FF"/>
    <a:srgbClr val="FFFFCC"/>
    <a:srgbClr val="FFFFFF"/>
    <a:srgbClr val="CCCCFF"/>
    <a:srgbClr val="CCFF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2230" autoAdjust="0"/>
  </p:normalViewPr>
  <p:slideViewPr>
    <p:cSldViewPr>
      <p:cViewPr>
        <p:scale>
          <a:sx n="84" d="100"/>
          <a:sy n="84" d="100"/>
        </p:scale>
        <p:origin x="-1314" y="21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84" y="1660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32"/>
    </p:cViewPr>
  </p:sorterViewPr>
  <p:notesViewPr>
    <p:cSldViewPr>
      <p:cViewPr varScale="1">
        <p:scale>
          <a:sx n="62" d="100"/>
          <a:sy n="62" d="100"/>
        </p:scale>
        <p:origin x="-2874" y="-84"/>
      </p:cViewPr>
      <p:guideLst>
        <p:guide orient="horz" pos="2757"/>
        <p:guide pos="20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5-04-01T00:28:06.744" idx="3">
    <p:pos x="6006" y="2021"/>
    <p:text>Te same gry znajdują się w prezentacji F17.8. Nie nalzęy dublować materiałów w ramach jednej publikacji.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4350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4019550" y="0"/>
            <a:ext cx="3078163" cy="514350"/>
          </a:xfrm>
          <a:prstGeom prst="rect">
            <a:avLst/>
          </a:prstGeom>
        </p:spPr>
        <p:txBody>
          <a:bodyPr vert="horz" lIns="86798" tIns="43397" rIns="86798" bIns="43397" rtlCol="0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718675"/>
            <a:ext cx="3076575" cy="514350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4019550" y="9718675"/>
            <a:ext cx="3078163" cy="514350"/>
          </a:xfrm>
          <a:prstGeom prst="rect">
            <a:avLst/>
          </a:prstGeom>
        </p:spPr>
        <p:txBody>
          <a:bodyPr vert="horz" lIns="86798" tIns="43397" rIns="86798" bIns="43397" rtlCol="0" anchor="b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27BE8C58-78F1-450F-B5CE-12F66D555A3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264211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90600" y="777875"/>
            <a:ext cx="5114925" cy="3835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09613" y="4862513"/>
            <a:ext cx="5678487" cy="4602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081338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016375" y="0"/>
            <a:ext cx="3081338" cy="511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9720263"/>
            <a:ext cx="3081338" cy="512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016375" y="9720263"/>
            <a:ext cx="3081338" cy="512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687134" algn="l"/>
                <a:tab pos="1374271" algn="l"/>
                <a:tab pos="2061402" algn="l"/>
                <a:tab pos="2748537" algn="l"/>
              </a:tabLst>
              <a:defRPr sz="1300">
                <a:solidFill>
                  <a:srgbClr val="000000"/>
                </a:solidFill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41D786F2-0994-453C-BBB2-CD4998F5C02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166544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fld id="{17A00031-9C5A-4D28-A973-07DDFB4DDC59}" type="slidenum">
              <a:rPr lang="pl-PL" altLang="pl-PL" smtClean="0"/>
              <a:pPr>
                <a:tabLst>
                  <a:tab pos="685800" algn="l"/>
                  <a:tab pos="1373188" algn="l"/>
                  <a:tab pos="2060575" algn="l"/>
                  <a:tab pos="2747963" algn="l"/>
                </a:tabLst>
              </a:pPr>
              <a:t>1</a:t>
            </a:fld>
            <a:endParaRPr lang="pl-PL" altLang="pl-PL" smtClean="0"/>
          </a:p>
        </p:txBody>
      </p:sp>
      <p:sp>
        <p:nvSpPr>
          <p:cNvPr id="2150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04CB9F2A-EDBB-46F1-AF9A-60F4C953EA14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2</a:t>
            </a:fld>
            <a:endParaRPr lang="pl-PL" altLang="pl-PL" smtClean="0"/>
          </a:p>
        </p:txBody>
      </p:sp>
      <p:sp>
        <p:nvSpPr>
          <p:cNvPr id="2253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BD289D6E-132E-4D31-87CD-DBC92F3C9912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3</a:t>
            </a:fld>
            <a:endParaRPr lang="pl-PL" altLang="pl-PL" smtClean="0"/>
          </a:p>
        </p:txBody>
      </p:sp>
      <p:sp>
        <p:nvSpPr>
          <p:cNvPr id="2355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458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948DA716-F573-4B2B-9D53-00E06434E63A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4</a:t>
            </a:fld>
            <a:endParaRPr lang="pl-PL" altLang="pl-PL" smtClean="0"/>
          </a:p>
        </p:txBody>
      </p:sp>
      <p:sp>
        <p:nvSpPr>
          <p:cNvPr id="2458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560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2A21ACE3-3AE4-403A-B9FD-3FCCCAADD43C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5</a:t>
            </a:fld>
            <a:endParaRPr lang="pl-PL" altLang="pl-PL" smtClean="0"/>
          </a:p>
        </p:txBody>
      </p:sp>
      <p:sp>
        <p:nvSpPr>
          <p:cNvPr id="2560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662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662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4355FF77-B154-4064-8F1D-2F07B2D61C2A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6</a:t>
            </a:fld>
            <a:endParaRPr lang="pl-PL" altLang="pl-PL" smtClean="0"/>
          </a:p>
        </p:txBody>
      </p:sp>
      <p:sp>
        <p:nvSpPr>
          <p:cNvPr id="2662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7652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A5E5549B-0CA6-4B8C-AEA8-6DA3E91AC35B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7</a:t>
            </a:fld>
            <a:endParaRPr lang="pl-PL" altLang="pl-PL" smtClean="0"/>
          </a:p>
        </p:txBody>
      </p:sp>
      <p:sp>
        <p:nvSpPr>
          <p:cNvPr id="27653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8676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9BC41738-A99C-4E33-8FD4-63C605C87A19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8</a:t>
            </a:fld>
            <a:endParaRPr lang="pl-PL" altLang="pl-PL" smtClean="0"/>
          </a:p>
        </p:txBody>
      </p:sp>
      <p:sp>
        <p:nvSpPr>
          <p:cNvPr id="28677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29700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A3E2F3C4-3321-4660-8BA1-3F3814C87D8D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9</a:t>
            </a:fld>
            <a:endParaRPr lang="pl-PL" altLang="pl-PL" smtClean="0"/>
          </a:p>
        </p:txBody>
      </p:sp>
      <p:sp>
        <p:nvSpPr>
          <p:cNvPr id="29701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0723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0724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26EB3E53-06DC-4922-ACC8-60917D05AFBC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10</a:t>
            </a:fld>
            <a:endParaRPr lang="pl-PL" altLang="pl-PL" smtClean="0"/>
          </a:p>
        </p:txBody>
      </p:sp>
      <p:sp>
        <p:nvSpPr>
          <p:cNvPr id="30725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ymbol zastępczy obrazu slajd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altLang="pl-PL" smtClean="0"/>
          </a:p>
        </p:txBody>
      </p:sp>
      <p:sp>
        <p:nvSpPr>
          <p:cNvPr id="31748" name="Symbol zastępczy numeru slajdu 3"/>
          <p:cNvSpPr>
            <a:spLocks noGrp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58988" algn="l"/>
                <a:tab pos="2746375" algn="l"/>
              </a:tabLst>
            </a:pPr>
            <a:fld id="{8A8D5F79-941F-44B4-B757-819D59D2D002}" type="slidenum">
              <a:rPr lang="pl-PL" altLang="pl-PL" smtClean="0"/>
              <a:pPr>
                <a:tabLst>
                  <a:tab pos="685800" algn="l"/>
                  <a:tab pos="1373188" algn="l"/>
                  <a:tab pos="2058988" algn="l"/>
                  <a:tab pos="2746375" algn="l"/>
                </a:tabLst>
              </a:pPr>
              <a:t>11</a:t>
            </a:fld>
            <a:endParaRPr lang="pl-PL" altLang="pl-PL" smtClean="0"/>
          </a:p>
        </p:txBody>
      </p:sp>
      <p:sp>
        <p:nvSpPr>
          <p:cNvPr id="31749" name="Symbol zastępczy daty 1"/>
          <p:cNvSpPr>
            <a:spLocks noGrp="1"/>
          </p:cNvSpPr>
          <p:nvPr>
            <p:ph type="dt" sz="quarter"/>
          </p:nvPr>
        </p:nvSpPr>
        <p:spPr>
          <a:noFill/>
        </p:spPr>
        <p:txBody>
          <a:bodyPr/>
          <a:lstStyle/>
          <a:p>
            <a:pPr>
              <a:tabLst>
                <a:tab pos="685800" algn="l"/>
                <a:tab pos="1373188" algn="l"/>
                <a:tab pos="2060575" algn="l"/>
                <a:tab pos="2747963" algn="l"/>
              </a:tabLst>
            </a:pPr>
            <a:endParaRPr lang="pl-PL" alt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41D786F2-0994-453C-BBB2-CD4998F5C022}" type="slidenum">
              <a:rPr lang="pl-PL" smtClean="0"/>
              <a:pPr>
                <a:defRPr/>
              </a:pPr>
              <a:t>13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3" name="Łącznik prosty 12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4" name="Łącznik prosty 13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5" name="Łącznik prosty 14"/>
          <p:cNvSpPr>
            <a:spLocks noChangeShapeType="1"/>
          </p:cNvSpPr>
          <p:nvPr/>
        </p:nvSpPr>
        <p:spPr bwMode="auto">
          <a:xfrm>
            <a:off x="1004728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6" name="Prostokąt 15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1443038" y="5364163"/>
            <a:ext cx="708025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835150" y="6380163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1" name="Elipsa 20"/>
          <p:cNvSpPr/>
          <p:nvPr/>
        </p:nvSpPr>
        <p:spPr>
          <a:xfrm>
            <a:off x="2100263" y="4956175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2520156" y="3443852"/>
            <a:ext cx="6804422" cy="2088183"/>
          </a:xfrm>
        </p:spPr>
        <p:txBody>
          <a:bodyPr/>
          <a:lstStyle>
            <a:lvl1pPr>
              <a:defRPr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2520156" y="5515236"/>
            <a:ext cx="6804422" cy="1511935"/>
          </a:xfrm>
        </p:spPr>
        <p:txBody>
          <a:bodyPr/>
          <a:lstStyle>
            <a:lvl1pPr marL="0" indent="0" algn="l">
              <a:buNone/>
              <a:defRPr sz="2000" b="1">
                <a:solidFill>
                  <a:schemeClr val="tx2"/>
                </a:solidFill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22" name="Symbol zastępczy daty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60593" y="1294607"/>
            <a:ext cx="2519363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3" name="Symbol zastępczy stopki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1769" y="4609307"/>
            <a:ext cx="4032250" cy="4238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4" name="Symbol zastępczy numeru slajdu 28"/>
          <p:cNvSpPr>
            <a:spLocks noGrp="1"/>
          </p:cNvSpPr>
          <p:nvPr>
            <p:ph type="sldNum" sz="quarter" idx="12"/>
          </p:nvPr>
        </p:nvSpPr>
        <p:spPr bwMode="auto">
          <a:xfrm>
            <a:off x="1462088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6C60B-FAC6-4A7B-962A-2D8B07779AC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8" name="Symbol zastępczy zawartości 7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8232510" cy="5372409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CDE76F0-3908-42B8-BF6E-34EF73C7426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Symbol zastępczy stopki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 bwMode="auto">
          <a:xfrm>
            <a:off x="420688" y="0"/>
            <a:ext cx="671512" cy="7559675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5" name="Prostokąt 4"/>
          <p:cNvSpPr/>
          <p:nvPr/>
        </p:nvSpPr>
        <p:spPr bwMode="auto">
          <a:xfrm>
            <a:off x="304800" y="0"/>
            <a:ext cx="115888" cy="7559675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6" name="Prostokąt 5"/>
          <p:cNvSpPr/>
          <p:nvPr/>
        </p:nvSpPr>
        <p:spPr bwMode="auto">
          <a:xfrm>
            <a:off x="1092200" y="0"/>
            <a:ext cx="200025" cy="7559675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7" name="Prostokąt 6"/>
          <p:cNvSpPr/>
          <p:nvPr/>
        </p:nvSpPr>
        <p:spPr bwMode="auto">
          <a:xfrm>
            <a:off x="1258888" y="0"/>
            <a:ext cx="254000" cy="7559675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117475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1008063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941388" y="0"/>
            <a:ext cx="0" cy="7559675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1903413" y="0"/>
            <a:ext cx="0" cy="7559675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1176338" y="0"/>
            <a:ext cx="0" cy="7559675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3" name="Prostokąt 12"/>
          <p:cNvSpPr/>
          <p:nvPr/>
        </p:nvSpPr>
        <p:spPr bwMode="auto">
          <a:xfrm>
            <a:off x="1344613" y="0"/>
            <a:ext cx="84137" cy="7559675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4" name="Elipsa 13"/>
          <p:cNvSpPr/>
          <p:nvPr/>
        </p:nvSpPr>
        <p:spPr bwMode="auto">
          <a:xfrm>
            <a:off x="671513" y="3779838"/>
            <a:ext cx="1428750" cy="1427162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5" name="Elipsa 14"/>
          <p:cNvSpPr/>
          <p:nvPr/>
        </p:nvSpPr>
        <p:spPr bwMode="auto">
          <a:xfrm>
            <a:off x="1460500" y="5364163"/>
            <a:ext cx="706438" cy="7080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6" name="Elipsa 15"/>
          <p:cNvSpPr/>
          <p:nvPr/>
        </p:nvSpPr>
        <p:spPr bwMode="auto">
          <a:xfrm>
            <a:off x="1203325" y="6062663"/>
            <a:ext cx="150813" cy="15240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7" name="Elipsa 16"/>
          <p:cNvSpPr/>
          <p:nvPr/>
        </p:nvSpPr>
        <p:spPr bwMode="auto">
          <a:xfrm>
            <a:off x="1835150" y="6383338"/>
            <a:ext cx="301625" cy="303212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8" name="Elipsa 17"/>
          <p:cNvSpPr/>
          <p:nvPr/>
        </p:nvSpPr>
        <p:spPr bwMode="auto">
          <a:xfrm>
            <a:off x="2071688" y="4938713"/>
            <a:ext cx="403225" cy="4032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19" name="Łącznik prosty 18"/>
          <p:cNvSpPr>
            <a:spLocks noChangeShapeType="1"/>
          </p:cNvSpPr>
          <p:nvPr/>
        </p:nvSpPr>
        <p:spPr bwMode="auto">
          <a:xfrm>
            <a:off x="10029825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20156" y="3191863"/>
            <a:ext cx="6804422" cy="2263703"/>
          </a:xfrm>
        </p:spPr>
        <p:txBody>
          <a:bodyPr/>
          <a:lstStyle>
            <a:lvl1pPr algn="l">
              <a:buNone/>
              <a:defRPr sz="33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20156" y="5522763"/>
            <a:ext cx="6804422" cy="1511935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0" name="Symbol zastępczy daty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8558213" y="1290638"/>
            <a:ext cx="2520950" cy="4191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1" name="Symbol zastępczy stopki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802563" y="4606925"/>
            <a:ext cx="4032250" cy="4222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22" name="Symbol zastępczy numeru slajdu 5"/>
          <p:cNvSpPr>
            <a:spLocks noGrp="1"/>
          </p:cNvSpPr>
          <p:nvPr>
            <p:ph type="sldNum" sz="quarter" idx="12"/>
          </p:nvPr>
        </p:nvSpPr>
        <p:spPr bwMode="auto">
          <a:xfrm>
            <a:off x="1477963" y="5432425"/>
            <a:ext cx="671512" cy="5715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3AA5B-5EE8-4A13-8EDB-6916B5212D3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9" name="Symbol zastępczy zawartości 8"/>
          <p:cNvSpPr>
            <a:spLocks noGrp="1"/>
          </p:cNvSpPr>
          <p:nvPr>
            <p:ph sz="quarter" idx="1"/>
          </p:nvPr>
        </p:nvSpPr>
        <p:spPr>
          <a:xfrm>
            <a:off x="504031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4707652" y="1763924"/>
            <a:ext cx="4032250" cy="503978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9995C-7DF1-4E76-ACB2-14C7E3FE1A9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4031" y="300987"/>
            <a:ext cx="8316516" cy="1259946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zawartości 10"/>
          <p:cNvSpPr>
            <a:spLocks noGrp="1"/>
          </p:cNvSpPr>
          <p:nvPr>
            <p:ph sz="quarter" idx="2"/>
          </p:nvPr>
        </p:nvSpPr>
        <p:spPr>
          <a:xfrm>
            <a:off x="504031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quarter" idx="4"/>
          </p:nvPr>
        </p:nvSpPr>
        <p:spPr>
          <a:xfrm>
            <a:off x="4819799" y="2603888"/>
            <a:ext cx="4032250" cy="428381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tekstu 11"/>
          <p:cNvSpPr>
            <a:spLocks noGrp="1"/>
          </p:cNvSpPr>
          <p:nvPr>
            <p:ph type="body" sz="quarter" idx="1"/>
          </p:nvPr>
        </p:nvSpPr>
        <p:spPr>
          <a:xfrm>
            <a:off x="504031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4" name="Symbol zastępczy tekstu 13"/>
          <p:cNvSpPr>
            <a:spLocks noGrp="1"/>
          </p:cNvSpPr>
          <p:nvPr>
            <p:ph type="body" sz="quarter" idx="3"/>
          </p:nvPr>
        </p:nvSpPr>
        <p:spPr>
          <a:xfrm>
            <a:off x="4788297" y="1730326"/>
            <a:ext cx="4032250" cy="7257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589D0-33BF-4133-BD41-EFAFBE34ED8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4F4E584-166D-4FB8-AD39-65E8BBD23F9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5" name="Symbol zastępczy stopki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CE624-6E51-4C9B-8208-FB0C5DB3567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6" name="Łącznik prosty 5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Łącznik prosty 17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" name="Łącznik prosty 19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717596" y="3527822"/>
            <a:ext cx="6954901" cy="504031"/>
          </a:xfrm>
        </p:spPr>
        <p:txBody>
          <a:bodyPr/>
          <a:lstStyle>
            <a:lvl1pPr algn="l">
              <a:buNone/>
              <a:defRPr sz="2200" b="1" cap="small" baseline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7510066" y="302387"/>
            <a:ext cx="1683464" cy="5493364"/>
          </a:xfrm>
        </p:spPr>
        <p:txBody>
          <a:bodyPr/>
          <a:lstStyle>
            <a:lvl1pPr marL="0" indent="0">
              <a:spcBef>
                <a:spcPts val="441"/>
              </a:spcBef>
              <a:spcAft>
                <a:spcPts val="1102"/>
              </a:spcAft>
              <a:buNone/>
              <a:defRPr sz="13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8" name="Symbol zastępczy zawartości 17"/>
          <p:cNvSpPr>
            <a:spLocks noGrp="1"/>
          </p:cNvSpPr>
          <p:nvPr>
            <p:ph sz="quarter" idx="1"/>
          </p:nvPr>
        </p:nvSpPr>
        <p:spPr>
          <a:xfrm>
            <a:off x="336021" y="302387"/>
            <a:ext cx="6216385" cy="697506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2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0E8D5FF-9722-4FFD-BDCF-8964B8A531E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Łącznik prosty 4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7" name="Łącznik prosty 16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8" name="Prostokąt 7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9" name="Łącznik prosty 18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Łącznik prosty 9"/>
          <p:cNvSpPr>
            <a:spLocks noChangeShapeType="1"/>
          </p:cNvSpPr>
          <p:nvPr/>
        </p:nvSpPr>
        <p:spPr bwMode="auto">
          <a:xfrm>
            <a:off x="6888163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11" name="Łącznik prosty 20"/>
          <p:cNvSpPr>
            <a:spLocks noChangeShapeType="1"/>
          </p:cNvSpPr>
          <p:nvPr/>
        </p:nvSpPr>
        <p:spPr bwMode="auto">
          <a:xfrm>
            <a:off x="6826250" y="0"/>
            <a:ext cx="0" cy="7559675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5400000">
            <a:off x="3693654" y="3527822"/>
            <a:ext cx="6954901" cy="504031"/>
          </a:xfrm>
        </p:spPr>
        <p:txBody>
          <a:bodyPr/>
          <a:lstStyle>
            <a:lvl1pPr algn="l">
              <a:buNone/>
              <a:defRPr sz="2200" b="1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0" y="0"/>
            <a:ext cx="6804422" cy="7559675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5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458823" y="291888"/>
            <a:ext cx="1680104" cy="5463125"/>
          </a:xfrm>
        </p:spPr>
        <p:txBody>
          <a:bodyPr rot="0" spcFirstLastPara="0" vertOverflow="overflow" horzOverflow="overflow" spcCol="302383" rtlCol="0" fromWordArt="0" forceAA="0">
            <a:normAutofit/>
          </a:bodyPr>
          <a:lstStyle>
            <a:lvl1pPr marL="0" indent="0">
              <a:spcBef>
                <a:spcPts val="110"/>
              </a:spcBef>
              <a:spcAft>
                <a:spcPts val="441"/>
              </a:spcAft>
              <a:buFontTx/>
              <a:buNone/>
              <a:defRPr sz="13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2" name="Symbol zastępczy daty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" name="Symbol zastępczy numeru slajd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2092CB6-81D1-4A0E-B251-FD0B77B97A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  <p:sp>
        <p:nvSpPr>
          <p:cNvPr id="14" name="Symbol zastępczy stopki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F8E06-4F86-4B59-BF32-431E09D870A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308453" y="302739"/>
            <a:ext cx="1848115" cy="645022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57BD3-61DA-4FA9-92B1-AB6189D9BF8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Łącznik prosty 15"/>
          <p:cNvSpPr>
            <a:spLocks noChangeShapeType="1"/>
          </p:cNvSpPr>
          <p:nvPr/>
        </p:nvSpPr>
        <p:spPr bwMode="auto">
          <a:xfrm>
            <a:off x="9659938" y="0"/>
            <a:ext cx="0" cy="7559675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22" name="Symbol zastępczy tytułu 21"/>
          <p:cNvSpPr>
            <a:spLocks noGrp="1"/>
          </p:cNvSpPr>
          <p:nvPr>
            <p:ph type="title"/>
          </p:nvPr>
        </p:nvSpPr>
        <p:spPr>
          <a:xfrm>
            <a:off x="503238" y="303213"/>
            <a:ext cx="8232775" cy="1258887"/>
          </a:xfrm>
          <a:prstGeom prst="rect">
            <a:avLst/>
          </a:prstGeom>
        </p:spPr>
        <p:txBody>
          <a:bodyPr vert="horz" lIns="100794" tIns="50397" rIns="100794" bIns="50397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28" name="Symbol zastępczy tekstu 12"/>
          <p:cNvSpPr>
            <a:spLocks noGrp="1"/>
          </p:cNvSpPr>
          <p:nvPr>
            <p:ph type="body" idx="1"/>
          </p:nvPr>
        </p:nvSpPr>
        <p:spPr bwMode="auto">
          <a:xfrm>
            <a:off x="503238" y="1763713"/>
            <a:ext cx="823277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4" name="Symbol zastępczy daty 13"/>
          <p:cNvSpPr>
            <a:spLocks noGrp="1"/>
          </p:cNvSpPr>
          <p:nvPr>
            <p:ph type="dt" sz="half" idx="2"/>
          </p:nvPr>
        </p:nvSpPr>
        <p:spPr>
          <a:xfrm rot="5400000">
            <a:off x="8366919" y="1193006"/>
            <a:ext cx="2217738" cy="42227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r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3"/>
          </p:nvPr>
        </p:nvSpPr>
        <p:spPr>
          <a:xfrm rot="5400000">
            <a:off x="7707313" y="4119563"/>
            <a:ext cx="3527425" cy="403225"/>
          </a:xfrm>
          <a:prstGeom prst="rect">
            <a:avLst/>
          </a:prstGeom>
        </p:spPr>
        <p:txBody>
          <a:bodyPr vert="horz" lIns="100794" tIns="50397" rIns="100794" bIns="50397" anchor="ctr" anchorCtr="0"/>
          <a:lstStyle>
            <a:lvl1pPr algn="l" eaLnBrk="1" latinLnBrk="0" hangingPunct="1">
              <a:defRPr kumimoji="0" sz="1300">
                <a:solidFill>
                  <a:schemeClr val="tx2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84138" y="0"/>
            <a:ext cx="0" cy="7559675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0794" tIns="50397" rIns="100794" bIns="50397"/>
          <a:lstStyle/>
          <a:p>
            <a:pPr>
              <a:defRPr/>
            </a:pPr>
            <a:endParaRPr lang="en-US">
              <a:latin typeface="Arial" charset="0"/>
            </a:endParaRPr>
          </a:p>
        </p:txBody>
      </p:sp>
      <p:sp>
        <p:nvSpPr>
          <p:cNvPr id="1032" name="Łącznik prosty 8"/>
          <p:cNvSpPr>
            <a:spLocks noChangeShapeType="1"/>
          </p:cNvSpPr>
          <p:nvPr/>
        </p:nvSpPr>
        <p:spPr bwMode="auto">
          <a:xfrm>
            <a:off x="9912350" y="0"/>
            <a:ext cx="0" cy="7559675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 bwMode="auto">
          <a:xfrm>
            <a:off x="9744075" y="0"/>
            <a:ext cx="336550" cy="7559675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/>
          </a:p>
        </p:txBody>
      </p:sp>
      <p:sp>
        <p:nvSpPr>
          <p:cNvPr id="1034" name="Łącznik prosty 10"/>
          <p:cNvSpPr>
            <a:spLocks noChangeShapeType="1"/>
          </p:cNvSpPr>
          <p:nvPr/>
        </p:nvSpPr>
        <p:spPr bwMode="auto">
          <a:xfrm>
            <a:off x="9828213" y="0"/>
            <a:ext cx="0" cy="75596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</p:spPr>
        <p:txBody>
          <a:bodyPr lIns="100794" tIns="50397" rIns="100794" bIns="50397"/>
          <a:lstStyle/>
          <a:p>
            <a:endParaRPr lang="pl-PL"/>
          </a:p>
        </p:txBody>
      </p:sp>
      <p:sp>
        <p:nvSpPr>
          <p:cNvPr id="12" name="Elipsa 11"/>
          <p:cNvSpPr/>
          <p:nvPr/>
        </p:nvSpPr>
        <p:spPr>
          <a:xfrm>
            <a:off x="8991600" y="6299200"/>
            <a:ext cx="604838" cy="604838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 hangingPunct="1">
              <a:defRPr/>
            </a:pPr>
            <a:endParaRPr lang="en-US" dirty="0"/>
          </a:p>
        </p:txBody>
      </p:sp>
      <p:sp>
        <p:nvSpPr>
          <p:cNvPr id="23" name="Symbol zastępczy numeru slajdu 22"/>
          <p:cNvSpPr>
            <a:spLocks noGrp="1"/>
          </p:cNvSpPr>
          <p:nvPr>
            <p:ph type="sldNum" sz="quarter" idx="4"/>
          </p:nvPr>
        </p:nvSpPr>
        <p:spPr>
          <a:xfrm>
            <a:off x="8961438" y="6321425"/>
            <a:ext cx="671512" cy="573088"/>
          </a:xfrm>
          <a:prstGeom prst="rect">
            <a:avLst/>
          </a:prstGeom>
        </p:spPr>
        <p:txBody>
          <a:bodyPr vert="horz" lIns="100794" tIns="50397" rIns="100794" bIns="50397" anchor="ctr"/>
          <a:lstStyle>
            <a:lvl1pPr algn="ctr" eaLnBrk="1" latinLnBrk="0" hangingPunct="1">
              <a:defRPr kumimoji="0" sz="1500" b="1">
                <a:solidFill>
                  <a:srgbClr val="FFFFFF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96DB7A1B-240F-491B-9B41-A97B414BD7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4" r:id="rId1"/>
    <p:sldLayoutId id="2147484255" r:id="rId2"/>
    <p:sldLayoutId id="2147484256" r:id="rId3"/>
    <p:sldLayoutId id="2147484249" r:id="rId4"/>
    <p:sldLayoutId id="2147484250" r:id="rId5"/>
    <p:sldLayoutId id="2147484257" r:id="rId6"/>
    <p:sldLayoutId id="2147484251" r:id="rId7"/>
    <p:sldLayoutId id="2147484258" r:id="rId8"/>
    <p:sldLayoutId id="2147484259" r:id="rId9"/>
    <p:sldLayoutId id="2147484252" r:id="rId10"/>
    <p:sldLayoutId id="214748425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Century Schoolbook" pitchFamily="18" charset="0"/>
        </a:defRPr>
      </a:lvl9pPr>
    </p:titleStyle>
    <p:bodyStyle>
      <a:lvl1pPr marL="301625" indent="-301625" algn="l" rtl="0" eaLnBrk="0" fontAlgn="base" hangingPunct="0">
        <a:spcBef>
          <a:spcPts val="663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704850" indent="-3016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006475" indent="-200025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09688" indent="-200025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11313" indent="-200025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915092" indent="-201589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217475" indent="-201589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9858" indent="-201589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5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822241" indent="-201589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5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au_akademia_uczniows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48024" y="1520197"/>
            <a:ext cx="6048672" cy="2259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Obraz 5" descr="Au_stopka_kolor_bez napisow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9363" y="7016750"/>
            <a:ext cx="682942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pole tekstowe 7"/>
          <p:cNvSpPr txBox="1">
            <a:spLocks noChangeArrowheads="1"/>
          </p:cNvSpPr>
          <p:nvPr/>
        </p:nvSpPr>
        <p:spPr bwMode="auto">
          <a:xfrm>
            <a:off x="2447925" y="6732588"/>
            <a:ext cx="7178675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>
                <a:solidFill>
                  <a:schemeClr val="tx2"/>
                </a:solidFill>
                <a:latin typeface="Century Schoolbook" pitchFamily="18" charset="0"/>
              </a:rPr>
              <a:t>Projekt współfinansowany przez Unię Europejską w ramach Europejskiego Funduszu Społecznego</a:t>
            </a:r>
          </a:p>
        </p:txBody>
      </p:sp>
      <p:sp>
        <p:nvSpPr>
          <p:cNvPr id="8197" name="pole tekstowe 9"/>
          <p:cNvSpPr txBox="1">
            <a:spLocks noChangeArrowheads="1"/>
          </p:cNvSpPr>
          <p:nvPr/>
        </p:nvSpPr>
        <p:spPr bwMode="auto">
          <a:xfrm>
            <a:off x="2519363" y="4859338"/>
            <a:ext cx="7561262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600" b="1" dirty="0">
                <a:solidFill>
                  <a:srgbClr val="008000"/>
                </a:solidFill>
                <a:latin typeface="Calibri" panose="020F0502020204030204" pitchFamily="34" charset="0"/>
                <a:cs typeface="Times New Roman" pitchFamily="18" charset="0"/>
              </a:rPr>
              <a:t>Zdobądź zamek Króla </a:t>
            </a:r>
          </a:p>
          <a:p>
            <a:pPr algn="ctr"/>
            <a:r>
              <a:rPr lang="pl-PL" altLang="pl-PL" sz="3600" b="1" dirty="0">
                <a:solidFill>
                  <a:srgbClr val="008000"/>
                </a:solidFill>
                <a:latin typeface="Calibri" panose="020F0502020204030204" pitchFamily="34" charset="0"/>
                <a:cs typeface="Times New Roman" pitchFamily="18" charset="0"/>
              </a:rPr>
              <a:t>Maszyn prostych.</a:t>
            </a:r>
            <a:endParaRPr lang="pl-PL" altLang="pl-PL" sz="3600" dirty="0">
              <a:solidFill>
                <a:srgbClr val="008000"/>
              </a:solidFill>
              <a:latin typeface="Calibri" panose="020F0502020204030204" pitchFamily="34" charset="0"/>
              <a:cs typeface="Times New Roman" pitchFamily="18" charset="0"/>
            </a:endParaRPr>
          </a:p>
        </p:txBody>
      </p:sp>
      <p:sp>
        <p:nvSpPr>
          <p:cNvPr id="8198" name="Symbol zastępczy numeru slajdu 10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226FC2-E787-4C9C-9E51-01941E4594BA}" type="slidenum">
              <a:rPr lang="pl-PL" altLang="pl-PL" smtClean="0">
                <a:latin typeface="Arial" pitchFamily="34" charset="0"/>
              </a:rPr>
              <a:pPr/>
              <a:t>1</a:t>
            </a:fld>
            <a:endParaRPr lang="pl-PL" altLang="pl-PL" smtClean="0">
              <a:latin typeface="Arial" pitchFamily="34" charset="0"/>
            </a:endParaRPr>
          </a:p>
        </p:txBody>
      </p:sp>
      <p:pic>
        <p:nvPicPr>
          <p:cNvPr id="8199" name="Obraz 8" descr="UE+EFS_L-kolor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00" y="0"/>
            <a:ext cx="20875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Obraz 9" descr="KAPITAL_LUDZKI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4688" y="0"/>
            <a:ext cx="20161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9221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pole tekstowe 1"/>
          <p:cNvSpPr txBox="1">
            <a:spLocks noChangeArrowheads="1"/>
          </p:cNvSpPr>
          <p:nvPr/>
        </p:nvSpPr>
        <p:spPr bwMode="auto">
          <a:xfrm>
            <a:off x="287338" y="1262063"/>
            <a:ext cx="9074150" cy="258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 dirty="0">
                <a:latin typeface="Times New Roman" pitchFamily="18" charset="0"/>
                <a:cs typeface="Times New Roman" pitchFamily="18" charset="0"/>
              </a:rPr>
              <a:t>Zadanie na dobry początek</a:t>
            </a:r>
          </a:p>
          <a:p>
            <a:endParaRPr lang="pl-PL" sz="18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1800" i="1" dirty="0">
                <a:latin typeface="Times New Roman" pitchFamily="18" charset="0"/>
                <a:cs typeface="Times New Roman" pitchFamily="18" charset="0"/>
              </a:rPr>
              <a:t>Drugoklasistko! Drugoklasisto! </a:t>
            </a:r>
            <a:endParaRPr lang="pl-PL" sz="1800" dirty="0">
              <a:latin typeface="Times New Roman" pitchFamily="18" charset="0"/>
              <a:cs typeface="Times New Roman" pitchFamily="18" charset="0"/>
            </a:endParaRPr>
          </a:p>
          <a:p>
            <a:endParaRPr lang="pl-PL" sz="18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1800" i="1" dirty="0">
                <a:latin typeface="Times New Roman" pitchFamily="18" charset="0"/>
                <a:cs typeface="Times New Roman" pitchFamily="18" charset="0"/>
              </a:rPr>
              <a:t>Bardzo proszę rozwiąż piktogram, a dowiesz się jaki będzie dzisiejszy temat lekcji.</a:t>
            </a:r>
            <a:endParaRPr lang="pl-PL" sz="18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pl-PL" sz="1800" i="1" dirty="0">
                <a:latin typeface="Times New Roman" pitchFamily="18" charset="0"/>
                <a:cs typeface="Times New Roman" pitchFamily="18" charset="0"/>
              </a:rPr>
              <a:t>Miłej pracy.</a:t>
            </a:r>
            <a:endParaRPr lang="pl-PL" sz="1800" dirty="0">
              <a:latin typeface="Times New Roman" pitchFamily="18" charset="0"/>
              <a:cs typeface="Times New Roman" pitchFamily="18" charset="0"/>
            </a:endParaRPr>
          </a:p>
          <a:p>
            <a:endParaRPr lang="pl-PL" altLang="pl-PL" b="1" dirty="0">
              <a:latin typeface="Times New Roman" pitchFamily="18" charset="0"/>
              <a:cs typeface="Times New Roman" pitchFamily="18" charset="0"/>
            </a:endParaRPr>
          </a:p>
          <a:p>
            <a:endParaRPr lang="pl-PL" altLang="pl-PL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5" name="Obraz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7430" y="5436021"/>
            <a:ext cx="13620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8" name="Rectangle 13"/>
          <p:cNvSpPr>
            <a:spLocks noChangeArrowheads="1"/>
          </p:cNvSpPr>
          <p:nvPr/>
        </p:nvSpPr>
        <p:spPr bwMode="auto">
          <a:xfrm>
            <a:off x="0" y="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/>
            <a:endParaRPr lang="pl-PL" altLang="pl-PL"/>
          </a:p>
        </p:txBody>
      </p:sp>
      <p:sp>
        <p:nvSpPr>
          <p:cNvPr id="9229" name="Rectangle 14"/>
          <p:cNvSpPr>
            <a:spLocks noChangeArrowheads="1"/>
          </p:cNvSpPr>
          <p:nvPr/>
        </p:nvSpPr>
        <p:spPr bwMode="auto">
          <a:xfrm>
            <a:off x="0" y="2066925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/>
            <a:r>
              <a:rPr lang="pl-PL" altLang="pl-PL" sz="1200" i="1">
                <a:latin typeface="Times New Roman" pitchFamily="18" charset="0"/>
              </a:rPr>
              <a:t>  </a:t>
            </a:r>
            <a:endParaRPr lang="pl-PL" altLang="pl-PL"/>
          </a:p>
        </p:txBody>
      </p:sp>
      <p:sp>
        <p:nvSpPr>
          <p:cNvPr id="9230" name="Rectangle 15"/>
          <p:cNvSpPr>
            <a:spLocks noChangeArrowheads="1"/>
          </p:cNvSpPr>
          <p:nvPr/>
        </p:nvSpPr>
        <p:spPr bwMode="auto">
          <a:xfrm>
            <a:off x="0" y="421005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/>
            <a:endParaRPr lang="pl-PL" altLang="pl-PL"/>
          </a:p>
        </p:txBody>
      </p:sp>
      <p:sp>
        <p:nvSpPr>
          <p:cNvPr id="9231" name="Rectangle 16"/>
          <p:cNvSpPr>
            <a:spLocks noChangeArrowheads="1"/>
          </p:cNvSpPr>
          <p:nvPr/>
        </p:nvSpPr>
        <p:spPr bwMode="auto">
          <a:xfrm>
            <a:off x="0" y="647700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/>
            <a:r>
              <a:rPr lang="pl-PL" altLang="pl-PL" sz="1200" i="1">
                <a:latin typeface="Times New Roman" pitchFamily="18" charset="0"/>
              </a:rPr>
              <a:t>  </a:t>
            </a:r>
            <a:endParaRPr lang="pl-PL" altLang="pl-PL"/>
          </a:p>
        </p:txBody>
      </p:sp>
      <p:sp>
        <p:nvSpPr>
          <p:cNvPr id="9232" name="Rectangle 17"/>
          <p:cNvSpPr>
            <a:spLocks noChangeArrowheads="1"/>
          </p:cNvSpPr>
          <p:nvPr/>
        </p:nvSpPr>
        <p:spPr bwMode="auto">
          <a:xfrm>
            <a:off x="0" y="8734425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/>
            <a:r>
              <a:rPr lang="pl-PL" altLang="pl-PL" sz="1200" i="1">
                <a:latin typeface="Times New Roman" pitchFamily="18" charset="0"/>
              </a:rPr>
              <a:t> </a:t>
            </a:r>
            <a:endParaRPr lang="pl-PL" altLang="pl-PL"/>
          </a:p>
        </p:txBody>
      </p:sp>
      <p:sp>
        <p:nvSpPr>
          <p:cNvPr id="9233" name="Rectangle 18"/>
          <p:cNvSpPr>
            <a:spLocks noChangeArrowheads="1"/>
          </p:cNvSpPr>
          <p:nvPr/>
        </p:nvSpPr>
        <p:spPr bwMode="auto">
          <a:xfrm>
            <a:off x="0" y="10953750"/>
            <a:ext cx="10080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/>
            <a:endParaRPr lang="pl-PL" altLang="pl-PL"/>
          </a:p>
        </p:txBody>
      </p:sp>
      <p:pic>
        <p:nvPicPr>
          <p:cNvPr id="1026" name="Picture 2" descr="M:\Programy_Ceo\AU\Wydarzenia\Szkolenia i Konferencje\44. Konsultacje SKN 2\Konsultacje SKN - rozliczenie\PUBLIKACJA\FIZYKA_cała_ do_publikacji\Zdjęcie_F9_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76" y="3165759"/>
            <a:ext cx="2376892" cy="178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M:\Programy_Ceo\AU\Wydarzenia\Szkolenia i Konferencje\44. Konsultacje SKN 2\Konsultacje SKN - rozliczenie\PUBLIKACJA\FIZYKA_cała_ do_publikacji\Zdjęcie_F9_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128" y="5440812"/>
            <a:ext cx="2406612" cy="1804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:\Programy_Ceo\AU\Wydarzenia\Szkolenia i Konferencje\44. Konsultacje SKN 2\Konsultacje SKN - rozliczenie\PUBLIKACJA\FIZYKA_cała_ do_publikacji\Zdjęcie_F9_8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211" y="5458216"/>
            <a:ext cx="3018624" cy="179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 Przewalska\Desktop\zdobywani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8" y="2913665"/>
            <a:ext cx="1800200" cy="239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104208" y="5075981"/>
            <a:ext cx="483226" cy="23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>
                <a:latin typeface="Calibri" panose="020F0502020204030204" pitchFamily="34" charset="0"/>
              </a:rPr>
              <a:t>Fot. 1</a:t>
            </a:r>
            <a:endParaRPr lang="pl-PL" sz="1000" dirty="0">
              <a:latin typeface="Calibri" panose="020F0502020204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7993268" y="4667250"/>
            <a:ext cx="863468" cy="23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>
                <a:latin typeface="Calibri" panose="020F0502020204030204" pitchFamily="34" charset="0"/>
              </a:rPr>
              <a:t>Fot. 2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1661433" y="7245771"/>
            <a:ext cx="642575" cy="23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>
                <a:latin typeface="Calibri" panose="020F0502020204030204" pitchFamily="34" charset="0"/>
              </a:rPr>
              <a:t>Fot. 3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3384128" y="7254106"/>
            <a:ext cx="1080120" cy="23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dirty="0" smtClean="0">
                <a:latin typeface="Calibri" panose="020F0502020204030204" pitchFamily="34" charset="0"/>
              </a:rPr>
              <a:t>Fot. 4</a:t>
            </a:r>
            <a:endParaRPr lang="pl-PL" sz="10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188" y="1692275"/>
            <a:ext cx="8316912" cy="4148138"/>
          </a:xfrm>
        </p:spPr>
        <p:txBody>
          <a:bodyPr/>
          <a:lstStyle/>
          <a:p>
            <a:pPr lvl="1" eaLnBrk="1" hangingPunct="1">
              <a:defRPr/>
            </a:pPr>
            <a:endParaRPr lang="pl-PL" altLang="pl-PL" dirty="0" smtClean="0"/>
          </a:p>
          <a:p>
            <a:pPr marL="355600" indent="-355600">
              <a:buFont typeface="Wingdings" pitchFamily="2" charset="2"/>
              <a:buNone/>
              <a:defRPr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Cele lekcji w języku ucznia: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utrwalisz umiejętność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rozpoznawania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zastosowania maszyn prostych</a:t>
            </a: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nauczysz się rozwiązywać zadania rachunkowe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o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dowolnym stopniu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trudności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defRPr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0246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7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1800" y="1619250"/>
            <a:ext cx="9001125" cy="4148138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Kryteria sukcesu dla ucznia</a:t>
            </a:r>
            <a:r>
              <a:rPr lang="pl-PL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rozpoznasz maszyny proste,</a:t>
            </a: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rozwiążesz zadania rachunkowe,</a:t>
            </a: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zagrasz w grę dydaktyczną zgodnie z jej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zasadami</a:t>
            </a:r>
            <a:endParaRPr lang="pl-PL" sz="2800" dirty="0"/>
          </a:p>
          <a:p>
            <a:pPr lvl="1" eaLnBrk="1" hangingPunct="1">
              <a:defRPr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1270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1800" y="1619250"/>
            <a:ext cx="9001125" cy="4148138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pl-PL" altLang="pl-PL" sz="2800" b="1" smtClean="0">
                <a:latin typeface="Times New Roman" pitchFamily="18" charset="0"/>
                <a:cs typeface="Times New Roman" pitchFamily="18" charset="0"/>
              </a:rPr>
              <a:t>Pytanie kluczowe dla uczniów:</a:t>
            </a:r>
            <a:endParaRPr lang="pl-PL" altLang="pl-PL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endParaRPr lang="pl-PL" altLang="pl-PL" sz="280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 typeface="Wingdings" pitchFamily="2" charset="2"/>
              <a:buNone/>
            </a:pPr>
            <a:r>
              <a:rPr lang="pl-PL" sz="2800" smtClean="0">
                <a:latin typeface="Times New Roman" pitchFamily="18" charset="0"/>
                <a:cs typeface="Times New Roman" pitchFamily="18" charset="0"/>
              </a:rPr>
              <a:t>Czy udało się zdobyć zamek i wejść do komnaty króla?</a:t>
            </a:r>
            <a:endParaRPr lang="pl-PL" altLang="pl-PL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2294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5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1800" y="1619250"/>
            <a:ext cx="9001125" cy="4148138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Informacja o tym, co uczniowie już wiedzą z poprzednich lekcji (powiązanie z wcześniejszą wiedzą):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pl-PL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Uczeń: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wymienia rodzaje maszyn,</a:t>
            </a: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wyjaśnia i demonstruję zasadę działania maszyn prostych,</a:t>
            </a: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zna zasady przekształcania wzorów,</a:t>
            </a:r>
          </a:p>
          <a:p>
            <a:pPr marL="450850" indent="-450850">
              <a:defRPr/>
            </a:pP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potrafi współpracować w parze i grupie</a:t>
            </a:r>
          </a:p>
          <a:p>
            <a:pPr lvl="1" eaLnBrk="1" hangingPunct="1">
              <a:defRPr/>
            </a:pPr>
            <a:endParaRPr lang="pl-PL" altLang="pl-PL" dirty="0" smtClean="0"/>
          </a:p>
        </p:txBody>
      </p:sp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3318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4341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  <p:sp>
        <p:nvSpPr>
          <p:cNvPr id="14343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3" name="pole tekstowe 2"/>
          <p:cNvSpPr txBox="1"/>
          <p:nvPr/>
        </p:nvSpPr>
        <p:spPr>
          <a:xfrm>
            <a:off x="287338" y="1403350"/>
            <a:ext cx="9217025" cy="3201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00000"/>
              </a:lnSpc>
              <a:defRPr/>
            </a:pPr>
            <a:r>
              <a:rPr lang="pl-PL" b="1" dirty="0">
                <a:latin typeface="Times New Roman" panose="02020603050405020304" pitchFamily="18" charset="0"/>
                <a:ea typeface="Lucida Sans Unicode" pitchFamily="34" charset="0"/>
                <a:cs typeface="Times New Roman" panose="02020603050405020304" pitchFamily="18" charset="0"/>
              </a:rPr>
              <a:t>Gry dydaktyczne:</a:t>
            </a: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b="1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buFont typeface="Times New Roman" pitchFamily="18" charset="0"/>
              <a:buChar char="−"/>
              <a:defRPr/>
            </a:pPr>
            <a:endParaRPr lang="pl-PL" sz="2000" dirty="0">
              <a:latin typeface="Times New Roman" panose="02020603050405020304" pitchFamily="18" charset="0"/>
              <a:ea typeface="Lucida Sans Unicode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pl-PL" dirty="0">
              <a:latin typeface="Arial" charset="0"/>
              <a:ea typeface="Lucida Sans Unicode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431800" y="2124075"/>
          <a:ext cx="3509960" cy="34750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925"/>
                <a:gridCol w="389925"/>
                <a:gridCol w="389925"/>
                <a:gridCol w="389925"/>
                <a:gridCol w="389925"/>
                <a:gridCol w="389925"/>
                <a:gridCol w="389925"/>
                <a:gridCol w="389925"/>
                <a:gridCol w="390560"/>
              </a:tblGrid>
              <a:tr h="304828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>
                          <a:effectLst/>
                        </a:rPr>
                        <a:t>X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1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2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3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4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5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6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7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8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A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B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C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D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E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F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G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</a:tr>
              <a:tr h="396276">
                <a:tc>
                  <a:txBody>
                    <a:bodyPr/>
                    <a:lstStyle/>
                    <a:p>
                      <a:pPr algn="ctr"/>
                      <a:r>
                        <a:rPr lang="pl-PL" sz="2000">
                          <a:effectLst/>
                        </a:rPr>
                        <a:t>H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>
                          <a:effectLst/>
                        </a:rPr>
                        <a:t> </a:t>
                      </a:r>
                      <a:endParaRPr lang="pl-PL" sz="10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600" dirty="0">
                          <a:effectLst/>
                        </a:rPr>
                        <a:t> </a:t>
                      </a:r>
                      <a:endParaRPr lang="pl-PL" sz="10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6" marR="68586" marT="0" marB="0" anchor="ctr">
                    <a:solidFill>
                      <a:schemeClr val="tx1"/>
                    </a:solidFill>
                  </a:tcPr>
                </a:tc>
              </a:tr>
            </a:tbl>
          </a:graphicData>
        </a:graphic>
      </p:graphicFrame>
      <p:pic>
        <p:nvPicPr>
          <p:cNvPr id="14447" name="Picture 1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97313" y="3208338"/>
            <a:ext cx="5637212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5365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  <p:sp>
        <p:nvSpPr>
          <p:cNvPr id="15367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15368" name="Rectangle 1"/>
          <p:cNvSpPr>
            <a:spLocks noChangeArrowheads="1"/>
          </p:cNvSpPr>
          <p:nvPr/>
        </p:nvSpPr>
        <p:spPr bwMode="auto">
          <a:xfrm>
            <a:off x="322263" y="1414463"/>
            <a:ext cx="9145587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/>
            <a:r>
              <a:rPr lang="pl-PL" altLang="pl-PL" sz="24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ZADANIE NA PODSUMOWANIE</a:t>
            </a:r>
            <a:endParaRPr lang="pl-PL" altLang="pl-PL" sz="2400">
              <a:latin typeface="Times New Roman" pitchFamily="18" charset="0"/>
              <a:ea typeface="Lucida Sans Unicode" pitchFamily="34" charset="0"/>
              <a:cs typeface="Times New Roman" pitchFamily="18" charset="0"/>
            </a:endParaRPr>
          </a:p>
          <a:p>
            <a:pPr eaLnBrk="0">
              <a:lnSpc>
                <a:spcPct val="100000"/>
              </a:lnSpc>
              <a:buClrTx/>
              <a:buSzTx/>
              <a:buFontTx/>
              <a:buNone/>
            </a:pPr>
            <a:endParaRPr lang="pl-PL" altLang="pl-PL" sz="24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eaLnBrk="0">
              <a:lnSpc>
                <a:spcPct val="100000"/>
              </a:lnSpc>
              <a:buClrTx/>
              <a:buSzTx/>
              <a:buFontTx/>
              <a:buNone/>
            </a:pPr>
            <a:r>
              <a:rPr lang="pl-PL" altLang="pl-PL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Określ, czy poniższe stwierdzenia są </a:t>
            </a:r>
            <a:r>
              <a:rPr lang="pl-PL" altLang="pl-PL" sz="24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prawdą </a:t>
            </a:r>
            <a:r>
              <a:rPr lang="pl-PL" altLang="pl-PL" sz="240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(P)</a:t>
            </a:r>
            <a:r>
              <a:rPr lang="pl-PL" altLang="pl-PL" sz="24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pl-PL" altLang="pl-PL" sz="2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czy </a:t>
            </a:r>
            <a:r>
              <a:rPr lang="pl-PL" altLang="pl-PL" sz="24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fałszem </a:t>
            </a:r>
            <a:r>
              <a:rPr lang="pl-PL" altLang="pl-PL" sz="2400" smtClean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(F)</a:t>
            </a:r>
            <a:r>
              <a:rPr lang="pl-PL" altLang="pl-PL" sz="240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pl-PL" altLang="pl-PL" sz="24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503238" y="3348038"/>
          <a:ext cx="8784975" cy="22423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3516"/>
                <a:gridCol w="7102548"/>
                <a:gridCol w="614031"/>
                <a:gridCol w="614880"/>
              </a:tblGrid>
              <a:tr h="4320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lang="pl-PL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Dźwignia dwustronna to drążek lub belka sztywna, na której po obu stronach osi obrotu, działają dwie siły: siła użyteczna i siła działania.</a:t>
                      </a:r>
                      <a:endParaRPr lang="pl-PL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47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pl-PL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Maszyny proste to urządzenie ułatwiające wykonanie szybkości poprzez zmianę wartości lub kierunku działania siły.</a:t>
                      </a:r>
                      <a:endParaRPr lang="pl-PL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pl-PL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479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pl-PL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Równia pochyła jest to płaszczyzna nachylona pod pewnym katem do poziomu.</a:t>
                      </a:r>
                      <a:endParaRPr lang="pl-PL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131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endParaRPr lang="pl-PL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Dźwignia dwustronna jest w równowadze, jeżeli m</a:t>
                      </a:r>
                      <a:r>
                        <a:rPr lang="pl-PL" sz="1800" b="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pl-PL" sz="1800" b="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=m</a:t>
                      </a:r>
                      <a:r>
                        <a:rPr lang="pl-PL" sz="1800" b="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pl-PL" sz="1800" b="0" baseline="-25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pl-PL" sz="18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pl-PL" sz="18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pl-PL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6389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3140E76-99FB-48FA-A883-EEFECF439046}" type="slidenum">
              <a:rPr lang="pl-PL" altLang="pl-PL" smtClean="0">
                <a:latin typeface="Arial" pitchFamily="34" charset="0"/>
              </a:rPr>
              <a:pPr/>
              <a:t>9</a:t>
            </a:fld>
            <a:endParaRPr lang="pl-PL" altLang="pl-PL" smtClean="0">
              <a:latin typeface="Arial" pitchFamily="34" charset="0"/>
            </a:endParaRPr>
          </a:p>
        </p:txBody>
      </p:sp>
      <p:sp>
        <p:nvSpPr>
          <p:cNvPr id="16391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16392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3744912" cy="6205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latin typeface="Times New Roman" pitchFamily="18" charset="0"/>
                <a:cs typeface="Times New Roman" pitchFamily="18" charset="0"/>
              </a:rPr>
              <a:t>Zadanie domowe do lekcji: </a:t>
            </a:r>
          </a:p>
          <a:p>
            <a:endParaRPr lang="pl-PL" altLang="pl-PL" sz="2400" b="1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sz="2400" strike="sngStrike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Zachęcam Cię do rozwiązania krzyżówki lub ułóż samodzielnie krzyżówkę</a:t>
            </a:r>
            <a:r>
              <a:rPr lang="pl-PL" sz="2400" i="1" smtClean="0">
                <a:solidFill>
                  <a:srgbClr val="FFC000"/>
                </a:solidFill>
              </a:rPr>
              <a:t>.</a:t>
            </a:r>
          </a:p>
          <a:p>
            <a:pPr algn="ctr"/>
            <a:r>
              <a:rPr lang="pl-PL" sz="24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Rozwiąż krzyżówkę podaną obok. Możesz też samodzielnie ułożyć analogiczną</a:t>
            </a:r>
            <a:r>
              <a:rPr lang="pl-PL" sz="2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pl-PL" sz="2400"/>
          </a:p>
          <a:p>
            <a:pPr algn="just">
              <a:lnSpc>
                <a:spcPct val="100000"/>
              </a:lnSpc>
            </a:pPr>
            <a:endParaRPr lang="pl-PL" altLang="pl-PL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00000"/>
              </a:lnSpc>
              <a:buFont typeface="Times New Roman" pitchFamily="18" charset="0"/>
              <a:buChar char="−"/>
            </a:pPr>
            <a:endParaRPr lang="pl-PL" altLang="pl-PL" sz="2000">
              <a:latin typeface="Times New Roman" pitchFamily="18" charset="0"/>
              <a:cs typeface="Times New Roman" pitchFamily="18" charset="0"/>
            </a:endParaRPr>
          </a:p>
          <a:p>
            <a:endParaRPr lang="pl-PL" altLang="pl-PL"/>
          </a:p>
        </p:txBody>
      </p:sp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1625" y="0"/>
            <a:ext cx="5981700" cy="755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7413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17415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9217025" cy="511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800" b="1">
                <a:latin typeface="Times New Roman" pitchFamily="18" charset="0"/>
                <a:cs typeface="Times New Roman" pitchFamily="18" charset="0"/>
              </a:rPr>
              <a:t>Informacja Zwrotna </a:t>
            </a:r>
            <a:r>
              <a:rPr lang="pl-PL" altLang="pl-PL" sz="1800">
                <a:latin typeface="Times New Roman" pitchFamily="18" charset="0"/>
                <a:cs typeface="Times New Roman" pitchFamily="18" charset="0"/>
              </a:rPr>
              <a:t>dla</a:t>
            </a:r>
            <a:r>
              <a:rPr lang="pl-PL" sz="1800">
                <a:latin typeface="Times New Roman" pitchFamily="18" charset="0"/>
                <a:cs typeface="Times New Roman" pitchFamily="18" charset="0"/>
              </a:rPr>
              <a:t> koleżanki/kolegi z pary </a:t>
            </a:r>
            <a:endParaRPr lang="pl-PL" altLang="pl-PL" sz="1800">
              <a:latin typeface="Times New Roman" pitchFamily="18" charset="0"/>
              <a:cs typeface="Times New Roman" pitchFamily="18" charset="0"/>
            </a:endParaRPr>
          </a:p>
          <a:p>
            <a:endParaRPr lang="pl-PL" altLang="pl-PL" sz="1800" b="1">
              <a:latin typeface="Times New Roman" pitchFamily="18" charset="0"/>
              <a:cs typeface="Times New Roman" pitchFamily="18" charset="0"/>
            </a:endParaRPr>
          </a:p>
          <a:p>
            <a:endParaRPr lang="pl-PL" altLang="pl-PL" sz="1800" i="1">
              <a:latin typeface="Times New Roman" pitchFamily="18" charset="0"/>
              <a:cs typeface="Times New Roman" pitchFamily="18" charset="0"/>
            </a:endParaRPr>
          </a:p>
          <a:p>
            <a:r>
              <a:rPr lang="pl-PL" altLang="pl-PL" sz="1800" i="1">
                <a:latin typeface="Times New Roman" pitchFamily="18" charset="0"/>
                <a:cs typeface="Times New Roman" pitchFamily="18" charset="0"/>
              </a:rPr>
              <a:t>Drugoklasistko! Drugoklasisto! </a:t>
            </a:r>
            <a:endParaRPr lang="pl-PL" altLang="pl-PL" sz="1800">
              <a:latin typeface="Times New Roman" pitchFamily="18" charset="0"/>
              <a:cs typeface="Times New Roman" pitchFamily="18" charset="0"/>
            </a:endParaRPr>
          </a:p>
          <a:p>
            <a:endParaRPr lang="pl-PL" altLang="pl-PL" sz="1800" i="1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pl-PL" sz="1800" i="1">
                <a:latin typeface="Times New Roman" pitchFamily="18" charset="0"/>
                <a:cs typeface="Times New Roman" pitchFamily="18" charset="0"/>
              </a:rPr>
              <a:t>Proszę o napisanie zdania podsumowującego do koleżanki/kolegi z którym/ą pracowałeś/łaś na  dzisiejszej lekcji. </a:t>
            </a:r>
            <a:r>
              <a:rPr lang="pl-PL" altLang="pl-PL" sz="1800" i="1">
                <a:latin typeface="Times New Roman" pitchFamily="18" charset="0"/>
                <a:cs typeface="Times New Roman" pitchFamily="18" charset="0"/>
              </a:rPr>
              <a:t>Dziękuję za szczerą wypowiedź</a:t>
            </a:r>
            <a:endParaRPr lang="pl-PL" altLang="pl-PL" sz="1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r>
              <a:rPr lang="pl-PL" altLang="pl-PL" sz="18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pl-PL" altLang="pl-PL" sz="1800" i="1">
                <a:latin typeface="Times New Roman" pitchFamily="18" charset="0"/>
                <a:cs typeface="Times New Roman" pitchFamily="18" charset="0"/>
              </a:rPr>
              <a:t>imię) </a:t>
            </a:r>
            <a:r>
              <a:rPr lang="pl-PL" altLang="pl-PL" sz="1800">
                <a:latin typeface="Times New Roman" pitchFamily="18" charset="0"/>
                <a:cs typeface="Times New Roman" pitchFamily="18" charset="0"/>
              </a:rPr>
              <a:t>………..…………………………., na dzisiejszej lekcji ……………………………………</a:t>
            </a:r>
          </a:p>
          <a:p>
            <a:pPr>
              <a:lnSpc>
                <a:spcPct val="150000"/>
              </a:lnSpc>
            </a:pPr>
            <a:r>
              <a:rPr lang="pl-PL" altLang="pl-PL" sz="1800">
                <a:latin typeface="Times New Roman" pitchFamily="18" charset="0"/>
                <a:cs typeface="Times New Roman" pitchFamily="18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  <a:endParaRPr lang="pl-PL" altLang="pl-PL" sz="2000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18437" name="Obraz 3" descr="au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Symbol zastępczy numeru slajdu 9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  <p:sp>
        <p:nvSpPr>
          <p:cNvPr id="18439" name="pole tekstowe 1"/>
          <p:cNvSpPr txBox="1">
            <a:spLocks noChangeArrowheads="1"/>
          </p:cNvSpPr>
          <p:nvPr/>
        </p:nvSpPr>
        <p:spPr bwMode="auto">
          <a:xfrm>
            <a:off x="287338" y="1403350"/>
            <a:ext cx="92170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/>
            </a:r>
            <a:br>
              <a:rPr lang="pl-PL" altLang="pl-PL"/>
            </a:br>
            <a:endParaRPr lang="pl-PL" altLang="pl-PL"/>
          </a:p>
        </p:txBody>
      </p:sp>
      <p:sp>
        <p:nvSpPr>
          <p:cNvPr id="18440" name="pole tekstowe 2"/>
          <p:cNvSpPr txBox="1">
            <a:spLocks noChangeArrowheads="1"/>
          </p:cNvSpPr>
          <p:nvPr/>
        </p:nvSpPr>
        <p:spPr bwMode="auto">
          <a:xfrm>
            <a:off x="287338" y="1403350"/>
            <a:ext cx="9217025" cy="421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 dirty="0">
                <a:latin typeface="Times New Roman" pitchFamily="18" charset="0"/>
                <a:cs typeface="Times New Roman" pitchFamily="18" charset="0"/>
              </a:rPr>
              <a:t>Informacja Zwrotna </a:t>
            </a:r>
            <a:r>
              <a:rPr lang="pl-PL" altLang="pl-PL" sz="2000" dirty="0">
                <a:latin typeface="Times New Roman" pitchFamily="18" charset="0"/>
                <a:cs typeface="Times New Roman" pitchFamily="18" charset="0"/>
              </a:rPr>
              <a:t>dla nauczyciela: </a:t>
            </a:r>
          </a:p>
          <a:p>
            <a:endParaRPr lang="pl-PL" altLang="pl-PL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altLang="pl-PL" sz="2000" i="1" dirty="0">
                <a:latin typeface="Times New Roman" pitchFamily="18" charset="0"/>
                <a:cs typeface="Times New Roman" pitchFamily="18" charset="0"/>
              </a:rPr>
              <a:t>Drugoklasistko! Drugoklasisto! </a:t>
            </a:r>
            <a:endParaRPr lang="pl-PL" alt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altLang="pl-PL" sz="2000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pl-PL" alt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altLang="pl-PL" sz="2000" i="1" dirty="0">
                <a:latin typeface="Times New Roman" pitchFamily="18" charset="0"/>
                <a:cs typeface="Times New Roman" pitchFamily="18" charset="0"/>
              </a:rPr>
              <a:t>Proszę o napisanie zdania podsumowującego do nauczyciela fizyki po dzisiejszej lekcji. Dziękuję za szczerą wypowiedź</a:t>
            </a:r>
          </a:p>
          <a:p>
            <a:endParaRPr lang="pl-PL" altLang="pl-PL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pl-PL" sz="2000" dirty="0">
                <a:latin typeface="Times New Roman" pitchFamily="18" charset="0"/>
                <a:cs typeface="Times New Roman" pitchFamily="18" charset="0"/>
              </a:rPr>
              <a:t>Zaciekawił mnie fakt, że </a:t>
            </a:r>
            <a:r>
              <a:rPr lang="pl-PL" altLang="pl-PL" sz="2000" dirty="0">
                <a:latin typeface="Times New Roman" pitchFamily="18" charset="0"/>
                <a:cs typeface="Times New Roman" pitchFamily="18" charset="0"/>
              </a:rPr>
              <a:t>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CDE76F0-3908-42B8-BF6E-34EF73C74267}" type="slidenum">
              <a:rPr lang="pl-PL" smtClean="0"/>
              <a:pPr>
                <a:defRPr/>
              </a:pPr>
              <a:t>12</a:t>
            </a:fld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504" y="548680"/>
            <a:ext cx="8244408" cy="576064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pl-PL" altLang="pl-PL" sz="3000" dirty="0">
              <a:solidFill>
                <a:schemeClr val="tx2"/>
              </a:solidFill>
              <a:cs typeface="Lucida Sans Unicode" pitchFamily="34" charset="0"/>
            </a:endParaRPr>
          </a:p>
        </p:txBody>
      </p:sp>
      <p:pic>
        <p:nvPicPr>
          <p:cNvPr id="7" name="Obraz 3" descr="a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0400" y="250825"/>
            <a:ext cx="137477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2290131"/>
              </p:ext>
            </p:extLst>
          </p:nvPr>
        </p:nvGraphicFramePr>
        <p:xfrm>
          <a:off x="359794" y="1539697"/>
          <a:ext cx="9001000" cy="3176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2"/>
                <a:gridCol w="1296144"/>
                <a:gridCol w="1440160"/>
                <a:gridCol w="3528394"/>
                <a:gridCol w="1800200"/>
              </a:tblGrid>
              <a:tr h="620847">
                <a:tc>
                  <a:txBody>
                    <a:bodyPr/>
                    <a:lstStyle/>
                    <a:p>
                      <a:r>
                        <a:rPr lang="pl-PL" dirty="0" smtClean="0"/>
                        <a:t>Numer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Autor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Tytuł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Źródło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Licencja</a:t>
                      </a:r>
                      <a:endParaRPr lang="pl-PL" dirty="0"/>
                    </a:p>
                  </a:txBody>
                  <a:tcPr/>
                </a:tc>
              </a:tr>
              <a:tr h="620847">
                <a:tc>
                  <a:txBody>
                    <a:bodyPr/>
                    <a:lstStyle/>
                    <a:p>
                      <a:r>
                        <a:rPr lang="pl-PL" sz="1400" dirty="0" smtClean="0">
                          <a:latin typeface="Calibri" panose="020F0502020204030204" pitchFamily="34" charset="0"/>
                        </a:rPr>
                        <a:t>Fot. 1</a:t>
                      </a:r>
                      <a:endParaRPr lang="pl-PL" sz="140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Mountaineer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Summitting</a:t>
                      </a:r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Island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Peak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http://en.wikipedia.org/wiki/Mountaineering#/media/File:Summitting_Island_Peak.jpg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CC BY 3.0 PL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0847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4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Fot. 2</a:t>
                      </a:r>
                      <a:endParaRPr kumimoji="0" lang="pl-PL" sz="14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Lukas </a:t>
                      </a:r>
                      <a:r>
                        <a:rPr lang="pl-PL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Riebling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Zamek Hohenzollern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http://pl.wikipedia.org/wiki/Zamek_Hohenzollern#/media/File:Burg_Hohenzollern.JPG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CC BY 3.0 PL</a:t>
                      </a:r>
                    </a:p>
                    <a:p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20847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4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Fot. 3</a:t>
                      </a:r>
                      <a:endParaRPr kumimoji="0" lang="pl-PL" sz="14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Jan Matejko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Wacław II Czeski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http://commons.wikimedia.org/wiki/File:Jan_Matejko,_Wac%C5%82aw_II_Czeski.jpg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Domena publiczna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92856"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400" kern="1200" dirty="0" smtClean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Fot. 4</a:t>
                      </a:r>
                      <a:endParaRPr kumimoji="0" lang="pl-PL" sz="14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fontAlgn="b" latinLnBrk="0" hangingPunct="1"/>
                      <a:r>
                        <a:rPr kumimoji="0" lang="pl-PL" sz="11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dbluemer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http://pixabay.com/en/machine-steam-engine-carrier-mine-423274/</a:t>
                      </a:r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Domena publiczna</a:t>
                      </a:r>
                    </a:p>
                    <a:p>
                      <a:endParaRPr kumimoji="0" lang="pl-PL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2596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 descr="stopka_kolor_bez napisow_now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338" y="6781800"/>
            <a:ext cx="8785225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Prostokąt 3"/>
          <p:cNvSpPr>
            <a:spLocks noChangeArrowheads="1"/>
          </p:cNvSpPr>
          <p:nvPr/>
        </p:nvSpPr>
        <p:spPr bwMode="auto">
          <a:xfrm>
            <a:off x="746125" y="4284663"/>
            <a:ext cx="83883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lnSpc>
                <a:spcPct val="150000"/>
              </a:lnSpc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pl-PL" altLang="pl-PL" sz="3600" b="1">
                <a:latin typeface="Century Schoolbook" pitchFamily="18" charset="0"/>
              </a:rPr>
              <a:t>Izabela Okrzesik – Frąckowiak</a:t>
            </a:r>
          </a:p>
          <a:p>
            <a:pPr marL="457200" indent="-457200" algn="ctr">
              <a:lnSpc>
                <a:spcPct val="150000"/>
              </a:lnSpc>
              <a:buSzTx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pl-PL" altLang="pl-PL" sz="3600" b="1">
                <a:latin typeface="Century Schoolbook" pitchFamily="18" charset="0"/>
              </a:rPr>
              <a:t>Izabela Czechowska</a:t>
            </a:r>
          </a:p>
        </p:txBody>
      </p:sp>
      <p:pic>
        <p:nvPicPr>
          <p:cNvPr id="19460" name="Obraz 7" descr="naglowek_kolor_bez napisow_z OR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900" y="250825"/>
            <a:ext cx="9288463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Symbol zastępczy numeru slajdu 8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l-PL" altLang="pl-PL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ykusz">
  <a:themeElements>
    <a:clrScheme name="Wykusz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Wykusz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ykusz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Wykusz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6485</TotalTime>
  <Words>421</Words>
  <Application>Microsoft Office PowerPoint</Application>
  <PresentationFormat>Niestandardowy</PresentationFormat>
  <Paragraphs>212</Paragraphs>
  <Slides>13</Slides>
  <Notes>12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Wykusz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Agusia</dc:creator>
  <cp:lastModifiedBy>Małgorzata Przewalska</cp:lastModifiedBy>
  <cp:revision>804</cp:revision>
  <cp:lastPrinted>2014-10-22T14:57:48Z</cp:lastPrinted>
  <dcterms:created xsi:type="dcterms:W3CDTF">2010-01-09T22:09:44Z</dcterms:created>
  <dcterms:modified xsi:type="dcterms:W3CDTF">2015-04-10T13:26:39Z</dcterms:modified>
</cp:coreProperties>
</file>