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3"/>
  </p:notesMasterIdLst>
  <p:sldIdLst>
    <p:sldId id="270" r:id="rId2"/>
    <p:sldId id="281" r:id="rId3"/>
    <p:sldId id="271" r:id="rId4"/>
    <p:sldId id="272" r:id="rId5"/>
    <p:sldId id="273" r:id="rId6"/>
    <p:sldId id="275" r:id="rId7"/>
    <p:sldId id="276" r:id="rId8"/>
    <p:sldId id="277" r:id="rId9"/>
    <p:sldId id="278" r:id="rId10"/>
    <p:sldId id="279" r:id="rId11"/>
    <p:sldId id="280" r:id="rId1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502106-923D-4F42-86F9-D9EE6732660C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4D78EE-4928-42B1-9EFB-6C1C41245FE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18071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0DB22-2F09-4A5E-9FE6-EC8B4D44A19C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41477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A7C38-BFA0-451E-9A2D-3A9B6A589514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305E-D440-4AB6-AE2D-9F5B7BEE936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A7C38-BFA0-451E-9A2D-3A9B6A589514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305E-D440-4AB6-AE2D-9F5B7BEE936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A7C38-BFA0-451E-9A2D-3A9B6A589514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305E-D440-4AB6-AE2D-9F5B7BEE936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A7C38-BFA0-451E-9A2D-3A9B6A589514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305E-D440-4AB6-AE2D-9F5B7BEE936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A7C38-BFA0-451E-9A2D-3A9B6A589514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305E-D440-4AB6-AE2D-9F5B7BEE936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A7C38-BFA0-451E-9A2D-3A9B6A589514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305E-D440-4AB6-AE2D-9F5B7BEE936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A7C38-BFA0-451E-9A2D-3A9B6A589514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305E-D440-4AB6-AE2D-9F5B7BEE936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A7C38-BFA0-451E-9A2D-3A9B6A589514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305E-D440-4AB6-AE2D-9F5B7BEE936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A7C38-BFA0-451E-9A2D-3A9B6A589514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305E-D440-4AB6-AE2D-9F5B7BEE9360}" type="slidenum">
              <a:rPr lang="pl-PL" smtClean="0"/>
              <a:t>‹#›</a:t>
            </a:fld>
            <a:endParaRPr lang="pl-PL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pl-PL" smtClean="0"/>
              <a:t>Kliknij ikonę, aby dodać obraz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A7C38-BFA0-451E-9A2D-3A9B6A589514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305E-D440-4AB6-AE2D-9F5B7BEE936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A7C38-BFA0-451E-9A2D-3A9B6A589514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305E-D440-4AB6-AE2D-9F5B7BEE936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8DA7C38-BFA0-451E-9A2D-3A9B6A589514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6D305E-D440-4AB6-AE2D-9F5B7BEE9360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Relationship Id="rId4" Type="http://schemas.openxmlformats.org/officeDocument/2006/relationships/hyperlink" Target="http://pl.wikipedia.org/wiki/Instrument_perkusyjn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32000">
              <a:schemeClr val="bg1">
                <a:lumMod val="85000"/>
              </a:schemeClr>
            </a:gs>
            <a:gs pos="92000">
              <a:schemeClr val="accent6">
                <a:lumMod val="75000"/>
                <a:alpha val="46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86093" y="2580874"/>
            <a:ext cx="8496944" cy="2736304"/>
          </a:xfrm>
        </p:spPr>
        <p:txBody>
          <a:bodyPr>
            <a:noAutofit/>
          </a:bodyPr>
          <a:lstStyle/>
          <a:p>
            <a:pPr algn="ctr"/>
            <a:r>
              <a:rPr lang="pl-PL" sz="4400" dirty="0">
                <a:solidFill>
                  <a:schemeClr val="tx1"/>
                </a:solidFill>
                <a:latin typeface="Monotype Corsiva" panose="03010101010201010101" pitchFamily="66" charset="0"/>
              </a:rPr>
              <a:t>Prezentacja opracowana </a:t>
            </a:r>
            <a:br>
              <a:rPr lang="pl-PL" sz="4400" dirty="0">
                <a:solidFill>
                  <a:schemeClr val="tx1"/>
                </a:solidFill>
                <a:latin typeface="Monotype Corsiva" panose="03010101010201010101" pitchFamily="66" charset="0"/>
              </a:rPr>
            </a:br>
            <a:r>
              <a:rPr lang="pl-PL" sz="4400" dirty="0">
                <a:solidFill>
                  <a:schemeClr val="tx1"/>
                </a:solidFill>
                <a:latin typeface="Monotype Corsiva" panose="03010101010201010101" pitchFamily="66" charset="0"/>
              </a:rPr>
              <a:t>w ramach projektu </a:t>
            </a:r>
            <a:br>
              <a:rPr lang="pl-PL" sz="4400" dirty="0">
                <a:solidFill>
                  <a:schemeClr val="tx1"/>
                </a:solidFill>
                <a:latin typeface="Monotype Corsiva" panose="03010101010201010101" pitchFamily="66" charset="0"/>
              </a:rPr>
            </a:br>
            <a:r>
              <a:rPr lang="pl-PL" sz="4400" dirty="0">
                <a:solidFill>
                  <a:schemeClr val="tx1"/>
                </a:solidFill>
                <a:latin typeface="Monotype Corsiva" panose="03010101010201010101" pitchFamily="66" charset="0"/>
              </a:rPr>
              <a:t>„Od dziecięcej ciekawości </a:t>
            </a:r>
            <a:br>
              <a:rPr lang="pl-PL" sz="4400" dirty="0">
                <a:solidFill>
                  <a:schemeClr val="tx1"/>
                </a:solidFill>
                <a:latin typeface="Monotype Corsiva" panose="03010101010201010101" pitchFamily="66" charset="0"/>
              </a:rPr>
            </a:br>
            <a:r>
              <a:rPr lang="pl-PL" sz="4400" dirty="0">
                <a:solidFill>
                  <a:schemeClr val="tx1"/>
                </a:solidFill>
                <a:latin typeface="Monotype Corsiva" panose="03010101010201010101" pitchFamily="66" charset="0"/>
              </a:rPr>
              <a:t>do dojrzałości poznawczej”</a:t>
            </a:r>
            <a:endParaRPr lang="pl-PL" sz="4400" b="1" dirty="0">
              <a:solidFill>
                <a:schemeClr val="tx1"/>
              </a:solidFill>
              <a:effectLst>
                <a:reflection blurRad="6350" stA="60000" endA="900" endPos="58000" dir="5400000" sy="-10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131840" y="6444245"/>
            <a:ext cx="3309938" cy="350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6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pl-PL" altLang="pl-PL" sz="1600" dirty="0">
                <a:latin typeface="Arial" panose="020B0604020202020204" pitchFamily="34" charset="0"/>
                <a:cs typeface="Times New Roman" panose="02020603050405020304" pitchFamily="18" charset="0"/>
              </a:rPr>
              <a:t>„Człowiek – najlepsza inwestycja” </a:t>
            </a:r>
            <a:endParaRPr lang="pl-PL" altLang="pl-P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0" y="0"/>
            <a:ext cx="9144000" cy="20608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6" name="Grupa 3"/>
          <p:cNvGrpSpPr>
            <a:grpSpLocks/>
          </p:cNvGrpSpPr>
          <p:nvPr/>
        </p:nvGrpSpPr>
        <p:grpSpPr bwMode="auto">
          <a:xfrm>
            <a:off x="0" y="0"/>
            <a:ext cx="9036496" cy="1955552"/>
            <a:chOff x="0" y="-46038"/>
            <a:chExt cx="9036496" cy="1955552"/>
          </a:xfrm>
          <a:solidFill>
            <a:schemeClr val="bg1"/>
          </a:solidFill>
        </p:grpSpPr>
        <p:sp>
          <p:nvSpPr>
            <p:cNvPr id="7" name="Prostokąt 6"/>
            <p:cNvSpPr/>
            <p:nvPr/>
          </p:nvSpPr>
          <p:spPr>
            <a:xfrm>
              <a:off x="0" y="-46038"/>
              <a:ext cx="9036496" cy="15128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l-PL"/>
            </a:p>
          </p:txBody>
        </p:sp>
        <p:sp>
          <p:nvSpPr>
            <p:cNvPr id="8" name="Rectangle 3"/>
            <p:cNvSpPr>
              <a:spLocks noChangeArrowheads="1"/>
            </p:cNvSpPr>
            <p:nvPr/>
          </p:nvSpPr>
          <p:spPr bwMode="auto">
            <a:xfrm>
              <a:off x="971600" y="1624820"/>
              <a:ext cx="7270934" cy="28469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pl-PL" altLang="pl-PL" sz="1200" dirty="0" smtClean="0">
                  <a:cs typeface="Times New Roman" pitchFamily="18" charset="0"/>
                </a:rPr>
                <a:t>Projekt współfinansowany ze środków Unii Europejskiej w ramach Europejskiego Funduszu Społecznego</a:t>
              </a:r>
              <a:r>
                <a:rPr lang="pl-PL" altLang="pl-PL" sz="1200" dirty="0" smtClean="0"/>
                <a:t> </a:t>
              </a:r>
            </a:p>
          </p:txBody>
        </p:sp>
        <p:pic>
          <p:nvPicPr>
            <p:cNvPr id="9" name="Picture 4" descr="C:\Users\Olga\Desktop\3.3.4\BIURO\LOGOTYPY\kapitał ludzki\PO_KL_KOLOR\GIF\KAPITAL_LUDZKI.gif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459" y="115392"/>
              <a:ext cx="2899113" cy="14127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5" descr="C:\Users\Olga\Desktop\3.3.4\BIURO\LOGOTYPY\flaga UE_nowa\z lewej strony\gif\UE+EFS_L-kolor.gi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224" y="473988"/>
              <a:ext cx="2278825" cy="8400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1752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32000">
              <a:schemeClr val="bg1">
                <a:lumMod val="85000"/>
              </a:schemeClr>
            </a:gs>
            <a:gs pos="92000">
              <a:schemeClr val="accent6">
                <a:lumMod val="75000"/>
                <a:alpha val="46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95536" y="116632"/>
            <a:ext cx="8496944" cy="4320480"/>
          </a:xfrm>
        </p:spPr>
        <p:txBody>
          <a:bodyPr>
            <a:noAutofit/>
          </a:bodyPr>
          <a:lstStyle/>
          <a:p>
            <a:pPr algn="ctr"/>
            <a:r>
              <a:rPr lang="pl-PL" sz="8000" b="1" dirty="0" smtClean="0">
                <a:solidFill>
                  <a:srgbClr val="002060"/>
                </a:solidFill>
                <a:effectLst>
                  <a:reflection blurRad="6350" stA="60000" endA="900" endPos="58000" dir="5400000" sy="-100000" algn="bl" rotWithShape="0"/>
                </a:effectLst>
                <a:latin typeface="Monotype Corsiva" panose="03010101010201010101" pitchFamily="66" charset="0"/>
              </a:rPr>
              <a:t>INSTRUMENTY</a:t>
            </a:r>
            <a:br>
              <a:rPr lang="pl-PL" sz="8000" b="1" dirty="0" smtClean="0">
                <a:solidFill>
                  <a:srgbClr val="002060"/>
                </a:solidFill>
                <a:effectLst>
                  <a:reflection blurRad="6350" stA="60000" endA="900" endPos="58000" dir="5400000" sy="-100000" algn="bl" rotWithShape="0"/>
                </a:effectLst>
                <a:latin typeface="Monotype Corsiva" panose="03010101010201010101" pitchFamily="66" charset="0"/>
              </a:rPr>
            </a:br>
            <a:r>
              <a:rPr lang="pl-PL" sz="8000" b="1" dirty="0" smtClean="0">
                <a:solidFill>
                  <a:srgbClr val="002060"/>
                </a:solidFill>
                <a:effectLst>
                  <a:reflection blurRad="6350" stA="60000" endA="900" endPos="58000" dir="5400000" sy="-100000" algn="bl" rotWithShape="0"/>
                </a:effectLst>
                <a:latin typeface="Monotype Corsiva" panose="03010101010201010101" pitchFamily="66" charset="0"/>
              </a:rPr>
              <a:t>MUZYCZNE</a:t>
            </a:r>
            <a:br>
              <a:rPr lang="pl-PL" sz="8000" b="1" dirty="0" smtClean="0">
                <a:solidFill>
                  <a:srgbClr val="002060"/>
                </a:solidFill>
                <a:effectLst>
                  <a:reflection blurRad="6350" stA="60000" endA="900" endPos="58000" dir="5400000" sy="-100000" algn="bl" rotWithShape="0"/>
                </a:effectLst>
                <a:latin typeface="Monotype Corsiva" panose="03010101010201010101" pitchFamily="66" charset="0"/>
              </a:rPr>
            </a:br>
            <a:r>
              <a:rPr lang="pl-PL" sz="8000" b="1" dirty="0" smtClean="0">
                <a:solidFill>
                  <a:schemeClr val="accent6">
                    <a:lumMod val="50000"/>
                  </a:schemeClr>
                </a:solidFill>
                <a:effectLst>
                  <a:reflection blurRad="6350" stA="60000" endA="900" endPos="58000" dir="5400000" sy="-100000" algn="bl" rotWithShape="0"/>
                </a:effectLst>
                <a:latin typeface="Monotype Corsiva" panose="03010101010201010101" pitchFamily="66" charset="0"/>
              </a:rPr>
              <a:t>-musical </a:t>
            </a:r>
            <a:r>
              <a:rPr lang="pl-PL" sz="8000" b="1" dirty="0" err="1" smtClean="0">
                <a:solidFill>
                  <a:schemeClr val="accent6">
                    <a:lumMod val="50000"/>
                  </a:schemeClr>
                </a:solidFill>
                <a:effectLst>
                  <a:reflection blurRad="6350" stA="60000" endA="900" endPos="58000" dir="5400000" sy="-100000" algn="bl" rotWithShape="0"/>
                </a:effectLst>
                <a:latin typeface="Monotype Corsiva" panose="03010101010201010101" pitchFamily="66" charset="0"/>
              </a:rPr>
              <a:t>instruments</a:t>
            </a:r>
            <a:r>
              <a:rPr lang="pl-PL" sz="8000" b="1" dirty="0" smtClean="0">
                <a:solidFill>
                  <a:schemeClr val="accent6">
                    <a:lumMod val="50000"/>
                  </a:schemeClr>
                </a:solidFill>
                <a:effectLst>
                  <a:reflection blurRad="6350" stA="60000" endA="900" endPos="58000" dir="5400000" sy="-100000" algn="bl" rotWithShape="0"/>
                </a:effectLst>
                <a:latin typeface="Monotype Corsiva" panose="03010101010201010101" pitchFamily="66" charset="0"/>
              </a:rPr>
              <a:t>-</a:t>
            </a:r>
            <a:endParaRPr lang="pl-PL" sz="8000" b="1" dirty="0">
              <a:solidFill>
                <a:schemeClr val="accent6">
                  <a:lumMod val="50000"/>
                </a:schemeClr>
              </a:solidFill>
              <a:effectLst>
                <a:reflection blurRad="6350" stA="60000" endA="900" endPos="58000" dir="5400000" sy="-10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312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683568" y="116633"/>
            <a:ext cx="7272808" cy="175807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pl-PL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Constantia" panose="02030602050306030303" pitchFamily="18" charset="0"/>
              </a:rPr>
              <a:t>SKRZYPCE –(</a:t>
            </a:r>
            <a:r>
              <a:rPr lang="pl-PL" sz="60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Constantia" panose="02030602050306030303" pitchFamily="18" charset="0"/>
              </a:rPr>
              <a:t>violin</a:t>
            </a:r>
            <a:r>
              <a:rPr lang="pl-PL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Constantia" panose="02030602050306030303" pitchFamily="18" charset="0"/>
              </a:rPr>
              <a:t>)-</a:t>
            </a:r>
            <a:endParaRPr lang="pl-PL" sz="6000" b="1" dirty="0">
              <a:solidFill>
                <a:schemeClr val="tx2">
                  <a:lumMod val="75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  <a:reflection blurRad="6350" stA="60000" endA="900" endPos="58000" dir="5400000" sy="-100000" algn="bl" rotWithShape="0"/>
              </a:effectLst>
              <a:latin typeface="Constantia" panose="02030602050306030303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395536" y="1988840"/>
            <a:ext cx="410445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i="1" dirty="0" smtClean="0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To instrument muzyczny, strunowy z grupy smyczkowych, charakteryzuje się najwyższym strojem.  Obecnie są najmniejszym instrumentem ze swojej grupy</a:t>
            </a:r>
            <a:r>
              <a:rPr lang="pl-PL" sz="2800" b="1" dirty="0" smtClean="0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. </a:t>
            </a:r>
          </a:p>
          <a:p>
            <a:pPr algn="ctr"/>
            <a:r>
              <a:rPr lang="pl-PL" sz="2800" b="1" dirty="0" smtClean="0">
                <a:solidFill>
                  <a:srgbClr val="FFFF00"/>
                </a:solidFill>
                <a:latin typeface="Constantia" panose="02030602050306030303" pitchFamily="18" charset="0"/>
              </a:rPr>
              <a:t> </a:t>
            </a:r>
          </a:p>
          <a:p>
            <a:pPr algn="ctr"/>
            <a:endParaRPr lang="pl-PL" sz="2800" b="1" u="sng" dirty="0">
              <a:solidFill>
                <a:srgbClr val="FFFF00"/>
              </a:solidFill>
              <a:latin typeface="Constantia" panose="02030602050306030303" pitchFamily="18" charset="0"/>
            </a:endParaRPr>
          </a:p>
          <a:p>
            <a:pPr algn="ctr"/>
            <a:r>
              <a:rPr lang="pl-PL" sz="2800" b="1" u="sng" dirty="0" smtClean="0">
                <a:solidFill>
                  <a:srgbClr val="FFFF00"/>
                </a:solidFill>
                <a:latin typeface="Constantia" panose="02030602050306030303" pitchFamily="18" charset="0"/>
              </a:rPr>
              <a:t> </a:t>
            </a:r>
            <a:endParaRPr lang="pl-PL" sz="2800" b="1" u="sng" dirty="0">
              <a:solidFill>
                <a:srgbClr val="FFFF00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693740" y="2507062"/>
            <a:ext cx="5005466" cy="3104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550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71600" y="332656"/>
            <a:ext cx="770485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800" b="1" dirty="0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Osoba grająca na skrzypcach </a:t>
            </a:r>
            <a:r>
              <a:rPr lang="pl-PL" sz="2800" b="1" dirty="0" smtClean="0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nazywa się:</a:t>
            </a:r>
          </a:p>
          <a:p>
            <a:pPr algn="ctr"/>
            <a:r>
              <a:rPr lang="pl-PL" sz="2800" b="1" i="1" u="sng" dirty="0" smtClean="0">
                <a:solidFill>
                  <a:schemeClr val="accent1">
                    <a:lumMod val="50000"/>
                  </a:schemeClr>
                </a:solidFill>
                <a:latin typeface="Constantia" panose="02030602050306030303" pitchFamily="18" charset="0"/>
              </a:rPr>
              <a:t>(</a:t>
            </a:r>
            <a:r>
              <a:rPr lang="pl-PL" sz="2800" b="1" i="1" u="sng" dirty="0" err="1" smtClean="0">
                <a:solidFill>
                  <a:schemeClr val="accent1">
                    <a:lumMod val="50000"/>
                  </a:schemeClr>
                </a:solidFill>
                <a:latin typeface="Constantia" panose="02030602050306030303" pitchFamily="18" charset="0"/>
              </a:rPr>
              <a:t>violinist</a:t>
            </a:r>
            <a:r>
              <a:rPr lang="pl-PL" sz="2800" b="1" i="1" u="sng" dirty="0" smtClean="0">
                <a:solidFill>
                  <a:schemeClr val="accent1">
                    <a:lumMod val="50000"/>
                  </a:schemeClr>
                </a:solidFill>
                <a:latin typeface="Constantia" panose="02030602050306030303" pitchFamily="18" charset="0"/>
              </a:rPr>
              <a:t>)</a:t>
            </a:r>
            <a:endParaRPr lang="pl-PL" sz="3200" b="1" i="1" u="sng" dirty="0">
              <a:solidFill>
                <a:schemeClr val="accent1">
                  <a:lumMod val="50000"/>
                </a:schemeClr>
              </a:solidFill>
              <a:latin typeface="Constantia" panose="02030602050306030303" pitchFamily="18" charset="0"/>
            </a:endParaRPr>
          </a:p>
          <a:p>
            <a:pPr marL="342900" indent="-342900" algn="ctr">
              <a:buFontTx/>
              <a:buChar char="-"/>
            </a:pPr>
            <a:r>
              <a:rPr lang="pl-PL" sz="3200" b="1" dirty="0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kobieta – </a:t>
            </a:r>
            <a:r>
              <a:rPr lang="pl-PL" sz="3200" b="1" dirty="0" smtClean="0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skrzypaczka </a:t>
            </a:r>
          </a:p>
          <a:p>
            <a:pPr algn="ctr"/>
            <a:r>
              <a:rPr lang="pl-PL" sz="3200" b="1" dirty="0" smtClean="0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-  mężczyzna </a:t>
            </a:r>
            <a:r>
              <a:rPr lang="pl-PL" sz="3200" b="1" dirty="0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– skrzypek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636912"/>
            <a:ext cx="6829866" cy="36724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13681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797552" cy="1399032"/>
          </a:xfrm>
        </p:spPr>
        <p:txBody>
          <a:bodyPr>
            <a:normAutofit fontScale="90000"/>
          </a:bodyPr>
          <a:lstStyle/>
          <a:p>
            <a:r>
              <a:rPr lang="pl-PL" sz="6600" b="1" dirty="0" smtClean="0"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Constantia" panose="02030602050306030303" pitchFamily="18" charset="0"/>
              </a:rPr>
              <a:t>TRĄBKA –(</a:t>
            </a:r>
            <a:r>
              <a:rPr lang="pl-PL" sz="6600" b="1" dirty="0" err="1" smtClean="0"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Constantia" panose="02030602050306030303" pitchFamily="18" charset="0"/>
              </a:rPr>
              <a:t>trumpet</a:t>
            </a:r>
            <a:r>
              <a:rPr lang="pl-PL" sz="6600" b="1" dirty="0" smtClean="0"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Constantia" panose="02030602050306030303" pitchFamily="18" charset="0"/>
              </a:rPr>
              <a:t>)-</a:t>
            </a:r>
            <a:endParaRPr lang="pl-PL" sz="6600" b="1" dirty="0"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  <a:reflection blurRad="6350" stA="60000" endA="900" endPos="60000" dist="29997" dir="5400000" sy="-100000" algn="bl" rotWithShape="0"/>
              </a:effectLst>
              <a:latin typeface="Constantia" panose="02030602050306030303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0" y="1844824"/>
            <a:ext cx="50086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Jest to instrument dęty blaszany, </a:t>
            </a:r>
            <a:r>
              <a:rPr lang="pl-PL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n</a:t>
            </a:r>
            <a:r>
              <a:rPr lang="pl-PL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ajpopularniejszy instrument wśród swojej grupy.</a:t>
            </a:r>
            <a:r>
              <a:rPr lang="pl-P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 </a:t>
            </a:r>
            <a:r>
              <a:rPr lang="pl-PL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Wyróżniamy:</a:t>
            </a:r>
            <a:r>
              <a:rPr lang="pl-P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 t</a:t>
            </a:r>
            <a:r>
              <a:rPr lang="pl-PL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rąbkę basową,</a:t>
            </a:r>
            <a:r>
              <a:rPr lang="pl-P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 </a:t>
            </a:r>
            <a:r>
              <a:rPr lang="pl-PL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trąbkę piccolo, trąbkę kieszonkową </a:t>
            </a:r>
          </a:p>
        </p:txBody>
      </p:sp>
      <p:sp>
        <p:nvSpPr>
          <p:cNvPr id="3" name="Prostokąt 2"/>
          <p:cNvSpPr/>
          <p:nvPr/>
        </p:nvSpPr>
        <p:spPr>
          <a:xfrm>
            <a:off x="179512" y="4869160"/>
            <a:ext cx="51845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Osoba grająca na trąbce nazywa się</a:t>
            </a:r>
            <a:r>
              <a:rPr lang="pl-PL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: </a:t>
            </a:r>
            <a:r>
              <a:rPr lang="pl-PL" sz="2800" b="1" i="1" u="sng" dirty="0" smtClean="0">
                <a:solidFill>
                  <a:schemeClr val="bg2">
                    <a:lumMod val="25000"/>
                  </a:schemeClr>
                </a:solidFill>
                <a:latin typeface="Constantia" panose="02030602050306030303" pitchFamily="18" charset="0"/>
              </a:rPr>
              <a:t>(</a:t>
            </a:r>
            <a:r>
              <a:rPr lang="pl-PL" sz="2800" b="1" i="1" u="sng" dirty="0" err="1" smtClean="0">
                <a:solidFill>
                  <a:schemeClr val="bg2">
                    <a:lumMod val="25000"/>
                  </a:schemeClr>
                </a:solidFill>
                <a:latin typeface="Constantia" panose="02030602050306030303" pitchFamily="18" charset="0"/>
              </a:rPr>
              <a:t>trumpeter</a:t>
            </a:r>
            <a:r>
              <a:rPr lang="pl-PL" sz="2800" b="1" i="1" u="sng" dirty="0" smtClean="0">
                <a:solidFill>
                  <a:schemeClr val="bg2">
                    <a:lumMod val="25000"/>
                  </a:schemeClr>
                </a:solidFill>
                <a:latin typeface="Constantia" panose="02030602050306030303" pitchFamily="18" charset="0"/>
              </a:rPr>
              <a:t>)</a:t>
            </a:r>
            <a:endParaRPr lang="pl-PL" sz="2800" b="1" i="1" u="sng" dirty="0">
              <a:solidFill>
                <a:schemeClr val="bg2">
                  <a:lumMod val="25000"/>
                </a:schemeClr>
              </a:solidFill>
              <a:latin typeface="Constantia" panose="02030602050306030303" pitchFamily="18" charset="0"/>
            </a:endParaRPr>
          </a:p>
          <a:p>
            <a:pPr algn="ctr"/>
            <a:r>
              <a:rPr lang="pl-P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-kobieta – </a:t>
            </a:r>
            <a:r>
              <a:rPr lang="pl-PL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trębaczka</a:t>
            </a:r>
            <a:endParaRPr lang="pl-PL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  <a:p>
            <a:pPr marL="342900" indent="-342900" algn="ctr">
              <a:buFontTx/>
              <a:buChar char="-"/>
            </a:pPr>
            <a:r>
              <a:rPr lang="pl-P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mężczyzna – trębacz 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604" y="1700808"/>
            <a:ext cx="3451828" cy="46024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81878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42048" cy="914360"/>
          </a:xfrm>
        </p:spPr>
        <p:txBody>
          <a:bodyPr>
            <a:noAutofit/>
          </a:bodyPr>
          <a:lstStyle/>
          <a:p>
            <a:pPr algn="ctr"/>
            <a:r>
              <a:rPr lang="pl-PL" sz="8000" dirty="0" smtClean="0">
                <a:effectLst>
                  <a:reflection blurRad="6350" stA="55000" endA="50" endPos="85000" dir="5400000" sy="-100000" algn="bl" rotWithShape="0"/>
                </a:effectLst>
                <a:latin typeface="Constantia" panose="02030602050306030303" pitchFamily="18" charset="0"/>
              </a:rPr>
              <a:t>Flet – (</a:t>
            </a:r>
            <a:r>
              <a:rPr lang="pl-PL" sz="8000" dirty="0" err="1" smtClean="0">
                <a:effectLst>
                  <a:reflection blurRad="6350" stA="55000" endA="50" endPos="85000" dir="5400000" sy="-100000" algn="bl" rotWithShape="0"/>
                </a:effectLst>
                <a:latin typeface="Constantia" panose="02030602050306030303" pitchFamily="18" charset="0"/>
              </a:rPr>
              <a:t>flute</a:t>
            </a:r>
            <a:r>
              <a:rPr lang="pl-PL" sz="8000" dirty="0" smtClean="0">
                <a:effectLst>
                  <a:reflection blurRad="6350" stA="55000" endA="50" endPos="85000" dir="5400000" sy="-100000" algn="bl" rotWithShape="0"/>
                </a:effectLst>
                <a:latin typeface="Constantia" panose="02030602050306030303" pitchFamily="18" charset="0"/>
              </a:rPr>
              <a:t>)-</a:t>
            </a:r>
            <a:endParaRPr lang="pl-PL" sz="8000" dirty="0">
              <a:effectLst>
                <a:reflection blurRad="6350" stA="55000" endA="50" endPos="85000" dir="5400000" sy="-100000" algn="bl" rotWithShape="0"/>
              </a:effectLst>
              <a:latin typeface="Constantia" panose="02030602050306030303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461894" y="1603439"/>
            <a:ext cx="8142553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i="1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Instrument dęty, drewniany pochodzi z grupy aerofonów wargowych. Ma postać cienkiej rurki.</a:t>
            </a:r>
          </a:p>
          <a:p>
            <a:endParaRPr lang="pl-PL" sz="2400" b="1" i="1" dirty="0">
              <a:solidFill>
                <a:srgbClr val="7030A0"/>
              </a:solidFill>
              <a:latin typeface="Constantia" panose="02030602050306030303" pitchFamily="18" charset="0"/>
            </a:endParaRPr>
          </a:p>
          <a:p>
            <a:r>
              <a:rPr lang="pl-PL" sz="2400" b="1" i="1" dirty="0" smtClean="0">
                <a:solidFill>
                  <a:srgbClr val="7030A0"/>
                </a:solidFill>
                <a:latin typeface="Constantia" panose="02030602050306030303" pitchFamily="18" charset="0"/>
              </a:rPr>
              <a:t> </a:t>
            </a:r>
            <a:r>
              <a:rPr lang="pl-PL" sz="3200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Wyróżniamy:</a:t>
            </a:r>
          </a:p>
          <a:p>
            <a:r>
              <a:rPr lang="pl-PL" sz="3200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-Flet poprzeczny</a:t>
            </a:r>
          </a:p>
          <a:p>
            <a:r>
              <a:rPr lang="pl-PL" sz="3200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-Flet prosty </a:t>
            </a:r>
          </a:p>
          <a:p>
            <a:r>
              <a:rPr lang="pl-PL" sz="3200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-Flet piccolo</a:t>
            </a:r>
          </a:p>
          <a:p>
            <a:pPr algn="ctr"/>
            <a:endParaRPr lang="pl-PL" sz="2400" b="1" dirty="0">
              <a:solidFill>
                <a:srgbClr val="7030A0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1" y="2901578"/>
            <a:ext cx="4396480" cy="2930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536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755576" y="332656"/>
            <a:ext cx="71287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200" b="1" dirty="0">
                <a:solidFill>
                  <a:srgbClr val="002060"/>
                </a:solidFill>
                <a:latin typeface="Constantia" panose="02030602050306030303" pitchFamily="18" charset="0"/>
              </a:rPr>
              <a:t>Osoba grająca na </a:t>
            </a:r>
            <a:r>
              <a:rPr lang="pl-PL" sz="3200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flecie nazywa się:</a:t>
            </a:r>
            <a:endParaRPr lang="pl-PL" sz="3200" b="1" dirty="0">
              <a:solidFill>
                <a:srgbClr val="002060"/>
              </a:solidFill>
              <a:latin typeface="Constantia" panose="02030602050306030303" pitchFamily="18" charset="0"/>
            </a:endParaRPr>
          </a:p>
          <a:p>
            <a:pPr algn="ctr"/>
            <a:r>
              <a:rPr lang="pl-PL" sz="32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nstantia" panose="02030602050306030303" pitchFamily="18" charset="0"/>
              </a:rPr>
              <a:t>(</a:t>
            </a:r>
            <a:r>
              <a:rPr lang="pl-PL" sz="32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onstantia" panose="02030602050306030303" pitchFamily="18" charset="0"/>
              </a:rPr>
              <a:t>flautist</a:t>
            </a:r>
            <a:r>
              <a:rPr lang="pl-PL" sz="32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nstantia" panose="02030602050306030303" pitchFamily="18" charset="0"/>
              </a:rPr>
              <a:t>)</a:t>
            </a:r>
          </a:p>
          <a:p>
            <a:pPr algn="ctr"/>
            <a:r>
              <a:rPr lang="pl-PL" sz="3200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-</a:t>
            </a:r>
            <a:r>
              <a:rPr lang="pl-PL" sz="3200" b="1" dirty="0">
                <a:solidFill>
                  <a:srgbClr val="002060"/>
                </a:solidFill>
                <a:latin typeface="Constantia" panose="02030602050306030303" pitchFamily="18" charset="0"/>
              </a:rPr>
              <a:t>kobieta-flecistka</a:t>
            </a:r>
          </a:p>
          <a:p>
            <a:pPr algn="ctr"/>
            <a:r>
              <a:rPr lang="pl-PL" sz="3200" b="1" dirty="0">
                <a:solidFill>
                  <a:srgbClr val="002060"/>
                </a:solidFill>
                <a:latin typeface="Constantia" panose="02030602050306030303" pitchFamily="18" charset="0"/>
              </a:rPr>
              <a:t>-mężczyzna-flecista</a:t>
            </a:r>
          </a:p>
          <a:p>
            <a:r>
              <a:rPr lang="pl-PL" sz="3200" b="1" dirty="0">
                <a:solidFill>
                  <a:srgbClr val="002060"/>
                </a:solidFill>
                <a:latin typeface="Constantia" panose="02030602050306030303" pitchFamily="18" charset="0"/>
              </a:rPr>
              <a:t>                                               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564904"/>
            <a:ext cx="5866345" cy="3910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547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53460" y="748001"/>
            <a:ext cx="7125113" cy="924475"/>
          </a:xfrm>
        </p:spPr>
        <p:txBody>
          <a:bodyPr>
            <a:noAutofit/>
          </a:bodyPr>
          <a:lstStyle/>
          <a:p>
            <a:r>
              <a:rPr lang="pl-PL" sz="6600" b="1" dirty="0" smtClean="0">
                <a:solidFill>
                  <a:schemeClr val="accent3">
                    <a:lumMod val="50000"/>
                  </a:schemeClr>
                </a:solidFill>
                <a:effectLst>
                  <a:reflection blurRad="6350" stA="60000" endA="900" endPos="58000" dir="5400000" sy="-100000" algn="bl" rotWithShape="0"/>
                </a:effectLst>
                <a:latin typeface="Constantia" panose="02030602050306030303" pitchFamily="18" charset="0"/>
              </a:rPr>
              <a:t>FORTEPIAN</a:t>
            </a:r>
            <a:br>
              <a:rPr lang="pl-PL" sz="6600" b="1" dirty="0" smtClean="0">
                <a:solidFill>
                  <a:schemeClr val="accent3">
                    <a:lumMod val="50000"/>
                  </a:schemeClr>
                </a:solidFill>
                <a:effectLst>
                  <a:reflection blurRad="6350" stA="60000" endA="900" endPos="58000" dir="5400000" sy="-100000" algn="bl" rotWithShape="0"/>
                </a:effectLst>
                <a:latin typeface="Constantia" panose="02030602050306030303" pitchFamily="18" charset="0"/>
              </a:rPr>
            </a:br>
            <a:r>
              <a:rPr lang="pl-PL" sz="6600" b="1" dirty="0" smtClean="0">
                <a:solidFill>
                  <a:schemeClr val="accent3">
                    <a:lumMod val="50000"/>
                  </a:schemeClr>
                </a:solidFill>
                <a:effectLst>
                  <a:reflection blurRad="6350" stA="60000" endA="900" endPos="58000" dir="5400000" sy="-100000" algn="bl" rotWithShape="0"/>
                </a:effectLst>
                <a:latin typeface="Constantia" panose="02030602050306030303" pitchFamily="18" charset="0"/>
              </a:rPr>
              <a:t>-(piano)-</a:t>
            </a:r>
            <a:endParaRPr lang="pl-PL" sz="6600" b="1" dirty="0">
              <a:solidFill>
                <a:schemeClr val="accent3">
                  <a:lumMod val="50000"/>
                </a:schemeClr>
              </a:solidFill>
              <a:effectLst>
                <a:reflection blurRad="6350" stA="60000" endA="900" endPos="58000" dir="5400000" sy="-100000" algn="bl" rotWithShape="0"/>
              </a:effectLst>
              <a:latin typeface="Constantia" panose="02030602050306030303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179513" y="2276872"/>
            <a:ext cx="4536504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l-PL" sz="2800" b="1" i="1" dirty="0" smtClean="0">
              <a:solidFill>
                <a:srgbClr val="C00000"/>
              </a:solidFill>
              <a:latin typeface="Constantia" panose="02030602050306030303" pitchFamily="18" charset="0"/>
            </a:endParaRPr>
          </a:p>
          <a:p>
            <a:pPr algn="ctr"/>
            <a:r>
              <a:rPr lang="pl-PL" sz="3200" b="1" i="1" dirty="0" smtClean="0">
                <a:solidFill>
                  <a:schemeClr val="accent3">
                    <a:lumMod val="50000"/>
                  </a:schemeClr>
                </a:solidFill>
                <a:latin typeface="Constantia" panose="02030602050306030303" pitchFamily="18" charset="0"/>
              </a:rPr>
              <a:t>Strunowy, młoteczkowy, </a:t>
            </a:r>
          </a:p>
          <a:p>
            <a:pPr algn="ctr"/>
            <a:r>
              <a:rPr lang="pl-PL" sz="3200" b="1" i="1" dirty="0" smtClean="0">
                <a:solidFill>
                  <a:schemeClr val="accent3">
                    <a:lumMod val="50000"/>
                  </a:schemeClr>
                </a:solidFill>
                <a:latin typeface="Constantia" panose="02030602050306030303" pitchFamily="18" charset="0"/>
              </a:rPr>
              <a:t>klawiszowy instrument muzyczny, posiada 88 dźwięków/klawiszy.</a:t>
            </a:r>
          </a:p>
          <a:p>
            <a:pPr algn="ctr"/>
            <a:endParaRPr lang="pl-PL" sz="3200" i="1" dirty="0">
              <a:solidFill>
                <a:schemeClr val="accent3">
                  <a:lumMod val="50000"/>
                </a:schemeClr>
              </a:solidFill>
              <a:latin typeface="Constantia" panose="02030602050306030303" pitchFamily="18" charset="0"/>
            </a:endParaRPr>
          </a:p>
          <a:p>
            <a:pPr algn="ctr"/>
            <a:endParaRPr lang="pl-PL" sz="3200" b="1" dirty="0" smtClean="0">
              <a:solidFill>
                <a:srgbClr val="C00000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1210238"/>
            <a:ext cx="3943350" cy="5229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5198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711775" y="404664"/>
            <a:ext cx="75608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3">
                    <a:lumMod val="50000"/>
                  </a:schemeClr>
                </a:solidFill>
                <a:latin typeface="Constantia" panose="02030602050306030303" pitchFamily="18" charset="0"/>
              </a:rPr>
              <a:t>Osoba grająca na </a:t>
            </a:r>
            <a:r>
              <a:rPr lang="pl-PL" sz="2800" b="1" dirty="0" smtClean="0">
                <a:solidFill>
                  <a:schemeClr val="accent3">
                    <a:lumMod val="50000"/>
                  </a:schemeClr>
                </a:solidFill>
                <a:latin typeface="Constantia" panose="02030602050306030303" pitchFamily="18" charset="0"/>
              </a:rPr>
              <a:t>fortepianie nazywa się:</a:t>
            </a:r>
          </a:p>
          <a:p>
            <a:pPr algn="ctr"/>
            <a:r>
              <a:rPr lang="pl-PL" sz="2800" b="1" i="1" dirty="0" smtClean="0">
                <a:solidFill>
                  <a:srgbClr val="FFC000"/>
                </a:solidFill>
                <a:latin typeface="Constantia" panose="02030602050306030303" pitchFamily="18" charset="0"/>
              </a:rPr>
              <a:t>(</a:t>
            </a:r>
            <a:r>
              <a:rPr lang="pl-PL" sz="2800" b="1" i="1" dirty="0" err="1" smtClean="0">
                <a:solidFill>
                  <a:srgbClr val="FFC000"/>
                </a:solidFill>
                <a:latin typeface="Constantia" panose="02030602050306030303" pitchFamily="18" charset="0"/>
              </a:rPr>
              <a:t>pianist</a:t>
            </a:r>
            <a:r>
              <a:rPr lang="pl-PL" sz="2800" b="1" i="1" dirty="0" smtClean="0">
                <a:solidFill>
                  <a:srgbClr val="FFC000"/>
                </a:solidFill>
                <a:latin typeface="Constantia" panose="02030602050306030303" pitchFamily="18" charset="0"/>
              </a:rPr>
              <a:t>)</a:t>
            </a:r>
            <a:endParaRPr lang="pl-PL" sz="2800" b="1" i="1" dirty="0">
              <a:solidFill>
                <a:srgbClr val="FFC000"/>
              </a:solidFill>
              <a:latin typeface="Constantia" panose="02030602050306030303" pitchFamily="18" charset="0"/>
            </a:endParaRPr>
          </a:p>
          <a:p>
            <a:pPr algn="ctr"/>
            <a:r>
              <a:rPr lang="pl-PL" sz="3600" b="1" dirty="0">
                <a:solidFill>
                  <a:schemeClr val="accent3">
                    <a:lumMod val="50000"/>
                  </a:schemeClr>
                </a:solidFill>
                <a:latin typeface="Constantia" panose="02030602050306030303" pitchFamily="18" charset="0"/>
              </a:rPr>
              <a:t>-kobieta-pianistka</a:t>
            </a:r>
          </a:p>
          <a:p>
            <a:pPr algn="ctr"/>
            <a:r>
              <a:rPr lang="pl-PL" sz="3600" b="1" dirty="0">
                <a:solidFill>
                  <a:schemeClr val="accent3">
                    <a:lumMod val="50000"/>
                  </a:schemeClr>
                </a:solidFill>
                <a:latin typeface="Constantia" panose="02030602050306030303" pitchFamily="18" charset="0"/>
              </a:rPr>
              <a:t>-mężczyzna-pianista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664" y="2564904"/>
            <a:ext cx="6257925" cy="3981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6233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0398" y="188640"/>
            <a:ext cx="7344816" cy="1143000"/>
          </a:xfrm>
        </p:spPr>
        <p:txBody>
          <a:bodyPr>
            <a:noAutofit/>
          </a:bodyPr>
          <a:lstStyle/>
          <a:p>
            <a:pPr algn="ctr"/>
            <a:r>
              <a:rPr lang="pl-PL" sz="7200" b="1" dirty="0" smtClean="0">
                <a:solidFill>
                  <a:schemeClr val="accent5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Constantia" panose="02030602050306030303" pitchFamily="18" charset="0"/>
              </a:rPr>
              <a:t>Gitara-(</a:t>
            </a:r>
            <a:r>
              <a:rPr lang="pl-PL" sz="7200" b="1" dirty="0" err="1" smtClean="0">
                <a:solidFill>
                  <a:schemeClr val="accent5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Constantia" panose="02030602050306030303" pitchFamily="18" charset="0"/>
              </a:rPr>
              <a:t>guitar</a:t>
            </a:r>
            <a:r>
              <a:rPr lang="pl-PL" sz="7200" b="1" dirty="0" smtClean="0">
                <a:solidFill>
                  <a:schemeClr val="accent5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Constantia" panose="02030602050306030303" pitchFamily="18" charset="0"/>
              </a:rPr>
              <a:t>)-</a:t>
            </a:r>
            <a:endParaRPr lang="pl-PL" sz="7200" b="1" dirty="0">
              <a:solidFill>
                <a:schemeClr val="accent5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Constantia" panose="02030602050306030303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323527" y="1907177"/>
            <a:ext cx="41764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i="1" dirty="0" smtClean="0">
                <a:solidFill>
                  <a:schemeClr val="accent5">
                    <a:lumMod val="75000"/>
                  </a:schemeClr>
                </a:solidFill>
                <a:latin typeface="Constantia" panose="02030602050306030303" pitchFamily="18" charset="0"/>
              </a:rPr>
              <a:t>Jest to instrument strunowy, szarpany z pudłem rezonansowym, gryfem i progami.  Przeważnie ma 6 strun.</a:t>
            </a:r>
          </a:p>
          <a:p>
            <a:pPr algn="ctr"/>
            <a:endParaRPr lang="pl-PL" sz="2800" b="1" i="1" dirty="0">
              <a:solidFill>
                <a:schemeClr val="accent5">
                  <a:lumMod val="75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23527" y="4375540"/>
            <a:ext cx="4432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400" b="1" dirty="0">
                <a:solidFill>
                  <a:schemeClr val="accent5">
                    <a:lumMod val="75000"/>
                  </a:schemeClr>
                </a:solidFill>
                <a:latin typeface="Constantia" panose="02030602050306030303" pitchFamily="18" charset="0"/>
              </a:rPr>
              <a:t>Osoba grająca na </a:t>
            </a:r>
            <a:r>
              <a:rPr lang="pl-PL" sz="2400" b="1" dirty="0" smtClean="0">
                <a:solidFill>
                  <a:schemeClr val="accent5">
                    <a:lumMod val="75000"/>
                  </a:schemeClr>
                </a:solidFill>
                <a:latin typeface="Constantia" panose="02030602050306030303" pitchFamily="18" charset="0"/>
              </a:rPr>
              <a:t>gitarze nazywa się:</a:t>
            </a:r>
          </a:p>
          <a:p>
            <a:pPr algn="ctr"/>
            <a:r>
              <a:rPr lang="pl-PL" sz="2400" b="1" i="1" dirty="0" smtClean="0">
                <a:solidFill>
                  <a:schemeClr val="bg2">
                    <a:lumMod val="25000"/>
                  </a:schemeClr>
                </a:solidFill>
                <a:latin typeface="Constantia" panose="02030602050306030303" pitchFamily="18" charset="0"/>
              </a:rPr>
              <a:t>(</a:t>
            </a:r>
            <a:r>
              <a:rPr lang="pl-PL" sz="2400" b="1" i="1" dirty="0" err="1" smtClean="0">
                <a:solidFill>
                  <a:schemeClr val="bg2">
                    <a:lumMod val="25000"/>
                  </a:schemeClr>
                </a:solidFill>
                <a:latin typeface="Constantia" panose="02030602050306030303" pitchFamily="18" charset="0"/>
              </a:rPr>
              <a:t>guitarist</a:t>
            </a:r>
            <a:r>
              <a:rPr lang="pl-PL" sz="2400" b="1" i="1" dirty="0" smtClean="0">
                <a:solidFill>
                  <a:schemeClr val="bg2">
                    <a:lumMod val="25000"/>
                  </a:schemeClr>
                </a:solidFill>
                <a:latin typeface="Constantia" panose="02030602050306030303" pitchFamily="18" charset="0"/>
              </a:rPr>
              <a:t>)</a:t>
            </a:r>
            <a:endParaRPr lang="pl-PL" sz="2400" b="1" i="1" dirty="0">
              <a:solidFill>
                <a:schemeClr val="bg2">
                  <a:lumMod val="25000"/>
                </a:schemeClr>
              </a:solidFill>
              <a:latin typeface="Constantia" panose="02030602050306030303" pitchFamily="18" charset="0"/>
            </a:endParaRPr>
          </a:p>
          <a:p>
            <a:pPr algn="ctr"/>
            <a:r>
              <a:rPr lang="pl-PL" sz="24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Constantia" panose="02030602050306030303" pitchFamily="18" charset="0"/>
              </a:rPr>
              <a:t>-kobieta-gitarzystka</a:t>
            </a:r>
          </a:p>
          <a:p>
            <a:pPr algn="ctr"/>
            <a:r>
              <a:rPr lang="pl-PL" sz="24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Constantia" panose="02030602050306030303" pitchFamily="18" charset="0"/>
              </a:rPr>
              <a:t>-mężczyzna-gitarzysta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844" y="1589388"/>
            <a:ext cx="3543858" cy="4725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4714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3485" y="2867977"/>
            <a:ext cx="4810515" cy="39900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Prostokąt 3"/>
          <p:cNvSpPr/>
          <p:nvPr/>
        </p:nvSpPr>
        <p:spPr>
          <a:xfrm>
            <a:off x="179512" y="404664"/>
            <a:ext cx="9058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7200" b="1" dirty="0" smtClean="0">
                <a:solidFill>
                  <a:schemeClr val="tx2">
                    <a:lumMod val="85000"/>
                    <a:lumOff val="1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Constantia" panose="02030602050306030303" pitchFamily="18" charset="0"/>
              </a:rPr>
              <a:t>Perkusja –</a:t>
            </a:r>
            <a:r>
              <a:rPr lang="pl-PL" sz="6600" b="1" dirty="0" smtClean="0">
                <a:solidFill>
                  <a:schemeClr val="tx2">
                    <a:lumMod val="85000"/>
                    <a:lumOff val="1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Constantia" panose="02030602050306030303" pitchFamily="18" charset="0"/>
              </a:rPr>
              <a:t> (</a:t>
            </a:r>
            <a:r>
              <a:rPr lang="pl-PL" sz="6600" b="1" dirty="0" err="1" smtClean="0">
                <a:solidFill>
                  <a:schemeClr val="tx2">
                    <a:lumMod val="85000"/>
                    <a:lumOff val="1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Constantia" panose="02030602050306030303" pitchFamily="18" charset="0"/>
              </a:rPr>
              <a:t>drums</a:t>
            </a:r>
            <a:r>
              <a:rPr lang="pl-PL" sz="6600" b="1" dirty="0" smtClean="0">
                <a:solidFill>
                  <a:schemeClr val="tx2">
                    <a:lumMod val="85000"/>
                    <a:lumOff val="1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Constantia" panose="02030602050306030303" pitchFamily="18" charset="0"/>
              </a:rPr>
              <a:t>)</a:t>
            </a:r>
            <a:endParaRPr lang="pl-PL" sz="66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95536" y="1484784"/>
            <a:ext cx="80648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>
                <a:latin typeface="Constantia" panose="02030602050306030303" pitchFamily="18" charset="0"/>
              </a:rPr>
              <a:t>ogólna nazwa zestawu </a:t>
            </a:r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latin typeface="Constantia" panose="02030602050306030303" pitchFamily="18" charset="0"/>
                <a:hlinkClick r:id="rId4" tooltip="Instrument perkusyjny"/>
              </a:rPr>
              <a:t>instrumentów perkusyjnych</a:t>
            </a:r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latin typeface="Constantia" panose="02030602050306030303" pitchFamily="18" charset="0"/>
              </a:rPr>
              <a:t>, </a:t>
            </a:r>
            <a:r>
              <a:rPr lang="pl-PL" sz="2400" b="1" dirty="0">
                <a:latin typeface="Constantia" panose="02030602050306030303" pitchFamily="18" charset="0"/>
              </a:rPr>
              <a:t>posiadająca różne znaczenie w zależności od rodzaju muzyki, jest to grupa instrumentów, na których muzyk może grać używając jednego </a:t>
            </a:r>
            <a:r>
              <a:rPr lang="pl-PL" sz="2400" b="1" dirty="0" smtClean="0">
                <a:latin typeface="Constantia" panose="02030602050306030303" pitchFamily="18" charset="0"/>
              </a:rPr>
              <a:t>instrumentu </a:t>
            </a:r>
            <a:r>
              <a:rPr lang="pl-PL" sz="2400" b="1" dirty="0">
                <a:latin typeface="Constantia" panose="02030602050306030303" pitchFamily="18" charset="0"/>
              </a:rPr>
              <a:t>lub dowolnie skompletowanego zestawu.</a:t>
            </a:r>
          </a:p>
        </p:txBody>
      </p:sp>
      <p:sp>
        <p:nvSpPr>
          <p:cNvPr id="5" name="Prostokąt 4"/>
          <p:cNvSpPr/>
          <p:nvPr/>
        </p:nvSpPr>
        <p:spPr>
          <a:xfrm>
            <a:off x="13005" y="4148274"/>
            <a:ext cx="41044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latin typeface="Constantia" panose="02030602050306030303" pitchFamily="18" charset="0"/>
              </a:rPr>
              <a:t>Osoba grająca na </a:t>
            </a:r>
            <a:r>
              <a:rPr lang="pl-PL" sz="2800" b="1" dirty="0" smtClean="0">
                <a:latin typeface="Constantia" panose="02030602050306030303" pitchFamily="18" charset="0"/>
              </a:rPr>
              <a:t>perkusji </a:t>
            </a:r>
            <a:r>
              <a:rPr lang="pl-PL" sz="2800" b="1" dirty="0">
                <a:latin typeface="Constantia" panose="02030602050306030303" pitchFamily="18" charset="0"/>
              </a:rPr>
              <a:t>nazywa się</a:t>
            </a:r>
            <a:r>
              <a:rPr lang="pl-PL" sz="2800" b="1" dirty="0" smtClean="0">
                <a:latin typeface="Constantia" panose="02030602050306030303" pitchFamily="18" charset="0"/>
              </a:rPr>
              <a:t>:</a:t>
            </a:r>
          </a:p>
          <a:p>
            <a:pPr algn="ctr"/>
            <a:r>
              <a:rPr lang="pl-PL" sz="2800" b="1" dirty="0" smtClean="0">
                <a:solidFill>
                  <a:srgbClr val="FFC000"/>
                </a:solidFill>
                <a:latin typeface="Constantia" panose="02030602050306030303" pitchFamily="18" charset="0"/>
              </a:rPr>
              <a:t>(</a:t>
            </a:r>
            <a:r>
              <a:rPr lang="pl-PL" sz="2800" b="1" dirty="0" err="1" smtClean="0">
                <a:solidFill>
                  <a:srgbClr val="FFC000"/>
                </a:solidFill>
                <a:latin typeface="Constantia" panose="02030602050306030303" pitchFamily="18" charset="0"/>
              </a:rPr>
              <a:t>drummer</a:t>
            </a:r>
            <a:r>
              <a:rPr lang="pl-PL" sz="2800" b="1" dirty="0" smtClean="0">
                <a:solidFill>
                  <a:srgbClr val="FFC000"/>
                </a:solidFill>
                <a:latin typeface="Constantia" panose="02030602050306030303" pitchFamily="18" charset="0"/>
              </a:rPr>
              <a:t>)</a:t>
            </a:r>
            <a:endParaRPr lang="pl-PL" sz="2800" b="1" dirty="0">
              <a:solidFill>
                <a:srgbClr val="FFC000"/>
              </a:solidFill>
              <a:latin typeface="Constantia" panose="02030602050306030303" pitchFamily="18" charset="0"/>
            </a:endParaRPr>
          </a:p>
          <a:p>
            <a:pPr algn="ctr"/>
            <a:r>
              <a:rPr lang="pl-PL" sz="2800" b="1" dirty="0" smtClean="0">
                <a:latin typeface="Constantia" panose="02030602050306030303" pitchFamily="18" charset="0"/>
              </a:rPr>
              <a:t>-kobieta- perkusistka</a:t>
            </a:r>
            <a:endParaRPr lang="pl-PL" sz="2800" b="1" dirty="0">
              <a:latin typeface="Constantia" panose="02030602050306030303" pitchFamily="18" charset="0"/>
            </a:endParaRPr>
          </a:p>
          <a:p>
            <a:pPr algn="ctr"/>
            <a:r>
              <a:rPr lang="pl-PL" sz="2800" b="1" dirty="0">
                <a:latin typeface="Constantia" panose="02030602050306030303" pitchFamily="18" charset="0"/>
              </a:rPr>
              <a:t>-</a:t>
            </a:r>
            <a:r>
              <a:rPr lang="pl-PL" sz="2800" b="1" dirty="0" smtClean="0">
                <a:latin typeface="Constantia" panose="02030602050306030303" pitchFamily="18" charset="0"/>
              </a:rPr>
              <a:t>mężczyzna-perkusista</a:t>
            </a:r>
            <a:endParaRPr lang="pl-PL" sz="2800" b="1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910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spekt">
    <a:dk1>
      <a:sysClr val="windowText" lastClr="000000"/>
    </a:dk1>
    <a:lt1>
      <a:sysClr val="window" lastClr="FFFFFF"/>
    </a:lt1>
    <a:dk2>
      <a:srgbClr val="323232"/>
    </a:dk2>
    <a:lt2>
      <a:srgbClr val="E3DED1"/>
    </a:lt2>
    <a:accent1>
      <a:srgbClr val="F07F09"/>
    </a:accent1>
    <a:accent2>
      <a:srgbClr val="9F2936"/>
    </a:accent2>
    <a:accent3>
      <a:srgbClr val="1B587C"/>
    </a:accent3>
    <a:accent4>
      <a:srgbClr val="4E8542"/>
    </a:accent4>
    <a:accent5>
      <a:srgbClr val="604878"/>
    </a:accent5>
    <a:accent6>
      <a:srgbClr val="C19859"/>
    </a:accent6>
    <a:hlink>
      <a:srgbClr val="6B9F25"/>
    </a:hlink>
    <a:folHlink>
      <a:srgbClr val="B26B02"/>
    </a:folHlink>
  </a:clrScheme>
</a:themeOverride>
</file>

<file path=ppt/theme/themeOverride2.xml><?xml version="1.0" encoding="utf-8"?>
<a:themeOverride xmlns:a="http://schemas.openxmlformats.org/drawingml/2006/main">
  <a:clrScheme name="Aspekt">
    <a:dk1>
      <a:sysClr val="windowText" lastClr="000000"/>
    </a:dk1>
    <a:lt1>
      <a:sysClr val="window" lastClr="FFFFFF"/>
    </a:lt1>
    <a:dk2>
      <a:srgbClr val="323232"/>
    </a:dk2>
    <a:lt2>
      <a:srgbClr val="E3DED1"/>
    </a:lt2>
    <a:accent1>
      <a:srgbClr val="F07F09"/>
    </a:accent1>
    <a:accent2>
      <a:srgbClr val="9F2936"/>
    </a:accent2>
    <a:accent3>
      <a:srgbClr val="1B587C"/>
    </a:accent3>
    <a:accent4>
      <a:srgbClr val="4E8542"/>
    </a:accent4>
    <a:accent5>
      <a:srgbClr val="604878"/>
    </a:accent5>
    <a:accent6>
      <a:srgbClr val="C19859"/>
    </a:accent6>
    <a:hlink>
      <a:srgbClr val="6B9F25"/>
    </a:hlink>
    <a:folHlink>
      <a:srgbClr val="B26B02"/>
    </a:folHlink>
  </a:clrScheme>
</a:themeOverride>
</file>

<file path=ppt/theme/themeOverride3.xml><?xml version="1.0" encoding="utf-8"?>
<a:themeOverride xmlns:a="http://schemas.openxmlformats.org/drawingml/2006/main">
  <a:clrScheme name="Średni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ppt/theme/themeOverride4.xml><?xml version="1.0" encoding="utf-8"?>
<a:themeOverride xmlns:a="http://schemas.openxmlformats.org/drawingml/2006/main">
  <a:clrScheme name="Kształt fali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ppt/theme/themeOverride5.xml><?xml version="1.0" encoding="utf-8"?>
<a:themeOverride xmlns:a="http://schemas.openxmlformats.org/drawingml/2006/main">
  <a:clrScheme name="Kształt fali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ppt/theme/themeOverride6.xml><?xml version="1.0" encoding="utf-8"?>
<a:themeOverride xmlns:a="http://schemas.openxmlformats.org/drawingml/2006/main">
  <a:clrScheme name="Horyzont">
    <a:dk1>
      <a:srgbClr val="000000"/>
    </a:dk1>
    <a:lt1>
      <a:srgbClr val="FFFFFF"/>
    </a:lt1>
    <a:dk2>
      <a:srgbClr val="1F2123"/>
    </a:dk2>
    <a:lt2>
      <a:srgbClr val="DC9E1F"/>
    </a:lt2>
    <a:accent1>
      <a:srgbClr val="7E97AD"/>
    </a:accent1>
    <a:accent2>
      <a:srgbClr val="CC8E60"/>
    </a:accent2>
    <a:accent3>
      <a:srgbClr val="7A6A60"/>
    </a:accent3>
    <a:accent4>
      <a:srgbClr val="B4936D"/>
    </a:accent4>
    <a:accent5>
      <a:srgbClr val="67787B"/>
    </a:accent5>
    <a:accent6>
      <a:srgbClr val="9D936F"/>
    </a:accent6>
    <a:hlink>
      <a:srgbClr val="646464"/>
    </a:hlink>
    <a:folHlink>
      <a:srgbClr val="969696"/>
    </a:folHlink>
  </a:clrScheme>
</a:themeOverride>
</file>

<file path=ppt/theme/themeOverride7.xml><?xml version="1.0" encoding="utf-8"?>
<a:themeOverride xmlns:a="http://schemas.openxmlformats.org/drawingml/2006/main">
  <a:clrScheme name="Horyzont">
    <a:dk1>
      <a:srgbClr val="000000"/>
    </a:dk1>
    <a:lt1>
      <a:srgbClr val="FFFFFF"/>
    </a:lt1>
    <a:dk2>
      <a:srgbClr val="1F2123"/>
    </a:dk2>
    <a:lt2>
      <a:srgbClr val="DC9E1F"/>
    </a:lt2>
    <a:accent1>
      <a:srgbClr val="7E97AD"/>
    </a:accent1>
    <a:accent2>
      <a:srgbClr val="CC8E60"/>
    </a:accent2>
    <a:accent3>
      <a:srgbClr val="7A6A60"/>
    </a:accent3>
    <a:accent4>
      <a:srgbClr val="B4936D"/>
    </a:accent4>
    <a:accent5>
      <a:srgbClr val="67787B"/>
    </a:accent5>
    <a:accent6>
      <a:srgbClr val="9D936F"/>
    </a:accent6>
    <a:hlink>
      <a:srgbClr val="646464"/>
    </a:hlink>
    <a:folHlink>
      <a:srgbClr val="969696"/>
    </a:folHlink>
  </a:clrScheme>
</a:themeOverride>
</file>

<file path=ppt/theme/themeOverride8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Hol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257</TotalTime>
  <Words>274</Words>
  <Application>Microsoft Office PowerPoint</Application>
  <PresentationFormat>Pokaz na ekranie (4:3)</PresentationFormat>
  <Paragraphs>51</Paragraphs>
  <Slides>11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9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21" baseType="lpstr">
      <vt:lpstr>Arial</vt:lpstr>
      <vt:lpstr>Calibri</vt:lpstr>
      <vt:lpstr>Constantia</vt:lpstr>
      <vt:lpstr>Courier New</vt:lpstr>
      <vt:lpstr>Monotype Corsiva</vt:lpstr>
      <vt:lpstr>Times New Roman</vt:lpstr>
      <vt:lpstr>Trebuchet MS</vt:lpstr>
      <vt:lpstr>Verdana</vt:lpstr>
      <vt:lpstr>Wingdings 2</vt:lpstr>
      <vt:lpstr>Spring</vt:lpstr>
      <vt:lpstr>Prezentacja opracowana  w ramach projektu  „Od dziecięcej ciekawości  do dojrzałości poznawczej”</vt:lpstr>
      <vt:lpstr>INSTRUMENTY MUZYCZNE -musical instruments-</vt:lpstr>
      <vt:lpstr>SKRZYPCE –(violin)-</vt:lpstr>
      <vt:lpstr>Prezentacja programu PowerPoint</vt:lpstr>
      <vt:lpstr>TRĄBKA –(trumpet)-</vt:lpstr>
      <vt:lpstr>Flet – (flute)-</vt:lpstr>
      <vt:lpstr>Prezentacja programu PowerPoint</vt:lpstr>
      <vt:lpstr>FORTEPIAN -(piano)-</vt:lpstr>
      <vt:lpstr>Prezentacja programu PowerPoint</vt:lpstr>
      <vt:lpstr>Gitara-(guitar)-</vt:lpstr>
      <vt:lpstr>Prezentacja programu PowerPoint</vt:lpstr>
    </vt:vector>
  </TitlesOfParts>
  <Company>Acer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Niezapominajki  to są kwiaty z bajki</dc:title>
  <dc:creator>Natalka</dc:creator>
  <cp:lastModifiedBy>DOMINO PROJECT</cp:lastModifiedBy>
  <cp:revision>33</cp:revision>
  <dcterms:created xsi:type="dcterms:W3CDTF">2014-05-29T16:30:19Z</dcterms:created>
  <dcterms:modified xsi:type="dcterms:W3CDTF">2015-06-08T19:16:43Z</dcterms:modified>
</cp:coreProperties>
</file>