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6" r:id="rId2"/>
    <p:sldId id="285" r:id="rId3"/>
    <p:sldId id="257" r:id="rId4"/>
    <p:sldId id="256" r:id="rId5"/>
    <p:sldId id="258" r:id="rId6"/>
    <p:sldId id="259" r:id="rId7"/>
    <p:sldId id="265" r:id="rId8"/>
    <p:sldId id="266" r:id="rId9"/>
    <p:sldId id="260" r:id="rId10"/>
    <p:sldId id="261" r:id="rId11"/>
    <p:sldId id="263" r:id="rId12"/>
    <p:sldId id="264" r:id="rId13"/>
    <p:sldId id="267" r:id="rId14"/>
    <p:sldId id="268" r:id="rId15"/>
    <p:sldId id="270" r:id="rId16"/>
    <p:sldId id="271" r:id="rId17"/>
    <p:sldId id="273" r:id="rId18"/>
    <p:sldId id="274" r:id="rId19"/>
    <p:sldId id="275" r:id="rId20"/>
    <p:sldId id="272" r:id="rId21"/>
    <p:sldId id="269" r:id="rId22"/>
    <p:sldId id="276" r:id="rId23"/>
    <p:sldId id="277" r:id="rId24"/>
    <p:sldId id="283" r:id="rId25"/>
    <p:sldId id="284" r:id="rId2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4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36367-CA1E-4A94-8674-7FF03F5B30A3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4F476-F6D4-4BA4-A0F0-424C83FB8AE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2730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6D6D0C-BCB2-42F3-8388-91879F30CAE2}" type="slidenum">
              <a:rPr lang="pl-PL" smtClean="0"/>
              <a:t>1</a:t>
            </a:fld>
            <a:endParaRPr lang="pl-PL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0059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DFC01C-3AFF-4ADC-8C4E-42A1B7EA33AF}" type="slidenum">
              <a:rPr lang="pl-PL" smtClean="0">
                <a:latin typeface="Times New Roman" pitchFamily="18" charset="0"/>
              </a:rPr>
              <a:pPr/>
              <a:t>3</a:t>
            </a:fld>
            <a:endParaRPr lang="pl-PL" smtClean="0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55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ytuł, tekst i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obiektu c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>
            <a:normAutofit/>
          </a:bodyPr>
          <a:lstStyle/>
          <a:p>
            <a:pPr lvl="0"/>
            <a:endParaRPr lang="pl-PL" noProof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57D98-FF0D-430A-B3ED-EA88F344D72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BBF46-2690-4F39-A600-CD43505E3FC7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DD1EA-3272-44A0-9A12-C47FA7EBDAF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2311" y="2636912"/>
            <a:ext cx="7772400" cy="1470025"/>
          </a:xfrm>
        </p:spPr>
        <p:txBody>
          <a:bodyPr>
            <a:noAutofit/>
          </a:bodyPr>
          <a:lstStyle/>
          <a:p>
            <a:pPr lvl="0"/>
            <a:r>
              <a:rPr lang="pl-PL" sz="3200" b="1" dirty="0" smtClean="0"/>
              <a:t>Prezentacja opracowana w ramach projektu „Od dziecięcej ciekawości do dojrzałości poznawczej”</a:t>
            </a:r>
            <a:r>
              <a:rPr lang="pl-PL" sz="3600" b="1" dirty="0" smtClean="0"/>
              <a:t> </a:t>
            </a:r>
            <a:endParaRPr lang="pl-PL" sz="3600" b="1" dirty="0"/>
          </a:p>
        </p:txBody>
      </p:sp>
      <p:sp>
        <p:nvSpPr>
          <p:cNvPr id="6" name="Prostokąt 5"/>
          <p:cNvSpPr/>
          <p:nvPr/>
        </p:nvSpPr>
        <p:spPr>
          <a:xfrm>
            <a:off x="0" y="1"/>
            <a:ext cx="9144000" cy="1988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4" name="Grupa 3"/>
          <p:cNvGrpSpPr>
            <a:grpSpLocks/>
          </p:cNvGrpSpPr>
          <p:nvPr/>
        </p:nvGrpSpPr>
        <p:grpSpPr bwMode="auto">
          <a:xfrm>
            <a:off x="53752" y="0"/>
            <a:ext cx="9036496" cy="1863911"/>
            <a:chOff x="0" y="-46038"/>
            <a:chExt cx="9036496" cy="1863911"/>
          </a:xfrm>
          <a:solidFill>
            <a:schemeClr val="bg1"/>
          </a:solidFill>
        </p:grpSpPr>
        <p:sp>
          <p:nvSpPr>
            <p:cNvPr id="15" name="Prostokąt 14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1058845" y="1533179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7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5" y="52658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6480" y="396547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Prostokąt 6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2843808" y="6326800"/>
            <a:ext cx="3528392" cy="34256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dirty="0" smtClean="0">
                <a:latin typeface="Arial" panose="020B0604020202020204" pitchFamily="34" charset="0"/>
                <a:cs typeface="Times New Roman" panose="02020603050405020304" pitchFamily="18" charset="0"/>
              </a:rPr>
              <a:t>„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46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2492896"/>
            <a:ext cx="8712968" cy="223224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riblet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l-P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Czy potrzebne są dobre maniery?</a:t>
            </a:r>
            <a:br>
              <a:rPr lang="pl-PL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r>
              <a:rPr lang="pl-PL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- Burza mózgów-</a:t>
            </a:r>
            <a:endParaRPr lang="pl-PL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029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/>
          </p:cNvSpPr>
          <p:nvPr/>
        </p:nvSpPr>
        <p:spPr>
          <a:xfrm>
            <a:off x="323528" y="1988840"/>
            <a:ext cx="5904656" cy="172819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>
              <a:lnSpc>
                <a:spcPct val="140000"/>
              </a:lnSpc>
            </a:pP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Savoir –</a:t>
            </a:r>
            <a:r>
              <a:rPr lang="pl-PL" sz="4400" dirty="0" err="1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vivre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 (</a:t>
            </a:r>
            <a:r>
              <a:rPr lang="pl-PL" sz="4400" dirty="0" err="1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fr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.) to zbi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</a:rPr>
              <a:t>ó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r zasad dobrego wychowania, znajomo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</a:rPr>
              <a:t>ść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 form towarzyskich, kt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</a:rPr>
              <a:t>ó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rych nale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</a:rPr>
              <a:t>ż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y przestrzega</a:t>
            </a:r>
            <a:r>
              <a:rPr lang="pl-PL" sz="4400" dirty="0" smtClean="0">
                <a:solidFill>
                  <a:srgbClr val="336699"/>
                </a:solidFill>
                <a:latin typeface="Comic Sans MS" pitchFamily="66" charset="0"/>
              </a:rPr>
              <a:t>ć</a:t>
            </a:r>
            <a:r>
              <a:rPr lang="pl-PL" sz="4400" i="1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.</a:t>
            </a:r>
            <a:r>
              <a:rPr lang="pl-PL" sz="4400" dirty="0" smtClean="0">
                <a:latin typeface="Comic Sans MS" pitchFamily="66" charset="0"/>
              </a:rPr>
              <a:t> </a:t>
            </a: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2555776" y="4221088"/>
            <a:ext cx="6084168" cy="230425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7500" lnSpcReduction="20000"/>
          </a:bodyPr>
          <a:lstStyle/>
          <a:p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Wyrażenie </a:t>
            </a:r>
            <a:r>
              <a:rPr lang="pl-PL" sz="44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Savoir - </a:t>
            </a:r>
            <a:r>
              <a:rPr lang="pl-PL" sz="44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vivre</a:t>
            </a:r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pochodzi z języka francuskiego i jest złożeniem dwóch czasowników w formie bezokolicznika. </a:t>
            </a:r>
          </a:p>
          <a:p>
            <a:r>
              <a:rPr lang="pl-PL" sz="44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Savoir</a:t>
            </a:r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znaczy </a:t>
            </a:r>
            <a:r>
              <a:rPr lang="pl-PL" sz="4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wiedzieć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za to</a:t>
            </a:r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pl-PL" sz="44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vivre</a:t>
            </a:r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znaczy po prostu </a:t>
            </a:r>
            <a:r>
              <a:rPr lang="pl-PL" sz="4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żyć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Stąd </a:t>
            </a:r>
            <a:r>
              <a:rPr lang="pl-PL" sz="4400" b="1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savoir - </a:t>
            </a:r>
            <a:r>
              <a:rPr lang="pl-PL" sz="4400" b="1" i="1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vivre</a:t>
            </a:r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przetłumaczyć można jako </a:t>
            </a:r>
            <a:r>
              <a:rPr lang="pl-PL" sz="44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sztuka życia</a:t>
            </a: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 </a:t>
            </a:r>
            <a:endParaRPr lang="pl-PL" sz="44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395536" y="332656"/>
            <a:ext cx="8352928" cy="129614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40000"/>
              </a:lnSpc>
            </a:pPr>
            <a:r>
              <a:rPr lang="pl-PL" sz="4400" b="1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Co to takiego savoir – </a:t>
            </a:r>
            <a:r>
              <a:rPr lang="pl-PL" sz="4400" b="1" dirty="0" err="1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vivre</a:t>
            </a:r>
            <a:r>
              <a:rPr lang="pl-PL" sz="4400" b="1" dirty="0" smtClean="0">
                <a:solidFill>
                  <a:srgbClr val="336699"/>
                </a:solidFill>
                <a:latin typeface="Comic Sans MS" pitchFamily="66" charset="0"/>
                <a:cs typeface="Times New Roman" pitchFamily="18" charset="0"/>
              </a:rPr>
              <a:t>?</a:t>
            </a:r>
            <a:r>
              <a:rPr lang="pl-PL" sz="4400" b="1" dirty="0" smtClean="0">
                <a:latin typeface="Comic Sans MS" pitchFamily="66" charset="0"/>
              </a:rPr>
              <a:t> </a:t>
            </a:r>
            <a:endParaRPr lang="pl-PL" sz="4400" dirty="0" smtClean="0">
              <a:latin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395536" y="332656"/>
            <a:ext cx="8208912" cy="309634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Gdy spotykamy nowych ludzi, staramy się okazać im, że są dla nas osobami szczególnymi. </a:t>
            </a:r>
          </a:p>
          <a:p>
            <a:pPr>
              <a:lnSpc>
                <a:spcPct val="150000"/>
              </a:lnSpc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Zawsze pamiętamy o tym, by: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Wstać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Uśmiechnąć się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Popatrzeć na daną osobę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Podać rękę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l-PL" sz="6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Powiedzieć: „Cześć, jak się masz........(imię)?’’ lub „Dzień dobry Panu (Pani)’’</a:t>
            </a:r>
          </a:p>
          <a:p>
            <a:pPr>
              <a:lnSpc>
                <a:spcPct val="150000"/>
              </a:lnSpc>
            </a:pPr>
            <a:endParaRPr lang="pl-PL" sz="44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2771800" y="3573016"/>
            <a:ext cx="5832648" cy="259228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40000" lnSpcReduction="20000"/>
          </a:bodyPr>
          <a:lstStyle/>
          <a:p>
            <a:pPr>
              <a:lnSpc>
                <a:spcPct val="150000"/>
              </a:lnSpc>
            </a:pP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Uśmiech można zrozumieć w każdym języku.</a:t>
            </a:r>
          </a:p>
          <a:p>
            <a:pPr>
              <a:lnSpc>
                <a:spcPct val="150000"/>
              </a:lnSpc>
            </a:pP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Rozjaśnia on twarz i dodaje jej ciepła.</a:t>
            </a:r>
          </a:p>
          <a:p>
            <a:pPr>
              <a:lnSpc>
                <a:spcPct val="150000"/>
              </a:lnSpc>
            </a:pP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Najpiękniejszym uśmiechem jest ten, który pochodzi z głębi serca. </a:t>
            </a:r>
          </a:p>
          <a:p>
            <a:pPr>
              <a:lnSpc>
                <a:spcPct val="150000"/>
              </a:lnSpc>
            </a:pP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Gdy go ofiarujemy, zazwyczaj otrzymujemy podobny w odpowiedzi.</a:t>
            </a:r>
            <a:endParaRPr lang="pl-PL" sz="4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4"/>
          <p:cNvSpPr/>
          <p:nvPr/>
        </p:nvSpPr>
        <p:spPr>
          <a:xfrm>
            <a:off x="3995936" y="4797152"/>
            <a:ext cx="4716016" cy="1634490"/>
          </a:xfrm>
          <a:prstGeom prst="round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Dobre maniery są sztuką 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stwarzania 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takiej atmosfery, dzięki której ludzie </a:t>
            </a:r>
          </a:p>
          <a:p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czują się dobrze w naszej obecności. 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Najlepsze 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maniery ma ten, kto stawia </a:t>
            </a:r>
          </a:p>
          <a:p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>najmniej osób w niezręcznej sytuacji. </a:t>
            </a: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395536" y="1844824"/>
            <a:ext cx="6552728" cy="259228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Zawsze przedstawiamy osobę młodszą starszej.</a:t>
            </a:r>
          </a:p>
          <a:p>
            <a:pPr lvl="1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„Babciu, to jest Jan Nowak.’’</a:t>
            </a:r>
          </a:p>
          <a:p>
            <a:pPr lvl="1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„Janie, to jest moja babcia.’’</a:t>
            </a:r>
          </a:p>
          <a:p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Zawsze przedstawiamy chłopca dziewczynie.</a:t>
            </a:r>
          </a:p>
          <a:p>
            <a:pPr lvl="1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„Aniu, to jest Piotrek</a:t>
            </a:r>
          </a:p>
          <a:p>
            <a:pPr lvl="1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Nasz najlepszy  siatkarz’’</a:t>
            </a:r>
          </a:p>
          <a:p>
            <a:r>
              <a:rPr lang="pl-PL" b="1" dirty="0" smtClean="0">
                <a:solidFill>
                  <a:srgbClr val="FF0000"/>
                </a:solidFill>
              </a:rPr>
              <a:t>Zawsze przedstawiamy mężczyznę kobiecie. 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Świadczy to o szczególnej czci i szacunku dla starszych oraz dla kobiet i dziewcząt</a:t>
            </a:r>
          </a:p>
          <a:p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95536" y="260648"/>
            <a:ext cx="8208912" cy="129614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</a:rPr>
              <a:t>JAK PRZEDSTAWIAĆ LUDZI?</a:t>
            </a:r>
            <a:endParaRPr lang="pl-PL" sz="44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/>
        </p:nvSpPr>
        <p:spPr>
          <a:xfrm>
            <a:off x="6012160" y="404664"/>
            <a:ext cx="2871936" cy="2096616"/>
          </a:xfrm>
          <a:prstGeom prst="round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Powitanie powinno być ciepłe i szczere.</a:t>
            </a: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95536" y="2924944"/>
            <a:ext cx="8352928" cy="36004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</a:rPr>
              <a:t>Czasem nie ma w pobliżu nikogo, kto mógłby nas przedstawić innym. Nie powinniśmy się czuć onieśmieleni.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W pełni właściwe jest przedstawienie się przez zwykłe powiedzenie 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„ Cześć, nazywam się Maria Skrzypek’’.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Mężczyźni podają sobie ręce, gdy są przedstawiani.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Mężczyźni podają kobiecie rękę, jeśli ona wyciągnie dłoń.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Kobiety podają sobie ręce jeśli chcą.</a:t>
            </a:r>
          </a:p>
          <a:p>
            <a:pPr>
              <a:buFont typeface="Arial" pitchFamily="34" charset="0"/>
              <a:buChar char="•"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Zawsze stosujemy zdecydowany uścisk dłoni. 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  Nie za silny, ani nie za słaby.</a:t>
            </a:r>
            <a:endParaRPr lang="pl-PL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611560" y="260648"/>
            <a:ext cx="4824536" cy="65645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3200" b="1" dirty="0" smtClean="0">
                <a:solidFill>
                  <a:schemeClr val="accent1">
                    <a:lumMod val="75000"/>
                  </a:schemeClr>
                </a:solidFill>
              </a:rPr>
              <a:t>PRZEDSTAWIANIE SIEBIE</a:t>
            </a:r>
            <a:endParaRPr lang="pl-PL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179512" y="1340768"/>
            <a:ext cx="8640960" cy="496855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Jaś rozmawia ze swoja koleżanką Madzią. 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Podchodzi do nich Jakub, kolega Jasia. 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Madzia nie zna Jakuba. 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Posłuchajcie, jak Jaś przedstawia Madzi swojego kolegę: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Jaś:    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Madziu, chciałbym ci przedstawić Jakuba.</a:t>
            </a: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Madzia: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Cześć, Jakub.</a:t>
            </a: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Jakub:  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Cześć.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  <a:p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Można też zrobić to nieco inaczej:</a:t>
            </a:r>
          </a:p>
          <a:p>
            <a:endParaRPr lang="pl-PL" sz="3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Jaś: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Madziu, poznaj mojego kolegę.</a:t>
            </a: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Jakub: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Cześć, jestem Jakub.</a:t>
            </a:r>
          </a:p>
          <a:p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</a:rPr>
              <a:t>Madzia: 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Cześć, jestem Madzia.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251520" y="188640"/>
            <a:ext cx="4896544" cy="79208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SCENKI SYTUACYJNE</a:t>
            </a:r>
            <a:r>
              <a:rPr lang="pl-PL" sz="2000" dirty="0" smtClean="0"/>
              <a:t> </a:t>
            </a:r>
            <a:endParaRPr lang="pl-PL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251520" y="1484784"/>
            <a:ext cx="8640960" cy="446449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A teraz popatrzcie i posłuchajcie, jak należy przedstawiać koleżanki i kolegów rodzicom lub innym osobom dorosłym:</a:t>
            </a: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endParaRPr lang="pl-PL" sz="12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Chłopiec: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Mamo, to jest mój kolega Kuba.</a:t>
            </a:r>
            <a:endParaRPr lang="pl-PL" sz="1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Mama:    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Dzień dobry, Kubo, miło mi cię poznać.</a:t>
            </a:r>
            <a:endParaRPr lang="pl-PL" sz="1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Kuba: 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Dzień dobry, pani.</a:t>
            </a:r>
            <a:endParaRPr lang="pl-PL" sz="4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251520" y="188640"/>
            <a:ext cx="4896544" cy="79208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</a:rPr>
              <a:t>SCENKI SYTUACYJNE</a:t>
            </a:r>
            <a:r>
              <a:rPr lang="pl-PL" sz="2000" dirty="0" smtClean="0"/>
              <a:t> </a:t>
            </a:r>
            <a:endParaRPr lang="pl-PL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1400" b="1" dirty="0" smtClean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pl-PL" sz="1400" b="1" dirty="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pl-PL" sz="3600" b="1" dirty="0" smtClean="0">
                <a:latin typeface="Calibri" pitchFamily="34" charset="0"/>
              </a:rPr>
              <a:t> </a:t>
            </a:r>
            <a:r>
              <a:rPr lang="pl-PL" sz="3600" dirty="0" smtClean="0">
                <a:latin typeface="Calibri" pitchFamily="34" charset="0"/>
              </a:rPr>
              <a:t/>
            </a:r>
            <a:br>
              <a:rPr lang="pl-PL" sz="3600" dirty="0" smtClean="0">
                <a:latin typeface="Calibri" pitchFamily="34" charset="0"/>
              </a:rPr>
            </a:br>
            <a:r>
              <a:rPr lang="pl-PL" sz="1400" dirty="0" smtClean="0">
                <a:latin typeface="Calibri" pitchFamily="34" charset="0"/>
              </a:rPr>
              <a:t/>
            </a:r>
            <a:br>
              <a:rPr lang="pl-PL" sz="1400" dirty="0" smtClean="0">
                <a:latin typeface="Calibri" pitchFamily="34" charset="0"/>
              </a:rPr>
            </a:br>
            <a:endParaRPr lang="pl-PL" sz="1400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79512" y="1916832"/>
            <a:ext cx="5400600" cy="432048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pl-PL" sz="2000" b="1" dirty="0" smtClean="0">
                <a:solidFill>
                  <a:srgbClr val="FF0000"/>
                </a:solidFill>
                <a:latin typeface="Calibri" pitchFamily="34" charset="0"/>
              </a:rPr>
              <a:t>Pory rozmów </a:t>
            </a:r>
            <a:r>
              <a:rPr lang="pl-PL" sz="2000" dirty="0" smtClean="0">
                <a:solidFill>
                  <a:srgbClr val="0000CC"/>
                </a:solidFill>
                <a:latin typeface="Calibri" pitchFamily="34" charset="0"/>
              </a:rPr>
              <a:t/>
            </a:r>
            <a:br>
              <a:rPr lang="pl-PL" sz="2000" dirty="0" smtClean="0">
                <a:solidFill>
                  <a:srgbClr val="0000CC"/>
                </a:solidFill>
                <a:latin typeface="Calibri" pitchFamily="34" charset="0"/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Pamiętajmy by przestrzegać pór dzwonienia. Standardowo  można  przyjąć,  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że nie powinno się dzwonić między  godziną  22.00 i 9.00 rano.</a:t>
            </a:r>
            <a:r>
              <a:rPr lang="pl-PL" sz="2000" dirty="0" smtClean="0">
                <a:latin typeface="Calibri" pitchFamily="34" charset="0"/>
              </a:rPr>
              <a:t/>
            </a:r>
            <a:br>
              <a:rPr lang="pl-PL" sz="2000" dirty="0" smtClean="0">
                <a:latin typeface="Calibri" pitchFamily="34" charset="0"/>
              </a:rPr>
            </a:br>
            <a:r>
              <a:rPr lang="pl-PL" sz="2000" b="1" dirty="0" smtClean="0">
                <a:solidFill>
                  <a:srgbClr val="FF0000"/>
                </a:solidFill>
                <a:latin typeface="Calibri" pitchFamily="34" charset="0"/>
              </a:rPr>
              <a:t>Przedstawianie się </a:t>
            </a:r>
            <a:r>
              <a:rPr lang="pl-PL" sz="2000" dirty="0" smtClean="0">
                <a:solidFill>
                  <a:srgbClr val="0000CC"/>
                </a:solidFill>
                <a:latin typeface="Calibri" pitchFamily="34" charset="0"/>
              </a:rPr>
              <a:t/>
            </a:r>
            <a:br>
              <a:rPr lang="pl-PL" sz="2000" dirty="0" smtClean="0">
                <a:solidFill>
                  <a:srgbClr val="0000CC"/>
                </a:solidFill>
                <a:latin typeface="Calibri" pitchFamily="34" charset="0"/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Każdy dzwoniący powinien przede wszystkim przedstawić się np. 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„Dzień dobry nazywam się Jan Kowalski czy mogę rozmawiać z Ewą Nowicką ‘’</a:t>
            </a:r>
            <a:endParaRPr lang="pl-PL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5724128" y="260648"/>
            <a:ext cx="3275856" cy="36004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r>
              <a:rPr lang="pl-PL" sz="2000" b="1" dirty="0" smtClean="0">
                <a:solidFill>
                  <a:srgbClr val="FF0000"/>
                </a:solidFill>
                <a:latin typeface="Calibri" pitchFamily="34" charset="0"/>
              </a:rPr>
              <a:t>Kto kończy rozmowę?</a:t>
            </a:r>
            <a:endParaRPr lang="pl-PL" sz="2000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Każda rozmowa telefoniczna powinna kończyć się podziękowaniem za rozmowę i pożegnaniem. Ma do tego prawo ten, kto zadzwonił. 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Przywilej pierwszeństwa przysługuje także osobom starszym, szefom rozmawiającym z podwładnymi. </a:t>
            </a:r>
            <a:endParaRPr lang="pl-PL" sz="200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332656"/>
            <a:ext cx="4896544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Rozmawiamy przez telefon 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6156176" y="4509120"/>
            <a:ext cx="2664296" cy="1800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274320" indent="-274320">
              <a:buClr>
                <a:schemeClr val="accent3"/>
              </a:buClr>
              <a:defRPr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</a:rPr>
              <a:t>	Wyłączamy telefon w miejscach, gdzie nie wolno z niego korzystać (np. kościół, teatr, kino, sala wykładowa, spotkanie biznesowe czy służbowe), </a:t>
            </a:r>
            <a:endParaRPr lang="pl-PL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539552" y="332656"/>
            <a:ext cx="8136904" cy="108012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Savoir - </a:t>
            </a:r>
            <a:r>
              <a:rPr lang="pl-PL" sz="3200" b="1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vivre</a:t>
            </a:r>
            <a:r>
              <a:rPr lang="pl-PL" sz="32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w kinie i w teatrze</a:t>
            </a:r>
            <a:endParaRPr lang="pl-PL" sz="3200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323528" y="1628800"/>
            <a:ext cx="6048672" cy="496855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algn="just"/>
            <a:r>
              <a:rPr lang="pl-PL" sz="3200" b="1" dirty="0" smtClean="0">
                <a:solidFill>
                  <a:srgbClr val="FF0000"/>
                </a:solidFill>
                <a:latin typeface="Calibri" pitchFamily="34" charset="0"/>
              </a:rPr>
              <a:t>PAMIĘTAJ!</a:t>
            </a:r>
          </a:p>
          <a:p>
            <a:pPr algn="just">
              <a:buFont typeface="Arial" pitchFamily="34" charset="0"/>
              <a:buChar char="•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Nie chodź do toalety kiedy tak naprawdę nie odczuwasz potrzeby. Częste chodzenie do łazienki może denerwować innych widzów i im przeszkadzać (warto wiedzieć: jeśli jesteś na maratonie filmowym, na pewno będą przerwy). </a:t>
            </a:r>
          </a:p>
          <a:p>
            <a:pPr algn="just">
              <a:buFont typeface="Arial" pitchFamily="34" charset="0"/>
              <a:buChar char="•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Nie kładź nóg na fotelu, który znajduje się przed Tobą! Pomyśl jak TY byś się czuł, gdybyś był na miejscu takiej osoby?</a:t>
            </a:r>
          </a:p>
          <a:p>
            <a:pPr algn="just">
              <a:buFont typeface="Arial" pitchFamily="34" charset="0"/>
              <a:buChar char="•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Nie rozmawiaj ze znajomymi, ewentualne komentarze wypowiadaj ściszonym głosem.</a:t>
            </a:r>
          </a:p>
          <a:p>
            <a:pPr algn="just"/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Przechodząc w rzędzie do swojego miejsca, przechodź koniecznie przodem do innych, pokazywanie innym pleców jest nieeleganckie.</a:t>
            </a:r>
          </a:p>
          <a:p>
            <a:pPr algn="just">
              <a:buFont typeface="Arial" pitchFamily="34" charset="0"/>
              <a:buChar char="•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Nie zostawiaj papierków, pustych opakowań po napojach i jedzeniu na siedzeniach lub pod nimi. Od tego są wystawione kosze przy wyjściu z sali.</a:t>
            </a:r>
          </a:p>
          <a:p>
            <a:pPr algn="just"/>
            <a:endParaRPr lang="pl-PL" sz="3200" dirty="0">
              <a:solidFill>
                <a:srgbClr val="0000CC"/>
              </a:solidFill>
              <a:latin typeface="Calibri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660232" y="1628800"/>
            <a:ext cx="2304256" cy="501317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55000" lnSpcReduction="20000"/>
          </a:bodyPr>
          <a:lstStyle/>
          <a:p>
            <a:r>
              <a:rPr lang="pl-PL" sz="3200" b="1" u="sng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W kinie:</a:t>
            </a: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na salę możesz wnieść jedzenie i napoje, najlepiej jednak wybierz „nieszeleszczące” przysmaki  i wygodne kubki, pasujące do miejsc specjalnie dla nich przeznaczonych.</a:t>
            </a:r>
          </a:p>
          <a:p>
            <a:r>
              <a:rPr lang="pl-PL" sz="3200" b="1" u="sng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W teatrze:</a:t>
            </a: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na salę nie powinieneś wnosić jedzenia. Jeżeli będziesz głodny możesz zjeść podczas antraktu, czyli przerwy pomiędzy częściami spektaklu.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862991" y="3244334"/>
            <a:ext cx="1418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/>
              <a:t>Złote zasady </a:t>
            </a:r>
            <a:endParaRPr lang="pl-PL" dirty="0"/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1403648" y="1484784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Po otrzymaniu prezentu, zakupionego towaru czy odpowiedzi na swoje pytanie nie zapomnij jeszcze o jednym dobrym słowie  </a:t>
            </a:r>
          </a:p>
          <a:p>
            <a:pPr algn="ctr"/>
            <a:r>
              <a:rPr lang="pl-PL" sz="4000" b="1" dirty="0" smtClean="0">
                <a:solidFill>
                  <a:schemeClr val="accent1">
                    <a:lumMod val="50000"/>
                  </a:schemeClr>
                </a:solidFill>
              </a:rPr>
              <a:t>„dziękuję!”. </a:t>
            </a:r>
            <a:endParaRPr lang="pl-PL" sz="32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1475656" y="188640"/>
            <a:ext cx="7272808" cy="40770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Dobre zachowanie przy stole.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Siadając do stołu mam umyte ręce i przebrany jestem w czyste ubranie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Przed spożywaniem posiłku życzę wszystkim „Smacznego”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Podczas jedzenia jem w ciszy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Przy stole siedzę prosto, nie zanadto blisko stołu. Podczas posiłku dłonie oparte mam o blat stołu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Mieszając herbatę łyżeczką robimy to delikatnie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Używamy sztućców do jedzenia (w lewej ręce trzymamy widelec, w prawej ręce trzymamy nóż)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Kończąc jedzenie wycieramy usta serwetką oraz dziękujemy za zjedzony posiłek. </a:t>
            </a: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395536" y="4509120"/>
            <a:ext cx="8316416" cy="213285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/>
          <a:p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Złe zachowanie przy stole.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Do stołu siadam w brudnej odzieży i z brudnymi rękoma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Siadając do stołu krzyczę i jestem niegrzeczny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Jedząc zupę siorbie i chlipię, uderzam łyżką o talerz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Jedząc mlaszczę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Po zjedzeniu posiłku dłubię w zębach </a:t>
            </a:r>
          </a:p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Łyżeczką, którą mieszam herbatę mocno uderzam o filiżankę lub szklankę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 smtClean="0"/>
              <a:t>Test – jak zachowywać się w różnych sytuacjach?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1403648" y="1484784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l-PL" sz="4400" b="1" dirty="0" smtClean="0">
                <a:solidFill>
                  <a:schemeClr val="accent1">
                    <a:lumMod val="75000"/>
                  </a:schemeClr>
                </a:solidFill>
              </a:rPr>
              <a:t>Test</a:t>
            </a:r>
            <a:r>
              <a:rPr lang="pl-PL" sz="7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pl-PL" sz="4000" b="1" dirty="0" smtClean="0">
                <a:solidFill>
                  <a:schemeClr val="accent1">
                    <a:lumMod val="75000"/>
                  </a:schemeClr>
                </a:solidFill>
              </a:rPr>
              <a:t>Moje zachowanie </a:t>
            </a:r>
            <a:br>
              <a:rPr lang="pl-PL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4000" b="1" dirty="0" smtClean="0">
                <a:solidFill>
                  <a:schemeClr val="accent1">
                    <a:lumMod val="75000"/>
                  </a:schemeClr>
                </a:solidFill>
              </a:rPr>
              <a:t>w różnych sytuacjach?</a:t>
            </a:r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403648" y="1484784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Telefonując do kogoś: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należy się najpierw przedstawić, </a:t>
            </a:r>
            <a:endParaRPr lang="pl-PL" sz="28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nie trzeba się przedstawiać.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pl-PL" sz="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-323165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259632" y="1340768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Przy drzwiach do klasy spotykają się dwie osoby 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wchodząca i wychodząca.                        Kto ma pierwszeństwo? </a:t>
            </a:r>
            <a:endParaRPr lang="pl-PL" sz="1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wchodząca. </a:t>
            </a:r>
            <a:endParaRPr lang="pl-PL" sz="20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wychodząca. </a:t>
            </a:r>
            <a:endParaRPr lang="pl-PL" sz="20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żadna. </a:t>
            </a:r>
            <a:endParaRPr lang="pl-PL" sz="1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547664" y="1268760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kt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 z wymienionych sytuacji absolutnie nie wolno korzystać z telefonu kom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rkowego? </a:t>
            </a:r>
            <a:endParaRPr lang="pl-PL" sz="1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parku. </a:t>
            </a:r>
            <a:endParaRPr lang="pl-PL" sz="20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podczas wizyty u przyjaciela. </a:t>
            </a:r>
            <a:endParaRPr lang="pl-PL" sz="20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kinie. </a:t>
            </a:r>
            <a:endParaRPr lang="pl-PL" sz="12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187624" y="1484784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Kto powinien zakończyć rozmowę telefoniczną?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osoba, kt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 zatelefonowała.</a:t>
            </a: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pl-PL" sz="24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osoba, do kt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 telefonowano.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331640" y="1340768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Można do kogoś dzwonić: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bez względu na porę, </a:t>
            </a:r>
            <a:endParaRPr lang="pl-PL" sz="28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biorąc pod uwagę porę.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331640" y="1412776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Siedzisz podczas przerwy na ławce. Podchodzi do Ciebie nauczyciel,  by porozmawiać. Należałoby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wstać, </a:t>
            </a:r>
            <a:endParaRPr lang="pl-PL" sz="28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ustąpić miejsca, </a:t>
            </a:r>
            <a:endParaRPr lang="pl-PL" sz="28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dalej siedzieć.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331640" y="1412776"/>
            <a:ext cx="6408712" cy="424847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l-PL" sz="40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Idąc do szkoły, spotykasz nauczyciela. Mówienie jemu "dzień dobry" jest według Ciebie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dobrym zwyczajem,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zbędne i kłopotliwe.</a:t>
            </a:r>
            <a:r>
              <a:rPr lang="pl-PL" sz="1400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 </a:t>
            </a:r>
            <a:endParaRPr lang="pl-PL" sz="4000" dirty="0" smtClean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043608" y="908720"/>
            <a:ext cx="6696744" cy="504056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ry z element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ubioru nie pasuje do sytuacji?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duże, ozdobne kolczyki na dyskotekę. </a:t>
            </a:r>
            <a:endParaRPr lang="pl-PL" sz="24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obuwie sportowe jako element eleganckiego stroju wizytowego. </a:t>
            </a:r>
            <a:endParaRPr lang="pl-PL" sz="24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biała bluzka na egzamin. </a:t>
            </a:r>
            <a:endParaRPr lang="pl-PL" sz="14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043608" y="908720"/>
            <a:ext cx="6696744" cy="504056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 twojego domu zawitał nowy kolega. Kogo komu przedstawimy w pierwszej kolejności?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kolegę rodzicom. </a:t>
            </a:r>
            <a:endParaRPr lang="pl-PL" sz="2800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rodzic</a:t>
            </a: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Cambria"/>
                <a:ea typeface="Times New Roman" pitchFamily="18" charset="0"/>
                <a:cs typeface="Times New Roman" pitchFamily="18" charset="0"/>
              </a:rPr>
              <a:t>ó</a:t>
            </a:r>
            <a:r>
              <a:rPr lang="pl-PL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koledze.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043608" y="908720"/>
            <a:ext cx="6696744" cy="504056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endParaRPr lang="pl-PL" sz="3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Jak podajemy komuś rękę?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a) Podajemy całą, prawą dłoń.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b) Podajemy całą, lewą dłoń.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c) Podajemy czubek obojętnie, której dłoni.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043608" y="908720"/>
            <a:ext cx="6696744" cy="504056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</a:rPr>
              <a:t>Kto pierwszy podaje dłoń? </a:t>
            </a:r>
          </a:p>
          <a:p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</a:rPr>
              <a:t>a) Kobieta mężczyźnie. </a:t>
            </a:r>
          </a:p>
          <a:p>
            <a:r>
              <a:rPr lang="pl-PL" sz="4400" dirty="0" smtClean="0">
                <a:solidFill>
                  <a:schemeClr val="accent1">
                    <a:lumMod val="75000"/>
                  </a:schemeClr>
                </a:solidFill>
              </a:rPr>
              <a:t>b) Mężczyzna kobiecie.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043608" y="908720"/>
            <a:ext cx="6696744" cy="504056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Kłaniamy się: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a) wszystkim znanym nam osobom,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b) tylko tym, których lubimy, </a:t>
            </a:r>
          </a:p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</a:rPr>
              <a:t>c) komu chcemy.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1011</Words>
  <Application>Microsoft Office PowerPoint</Application>
  <PresentationFormat>Pokaz na ekranie (4:3)</PresentationFormat>
  <Paragraphs>142</Paragraphs>
  <Slides>25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2" baseType="lpstr">
      <vt:lpstr>Arial</vt:lpstr>
      <vt:lpstr>Calibri</vt:lpstr>
      <vt:lpstr>Cambria</vt:lpstr>
      <vt:lpstr>Comic Sans MS</vt:lpstr>
      <vt:lpstr>Courier New</vt:lpstr>
      <vt:lpstr>Times New Roman</vt:lpstr>
      <vt:lpstr>Motyw pakietu Office</vt:lpstr>
      <vt:lpstr>Prezentacja opracowana w ramach projektu „Od dziecięcej ciekawości do dojrzałości poznawczej” </vt:lpstr>
      <vt:lpstr>Czy potrzebne są dobre maniery? - Burza mózgów-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 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Bogdan</dc:creator>
  <cp:lastModifiedBy>DOMINO PROJECT</cp:lastModifiedBy>
  <cp:revision>31</cp:revision>
  <dcterms:created xsi:type="dcterms:W3CDTF">2015-04-07T21:04:02Z</dcterms:created>
  <dcterms:modified xsi:type="dcterms:W3CDTF">2015-07-14T10:20:35Z</dcterms:modified>
</cp:coreProperties>
</file>