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7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73" r:id="rId11"/>
    <p:sldId id="270" r:id="rId12"/>
    <p:sldId id="272" r:id="rId13"/>
    <p:sldId id="271" r:id="rId14"/>
    <p:sldId id="263" r:id="rId15"/>
    <p:sldId id="269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0E7DA-BC30-4A89-A4F6-79FC8195BAD4}" type="datetimeFigureOut">
              <a:rPr lang="pl-PL" smtClean="0"/>
              <a:t>2015-07-28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2CDA35-FD11-411E-BFD3-A1F78EB4543A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CDA35-FD11-411E-BFD3-A1F78EB4543A}" type="slidenum">
              <a:rPr lang="pl-PL" smtClean="0"/>
              <a:t>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ójkąt równoramienny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ójkąt prostokątny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ójkąt równoramienny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1" name="Łącznik prosty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ójkąt prostokątny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1E6BD15-C701-4F1C-AAD4-981FE909B567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7E14447-9CC8-4FE8-B05F-11A79E3554E9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logo_pokl_miniatur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2500328" cy="1000132"/>
          </a:xfrm>
          <a:prstGeom prst="rect">
            <a:avLst/>
          </a:prstGeom>
        </p:spPr>
      </p:pic>
      <p:pic>
        <p:nvPicPr>
          <p:cNvPr id="6" name="Obraz 5" descr="ore_logo_edu_bez_adresu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12" y="357166"/>
            <a:ext cx="4104326" cy="1090615"/>
          </a:xfrm>
          <a:prstGeom prst="rect">
            <a:avLst/>
          </a:prstGeom>
        </p:spPr>
      </p:pic>
      <p:pic>
        <p:nvPicPr>
          <p:cNvPr id="7" name="Obraz 6" descr="swsz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140" y="4786322"/>
            <a:ext cx="1625499" cy="1662109"/>
          </a:xfrm>
          <a:prstGeom prst="rect">
            <a:avLst/>
          </a:prstGeom>
        </p:spPr>
      </p:pic>
      <p:pic>
        <p:nvPicPr>
          <p:cNvPr id="8" name="Obraz 7" descr="u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9454" y="357166"/>
            <a:ext cx="1743075" cy="1162050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1500166" y="2357430"/>
            <a:ext cx="6261650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 smtClean="0"/>
              <a:t>Model edukacyjny</a:t>
            </a:r>
          </a:p>
          <a:p>
            <a:pPr algn="ctr"/>
            <a:r>
              <a:rPr lang="pl-PL" sz="3600" b="1" dirty="0" smtClean="0"/>
              <a:t>Rodzina jako</a:t>
            </a:r>
          </a:p>
          <a:p>
            <a:pPr algn="ctr"/>
            <a:r>
              <a:rPr lang="pl-PL" sz="3600" b="1" dirty="0" smtClean="0"/>
              <a:t> środowisko wychowawcze</a:t>
            </a:r>
          </a:p>
          <a:p>
            <a:pPr algn="ctr"/>
            <a:r>
              <a:rPr lang="pl-PL" sz="2400" b="1" dirty="0" smtClean="0"/>
              <a:t>Autor: Anna Kilian</a:t>
            </a:r>
            <a:endParaRPr lang="pl-PL" sz="24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2000232" y="5572140"/>
            <a:ext cx="44903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Projekt Praktyka czyni Mistrza</a:t>
            </a:r>
          </a:p>
          <a:p>
            <a:r>
              <a:rPr lang="pl-PL" b="1" dirty="0" smtClean="0"/>
              <a:t>Śląska Wyższa Szkoła Zarządzania </a:t>
            </a:r>
          </a:p>
          <a:p>
            <a:r>
              <a:rPr lang="pl-PL" b="1" dirty="0" smtClean="0"/>
              <a:t>Im. Gen. Jerzego Ziętka w Katowicach</a:t>
            </a:r>
            <a:endParaRPr lang="pl-PL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357158" y="1285860"/>
            <a:ext cx="8229600" cy="1399032"/>
          </a:xfrm>
        </p:spPr>
        <p:txBody>
          <a:bodyPr/>
          <a:lstStyle/>
          <a:p>
            <a:pPr algn="ctr"/>
            <a:r>
              <a:rPr lang="pl-PL" dirty="0" smtClean="0"/>
              <a:t>Rodzina jako środowisko wychowawcze</a:t>
            </a:r>
            <a:endParaRPr lang="pl-PL" dirty="0"/>
          </a:p>
        </p:txBody>
      </p:sp>
      <p:sp>
        <p:nvSpPr>
          <p:cNvPr id="8" name="Tytuł 3"/>
          <p:cNvSpPr txBox="1">
            <a:spLocks/>
          </p:cNvSpPr>
          <p:nvPr/>
        </p:nvSpPr>
        <p:spPr>
          <a:xfrm>
            <a:off x="914400" y="5458968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42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Katarzyna </a:t>
            </a:r>
            <a:r>
              <a:rPr lang="pl-PL" sz="420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Witulska</a:t>
            </a:r>
            <a:r>
              <a:rPr kumimoji="0" lang="pl-PL" sz="4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pl-PL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Symbol zastępczy zawartości 5" descr="rodzin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143240" y="3286124"/>
            <a:ext cx="3643338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Pojęcie rodziny:</a:t>
            </a:r>
            <a:endParaRPr lang="pl-PL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214842"/>
          </a:xfrm>
        </p:spPr>
        <p:txBody>
          <a:bodyPr>
            <a:normAutofit fontScale="92500" lnSpcReduction="20000"/>
          </a:bodyPr>
          <a:lstStyle/>
          <a:p>
            <a:r>
              <a:rPr lang="pl-PL" dirty="0" smtClean="0"/>
              <a:t>„…Tworzenie rodziny to ogromnie trudne zadanie. Można je porównać do sytuacji, w której dwie firmy starają się połączyć swoje odrębne zasoby w celu wytworzenia wspólnego produktu. Wszystkie potencjalne słabe punkty tej operacji istnieją już w momencie, kiedy dorosły mężczyzna i dorosła kobieta decydują się, aby wspólnie poprowadzić dziecko na drodze od niemowlęcia do dorosłości…”</a:t>
            </a:r>
          </a:p>
          <a:p>
            <a:pPr algn="r">
              <a:buNone/>
            </a:pPr>
            <a:r>
              <a:rPr lang="pl-PL" dirty="0" smtClean="0"/>
              <a:t>Virginia </a:t>
            </a:r>
            <a:r>
              <a:rPr lang="pl-PL" dirty="0" err="1" smtClean="0"/>
              <a:t>Satir</a:t>
            </a:r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Cechy rodziny: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58204" cy="2903514"/>
          </a:xfrm>
        </p:spPr>
        <p:txBody>
          <a:bodyPr>
            <a:normAutofit fontScale="85000" lnSpcReduction="20000"/>
          </a:bodyPr>
          <a:lstStyle/>
          <a:p>
            <a:r>
              <a:rPr lang="pl-PL" dirty="0" smtClean="0"/>
              <a:t>Wspólne zamieszkanie członków,</a:t>
            </a:r>
          </a:p>
          <a:p>
            <a:r>
              <a:rPr lang="pl-PL" dirty="0" smtClean="0"/>
              <a:t>Wspólne nazwisko i wspólna własność,</a:t>
            </a:r>
          </a:p>
          <a:p>
            <a:r>
              <a:rPr lang="pl-PL" dirty="0" smtClean="0"/>
              <a:t>Ciągłość biologiczna,</a:t>
            </a:r>
          </a:p>
          <a:p>
            <a:r>
              <a:rPr lang="pl-PL" dirty="0" smtClean="0"/>
              <a:t>Wspólna kultura duchowa,</a:t>
            </a:r>
          </a:p>
          <a:p>
            <a:r>
              <a:rPr lang="pl-PL" dirty="0" smtClean="0"/>
              <a:t> zanik przywództwa typowego dla małej grupy,</a:t>
            </a:r>
          </a:p>
          <a:p>
            <a:r>
              <a:rPr lang="pl-PL" dirty="0" smtClean="0"/>
              <a:t>Wyraźny podział pokoleniowy,</a:t>
            </a:r>
          </a:p>
          <a:p>
            <a:r>
              <a:rPr lang="pl-PL" dirty="0" smtClean="0"/>
              <a:t>Intymność stosunków.</a:t>
            </a:r>
            <a:endParaRPr lang="pl-PL" dirty="0"/>
          </a:p>
        </p:txBody>
      </p:sp>
      <p:pic>
        <p:nvPicPr>
          <p:cNvPr id="5" name="Obraz 4" descr="pobran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3570" y="4429133"/>
            <a:ext cx="2786082" cy="216051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Funkcje rodziny wg                         F. Adamskiego:	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 smtClean="0"/>
              <a:t>Funkcje instytucjonalne </a:t>
            </a:r>
          </a:p>
          <a:p>
            <a:r>
              <a:rPr lang="pl-PL" dirty="0" smtClean="0"/>
              <a:t>Funkcje osobowe</a:t>
            </a:r>
          </a:p>
          <a:p>
            <a:pPr>
              <a:buNone/>
            </a:pPr>
            <a:r>
              <a:rPr lang="pl-PL" dirty="0" smtClean="0"/>
              <a:t>    Do funkcji instytucjonalnych, które dotyczą rodziny i małżeństwa jako instytucji społecznych należą:</a:t>
            </a:r>
          </a:p>
          <a:p>
            <a:r>
              <a:rPr lang="pl-PL" dirty="0" smtClean="0"/>
              <a:t>Funkcja prokreacyjna lub biologiczna, </a:t>
            </a:r>
          </a:p>
          <a:p>
            <a:r>
              <a:rPr lang="pl-PL" dirty="0" smtClean="0"/>
              <a:t>Funkcja ekonomiczna,</a:t>
            </a:r>
          </a:p>
          <a:p>
            <a:r>
              <a:rPr lang="pl-PL" dirty="0" smtClean="0"/>
              <a:t>Funkcja opiekuńcza,</a:t>
            </a:r>
          </a:p>
          <a:p>
            <a:r>
              <a:rPr lang="pl-PL" dirty="0" smtClean="0"/>
              <a:t>Funkcja socjalizacyjna,</a:t>
            </a:r>
          </a:p>
          <a:p>
            <a:r>
              <a:rPr lang="pl-PL" dirty="0" smtClean="0"/>
              <a:t>Funkcja stratyfikacyjna,</a:t>
            </a:r>
          </a:p>
          <a:p>
            <a:r>
              <a:rPr lang="pl-PL" dirty="0" smtClean="0"/>
              <a:t>Funkcja integracyjna.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Funkcje </a:t>
            </a:r>
            <a:r>
              <a:rPr lang="pl-PL" dirty="0" err="1" smtClean="0"/>
              <a:t>c.d</a:t>
            </a:r>
            <a:r>
              <a:rPr lang="pl-PL" dirty="0" smtClean="0"/>
              <a:t> 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1868" y="1785926"/>
            <a:ext cx="5143536" cy="485778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pl-PL" sz="3200" dirty="0" smtClean="0"/>
              <a:t>   Wśród funkcji osobowych, dotyczących rodziny jako grupy społecznej, wyróżnić należy trzy rodzaje:</a:t>
            </a:r>
          </a:p>
          <a:p>
            <a:pPr>
              <a:lnSpc>
                <a:spcPct val="80000"/>
              </a:lnSpc>
            </a:pPr>
            <a:r>
              <a:rPr lang="pl-PL" sz="3200" dirty="0" smtClean="0"/>
              <a:t>Funkcję małżeńską,</a:t>
            </a:r>
          </a:p>
          <a:p>
            <a:pPr>
              <a:lnSpc>
                <a:spcPct val="80000"/>
              </a:lnSpc>
            </a:pPr>
            <a:r>
              <a:rPr lang="pl-PL" sz="3200" dirty="0" smtClean="0"/>
              <a:t>Funkcję rodzicielską,</a:t>
            </a:r>
          </a:p>
          <a:p>
            <a:pPr>
              <a:lnSpc>
                <a:spcPct val="80000"/>
              </a:lnSpc>
            </a:pPr>
            <a:r>
              <a:rPr lang="pl-PL" sz="3200" dirty="0" smtClean="0"/>
              <a:t>Funkcję braterską.</a:t>
            </a:r>
          </a:p>
        </p:txBody>
      </p:sp>
      <p:pic>
        <p:nvPicPr>
          <p:cNvPr id="5" name="Obraz 4" descr="images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2285992"/>
            <a:ext cx="2438402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Rola rodziców: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58204" cy="2332010"/>
          </a:xfrm>
        </p:spPr>
        <p:txBody>
          <a:bodyPr>
            <a:normAutofit fontScale="55000" lnSpcReduction="20000"/>
          </a:bodyPr>
          <a:lstStyle/>
          <a:p>
            <a:r>
              <a:rPr lang="pl-PL" dirty="0" smtClean="0"/>
              <a:t>Od męskiej roli ojca oczekuje się dzielności, siły, zaradności, odpowiedzialności za podejmowane zadania, czuwania nad przestrzeganiem norm społecznych, stwarzania oparcia dla żony i całej grupy rodzinnej.</a:t>
            </a:r>
          </a:p>
          <a:p>
            <a:r>
              <a:rPr lang="pl-PL" dirty="0" smtClean="0"/>
              <a:t>Od kobiecej roli matki oczekuje się ekspresji uczuć, serdeczności, ciepła, wyrozumiałości  i tworzenia atmosfery emocjonalnej w rodzinie, zrozumienia i zaspokojenia potrzeb innych, wprowadzenia dziecka w krąg szerszej rodziny i tradycji.</a:t>
            </a:r>
          </a:p>
          <a:p>
            <a:r>
              <a:rPr lang="pl-PL" dirty="0" smtClean="0"/>
              <a:t>Ważnymi cechami roli matki jest jeszcze odpowiedzialność i opiekuńczość.</a:t>
            </a:r>
            <a:endParaRPr lang="pl-PL" dirty="0"/>
          </a:p>
        </p:txBody>
      </p:sp>
      <p:pic>
        <p:nvPicPr>
          <p:cNvPr id="6" name="Obraz 5" descr="images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29256" y="4286256"/>
            <a:ext cx="2286016" cy="17859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Potrzeby dziecka zaspokajane przez rodziców: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3117828"/>
          </a:xfrm>
        </p:spPr>
        <p:txBody>
          <a:bodyPr>
            <a:normAutofit fontScale="92500" lnSpcReduction="20000"/>
          </a:bodyPr>
          <a:lstStyle/>
          <a:p>
            <a:r>
              <a:rPr lang="pl-PL" dirty="0" smtClean="0"/>
              <a:t>Potrzeba życzliwości, ciepła i miłości,</a:t>
            </a:r>
          </a:p>
          <a:p>
            <a:r>
              <a:rPr lang="pl-PL" dirty="0" smtClean="0"/>
              <a:t>Potrzeba kontaktu i współdziałania z rodzicami,</a:t>
            </a:r>
          </a:p>
          <a:p>
            <a:r>
              <a:rPr lang="pl-PL" dirty="0" smtClean="0"/>
              <a:t>Potrzeba </a:t>
            </a:r>
            <a:r>
              <a:rPr lang="pl-PL" dirty="0" err="1" smtClean="0"/>
              <a:t>samourzeczywistnienia</a:t>
            </a:r>
            <a:r>
              <a:rPr lang="pl-PL" dirty="0" smtClean="0"/>
              <a:t>,</a:t>
            </a:r>
          </a:p>
          <a:p>
            <a:r>
              <a:rPr lang="pl-PL" dirty="0" smtClean="0"/>
              <a:t>Potrzeba szacunku dla rozwijającej się odrębnej jednostki,</a:t>
            </a:r>
          </a:p>
          <a:p>
            <a:r>
              <a:rPr lang="pl-PL" dirty="0" smtClean="0"/>
              <a:t>Potrzeba wzoru.</a:t>
            </a:r>
          </a:p>
        </p:txBody>
      </p:sp>
      <p:pic>
        <p:nvPicPr>
          <p:cNvPr id="4" name="Obraz 3" descr="images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4643446"/>
            <a:ext cx="3571900" cy="147637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Typy postaw rodzicielskich wg L. </a:t>
            </a:r>
            <a:r>
              <a:rPr lang="pl-PL" dirty="0" err="1" smtClean="0"/>
              <a:t>Kannera</a:t>
            </a:r>
            <a:r>
              <a:rPr lang="pl-PL" dirty="0" smtClean="0"/>
              <a:t>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714908"/>
          </a:xfrm>
        </p:spPr>
        <p:txBody>
          <a:bodyPr>
            <a:normAutofit fontScale="92500"/>
          </a:bodyPr>
          <a:lstStyle/>
          <a:p>
            <a:endParaRPr lang="pl-PL" dirty="0" smtClean="0"/>
          </a:p>
          <a:p>
            <a:r>
              <a:rPr lang="pl-PL" dirty="0" smtClean="0"/>
              <a:t>Akceptacja i miłość- „Dziecko jest centrum moich zainteresowań”.</a:t>
            </a:r>
          </a:p>
          <a:p>
            <a:r>
              <a:rPr lang="pl-PL" dirty="0" smtClean="0"/>
              <a:t>Jawne odrzucenie- ”Nienawidzę dziecka, nie będę się dręczyć z jego powodu”.</a:t>
            </a:r>
          </a:p>
          <a:p>
            <a:r>
              <a:rPr lang="pl-PL" dirty="0" smtClean="0"/>
              <a:t>Nadmierne wymaganie- „Nie chcę dziecka takiego jakim jest, muszę je zmienić”.</a:t>
            </a:r>
          </a:p>
          <a:p>
            <a:r>
              <a:rPr lang="pl-PL" dirty="0" smtClean="0"/>
              <a:t>Nadmierna opieka- „Robię wszystko dla dziecka; poświęcam się dla niego”.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Typy postaw rodzicielskich wg M. Ziemskiej 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257176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l-PL" dirty="0" smtClean="0"/>
              <a:t>    Ziemska wyróżnia postawy właściwe i niewłaściwe. Do tych pierwszych należy:</a:t>
            </a:r>
          </a:p>
          <a:p>
            <a:r>
              <a:rPr lang="pl-PL" dirty="0" smtClean="0"/>
              <a:t>Akceptacja dziecka,</a:t>
            </a:r>
          </a:p>
          <a:p>
            <a:r>
              <a:rPr lang="pl-PL" dirty="0" smtClean="0"/>
              <a:t> Współdziałanie z nim,</a:t>
            </a:r>
          </a:p>
          <a:p>
            <a:r>
              <a:rPr lang="pl-PL" dirty="0" smtClean="0"/>
              <a:t>Dawanie rozumnej swobody,</a:t>
            </a:r>
          </a:p>
          <a:p>
            <a:r>
              <a:rPr lang="pl-PL" dirty="0" smtClean="0"/>
              <a:t>Uznanie praw dziecka                   </a:t>
            </a:r>
            <a:endParaRPr lang="pl-PL" dirty="0"/>
          </a:p>
        </p:txBody>
      </p:sp>
      <p:pic>
        <p:nvPicPr>
          <p:cNvPr id="5" name="Obraz 4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4357694"/>
            <a:ext cx="2500330" cy="20859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Typy postaw </a:t>
            </a:r>
            <a:r>
              <a:rPr lang="pl-PL" dirty="0" err="1" smtClean="0"/>
              <a:t>c.d</a:t>
            </a:r>
            <a:r>
              <a:rPr lang="pl-PL" dirty="0" smtClean="0"/>
              <a:t>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    Do typów postaw niewłaściwych zalicza się:</a:t>
            </a:r>
          </a:p>
          <a:p>
            <a:r>
              <a:rPr lang="pl-PL" dirty="0" smtClean="0"/>
              <a:t>Nadmierny dystans uczuciowy,</a:t>
            </a:r>
          </a:p>
          <a:p>
            <a:r>
              <a:rPr lang="pl-PL" dirty="0" smtClean="0"/>
              <a:t>Nadmierna koncentracja na dziecku,</a:t>
            </a:r>
          </a:p>
          <a:p>
            <a:r>
              <a:rPr lang="pl-PL" dirty="0" smtClean="0"/>
              <a:t>Dominacja,</a:t>
            </a:r>
          </a:p>
          <a:p>
            <a:r>
              <a:rPr lang="pl-PL" dirty="0" smtClean="0"/>
              <a:t>Uległość wobec dziecka.</a:t>
            </a:r>
          </a:p>
          <a:p>
            <a:pPr>
              <a:buNone/>
            </a:pP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4" name="Obraz 3" descr="images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6578" y="4357694"/>
            <a:ext cx="1785950" cy="170497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Pojęcie struktury rodziny: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857752"/>
          </a:xfrm>
        </p:spPr>
        <p:txBody>
          <a:bodyPr/>
          <a:lstStyle/>
          <a:p>
            <a:pPr>
              <a:buNone/>
            </a:pPr>
            <a:endParaRPr lang="pl-PL" dirty="0" smtClean="0"/>
          </a:p>
          <a:p>
            <a:r>
              <a:rPr lang="pl-PL" dirty="0" smtClean="0"/>
              <a:t>„Stałe normy, nie zawsze sformalizowane, wewnątrz których przebiega życie i zachowanie małżeńsko-rodzinne. Jest to zatem system modelowych zachowań pomiędzy członkami rodziny oraz rodziną a siłami zewnętrznymi, które na nią oddziałują.”</a:t>
            </a:r>
          </a:p>
          <a:p>
            <a:pPr algn="r">
              <a:buNone/>
            </a:pPr>
            <a:r>
              <a:rPr lang="pl-PL" dirty="0" smtClean="0"/>
              <a:t>	F. Adamski</a:t>
            </a:r>
            <a:endParaRPr lang="pl-PL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 struktury rodziny zaliczamy: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2643182"/>
            <a:ext cx="8229600" cy="3500454"/>
          </a:xfrm>
        </p:spPr>
        <p:txBody>
          <a:bodyPr>
            <a:normAutofit fontScale="85000" lnSpcReduction="10000"/>
          </a:bodyPr>
          <a:lstStyle/>
          <a:p>
            <a:r>
              <a:rPr lang="pl-PL" dirty="0" smtClean="0"/>
              <a:t>Formy instytucjonalne tworzące małżeństwo,</a:t>
            </a:r>
          </a:p>
          <a:p>
            <a:r>
              <a:rPr lang="pl-PL" dirty="0" smtClean="0"/>
              <a:t>Wzory regulujące współżycie wewnątrz rodziny oraz wyznaczające hierarchię władzy i autorytetu,</a:t>
            </a:r>
          </a:p>
          <a:p>
            <a:r>
              <a:rPr lang="pl-PL" dirty="0" smtClean="0"/>
              <a:t>Układ wzajemnie powiązanych ról,</a:t>
            </a:r>
          </a:p>
          <a:p>
            <a:r>
              <a:rPr lang="pl-PL" dirty="0" smtClean="0"/>
              <a:t>Struktury dziedziczenia majątku, władzy czy nazwiska,</a:t>
            </a:r>
          </a:p>
          <a:p>
            <a:r>
              <a:rPr lang="pl-PL" dirty="0" smtClean="0"/>
              <a:t>Fazy życia małżeńsko-rodzinnego.</a:t>
            </a:r>
            <a:endParaRPr lang="pl-PL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Podsumowanie: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357586"/>
          </a:xfrm>
        </p:spPr>
        <p:txBody>
          <a:bodyPr>
            <a:normAutofit fontScale="85000" lnSpcReduction="20000"/>
          </a:bodyPr>
          <a:lstStyle/>
          <a:p>
            <a:r>
              <a:rPr lang="pl-PL" dirty="0" smtClean="0"/>
              <a:t>W procesie rozwoju społecznego dziecka stosunki łączące rodziców z dziećmi stanowią czynnik o podstawowym znaczeniu. </a:t>
            </a:r>
          </a:p>
          <a:p>
            <a:r>
              <a:rPr lang="pl-PL" dirty="0" smtClean="0"/>
              <a:t>Postawy rodziców wpływają na zachowanie dziecka i kształtują jego osobowość. Pierwsze kontakty ze światem realizują się za pośrednictwem matki, a potem obojga rodziców, którzy dostarczają dziecku informacji i wskazówek, pomagających mu przystosować się do sytuacji życiowych. </a:t>
            </a:r>
            <a:endParaRPr lang="pl-PL" dirty="0"/>
          </a:p>
        </p:txBody>
      </p:sp>
      <p:pic>
        <p:nvPicPr>
          <p:cNvPr id="4" name="Obraz 3" descr="images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357166"/>
            <a:ext cx="2257425" cy="2028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Dziękuje za uwagę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Katarzyna </a:t>
            </a:r>
            <a:r>
              <a:rPr lang="pl-PL" dirty="0" err="1" smtClean="0"/>
              <a:t>Witulska</a:t>
            </a:r>
            <a:endParaRPr lang="pl-PL" dirty="0"/>
          </a:p>
        </p:txBody>
      </p:sp>
      <p:pic>
        <p:nvPicPr>
          <p:cNvPr id="5" name="Obraz 4" descr="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32" y="1928802"/>
            <a:ext cx="5857916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nergetyczny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Energetyczny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331</TotalTime>
  <Words>590</Words>
  <Application>Microsoft Office PowerPoint</Application>
  <PresentationFormat>Pokaz na ekranie (4:3)</PresentationFormat>
  <Paragraphs>87</Paragraphs>
  <Slides>15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Energetyczny</vt:lpstr>
      <vt:lpstr>Slajd 1</vt:lpstr>
      <vt:lpstr>Rodzina jako środowisko wychowawcze</vt:lpstr>
      <vt:lpstr>Pojęcie rodziny:</vt:lpstr>
      <vt:lpstr>Cechy rodziny:</vt:lpstr>
      <vt:lpstr>Funkcje rodziny wg                         F. Adamskiego: </vt:lpstr>
      <vt:lpstr>Funkcje c.d :</vt:lpstr>
      <vt:lpstr>Rola rodziców:</vt:lpstr>
      <vt:lpstr>Potrzeby dziecka zaspokajane przez rodziców:</vt:lpstr>
      <vt:lpstr>Typy postaw rodzicielskich wg L. Kannera:</vt:lpstr>
      <vt:lpstr>Typy postaw rodzicielskich wg M. Ziemskiej :</vt:lpstr>
      <vt:lpstr>Typy postaw c.d:</vt:lpstr>
      <vt:lpstr>Pojęcie struktury rodziny:</vt:lpstr>
      <vt:lpstr>Do struktury rodziny zaliczamy:</vt:lpstr>
      <vt:lpstr>Podsumowanie:</vt:lpstr>
      <vt:lpstr>Dziękuje za uwagę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Rem-Max</dc:creator>
  <cp:lastModifiedBy>afortuna</cp:lastModifiedBy>
  <cp:revision>38</cp:revision>
  <dcterms:created xsi:type="dcterms:W3CDTF">2012-12-05T17:41:49Z</dcterms:created>
  <dcterms:modified xsi:type="dcterms:W3CDTF">2015-07-28T07:27:53Z</dcterms:modified>
</cp:coreProperties>
</file>