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35"/>
  </p:notesMasterIdLst>
  <p:sldIdLst>
    <p:sldId id="289" r:id="rId2"/>
    <p:sldId id="256" r:id="rId3"/>
    <p:sldId id="257" r:id="rId4"/>
    <p:sldId id="258" r:id="rId5"/>
    <p:sldId id="260" r:id="rId6"/>
    <p:sldId id="261" r:id="rId7"/>
    <p:sldId id="272" r:id="rId8"/>
    <p:sldId id="265" r:id="rId9"/>
    <p:sldId id="266" r:id="rId10"/>
    <p:sldId id="267" r:id="rId11"/>
    <p:sldId id="270" r:id="rId12"/>
    <p:sldId id="271" r:id="rId13"/>
    <p:sldId id="277" r:id="rId14"/>
    <p:sldId id="273" r:id="rId15"/>
    <p:sldId id="278" r:id="rId16"/>
    <p:sldId id="268" r:id="rId17"/>
    <p:sldId id="279" r:id="rId18"/>
    <p:sldId id="262" r:id="rId19"/>
    <p:sldId id="263" r:id="rId20"/>
    <p:sldId id="280" r:id="rId21"/>
    <p:sldId id="281" r:id="rId22"/>
    <p:sldId id="269" r:id="rId23"/>
    <p:sldId id="282" r:id="rId24"/>
    <p:sldId id="283" r:id="rId25"/>
    <p:sldId id="284" r:id="rId26"/>
    <p:sldId id="285" r:id="rId27"/>
    <p:sldId id="274" r:id="rId28"/>
    <p:sldId id="276" r:id="rId29"/>
    <p:sldId id="275" r:id="rId30"/>
    <p:sldId id="286" r:id="rId31"/>
    <p:sldId id="264" r:id="rId32"/>
    <p:sldId id="287" r:id="rId33"/>
    <p:sldId id="288" r:id="rId3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109BFA-44F3-488F-A474-B72BB47187F4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69C167-7766-4E60-B6ED-1CCC10E5AEC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923422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69C167-7766-4E60-B6ED-1CCC10E5AECA}" type="slidenum">
              <a:rPr lang="pl-PL" smtClean="0"/>
              <a:pPr/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00143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D17FA3B-C404-4317-B0BC-953931111309}" type="datetimeFigureOut">
              <a:rPr lang="pl-PL" smtClean="0"/>
              <a:pPr/>
              <a:t>2015-07-28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931897F-8F23-433E-A660-EFF8D3EDA50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 descr="logo_pokl_miniaturk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357166"/>
            <a:ext cx="2708763" cy="1083506"/>
          </a:xfrm>
        </p:spPr>
      </p:pic>
      <p:pic>
        <p:nvPicPr>
          <p:cNvPr id="5" name="Obraz 4" descr="ore_logo_edu_bez_adres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39" y="357166"/>
            <a:ext cx="3835483" cy="1019177"/>
          </a:xfrm>
          <a:prstGeom prst="rect">
            <a:avLst/>
          </a:prstGeom>
        </p:spPr>
      </p:pic>
      <p:pic>
        <p:nvPicPr>
          <p:cNvPr id="6" name="Obraz 5" descr="u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612" y="285728"/>
            <a:ext cx="1607355" cy="1071570"/>
          </a:xfrm>
          <a:prstGeom prst="rect">
            <a:avLst/>
          </a:prstGeom>
        </p:spPr>
      </p:pic>
      <p:pic>
        <p:nvPicPr>
          <p:cNvPr id="7" name="Obraz 6" descr="swsz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2942" y="4286257"/>
            <a:ext cx="1676747" cy="1714512"/>
          </a:xfrm>
          <a:prstGeom prst="rect">
            <a:avLst/>
          </a:prstGeom>
        </p:spPr>
      </p:pic>
      <p:sp>
        <p:nvSpPr>
          <p:cNvPr id="8" name="pole tekstowe 7"/>
          <p:cNvSpPr txBox="1"/>
          <p:nvPr/>
        </p:nvSpPr>
        <p:spPr>
          <a:xfrm>
            <a:off x="571472" y="2500306"/>
            <a:ext cx="7858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/>
              <a:t>Model edukacyjny</a:t>
            </a:r>
          </a:p>
          <a:p>
            <a:r>
              <a:rPr lang="pl-PL" sz="3600" dirty="0" smtClean="0"/>
              <a:t>Koń Eustachy uczy dobrych manier</a:t>
            </a:r>
          </a:p>
          <a:p>
            <a:pPr algn="ctr"/>
            <a:r>
              <a:rPr lang="pl-PL" dirty="0" smtClean="0"/>
              <a:t>Autor: Marta Galewska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428728" y="4786322"/>
            <a:ext cx="42755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Projekt: Praktyka czyni Mistrza</a:t>
            </a:r>
          </a:p>
          <a:p>
            <a:r>
              <a:rPr lang="pl-PL" b="1" dirty="0" smtClean="0"/>
              <a:t>Śląska Wyższa Szkoła Zarządzania</a:t>
            </a:r>
          </a:p>
          <a:p>
            <a:r>
              <a:rPr lang="pl-PL" b="1" dirty="0" smtClean="0"/>
              <a:t>Im. Gen. Jerzego Ziętka w </a:t>
            </a:r>
            <a:r>
              <a:rPr lang="pl-PL" b="1" dirty="0" smtClean="0"/>
              <a:t>K</a:t>
            </a:r>
            <a:r>
              <a:rPr lang="pl-PL" b="1" dirty="0" smtClean="0"/>
              <a:t>atowicach </a:t>
            </a:r>
            <a:endParaRPr lang="pl-PL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pl-PL" dirty="0" smtClean="0"/>
              <a:t>Eustachy uczy dzieci dobrych manier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r>
              <a:rPr lang="pl-PL" dirty="0" smtClean="0"/>
              <a:t>Autorski projekt: </a:t>
            </a:r>
            <a:r>
              <a:rPr lang="pl-PL" dirty="0" err="1" smtClean="0"/>
              <a:t>Salma</a:t>
            </a:r>
            <a:r>
              <a:rPr lang="pl-PL" dirty="0" smtClean="0"/>
              <a:t> Marta Galewska </a:t>
            </a:r>
          </a:p>
          <a:p>
            <a:r>
              <a:rPr lang="pl-PL" dirty="0" smtClean="0"/>
              <a:t>www.salma.pl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0779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w XX wieku w szkołach europejskich były przedmioty, na których uczono etykiety</a:t>
            </a:r>
          </a:p>
          <a:p>
            <a:endParaRPr lang="pl-PL" dirty="0" smtClean="0"/>
          </a:p>
          <a:p>
            <a:r>
              <a:rPr lang="pl-PL" dirty="0" smtClean="0"/>
              <a:t>w przedwojennej Polsce uczyły jej „damy klasowe”</a:t>
            </a:r>
          </a:p>
          <a:p>
            <a:endParaRPr lang="pl-PL" dirty="0"/>
          </a:p>
          <a:p>
            <a:r>
              <a:rPr lang="pl-PL" dirty="0" smtClean="0"/>
              <a:t>są niezbędne by radzić sobie w życiu codziennym</a:t>
            </a:r>
          </a:p>
          <a:p>
            <a:endParaRPr lang="pl-PL" dirty="0" smtClean="0"/>
          </a:p>
          <a:p>
            <a:r>
              <a:rPr lang="pl-PL" dirty="0" smtClean="0"/>
              <a:t>umiejętność zachowania się definiuje nas jako ludzi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11560" y="332656"/>
            <a:ext cx="7756263" cy="1126258"/>
          </a:xfrm>
        </p:spPr>
        <p:txBody>
          <a:bodyPr>
            <a:normAutofit/>
          </a:bodyPr>
          <a:lstStyle/>
          <a:p>
            <a:r>
              <a:rPr lang="pl-PL" sz="4800" dirty="0">
                <a:latin typeface="Cambria"/>
                <a:ea typeface="Batang"/>
                <a:cs typeface="Times New Roman"/>
              </a:rPr>
              <a:t>D</a:t>
            </a:r>
            <a:r>
              <a:rPr lang="pl-PL" sz="4800" dirty="0" smtClean="0">
                <a:latin typeface="Cambria"/>
                <a:ea typeface="Batang"/>
                <a:cs typeface="Times New Roman"/>
              </a:rPr>
              <a:t>obre maniery na co dzień</a:t>
            </a:r>
            <a:endParaRPr lang="pl-PL" sz="4800" dirty="0"/>
          </a:p>
        </p:txBody>
      </p:sp>
    </p:spTree>
    <p:extLst>
      <p:ext uri="{BB962C8B-B14F-4D97-AF65-F5344CB8AC3E}">
        <p14:creationId xmlns:p14="http://schemas.microsoft.com/office/powerpoint/2010/main" xmlns="" val="392561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Stosowanie się do zasad i ram społecznych </a:t>
            </a:r>
          </a:p>
          <a:p>
            <a:pPr marL="0" indent="0" algn="ctr">
              <a:buNone/>
            </a:pPr>
            <a:r>
              <a:rPr lang="pl-PL" dirty="0" smtClean="0"/>
              <a:t>Współżycie </a:t>
            </a:r>
            <a:r>
              <a:rPr lang="pl-PL" dirty="0"/>
              <a:t>z innymi ludźmi </a:t>
            </a:r>
            <a:endParaRPr lang="pl-PL" dirty="0" smtClean="0"/>
          </a:p>
          <a:p>
            <a:pPr marL="0" lvl="0" indent="0" algn="ctr">
              <a:buClr>
                <a:srgbClr val="873624"/>
              </a:buClr>
              <a:buNone/>
            </a:pPr>
            <a:r>
              <a:rPr lang="pl-PL" dirty="0">
                <a:solidFill>
                  <a:prstClr val="black">
                    <a:lumMod val="85000"/>
                    <a:lumOff val="15000"/>
                  </a:prstClr>
                </a:solidFill>
              </a:rPr>
              <a:t>Naturalny element codziennego życia</a:t>
            </a:r>
          </a:p>
          <a:p>
            <a:pPr marL="0" indent="0" algn="ctr">
              <a:buNone/>
            </a:pPr>
            <a:r>
              <a:rPr lang="pl-PL" dirty="0" smtClean="0"/>
              <a:t>Sposób odnoszenia się do innych ludzi </a:t>
            </a:r>
          </a:p>
          <a:p>
            <a:pPr marL="0" indent="0">
              <a:buNone/>
            </a:pPr>
            <a:endParaRPr lang="pl-PL" dirty="0"/>
          </a:p>
          <a:p>
            <a:pPr>
              <a:buFont typeface="Wingdings" pitchFamily="2" charset="2"/>
              <a:buChar char="v"/>
            </a:pPr>
            <a:endParaRPr lang="pl-PL" dirty="0" smtClean="0"/>
          </a:p>
          <a:p>
            <a:pPr marL="0" indent="0">
              <a:buNone/>
            </a:pPr>
            <a:endParaRPr lang="pl-PL" dirty="0" smtClean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4800" dirty="0" smtClean="0"/>
              <a:t>Co to są dobre maniery?</a:t>
            </a:r>
            <a:endParaRPr lang="pl-PL" sz="4800" dirty="0"/>
          </a:p>
        </p:txBody>
      </p:sp>
    </p:spTree>
    <p:extLst>
      <p:ext uri="{BB962C8B-B14F-4D97-AF65-F5344CB8AC3E}">
        <p14:creationId xmlns:p14="http://schemas.microsoft.com/office/powerpoint/2010/main" xmlns="" val="427341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latin typeface="Cambria"/>
                <a:ea typeface="Batang"/>
                <a:cs typeface="Times New Roman"/>
              </a:rPr>
              <a:t>Uczenie się jest naturalnym i ciągłym procesem mającym na celu wzmocnienie kompetencji behawioralnej i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elastyczności</a:t>
            </a:r>
          </a:p>
          <a:p>
            <a:endParaRPr lang="pl-PL" dirty="0">
              <a:latin typeface="Cambria"/>
              <a:ea typeface="Batang"/>
              <a:cs typeface="Times New Roman"/>
            </a:endParaRPr>
          </a:p>
          <a:p>
            <a:r>
              <a:rPr lang="pl-PL" dirty="0" smtClean="0"/>
              <a:t>umiejętne reagowanie </a:t>
            </a:r>
            <a:r>
              <a:rPr lang="pl-PL" dirty="0"/>
              <a:t>na </a:t>
            </a:r>
            <a:r>
              <a:rPr lang="pl-PL" dirty="0" smtClean="0"/>
              <a:t>ograniczenia</a:t>
            </a:r>
          </a:p>
          <a:p>
            <a:endParaRPr lang="pl-PL" dirty="0" smtClean="0"/>
          </a:p>
          <a:p>
            <a:r>
              <a:rPr lang="pl-PL" dirty="0">
                <a:latin typeface="Cambria"/>
                <a:ea typeface="Batang"/>
                <a:cs typeface="Times New Roman"/>
              </a:rPr>
              <a:t>mają na celu wzmocnienie świadomą i nieświadomą kompetencję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Trzeba stale je trenować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6216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dirty="0" smtClean="0"/>
              <a:t>Powtarzanie za Eustachym- trenowanie słów 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xmlns="" val="350679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 smtClean="0"/>
              <a:t>Kolorowa, wesoła pacynka posiadająca bogatą mimikę </a:t>
            </a:r>
          </a:p>
          <a:p>
            <a:r>
              <a:rPr lang="pl-PL" dirty="0" smtClean="0"/>
              <a:t>Ułatwia zrozumienie zasad otaczającego świata </a:t>
            </a:r>
          </a:p>
          <a:p>
            <a:endParaRPr lang="pl-PL" dirty="0" smtClean="0"/>
          </a:p>
          <a:p>
            <a:r>
              <a:rPr lang="pl-PL" dirty="0" smtClean="0"/>
              <a:t>Uczy, buduje poczucie bezpieczeństwa, wartości w dziecku </a:t>
            </a:r>
          </a:p>
          <a:p>
            <a:endParaRPr lang="pl-PL" dirty="0" smtClean="0"/>
          </a:p>
          <a:p>
            <a:r>
              <a:rPr lang="pl-PL" dirty="0" smtClean="0"/>
              <a:t>Pacynka wzbudza zaufanie ponieważ dzieci nie widzą popełnianych przez nią błędów w zachowaniu 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Koń Eustachy uczy dobrych manier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418911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24189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dirty="0" smtClean="0"/>
              <a:t>Bogata mimika pacynki = </a:t>
            </a:r>
            <a:br>
              <a:rPr lang="pl-PL" sz="4000" dirty="0" smtClean="0"/>
            </a:br>
            <a:r>
              <a:rPr lang="pl-PL" sz="4000" dirty="0" smtClean="0"/>
              <a:t>wasze zaangażowanie 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xmlns="" val="160880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Tłumaczymy dzieciom dlaczego nie wolno czegoś robić 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xmlns="" val="347965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/>
          </a:p>
          <a:p>
            <a:r>
              <a:rPr lang="pl-PL" dirty="0" smtClean="0"/>
              <a:t>Patrz na zagadnienie z perspektywy małego dziecka </a:t>
            </a:r>
          </a:p>
          <a:p>
            <a:endParaRPr lang="pl-PL" dirty="0" smtClean="0"/>
          </a:p>
          <a:p>
            <a:r>
              <a:rPr lang="pl-PL" dirty="0" smtClean="0"/>
              <a:t>Zwróć uwagę jak ono widzi świat </a:t>
            </a:r>
          </a:p>
          <a:p>
            <a:r>
              <a:rPr lang="pl-PL" dirty="0" smtClean="0"/>
              <a:t>Rozmawiaj z dzieckiem ono irytuje się kiedy czegoś nie zna, boi się</a:t>
            </a:r>
          </a:p>
          <a:p>
            <a:endParaRPr lang="pl-PL" dirty="0" smtClean="0"/>
          </a:p>
          <a:p>
            <a:r>
              <a:rPr lang="pl-PL" dirty="0" smtClean="0"/>
              <a:t>Zaspokajaj jego potrzeby pierwszego rzędu przed zajęciami 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Wytłumacz mi proszę, ja tego nie wiem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23673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Dokonaj oceny audytorium</a:t>
            </a:r>
          </a:p>
          <a:p>
            <a:r>
              <a:rPr lang="pl-PL" dirty="0" smtClean="0"/>
              <a:t>Zajdź odpowiedni kanał kontaktu z dzieckiem</a:t>
            </a:r>
          </a:p>
          <a:p>
            <a:r>
              <a:rPr lang="pl-PL" dirty="0" smtClean="0"/>
              <a:t>Weź pod uwagę stan emocjonalny oraz fizyczny dziecka </a:t>
            </a:r>
          </a:p>
          <a:p>
            <a:r>
              <a:rPr lang="pl-PL" dirty="0" smtClean="0"/>
              <a:t>Pochodzenie dziecka ma wpływ na jego zachowanie</a:t>
            </a:r>
          </a:p>
          <a:p>
            <a:r>
              <a:rPr lang="pl-PL" dirty="0" smtClean="0"/>
              <a:t>Nauczyciel musi entuzjastycznie przekazywać informacje</a:t>
            </a:r>
          </a:p>
          <a:p>
            <a:r>
              <a:rPr lang="pl-PL" dirty="0" smtClean="0"/>
              <a:t>Wchodzić w interakcje z dziećmi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Jak dotrzeć do dzieci?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44984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  <a:p>
            <a:r>
              <a:rPr lang="pl-PL" dirty="0" smtClean="0"/>
              <a:t>Powinna trwać od 15- 25 minut </a:t>
            </a:r>
          </a:p>
          <a:p>
            <a:r>
              <a:rPr lang="pl-PL" dirty="0" smtClean="0"/>
              <a:t>Dla dzieci jesteśmy i nauczycielem i pacynką </a:t>
            </a:r>
            <a:endParaRPr lang="pl-PL" dirty="0"/>
          </a:p>
          <a:p>
            <a:r>
              <a:rPr lang="pl-PL" dirty="0" smtClean="0"/>
              <a:t>Nie poruszaj wiele wątków, bo dziecko się zgubi i nie zapamięta </a:t>
            </a:r>
          </a:p>
          <a:p>
            <a:r>
              <a:rPr lang="pl-PL" dirty="0" smtClean="0"/>
              <a:t>Wydawaj proste polecenie </a:t>
            </a:r>
          </a:p>
          <a:p>
            <a:r>
              <a:rPr lang="pl-PL" dirty="0" smtClean="0"/>
              <a:t>Używaj ciepłego tonu</a:t>
            </a:r>
          </a:p>
          <a:p>
            <a:r>
              <a:rPr lang="pl-PL" dirty="0" smtClean="0"/>
              <a:t>Bądź entuzjastycznie nastawiony 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Lekcja dobrych manier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75427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Eustachy – nauczyciel doskonały 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Dzieci z uwagą słuchają rad Eustachego </a:t>
            </a:r>
          </a:p>
          <a:p>
            <a:endParaRPr lang="pl-PL" dirty="0" smtClean="0"/>
          </a:p>
          <a:p>
            <a:r>
              <a:rPr lang="pl-PL" dirty="0" smtClean="0"/>
              <a:t>Pacynka wzbudza radość i zaciekawienie</a:t>
            </a:r>
          </a:p>
          <a:p>
            <a:endParaRPr lang="pl-PL" dirty="0" smtClean="0"/>
          </a:p>
          <a:p>
            <a:r>
              <a:rPr lang="pl-PL" dirty="0" smtClean="0"/>
              <a:t>Eustachy stymuluje do efektywnego uczenia się </a:t>
            </a:r>
            <a:endParaRPr lang="pl-PL" dirty="0"/>
          </a:p>
        </p:txBody>
      </p:sp>
      <p:pic>
        <p:nvPicPr>
          <p:cNvPr id="9" name="Symbol zastępczy zawartości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780928"/>
            <a:ext cx="4536504" cy="2880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36279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000" dirty="0" smtClean="0"/>
              <a:t>Przykładowy scenariusz zabawy z tzw. magicznymi słowami </a:t>
            </a:r>
            <a:endParaRPr lang="pl-PL" sz="40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pl-PL" dirty="0" smtClean="0"/>
              <a:t>Pytamy się konika co lubi jeść, pić </a:t>
            </a:r>
          </a:p>
          <a:p>
            <a:endParaRPr lang="pl-PL" dirty="0" smtClean="0"/>
          </a:p>
          <a:p>
            <a:r>
              <a:rPr lang="pl-PL" dirty="0" smtClean="0"/>
              <a:t>Pytamy dzieci czy jedzą to samo ? </a:t>
            </a:r>
          </a:p>
          <a:p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025" y="3263900"/>
            <a:ext cx="3800475" cy="25336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4708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64877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Eustachy </a:t>
            </a:r>
            <a:r>
              <a:rPr lang="pl-PL" dirty="0">
                <a:latin typeface="Cambria"/>
                <a:ea typeface="Batang"/>
                <a:cs typeface="Times New Roman"/>
              </a:rPr>
              <a:t>: zjadłbym marchewkę, Wandziu -Eustachy zwraca się do dziewczynki-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czy </a:t>
            </a:r>
            <a:r>
              <a:rPr lang="pl-PL" dirty="0">
                <a:latin typeface="Cambria"/>
                <a:ea typeface="Batang"/>
                <a:cs typeface="Times New Roman"/>
              </a:rPr>
              <a:t>mogę Cię prosić o przyniesienie marchewki ?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>
                <a:latin typeface="Cambria"/>
                <a:ea typeface="Batang"/>
                <a:cs typeface="Times New Roman"/>
              </a:rPr>
              <a:t>Wandzia: proszę bardzo Eustachy, oto twoja marchewka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>
                <a:latin typeface="Cambria"/>
                <a:ea typeface="Batang"/>
                <a:cs typeface="Times New Roman"/>
              </a:rPr>
              <a:t>Eustachy: dziękuję bardzo Wandziu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88490" y="260648"/>
            <a:ext cx="7756263" cy="1363758"/>
          </a:xfrm>
        </p:spPr>
        <p:txBody>
          <a:bodyPr/>
          <a:lstStyle/>
          <a:p>
            <a:r>
              <a:rPr lang="pl-PL" sz="3600" dirty="0" smtClean="0"/>
              <a:t>Dialog wprowadzający dzieci do używania wszystkich magicznych słów 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xmlns="" val="309699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3600" dirty="0" smtClean="0"/>
              <a:t>Prosimy dzieci o przyniesienie klocków w kolorach smakołyków Eustachego </a:t>
            </a:r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xmlns="" val="21974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-29020" y="332656"/>
            <a:ext cx="7756263" cy="1270274"/>
          </a:xfrm>
        </p:spPr>
        <p:txBody>
          <a:bodyPr/>
          <a:lstStyle/>
          <a:p>
            <a:r>
              <a:rPr lang="pl-PL" sz="4800" dirty="0" smtClean="0"/>
              <a:t>Proszę przynieś mi trochę trawy- ćwiczenie słów</a:t>
            </a:r>
            <a:endParaRPr lang="pl-PL" sz="4800" dirty="0"/>
          </a:p>
        </p:txBody>
      </p:sp>
    </p:spTree>
    <p:extLst>
      <p:ext uri="{BB962C8B-B14F-4D97-AF65-F5344CB8AC3E}">
        <p14:creationId xmlns:p14="http://schemas.microsoft.com/office/powerpoint/2010/main" xmlns="" val="420765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endParaRPr lang="pl-PL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odpowiadania </a:t>
            </a:r>
            <a:r>
              <a:rPr lang="pl-PL" dirty="0">
                <a:latin typeface="Cambria"/>
                <a:ea typeface="Batang"/>
                <a:cs typeface="Times New Roman"/>
              </a:rPr>
              <a:t>pełnym zdaniem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pl-PL" dirty="0">
                <a:latin typeface="Cambria"/>
                <a:ea typeface="Batang"/>
                <a:cs typeface="Times New Roman"/>
              </a:rPr>
              <a:t>wykorzystywania czarodziejskich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słów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"/>
            </a:pPr>
            <a:r>
              <a:rPr lang="pl-PL" dirty="0">
                <a:latin typeface="Cambria"/>
                <a:ea typeface="Batang"/>
                <a:cs typeface="Times New Roman"/>
              </a:rPr>
              <a:t>bycia uczynnym i pomocnym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88490" y="188640"/>
            <a:ext cx="7756263" cy="1435766"/>
          </a:xfrm>
        </p:spPr>
        <p:txBody>
          <a:bodyPr/>
          <a:lstStyle/>
          <a:p>
            <a:r>
              <a:rPr lang="pl-PL" sz="3200" dirty="0">
                <a:latin typeface="Cambria"/>
                <a:ea typeface="Batang"/>
                <a:cs typeface="Times New Roman"/>
              </a:rPr>
              <a:t>W powyższym ćwiczeniu dzieci poprzez powtarzanie czynności tj. karmieniu i pojeniu Eustachego uczą się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xmlns="" val="170460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 smtClean="0">
                <a:solidFill>
                  <a:srgbClr val="548DD4"/>
                </a:solidFill>
                <a:latin typeface="Cambria"/>
                <a:ea typeface="Batang"/>
                <a:cs typeface="Times New Roman"/>
              </a:rPr>
              <a:t>Pamiętaj</a:t>
            </a:r>
            <a:r>
              <a:rPr lang="pl-PL" dirty="0">
                <a:solidFill>
                  <a:srgbClr val="548DD4"/>
                </a:solidFill>
                <a:latin typeface="Cambria"/>
                <a:ea typeface="Batang"/>
                <a:cs typeface="Times New Roman"/>
              </a:rPr>
              <a:t>, o tym iż konik musi z wielkim apetytem pałaszować prezentowane mu smakołyki . Byłoby idealnie gdybyśmy stali się bratem bliźniakiem naszej pacynki</a:t>
            </a:r>
            <a:r>
              <a:rPr lang="pl-PL" dirty="0">
                <a:latin typeface="Cambria"/>
                <a:ea typeface="Batang"/>
                <a:cs typeface="Times New Roman"/>
              </a:rPr>
              <a:t> i tak samo odczuwali smak, zapach np. głaszcząc się po brzuchu czy kładąc  się spać po jedzeniu, tak jak robią to wszystkie dzieci w przedszkolu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Musisz być wiarygodny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72128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Integracja z dziećmi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04650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Dziecko </a:t>
            </a:r>
            <a:r>
              <a:rPr lang="pl-PL" dirty="0">
                <a:latin typeface="Cambria"/>
                <a:ea typeface="Batang"/>
                <a:cs typeface="Times New Roman"/>
              </a:rPr>
              <a:t>mając trzy lata jest w centrum zainteresowania całej rodziny.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Poświęcamy </a:t>
            </a:r>
            <a:r>
              <a:rPr lang="pl-PL" dirty="0">
                <a:latin typeface="Cambria"/>
                <a:ea typeface="Batang"/>
                <a:cs typeface="Times New Roman"/>
              </a:rPr>
              <a:t>mu całą swoją uwagę odkładając swoje sprawy na dalszy plan. Czasami jednak praktyka ta obraca się przeciwko nam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 </a:t>
            </a:r>
            <a:r>
              <a:rPr lang="pl-PL" dirty="0">
                <a:latin typeface="Cambria"/>
                <a:ea typeface="Batang"/>
                <a:cs typeface="Times New Roman"/>
              </a:rPr>
              <a:t>Jak pokazać małemu człowiekowi od początku jego współżycia w społeczności, że czasami trzeba chwileczkę poczekać?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88490" y="332656"/>
            <a:ext cx="7756263" cy="1291750"/>
          </a:xfrm>
        </p:spPr>
        <p:txBody>
          <a:bodyPr/>
          <a:lstStyle/>
          <a:p>
            <a:r>
              <a:rPr lang="pl-PL" sz="4000" b="1" dirty="0">
                <a:latin typeface="Cambria"/>
                <a:ea typeface="Batang"/>
                <a:cs typeface="Times New Roman"/>
              </a:rPr>
              <a:t>Nie wolno przerywać jak dorośli rozmawiają 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xmlns="" val="216364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>
                <a:latin typeface="Cambria"/>
                <a:ea typeface="Batang"/>
                <a:cs typeface="Times New Roman"/>
              </a:rPr>
              <a:t>Na pomoc przychodzi siostra Eustachego owca Krysia – założona na drugą rękę.  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 smtClean="0">
                <a:latin typeface="Cambria"/>
                <a:ea typeface="Batang"/>
                <a:cs typeface="Times New Roman"/>
              </a:rPr>
              <a:t>   </a:t>
            </a:r>
            <a:r>
              <a:rPr lang="pl-PL" dirty="0">
                <a:latin typeface="Cambria"/>
                <a:ea typeface="Batang"/>
                <a:cs typeface="Times New Roman"/>
              </a:rPr>
              <a:t>Zacznij rozmowę z owcą i dziećmi pozwól aby przedszkolaki zaczęły rozmawiać z Krysią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.</a:t>
            </a:r>
          </a:p>
          <a:p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 smtClean="0">
                <a:latin typeface="Cambria"/>
                <a:ea typeface="Batang"/>
                <a:cs typeface="Times New Roman"/>
              </a:rPr>
              <a:t> </a:t>
            </a:r>
            <a:r>
              <a:rPr lang="pl-PL" dirty="0">
                <a:latin typeface="Cambria"/>
                <a:ea typeface="Batang"/>
                <a:cs typeface="Times New Roman"/>
              </a:rPr>
              <a:t>Pytaj ją również o wszystko co związane jest z byciem dziewczynką- owieczką, komplementuj ją – zachęcaj dzieci do zadawania pytań. 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0" y="476672"/>
            <a:ext cx="9663967" cy="1054250"/>
          </a:xfrm>
        </p:spPr>
        <p:txBody>
          <a:bodyPr/>
          <a:lstStyle/>
          <a:p>
            <a:r>
              <a:rPr lang="pl-PL" sz="4400" dirty="0" smtClean="0"/>
              <a:t>Owca Krysia ratuje sytuacje</a:t>
            </a:r>
            <a:r>
              <a:rPr lang="pl-PL" sz="4400" dirty="0" smtClean="0">
                <a:sym typeface="Wingdings" pitchFamily="2" charset="2"/>
              </a:rPr>
              <a:t> </a:t>
            </a:r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xmlns="" val="26445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>
                <a:latin typeface="Cambria"/>
                <a:ea typeface="Batang"/>
                <a:cs typeface="Times New Roman"/>
              </a:rPr>
              <a:t>spraw aby Eustachy zaczął się niecierpliwić, przerywać w środku zdania, ciągnąć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Cię </a:t>
            </a:r>
            <a:r>
              <a:rPr lang="pl-PL" dirty="0">
                <a:latin typeface="Cambria"/>
                <a:ea typeface="Batang"/>
                <a:cs typeface="Times New Roman"/>
              </a:rPr>
              <a:t>za sweter i wręcz przerysuj zachowanie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konika</a:t>
            </a:r>
          </a:p>
          <a:p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>
                <a:latin typeface="Cambria"/>
                <a:ea typeface="Batang"/>
                <a:cs typeface="Times New Roman"/>
              </a:rPr>
              <a:t>Obserwuj zachowanie dzieci, zapytaj co Eustachy ma zrobić, nie pytaj czego mu nie wolno robić; to czego nie wolno zapamiętają dzieci.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 smtClean="0">
                <a:latin typeface="Cambria"/>
                <a:ea typeface="Batang"/>
                <a:cs typeface="Times New Roman"/>
              </a:rPr>
              <a:t>Chcemy </a:t>
            </a:r>
            <a:r>
              <a:rPr lang="pl-PL" dirty="0">
                <a:latin typeface="Cambria"/>
                <a:ea typeface="Batang"/>
                <a:cs typeface="Times New Roman"/>
              </a:rPr>
              <a:t>skierować ich uwagę na inny tor.  Nie używaj, jako owca stwierdzenia „a nie mówiłam” kieruj zaangażowanie dzieci na poprawienie sytuacji, a nie postaci Eustachego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latin typeface="Cambria"/>
                <a:ea typeface="Batang"/>
                <a:cs typeface="Times New Roman"/>
              </a:rPr>
              <a:t>Zadanie: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16538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pl-PL" dirty="0">
                <a:latin typeface="Cambria"/>
                <a:ea typeface="Batang"/>
                <a:cs typeface="Times New Roman"/>
              </a:rPr>
              <a:t>mówienia miłych rzeczy swoim koleżankom i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kolegom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r>
              <a:rPr lang="pl-PL" dirty="0">
                <a:latin typeface="Cambria"/>
                <a:ea typeface="Batang"/>
                <a:cs typeface="Times New Roman"/>
              </a:rPr>
              <a:t>używania słowa przepraszam w momencie, kiedy chcą komuś przerwać w trakcie rozmowy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/>
              <a:buChar char=""/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"/>
            </a:pPr>
            <a:r>
              <a:rPr lang="pl-PL" dirty="0">
                <a:latin typeface="Cambria"/>
                <a:ea typeface="Batang"/>
                <a:cs typeface="Times New Roman"/>
              </a:rPr>
              <a:t>słuchania drugiej osoby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/>
              <a:buChar char=""/>
            </a:pPr>
            <a:r>
              <a:rPr lang="pl-PL" sz="2000" dirty="0" smtClean="0">
                <a:latin typeface="Cambria"/>
                <a:ea typeface="Batang"/>
                <a:cs typeface="Times New Roman"/>
              </a:rPr>
              <a:t>Cierpliwości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Czego uczy to zadanie?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50310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Pamiętaj </a:t>
            </a:r>
            <a:r>
              <a:rPr lang="pl-PL" dirty="0" smtClean="0">
                <a:sym typeface="Wingdings" pitchFamily="2" charset="2"/>
              </a:rPr>
              <a:t> 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1900" dirty="0">
                <a:latin typeface="Cambria"/>
                <a:ea typeface="Batang"/>
                <a:cs typeface="Times New Roman"/>
              </a:rPr>
              <a:t>humor i odrobina luzu pomaga w nawiązywaniu przyjaznych relacji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1900" dirty="0" smtClean="0">
                <a:latin typeface="Cambria"/>
                <a:ea typeface="Batang"/>
                <a:cs typeface="Times New Roman"/>
              </a:rPr>
              <a:t>kiedy </a:t>
            </a:r>
            <a:r>
              <a:rPr lang="pl-PL" sz="1900" dirty="0">
                <a:latin typeface="Cambria"/>
                <a:ea typeface="Batang"/>
                <a:cs typeface="Times New Roman"/>
              </a:rPr>
              <a:t>skupienie dzieci ucieka dajmy im trochę swobody </a:t>
            </a:r>
            <a:endParaRPr lang="pl-PL" sz="1900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1900" dirty="0" smtClean="0">
                <a:latin typeface="Cambria"/>
                <a:ea typeface="Batang"/>
                <a:cs typeface="Times New Roman"/>
              </a:rPr>
              <a:t>pamiętajmy </a:t>
            </a:r>
            <a:r>
              <a:rPr lang="pl-PL" sz="1900" dirty="0">
                <a:latin typeface="Cambria"/>
                <a:ea typeface="Batang"/>
                <a:cs typeface="Times New Roman"/>
              </a:rPr>
              <a:t>o pacynkach, każda nich musi mieć swoje imię, które sami nadajemy </a:t>
            </a:r>
            <a:r>
              <a:rPr lang="pl-PL" sz="1900" dirty="0" smtClean="0">
                <a:latin typeface="Cambria"/>
                <a:ea typeface="Batang"/>
                <a:cs typeface="Times New Roman"/>
              </a:rPr>
              <a:t> </a:t>
            </a:r>
            <a:r>
              <a:rPr lang="pl-PL" sz="1900" dirty="0">
                <a:latin typeface="Cambria"/>
                <a:ea typeface="Batang"/>
                <a:cs typeface="Times New Roman"/>
              </a:rPr>
              <a:t>i historię; co lubi robić, jeść czy ma rodzinę. Dzięki temu postać wyda się bardziej realna a dzieciaki będą mogły się z nią utożsamić</a:t>
            </a:r>
            <a:endParaRPr lang="pl-PL" sz="19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endParaRPr lang="pl-PL" sz="1900" dirty="0" smtClean="0">
              <a:latin typeface="Cambria"/>
              <a:ea typeface="Batang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025" y="3263900"/>
            <a:ext cx="3800475" cy="25336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42160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4000" b="1" dirty="0">
                <a:solidFill>
                  <a:srgbClr val="548DD4"/>
                </a:solidFill>
                <a:latin typeface="Cambria"/>
                <a:ea typeface="Batang"/>
                <a:cs typeface="Times New Roman"/>
              </a:rPr>
              <a:t>Pamiętaj o plastyczności w swoim zachowaniu, dzieci muszą widzieć że na prawdę się dobrze bawisz - to ma być zabawa nie wykład</a:t>
            </a:r>
            <a:endParaRPr lang="pl-PL" sz="40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381443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dirty="0">
                <a:latin typeface="Cambria"/>
                <a:ea typeface="Batang"/>
                <a:cs typeface="Times New Roman"/>
              </a:rPr>
              <a:t>ułatwmy zrozumienie przygotowanych przez nas zagadnień bądź problemów poprzez dostosowanie języka i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przykładów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2000" dirty="0">
                <a:latin typeface="Cambria"/>
                <a:ea typeface="Batang"/>
                <a:cs typeface="Times New Roman"/>
              </a:rPr>
              <a:t>nasza energia i wewnętrzna charyzma przekona do nas dzieci</a:t>
            </a:r>
            <a:endParaRPr lang="pl-PL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2000" dirty="0">
                <a:latin typeface="Cambria"/>
                <a:ea typeface="Batang"/>
                <a:cs typeface="Times New Roman"/>
              </a:rPr>
              <a:t>kompetencja dziecka wzrasta wraz z ciągłym powtarzaniem poprzez zabawę</a:t>
            </a:r>
            <a:endParaRPr lang="pl-PL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2000" dirty="0">
                <a:latin typeface="Cambria"/>
                <a:ea typeface="Batang"/>
                <a:cs typeface="Times New Roman"/>
              </a:rPr>
              <a:t>to ma być zabawa dla nauczyciela i dla </a:t>
            </a:r>
            <a:r>
              <a:rPr lang="pl-PL" sz="2000" dirty="0" smtClean="0">
                <a:latin typeface="Cambria"/>
                <a:ea typeface="Batang"/>
                <a:cs typeface="Times New Roman"/>
              </a:rPr>
              <a:t>przedszkolaków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r>
              <a:rPr lang="pl-PL" sz="2000" dirty="0">
                <a:latin typeface="Cambria"/>
                <a:ea typeface="Batang"/>
                <a:cs typeface="Times New Roman"/>
              </a:rPr>
              <a:t>nie karz dzieci, nie zmuszaj do niczego </a:t>
            </a:r>
            <a:endParaRPr lang="pl-PL" sz="18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/>
              <a:buBlip>
                <a:blip r:embed="rId2"/>
              </a:buBlip>
            </a:pP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z="4400" dirty="0" smtClean="0"/>
              <a:t/>
            </a:r>
            <a:br>
              <a:rPr lang="pl-PL" sz="4400" dirty="0" smtClean="0"/>
            </a:br>
            <a:r>
              <a:rPr lang="pl-PL" sz="4400" dirty="0" smtClean="0"/>
              <a:t>Pamiętajmy o kilku istotnych rzeczach</a:t>
            </a:r>
            <a:r>
              <a:rPr lang="pl-PL" dirty="0" smtClean="0"/>
              <a:t>:</a:t>
            </a:r>
            <a:br>
              <a:rPr lang="pl-PL" dirty="0" smtClean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8624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>
                <a:latin typeface="Cambria"/>
                <a:ea typeface="Batang"/>
                <a:cs typeface="Times New Roman"/>
              </a:rPr>
              <a:t>Jak nauczyć dziecko podstawowych zachowań, nie opuszczając placówki przedszkola?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Wystarczy </a:t>
            </a:r>
            <a:r>
              <a:rPr lang="pl-PL" dirty="0">
                <a:latin typeface="Cambria"/>
                <a:ea typeface="Batang"/>
                <a:cs typeface="Times New Roman"/>
              </a:rPr>
              <a:t>fotografia np. Eustachy kupuje wodę mineralną. Powoli omawiamy z dziećmi sytuację krok po kroku. </a:t>
            </a:r>
            <a:endParaRPr lang="pl-PL" dirty="0" smtClean="0">
              <a:latin typeface="Cambria"/>
              <a:ea typeface="Batang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Zadajemy </a:t>
            </a:r>
            <a:r>
              <a:rPr lang="pl-PL" dirty="0">
                <a:latin typeface="Cambria"/>
                <a:ea typeface="Batang"/>
                <a:cs typeface="Times New Roman"/>
              </a:rPr>
              <a:t>pytania dotyczące zachowania , ale nie jako nauczyciel tylko jako owca Krysia, pamiętajmy o tym aby chwalić dzieci za każdą próbę odpowiedzi.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Co ma zrobić Eustachy 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9441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3303" y="2247900"/>
            <a:ext cx="5817393" cy="3878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Zakupy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89237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pl-PL" dirty="0" smtClean="0">
              <a:latin typeface="Cambria"/>
              <a:ea typeface="Batang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Prosimy </a:t>
            </a:r>
            <a:r>
              <a:rPr lang="pl-PL" dirty="0">
                <a:latin typeface="Cambria"/>
                <a:ea typeface="Batang"/>
                <a:cs typeface="Times New Roman"/>
              </a:rPr>
              <a:t>aby używały słów, których się nauczyły: dzień dobry, do widzenia, proszę, dziękuje. 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>
                <a:latin typeface="Cambria"/>
                <a:ea typeface="Batang"/>
                <a:cs typeface="Times New Roman"/>
              </a:rPr>
              <a:t>Jakie korzyści wypływają z tego ćwiczenia?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umiejętności </a:t>
            </a:r>
            <a:r>
              <a:rPr lang="pl-PL" dirty="0">
                <a:latin typeface="Cambria"/>
                <a:ea typeface="Batang"/>
                <a:cs typeface="Times New Roman"/>
              </a:rPr>
              <a:t>odnajdywania się w nowych </a:t>
            </a:r>
            <a:r>
              <a:rPr lang="pl-PL" dirty="0" smtClean="0">
                <a:latin typeface="Cambria"/>
                <a:ea typeface="Batang"/>
                <a:cs typeface="Times New Roman"/>
              </a:rPr>
              <a:t>sytuacjach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l-PL" dirty="0" smtClean="0">
                <a:latin typeface="Cambria"/>
                <a:ea typeface="Batang"/>
                <a:cs typeface="Times New Roman"/>
              </a:rPr>
              <a:t> </a:t>
            </a:r>
            <a:r>
              <a:rPr lang="pl-PL" dirty="0">
                <a:latin typeface="Cambria"/>
                <a:ea typeface="Batang"/>
                <a:cs typeface="Times New Roman"/>
              </a:rPr>
              <a:t>dzieci stają się pewniejsze siebie i zaradne</a:t>
            </a:r>
            <a:endParaRPr lang="pl-PL" sz="2000" dirty="0">
              <a:latin typeface="Calibri"/>
              <a:ea typeface="Calibri"/>
              <a:cs typeface="Times New Roman"/>
            </a:endParaRP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Zabawa w sklep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573251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 smtClean="0">
              <a:latin typeface="Cambria"/>
              <a:ea typeface="Batang"/>
              <a:cs typeface="Times New Roman"/>
            </a:endParaRPr>
          </a:p>
          <a:p>
            <a:r>
              <a:rPr lang="pl-PL" dirty="0" smtClean="0">
                <a:latin typeface="Cambria"/>
                <a:ea typeface="Batang"/>
                <a:cs typeface="Times New Roman"/>
              </a:rPr>
              <a:t>Praca </a:t>
            </a:r>
            <a:r>
              <a:rPr lang="pl-PL" dirty="0">
                <a:latin typeface="Cambria"/>
                <a:ea typeface="Batang"/>
                <a:cs typeface="Times New Roman"/>
              </a:rPr>
              <a:t>z pacynkami w dużej mierze ułatwia kontakt z przedszkolakami, nawet najbardziej zamknięte czy nieśmiałe dzieci otwierają się. Podane przykłady to tylko namiastka możliwości jakie stawia przed </a:t>
            </a:r>
            <a:r>
              <a:rPr lang="pl-PL">
                <a:latin typeface="Cambria"/>
                <a:ea typeface="Batang"/>
                <a:cs typeface="Times New Roman"/>
              </a:rPr>
              <a:t>nami </a:t>
            </a:r>
            <a:r>
              <a:rPr lang="pl-PL" smtClean="0">
                <a:latin typeface="Cambria"/>
                <a:ea typeface="Batang"/>
                <a:cs typeface="Times New Roman"/>
              </a:rPr>
              <a:t>Eustachy.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Podsumowanie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930719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warda oprawa">
  <a:themeElements>
    <a:clrScheme name="Twarda opraw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warda opraw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warda opraw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145</TotalTime>
  <Words>984</Words>
  <Application>Microsoft Office PowerPoint</Application>
  <PresentationFormat>Pokaz na ekranie (4:3)</PresentationFormat>
  <Paragraphs>146</Paragraphs>
  <Slides>33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4" baseType="lpstr">
      <vt:lpstr>Twarda oprawa</vt:lpstr>
      <vt:lpstr>Slajd 1</vt:lpstr>
      <vt:lpstr>Eustachy uczy dzieci dobrych manier</vt:lpstr>
      <vt:lpstr>Dobre maniery na co dzień</vt:lpstr>
      <vt:lpstr>Co to są dobre maniery?</vt:lpstr>
      <vt:lpstr>Trzeba stale je trenować </vt:lpstr>
      <vt:lpstr>Powtarzanie za Eustachym- trenowanie słów </vt:lpstr>
      <vt:lpstr>Koń Eustachy uczy dobrych manier</vt:lpstr>
      <vt:lpstr>Slajd 8</vt:lpstr>
      <vt:lpstr>Bogata mimika pacynki =  wasze zaangażowanie </vt:lpstr>
      <vt:lpstr>Tłumaczymy dzieciom dlaczego nie wolno czegoś robić </vt:lpstr>
      <vt:lpstr>Wytłumacz mi proszę, ja tego nie wiem </vt:lpstr>
      <vt:lpstr>Jak dotrzeć do dzieci?</vt:lpstr>
      <vt:lpstr>Lekcja dobrych manier  </vt:lpstr>
      <vt:lpstr>Eustachy – nauczyciel doskonały </vt:lpstr>
      <vt:lpstr>Przykładowy scenariusz zabawy z tzw. magicznymi słowami </vt:lpstr>
      <vt:lpstr>Slajd 16</vt:lpstr>
      <vt:lpstr>Dialog wprowadzający dzieci do używania wszystkich magicznych słów </vt:lpstr>
      <vt:lpstr>Prosimy dzieci o przyniesienie klocków w kolorach smakołyków Eustachego </vt:lpstr>
      <vt:lpstr>Proszę przynieś mi trochę trawy- ćwiczenie słów</vt:lpstr>
      <vt:lpstr>W powyższym ćwiczeniu dzieci poprzez powtarzanie czynności tj. karmieniu i pojeniu Eustachego uczą się</vt:lpstr>
      <vt:lpstr>Musisz być wiarygodny </vt:lpstr>
      <vt:lpstr>Integracja z dziećmi </vt:lpstr>
      <vt:lpstr>Nie wolno przerywać jak dorośli rozmawiają </vt:lpstr>
      <vt:lpstr>Owca Krysia ratuje sytuacje </vt:lpstr>
      <vt:lpstr>Zadanie:</vt:lpstr>
      <vt:lpstr>Czego uczy to zadanie?</vt:lpstr>
      <vt:lpstr>Pamiętaj  </vt:lpstr>
      <vt:lpstr>Slajd 28</vt:lpstr>
      <vt:lpstr> Pamiętajmy o kilku istotnych rzeczach: </vt:lpstr>
      <vt:lpstr>Co ma zrobić Eustachy ?</vt:lpstr>
      <vt:lpstr>Zakupy </vt:lpstr>
      <vt:lpstr>Zabawa w sklep </vt:lpstr>
      <vt:lpstr>Podsumowanie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Eustachy uczy dzieci dobrych manier</dc:title>
  <dc:creator>Adam</dc:creator>
  <cp:lastModifiedBy>afortuna</cp:lastModifiedBy>
  <cp:revision>14</cp:revision>
  <dcterms:created xsi:type="dcterms:W3CDTF">2012-12-17T20:42:13Z</dcterms:created>
  <dcterms:modified xsi:type="dcterms:W3CDTF">2015-07-28T08:37:11Z</dcterms:modified>
</cp:coreProperties>
</file>