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4" r:id="rId14"/>
    <p:sldId id="269" r:id="rId15"/>
  </p:sldIdLst>
  <p:sldSz cx="9144000" cy="6858000" type="screen4x3"/>
  <p:notesSz cx="6858000" cy="9144000"/>
  <p:custDataLst>
    <p:tags r:id="rId16"/>
  </p:custData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F0066"/>
    <a:srgbClr val="99FFCC"/>
    <a:srgbClr val="3399FF"/>
    <a:srgbClr val="FF7C80"/>
    <a:srgbClr val="66FF66"/>
    <a:srgbClr val="00CCFF"/>
    <a:srgbClr val="FFCC99"/>
    <a:srgbClr val="CCFF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926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E814CE-872E-43F9-B7AF-BA4DD8C75539}" type="doc">
      <dgm:prSet loTypeId="urn:microsoft.com/office/officeart/2005/8/layout/radial3" loCatId="relationship" qsTypeId="urn:microsoft.com/office/officeart/2005/8/quickstyle/simple1" qsCatId="simple" csTypeId="urn:microsoft.com/office/officeart/2005/8/colors/accent1_2" csCatId="accent1" phldr="1"/>
      <dgm:spPr>
        <a:scene3d>
          <a:camera prst="isometricOffAxis2Left"/>
          <a:lightRig rig="threePt" dir="t"/>
        </a:scene3d>
      </dgm:spPr>
      <dgm:t>
        <a:bodyPr/>
        <a:lstStyle/>
        <a:p>
          <a:endParaRPr lang="pl-PL"/>
        </a:p>
      </dgm:t>
    </dgm:pt>
    <dgm:pt modelId="{796B301E-5D0F-41B5-B8AA-568D5B07B5F0}">
      <dgm:prSet phldrT="[Tekst]" custT="1"/>
      <dgm:spPr>
        <a:gradFill flip="none" rotWithShape="0">
          <a:gsLst>
            <a:gs pos="0">
              <a:srgbClr val="00FFFF">
                <a:shade val="30000"/>
                <a:satMod val="115000"/>
              </a:srgbClr>
            </a:gs>
            <a:gs pos="50000">
              <a:srgbClr val="00FFFF">
                <a:shade val="67500"/>
                <a:satMod val="115000"/>
              </a:srgbClr>
            </a:gs>
            <a:gs pos="100000">
              <a:srgbClr val="00FFFF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pl-PL" sz="2000" dirty="0" smtClean="0">
              <a:solidFill>
                <a:srgbClr val="FF0000"/>
              </a:solidFill>
            </a:rPr>
            <a:t>Wiedza:</a:t>
          </a:r>
          <a:endParaRPr lang="pl-PL" sz="2000" dirty="0">
            <a:solidFill>
              <a:srgbClr val="FF0000"/>
            </a:solidFill>
          </a:endParaRPr>
        </a:p>
      </dgm:t>
    </dgm:pt>
    <dgm:pt modelId="{E47825FD-A2B3-41D1-932B-BB651018A224}" type="parTrans" cxnId="{ADEE62E6-E4F9-49C7-B11F-E84562071CCB}">
      <dgm:prSet/>
      <dgm:spPr/>
      <dgm:t>
        <a:bodyPr/>
        <a:lstStyle/>
        <a:p>
          <a:endParaRPr lang="pl-PL"/>
        </a:p>
      </dgm:t>
    </dgm:pt>
    <dgm:pt modelId="{E18741BF-9153-44FD-AD3C-D41AB1C8947D}" type="sibTrans" cxnId="{ADEE62E6-E4F9-49C7-B11F-E84562071CCB}">
      <dgm:prSet/>
      <dgm:spPr/>
      <dgm:t>
        <a:bodyPr/>
        <a:lstStyle/>
        <a:p>
          <a:endParaRPr lang="pl-PL"/>
        </a:p>
      </dgm:t>
    </dgm:pt>
    <dgm:pt modelId="{79CA95E7-9CB6-4BF0-88CC-918A7EDED8CA}">
      <dgm:prSet phldrT="[Tekst]" custT="1"/>
      <dgm:spPr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5400000" scaled="1"/>
          <a:tileRect/>
        </a:gradFill>
      </dgm:spPr>
      <dgm:t>
        <a:bodyPr/>
        <a:lstStyle/>
        <a:p>
          <a:r>
            <a:rPr lang="pl-PL" sz="1400" dirty="0" smtClean="0">
              <a:solidFill>
                <a:srgbClr val="FFFF00"/>
              </a:solidFill>
            </a:rPr>
            <a:t>z zakresu terminologii technicznej </a:t>
          </a:r>
          <a:endParaRPr lang="pl-PL" sz="1400" dirty="0">
            <a:solidFill>
              <a:srgbClr val="FFFF00"/>
            </a:solidFill>
          </a:endParaRPr>
        </a:p>
      </dgm:t>
    </dgm:pt>
    <dgm:pt modelId="{79871816-5257-4B2C-B7D2-60598C959E66}" type="parTrans" cxnId="{35C1ECF4-63C3-4ECA-9056-321F223B7F54}">
      <dgm:prSet/>
      <dgm:spPr/>
      <dgm:t>
        <a:bodyPr/>
        <a:lstStyle/>
        <a:p>
          <a:endParaRPr lang="pl-PL"/>
        </a:p>
      </dgm:t>
    </dgm:pt>
    <dgm:pt modelId="{E20C5D76-E997-441A-A807-0EC3934A419F}" type="sibTrans" cxnId="{35C1ECF4-63C3-4ECA-9056-321F223B7F54}">
      <dgm:prSet/>
      <dgm:spPr/>
      <dgm:t>
        <a:bodyPr/>
        <a:lstStyle/>
        <a:p>
          <a:endParaRPr lang="pl-PL"/>
        </a:p>
      </dgm:t>
    </dgm:pt>
    <dgm:pt modelId="{CD99C5A2-C316-4CF2-AF54-70DD950285B7}">
      <dgm:prSet phldrT="[Tekst]"/>
      <dgm:spPr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0800000" scaled="1"/>
          <a:tileRect/>
        </a:gradFill>
      </dgm:spPr>
      <dgm:t>
        <a:bodyPr/>
        <a:lstStyle/>
        <a:p>
          <a:r>
            <a:rPr lang="pl-PL" dirty="0" smtClean="0">
              <a:solidFill>
                <a:srgbClr val="FFFF00"/>
              </a:solidFill>
            </a:rPr>
            <a:t>biegła znajomość języków obcych</a:t>
          </a:r>
          <a:endParaRPr lang="pl-PL" dirty="0">
            <a:solidFill>
              <a:srgbClr val="FFFF00"/>
            </a:solidFill>
          </a:endParaRPr>
        </a:p>
      </dgm:t>
    </dgm:pt>
    <dgm:pt modelId="{927C5499-C7F6-462F-B97C-544E9B6249B3}" type="parTrans" cxnId="{18F08C6D-0C95-4EC0-95E3-BFF8CC232FC1}">
      <dgm:prSet/>
      <dgm:spPr/>
      <dgm:t>
        <a:bodyPr/>
        <a:lstStyle/>
        <a:p>
          <a:endParaRPr lang="pl-PL"/>
        </a:p>
      </dgm:t>
    </dgm:pt>
    <dgm:pt modelId="{70B233CB-EFF9-4D0D-B3A8-087F45622139}" type="sibTrans" cxnId="{18F08C6D-0C95-4EC0-95E3-BFF8CC232FC1}">
      <dgm:prSet/>
      <dgm:spPr/>
      <dgm:t>
        <a:bodyPr/>
        <a:lstStyle/>
        <a:p>
          <a:endParaRPr lang="pl-PL"/>
        </a:p>
      </dgm:t>
    </dgm:pt>
    <dgm:pt modelId="{64901B42-A4A2-4668-B410-366DFCE416FB}">
      <dgm:prSet phldrT="[Tekst]" custT="1"/>
      <dgm:spPr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pl-PL" sz="1400" dirty="0" smtClean="0">
              <a:solidFill>
                <a:srgbClr val="FFFF00"/>
              </a:solidFill>
            </a:rPr>
            <a:t>z zakresu technicznej budowy sprzętu komputerowego</a:t>
          </a:r>
          <a:endParaRPr lang="pl-PL" sz="1400" dirty="0">
            <a:solidFill>
              <a:srgbClr val="FFFF00"/>
            </a:solidFill>
          </a:endParaRPr>
        </a:p>
      </dgm:t>
    </dgm:pt>
    <dgm:pt modelId="{DB4D4280-C34A-473D-927A-9CBCF266359F}" type="parTrans" cxnId="{D84130AF-CD39-45C0-9042-337DFDE078D1}">
      <dgm:prSet/>
      <dgm:spPr/>
      <dgm:t>
        <a:bodyPr/>
        <a:lstStyle/>
        <a:p>
          <a:endParaRPr lang="pl-PL"/>
        </a:p>
      </dgm:t>
    </dgm:pt>
    <dgm:pt modelId="{52D8442A-B449-463F-A0DF-94538A51D330}" type="sibTrans" cxnId="{D84130AF-CD39-45C0-9042-337DFDE078D1}">
      <dgm:prSet/>
      <dgm:spPr/>
      <dgm:t>
        <a:bodyPr/>
        <a:lstStyle/>
        <a:p>
          <a:endParaRPr lang="pl-PL"/>
        </a:p>
      </dgm:t>
    </dgm:pt>
    <dgm:pt modelId="{249F8FFB-C4E6-4D66-9846-209A36775177}">
      <dgm:prSet phldrT="[Tekst]"/>
      <dgm:spPr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pl-PL" dirty="0" smtClean="0">
              <a:solidFill>
                <a:srgbClr val="FFFF00"/>
              </a:solidFill>
            </a:rPr>
            <a:t>z zakresu zagadnień informatycznych</a:t>
          </a:r>
          <a:endParaRPr lang="pl-PL" dirty="0">
            <a:solidFill>
              <a:srgbClr val="FFFF00"/>
            </a:solidFill>
          </a:endParaRPr>
        </a:p>
      </dgm:t>
    </dgm:pt>
    <dgm:pt modelId="{3F80A076-7E0A-4265-9622-C6E943912512}" type="parTrans" cxnId="{B07644A4-4C79-4CFB-BBA8-1384AA33B1CA}">
      <dgm:prSet/>
      <dgm:spPr/>
      <dgm:t>
        <a:bodyPr/>
        <a:lstStyle/>
        <a:p>
          <a:endParaRPr lang="pl-PL"/>
        </a:p>
      </dgm:t>
    </dgm:pt>
    <dgm:pt modelId="{E2259A76-8172-440D-A947-433BA3B1E43E}" type="sibTrans" cxnId="{B07644A4-4C79-4CFB-BBA8-1384AA33B1CA}">
      <dgm:prSet/>
      <dgm:spPr/>
      <dgm:t>
        <a:bodyPr/>
        <a:lstStyle/>
        <a:p>
          <a:endParaRPr lang="pl-PL"/>
        </a:p>
      </dgm:t>
    </dgm:pt>
    <dgm:pt modelId="{D3FA1809-2561-466B-8A71-8F032F0F21AE}" type="pres">
      <dgm:prSet presAssocID="{2AE814CE-872E-43F9-B7AF-BA4DD8C7553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372273A-3D55-4391-94C2-F59969C15A36}" type="pres">
      <dgm:prSet presAssocID="{2AE814CE-872E-43F9-B7AF-BA4DD8C75539}" presName="radial" presStyleCnt="0">
        <dgm:presLayoutVars>
          <dgm:animLvl val="ctr"/>
        </dgm:presLayoutVars>
      </dgm:prSet>
      <dgm:spPr/>
    </dgm:pt>
    <dgm:pt modelId="{1D5A2B03-8F4F-4793-A482-F415C40549B8}" type="pres">
      <dgm:prSet presAssocID="{796B301E-5D0F-41B5-B8AA-568D5B07B5F0}" presName="centerShape" presStyleLbl="vennNode1" presStyleIdx="0" presStyleCnt="5" custLinFactNeighborX="3178" custLinFactNeighborY="-3475"/>
      <dgm:spPr/>
      <dgm:t>
        <a:bodyPr/>
        <a:lstStyle/>
        <a:p>
          <a:endParaRPr lang="pl-PL"/>
        </a:p>
      </dgm:t>
    </dgm:pt>
    <dgm:pt modelId="{D01C75C3-495A-4A87-89CE-C3949EE008FD}" type="pres">
      <dgm:prSet presAssocID="{79CA95E7-9CB6-4BF0-88CC-918A7EDED8CA}" presName="node" presStyleLbl="vennNode1" presStyleIdx="1" presStyleCnt="5" custScaleX="337363" custScaleY="95083" custRadScaleRad="115404" custRadScaleInc="-38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BC27BC1-C297-43E0-96EF-32C24F46C4C3}" type="pres">
      <dgm:prSet presAssocID="{CD99C5A2-C316-4CF2-AF54-70DD950285B7}" presName="node" presStyleLbl="vennNode1" presStyleIdx="2" presStyleCnt="5" custScaleX="221964" custScaleY="113666" custRadScaleRad="153763" custRadScaleInc="-316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48AC91E-B51B-4809-82B0-3FE92B64E7FC}" type="pres">
      <dgm:prSet presAssocID="{64901B42-A4A2-4668-B410-366DFCE416FB}" presName="node" presStyleLbl="vennNode1" presStyleIdx="3" presStyleCnt="5" custScaleX="377183" custScaleY="9740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D271794-EC99-4F70-A50B-34BE9FBF958E}" type="pres">
      <dgm:prSet presAssocID="{249F8FFB-C4E6-4D66-9846-209A36775177}" presName="node" presStyleLbl="vennNode1" presStyleIdx="4" presStyleCnt="5" custScaleX="224184" custScaleY="122941" custRadScaleRad="151361" custRadScaleInc="171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8779895-378B-4B6C-9841-D875238A1F6B}" type="presOf" srcId="{79CA95E7-9CB6-4BF0-88CC-918A7EDED8CA}" destId="{D01C75C3-495A-4A87-89CE-C3949EE008FD}" srcOrd="0" destOrd="0" presId="urn:microsoft.com/office/officeart/2005/8/layout/radial3"/>
    <dgm:cxn modelId="{7E9BE59E-F894-46C5-82CE-EEA74FB44085}" type="presOf" srcId="{796B301E-5D0F-41B5-B8AA-568D5B07B5F0}" destId="{1D5A2B03-8F4F-4793-A482-F415C40549B8}" srcOrd="0" destOrd="0" presId="urn:microsoft.com/office/officeart/2005/8/layout/radial3"/>
    <dgm:cxn modelId="{788B2F49-DE0F-4E32-B7FC-77CFB052838E}" type="presOf" srcId="{2AE814CE-872E-43F9-B7AF-BA4DD8C75539}" destId="{D3FA1809-2561-466B-8A71-8F032F0F21AE}" srcOrd="0" destOrd="0" presId="urn:microsoft.com/office/officeart/2005/8/layout/radial3"/>
    <dgm:cxn modelId="{3E0AD82E-F86A-408D-AF8C-0DB930C2E1EF}" type="presOf" srcId="{64901B42-A4A2-4668-B410-366DFCE416FB}" destId="{048AC91E-B51B-4809-82B0-3FE92B64E7FC}" srcOrd="0" destOrd="0" presId="urn:microsoft.com/office/officeart/2005/8/layout/radial3"/>
    <dgm:cxn modelId="{BBC911F0-7492-4FE8-A2F6-AA635FE9A211}" type="presOf" srcId="{CD99C5A2-C316-4CF2-AF54-70DD950285B7}" destId="{CBC27BC1-C297-43E0-96EF-32C24F46C4C3}" srcOrd="0" destOrd="0" presId="urn:microsoft.com/office/officeart/2005/8/layout/radial3"/>
    <dgm:cxn modelId="{D84130AF-CD39-45C0-9042-337DFDE078D1}" srcId="{796B301E-5D0F-41B5-B8AA-568D5B07B5F0}" destId="{64901B42-A4A2-4668-B410-366DFCE416FB}" srcOrd="2" destOrd="0" parTransId="{DB4D4280-C34A-473D-927A-9CBCF266359F}" sibTransId="{52D8442A-B449-463F-A0DF-94538A51D330}"/>
    <dgm:cxn modelId="{ADEE62E6-E4F9-49C7-B11F-E84562071CCB}" srcId="{2AE814CE-872E-43F9-B7AF-BA4DD8C75539}" destId="{796B301E-5D0F-41B5-B8AA-568D5B07B5F0}" srcOrd="0" destOrd="0" parTransId="{E47825FD-A2B3-41D1-932B-BB651018A224}" sibTransId="{E18741BF-9153-44FD-AD3C-D41AB1C8947D}"/>
    <dgm:cxn modelId="{0BCF9C79-E3D2-4228-B2DF-283786B536EE}" type="presOf" srcId="{249F8FFB-C4E6-4D66-9846-209A36775177}" destId="{8D271794-EC99-4F70-A50B-34BE9FBF958E}" srcOrd="0" destOrd="0" presId="urn:microsoft.com/office/officeart/2005/8/layout/radial3"/>
    <dgm:cxn modelId="{35C1ECF4-63C3-4ECA-9056-321F223B7F54}" srcId="{796B301E-5D0F-41B5-B8AA-568D5B07B5F0}" destId="{79CA95E7-9CB6-4BF0-88CC-918A7EDED8CA}" srcOrd="0" destOrd="0" parTransId="{79871816-5257-4B2C-B7D2-60598C959E66}" sibTransId="{E20C5D76-E997-441A-A807-0EC3934A419F}"/>
    <dgm:cxn modelId="{B07644A4-4C79-4CFB-BBA8-1384AA33B1CA}" srcId="{796B301E-5D0F-41B5-B8AA-568D5B07B5F0}" destId="{249F8FFB-C4E6-4D66-9846-209A36775177}" srcOrd="3" destOrd="0" parTransId="{3F80A076-7E0A-4265-9622-C6E943912512}" sibTransId="{E2259A76-8172-440D-A947-433BA3B1E43E}"/>
    <dgm:cxn modelId="{18F08C6D-0C95-4EC0-95E3-BFF8CC232FC1}" srcId="{796B301E-5D0F-41B5-B8AA-568D5B07B5F0}" destId="{CD99C5A2-C316-4CF2-AF54-70DD950285B7}" srcOrd="1" destOrd="0" parTransId="{927C5499-C7F6-462F-B97C-544E9B6249B3}" sibTransId="{70B233CB-EFF9-4D0D-B3A8-087F45622139}"/>
    <dgm:cxn modelId="{EF2894C0-DE64-43B3-BEC6-0AA664BB5C15}" type="presParOf" srcId="{D3FA1809-2561-466B-8A71-8F032F0F21AE}" destId="{F372273A-3D55-4391-94C2-F59969C15A36}" srcOrd="0" destOrd="0" presId="urn:microsoft.com/office/officeart/2005/8/layout/radial3"/>
    <dgm:cxn modelId="{60FF31B0-B00B-4A16-ADDB-5D4C61FD0F4D}" type="presParOf" srcId="{F372273A-3D55-4391-94C2-F59969C15A36}" destId="{1D5A2B03-8F4F-4793-A482-F415C40549B8}" srcOrd="0" destOrd="0" presId="urn:microsoft.com/office/officeart/2005/8/layout/radial3"/>
    <dgm:cxn modelId="{DDF9AB89-9B05-40AC-B50B-A77870C172B9}" type="presParOf" srcId="{F372273A-3D55-4391-94C2-F59969C15A36}" destId="{D01C75C3-495A-4A87-89CE-C3949EE008FD}" srcOrd="1" destOrd="0" presId="urn:microsoft.com/office/officeart/2005/8/layout/radial3"/>
    <dgm:cxn modelId="{67939CCA-E087-4D6B-8D6A-5FADA898C86F}" type="presParOf" srcId="{F372273A-3D55-4391-94C2-F59969C15A36}" destId="{CBC27BC1-C297-43E0-96EF-32C24F46C4C3}" srcOrd="2" destOrd="0" presId="urn:microsoft.com/office/officeart/2005/8/layout/radial3"/>
    <dgm:cxn modelId="{3ED62F27-0EB7-42B3-BA10-775939BA2C70}" type="presParOf" srcId="{F372273A-3D55-4391-94C2-F59969C15A36}" destId="{048AC91E-B51B-4809-82B0-3FE92B64E7FC}" srcOrd="3" destOrd="0" presId="urn:microsoft.com/office/officeart/2005/8/layout/radial3"/>
    <dgm:cxn modelId="{20CFF060-6225-433F-BB90-D3A253A5E210}" type="presParOf" srcId="{F372273A-3D55-4391-94C2-F59969C15A36}" destId="{8D271794-EC99-4F70-A50B-34BE9FBF958E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5A2B03-8F4F-4793-A482-F415C40549B8}">
      <dsp:nvSpPr>
        <dsp:cNvPr id="0" name=""/>
        <dsp:cNvSpPr/>
      </dsp:nvSpPr>
      <dsp:spPr>
        <a:xfrm>
          <a:off x="1572215" y="573211"/>
          <a:ext cx="1456667" cy="1456667"/>
        </a:xfrm>
        <a:prstGeom prst="ellipse">
          <a:avLst/>
        </a:prstGeom>
        <a:gradFill flip="none" rotWithShape="0">
          <a:gsLst>
            <a:gs pos="0">
              <a:srgbClr val="00FFFF">
                <a:shade val="30000"/>
                <a:satMod val="115000"/>
              </a:srgbClr>
            </a:gs>
            <a:gs pos="50000">
              <a:srgbClr val="00FFFF">
                <a:shade val="67500"/>
                <a:satMod val="115000"/>
              </a:srgbClr>
            </a:gs>
            <a:gs pos="100000">
              <a:srgbClr val="00FFFF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isometricOffAxis2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rgbClr val="FF0000"/>
              </a:solidFill>
            </a:rPr>
            <a:t>Wiedza:</a:t>
          </a:r>
          <a:endParaRPr lang="pl-PL" sz="2000" kern="1200" dirty="0">
            <a:solidFill>
              <a:srgbClr val="FF0000"/>
            </a:solidFill>
          </a:endParaRPr>
        </a:p>
      </dsp:txBody>
      <dsp:txXfrm>
        <a:off x="1785539" y="786535"/>
        <a:ext cx="1030019" cy="1030019"/>
      </dsp:txXfrm>
    </dsp:sp>
    <dsp:sp modelId="{D01C75C3-495A-4A87-89CE-C3949EE008FD}">
      <dsp:nvSpPr>
        <dsp:cNvPr id="0" name=""/>
        <dsp:cNvSpPr/>
      </dsp:nvSpPr>
      <dsp:spPr>
        <a:xfrm>
          <a:off x="1000706" y="0"/>
          <a:ext cx="2457128" cy="692521"/>
        </a:xfrm>
        <a:prstGeom prst="ellipse">
          <a:avLst/>
        </a:prstGeom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54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isometricOffAxis2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>
              <a:solidFill>
                <a:srgbClr val="FFFF00"/>
              </a:solidFill>
            </a:rPr>
            <a:t>z zakresu terminologii technicznej </a:t>
          </a:r>
          <a:endParaRPr lang="pl-PL" sz="1400" kern="1200" dirty="0">
            <a:solidFill>
              <a:srgbClr val="FFFF00"/>
            </a:solidFill>
          </a:endParaRPr>
        </a:p>
      </dsp:txBody>
      <dsp:txXfrm>
        <a:off x="1360544" y="101417"/>
        <a:ext cx="1737452" cy="489687"/>
      </dsp:txXfrm>
    </dsp:sp>
    <dsp:sp modelId="{CBC27BC1-C297-43E0-96EF-32C24F46C4C3}">
      <dsp:nvSpPr>
        <dsp:cNvPr id="0" name=""/>
        <dsp:cNvSpPr/>
      </dsp:nvSpPr>
      <dsp:spPr>
        <a:xfrm>
          <a:off x="2847857" y="880598"/>
          <a:ext cx="1616638" cy="827867"/>
        </a:xfrm>
        <a:prstGeom prst="ellipse">
          <a:avLst/>
        </a:prstGeom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08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isometricOffAxis2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300" kern="1200" dirty="0" smtClean="0">
              <a:solidFill>
                <a:srgbClr val="FFFF00"/>
              </a:solidFill>
            </a:rPr>
            <a:t>biegła znajomość języków obcych</a:t>
          </a:r>
          <a:endParaRPr lang="pl-PL" sz="1300" kern="1200" dirty="0">
            <a:solidFill>
              <a:srgbClr val="FFFF00"/>
            </a:solidFill>
          </a:endParaRPr>
        </a:p>
      </dsp:txBody>
      <dsp:txXfrm>
        <a:off x="3084608" y="1001836"/>
        <a:ext cx="1143136" cy="585391"/>
      </dsp:txXfrm>
    </dsp:sp>
    <dsp:sp modelId="{048AC91E-B51B-4809-82B0-3FE92B64E7FC}">
      <dsp:nvSpPr>
        <dsp:cNvPr id="0" name=""/>
        <dsp:cNvSpPr/>
      </dsp:nvSpPr>
      <dsp:spPr>
        <a:xfrm>
          <a:off x="862714" y="2028090"/>
          <a:ext cx="2747150" cy="709440"/>
        </a:xfrm>
        <a:prstGeom prst="ellipse">
          <a:avLst/>
        </a:prstGeom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isometricOffAxis2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>
              <a:solidFill>
                <a:srgbClr val="FFFF00"/>
              </a:solidFill>
            </a:rPr>
            <a:t>z zakresu technicznej budowy sprzętu komputerowego</a:t>
          </a:r>
          <a:endParaRPr lang="pl-PL" sz="1400" kern="1200" dirty="0">
            <a:solidFill>
              <a:srgbClr val="FFFF00"/>
            </a:solidFill>
          </a:endParaRPr>
        </a:p>
      </dsp:txBody>
      <dsp:txXfrm>
        <a:off x="1265025" y="2131985"/>
        <a:ext cx="1942528" cy="501650"/>
      </dsp:txXfrm>
    </dsp:sp>
    <dsp:sp modelId="{8D271794-EC99-4F70-A50B-34BE9FBF958E}">
      <dsp:nvSpPr>
        <dsp:cNvPr id="0" name=""/>
        <dsp:cNvSpPr/>
      </dsp:nvSpPr>
      <dsp:spPr>
        <a:xfrm>
          <a:off x="0" y="882808"/>
          <a:ext cx="1632807" cy="895420"/>
        </a:xfrm>
        <a:prstGeom prst="ellipse">
          <a:avLst/>
        </a:prstGeom>
        <a:gradFill flip="none" rotWithShape="0">
          <a:gsLst>
            <a:gs pos="0">
              <a:srgbClr val="9999FF">
                <a:shade val="30000"/>
                <a:satMod val="115000"/>
              </a:srgbClr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isometricOffAxis2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300" kern="1200" dirty="0" smtClean="0">
              <a:solidFill>
                <a:srgbClr val="FFFF00"/>
              </a:solidFill>
            </a:rPr>
            <a:t>z zakresu zagadnień informatycznych</a:t>
          </a:r>
          <a:endParaRPr lang="pl-PL" sz="1300" kern="1200" dirty="0">
            <a:solidFill>
              <a:srgbClr val="FFFF00"/>
            </a:solidFill>
          </a:endParaRPr>
        </a:p>
      </dsp:txBody>
      <dsp:txXfrm>
        <a:off x="239119" y="1013939"/>
        <a:ext cx="1154569" cy="6331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93D98-F5CB-4343-8D68-3E19460EC3A5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187D6-4DF3-4471-85A2-F693DE48274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-180528" y="980728"/>
            <a:ext cx="7772400" cy="1470025"/>
          </a:xfrm>
        </p:spPr>
        <p:txBody>
          <a:bodyPr>
            <a:noAutofit/>
            <a:scene3d>
              <a:camera prst="perspectiveHeroicExtremeRightFacing"/>
              <a:lightRig rig="threePt" dir="t"/>
            </a:scene3d>
          </a:bodyPr>
          <a:lstStyle/>
          <a:p>
            <a:r>
              <a:rPr lang="pl-PL" sz="66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Inżynier budowy systemów komputerowych</a:t>
            </a:r>
            <a:endParaRPr lang="pl-PL" sz="66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1266" name="Picture 2" descr="http://k.wnp.pl/i/058/133/m390x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140968"/>
            <a:ext cx="4248472" cy="282867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2Left"/>
            <a:lightRig rig="threePt" dir="t"/>
          </a:scene3d>
        </p:spPr>
      </p:pic>
      <p:sp>
        <p:nvSpPr>
          <p:cNvPr id="5" name="pole tekstowe 4"/>
          <p:cNvSpPr txBox="1"/>
          <p:nvPr/>
        </p:nvSpPr>
        <p:spPr>
          <a:xfrm>
            <a:off x="467544" y="4869160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n>
                  <a:solidFill>
                    <a:srgbClr val="0070C0"/>
                  </a:solidFill>
                </a:ln>
                <a:solidFill>
                  <a:srgbClr val="7030A0"/>
                </a:solidFill>
              </a:rPr>
              <a:t> </a:t>
            </a:r>
            <a:endParaRPr lang="pl-PL" sz="2400" dirty="0">
              <a:ln>
                <a:solidFill>
                  <a:srgbClr val="0070C0"/>
                </a:solidFill>
              </a:ln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395536" y="188640"/>
            <a:ext cx="3672408" cy="2592288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rgbClr val="FF0000"/>
                </a:solidFill>
              </a:rPr>
              <a:t>Inżynier </a:t>
            </a:r>
            <a:r>
              <a:rPr lang="pl-PL" sz="1600" dirty="0" smtClean="0">
                <a:solidFill>
                  <a:srgbClr val="FF0000"/>
                </a:solidFill>
              </a:rPr>
              <a:t> budowy systemów </a:t>
            </a:r>
            <a:r>
              <a:rPr lang="pl-PL" sz="1600" dirty="0">
                <a:solidFill>
                  <a:srgbClr val="FF0000"/>
                </a:solidFill>
              </a:rPr>
              <a:t>komputerowych jest jednym z wielu występujących obecnie na rynku pracy zawodów informatycznych. </a:t>
            </a:r>
          </a:p>
        </p:txBody>
      </p:sp>
      <p:sp>
        <p:nvSpPr>
          <p:cNvPr id="5" name="Elipsa 4"/>
          <p:cNvSpPr/>
          <p:nvPr/>
        </p:nvSpPr>
        <p:spPr>
          <a:xfrm>
            <a:off x="5148064" y="188640"/>
            <a:ext cx="3672408" cy="2852936"/>
          </a:xfrm>
          <a:prstGeom prst="ellipse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500" dirty="0" smtClean="0">
                <a:solidFill>
                  <a:srgbClr val="FF0000"/>
                </a:solidFill>
              </a:rPr>
              <a:t>Do podjęcia  pracy w tym zawodzie wymagane jest posiadanie wykształcenia techniczno-informatycznego, elektronicznego lub telekomunikacyjnego.</a:t>
            </a:r>
          </a:p>
        </p:txBody>
      </p:sp>
      <p:pic>
        <p:nvPicPr>
          <p:cNvPr id="14338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276872"/>
            <a:ext cx="1936953" cy="1977388"/>
          </a:xfrm>
          <a:prstGeom prst="rect">
            <a:avLst/>
          </a:prstGeom>
          <a:noFill/>
        </p:spPr>
      </p:pic>
      <p:sp>
        <p:nvSpPr>
          <p:cNvPr id="7" name="Elipsa 6"/>
          <p:cNvSpPr/>
          <p:nvPr/>
        </p:nvSpPr>
        <p:spPr>
          <a:xfrm>
            <a:off x="5004048" y="3789040"/>
            <a:ext cx="3816424" cy="2736304"/>
          </a:xfrm>
          <a:prstGeom prst="ellipse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perspectiveRelaxedModerately" fov="3300000">
              <a:rot lat="19909911" lon="1369690" rev="2092565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500" dirty="0" smtClean="0">
                <a:solidFill>
                  <a:srgbClr val="FF0000"/>
                </a:solidFill>
              </a:rPr>
              <a:t>Specyficzne w jego pracy </a:t>
            </a:r>
          </a:p>
          <a:p>
            <a:pPr algn="ctr"/>
            <a:r>
              <a:rPr lang="pl-PL" sz="1500" dirty="0" smtClean="0">
                <a:solidFill>
                  <a:srgbClr val="FF0000"/>
                </a:solidFill>
              </a:rPr>
              <a:t>jest to, że w przeciwieństwie do programisty komputerowego lub administratora – nie odpowiada on za tworzenie nowych programów informatycznych, ani za projektowanie sieci komputerowych</a:t>
            </a:r>
          </a:p>
        </p:txBody>
      </p:sp>
      <p:sp>
        <p:nvSpPr>
          <p:cNvPr id="13" name="Elipsa 12"/>
          <p:cNvSpPr/>
          <p:nvPr/>
        </p:nvSpPr>
        <p:spPr>
          <a:xfrm>
            <a:off x="323528" y="3789040"/>
            <a:ext cx="3888432" cy="2664296"/>
          </a:xfrm>
          <a:prstGeom prst="ellipse">
            <a:avLst/>
          </a:prstGeom>
          <a:gradFill flip="none" rotWithShape="1">
            <a:gsLst>
              <a:gs pos="0">
                <a:srgbClr val="FFFF8F">
                  <a:shade val="30000"/>
                  <a:satMod val="115000"/>
                </a:srgbClr>
              </a:gs>
              <a:gs pos="50000">
                <a:srgbClr val="FFFF8F">
                  <a:shade val="67500"/>
                  <a:satMod val="115000"/>
                </a:srgbClr>
              </a:gs>
              <a:gs pos="100000">
                <a:srgbClr val="FFFF8F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perspectiveAbove" fov="2400000">
              <a:rot lat="20516528" lon="20016465" rev="5246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rgbClr val="FF0000"/>
                </a:solidFill>
              </a:rPr>
              <a:t>Wiedza i umiejętności </a:t>
            </a:r>
            <a:br>
              <a:rPr lang="pl-PL" sz="1600" dirty="0" smtClean="0">
                <a:solidFill>
                  <a:srgbClr val="FF0000"/>
                </a:solidFill>
              </a:rPr>
            </a:br>
            <a:r>
              <a:rPr lang="pl-PL" sz="1600" dirty="0" smtClean="0">
                <a:solidFill>
                  <a:srgbClr val="FF0000"/>
                </a:solidFill>
              </a:rPr>
              <a:t>z zakresu administrowania  sieciami i  programowania są przydatne w pracy inżyniera. Podstawowym zadaniem przedstawiciela tego zawodu jest obsługa systemów komputerowych. </a:t>
            </a:r>
            <a:endParaRPr lang="pl-PL" sz="1600" dirty="0">
              <a:solidFill>
                <a:srgbClr val="FF0000"/>
              </a:solidFill>
            </a:endParaRPr>
          </a:p>
        </p:txBody>
      </p:sp>
      <p:sp>
        <p:nvSpPr>
          <p:cNvPr id="15" name="Strzałka zakrzywiona w prawo 14"/>
          <p:cNvSpPr/>
          <p:nvPr/>
        </p:nvSpPr>
        <p:spPr>
          <a:xfrm>
            <a:off x="395536" y="2564904"/>
            <a:ext cx="576064" cy="1584176"/>
          </a:xfrm>
          <a:prstGeom prst="curvedRightArrow">
            <a:avLst>
              <a:gd name="adj1" fmla="val 25000"/>
              <a:gd name="adj2" fmla="val 71334"/>
              <a:gd name="adj3" fmla="val 49188"/>
            </a:avLst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6" name="Strzałka zakrzywiona w górę 15"/>
          <p:cNvSpPr/>
          <p:nvPr/>
        </p:nvSpPr>
        <p:spPr>
          <a:xfrm>
            <a:off x="3851920" y="6093296"/>
            <a:ext cx="1656184" cy="504056"/>
          </a:xfrm>
          <a:prstGeom prst="curvedUpArrow">
            <a:avLst>
              <a:gd name="adj1" fmla="val 34563"/>
              <a:gd name="adj2" fmla="val 72538"/>
              <a:gd name="adj3" fmla="val 45156"/>
            </a:avLst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7" name="Strzałka zakrzywiona w prawo 16"/>
          <p:cNvSpPr/>
          <p:nvPr/>
        </p:nvSpPr>
        <p:spPr>
          <a:xfrm rot="10800000">
            <a:off x="8316416" y="2564904"/>
            <a:ext cx="576064" cy="1584176"/>
          </a:xfrm>
          <a:prstGeom prst="curvedRightArrow">
            <a:avLst>
              <a:gd name="adj1" fmla="val 25000"/>
              <a:gd name="adj2" fmla="val 87007"/>
              <a:gd name="adj3" fmla="val 25000"/>
            </a:avLst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 rot="356573">
            <a:off x="1763688" y="188640"/>
            <a:ext cx="7772400" cy="1470025"/>
          </a:xfrm>
        </p:spPr>
        <p:txBody>
          <a:bodyPr>
            <a:noAutofit/>
            <a:scene3d>
              <a:camera prst="perspectiveHeroicExtremeLeftFacing"/>
              <a:lightRig rig="threePt" dir="t"/>
            </a:scene3d>
          </a:bodyPr>
          <a:lstStyle/>
          <a:p>
            <a:r>
              <a:rPr lang="pl-PL" sz="96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Opis zawodu</a:t>
            </a:r>
            <a:endParaRPr lang="pl-PL" sz="96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5362" name="Picture 2" descr="http://k.wnp.pl/i/054/381/m390x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3714750" cy="2476501"/>
          </a:xfrm>
          <a:prstGeom prst="flowChartMagneticDisk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isometricOffAxis2Left"/>
            <a:lightRig rig="threePt" dir="t"/>
          </a:scene3d>
        </p:spPr>
      </p:pic>
      <p:sp>
        <p:nvSpPr>
          <p:cNvPr id="5" name="Objaśnienie prostokątne zaokrąglone 4"/>
          <p:cNvSpPr/>
          <p:nvPr/>
        </p:nvSpPr>
        <p:spPr>
          <a:xfrm>
            <a:off x="4644008" y="2780928"/>
            <a:ext cx="3999958" cy="3362716"/>
          </a:xfrm>
          <a:prstGeom prst="wedgeRoundRectCallout">
            <a:avLst>
              <a:gd name="adj1" fmla="val -101001"/>
              <a:gd name="adj2" fmla="val -1291"/>
              <a:gd name="adj3" fmla="val 16667"/>
            </a:avLst>
          </a:prstGeom>
          <a:gradFill flip="none" rotWithShape="1">
            <a:gsLst>
              <a:gs pos="0">
                <a:srgbClr val="A5FF4B">
                  <a:shade val="30000"/>
                  <a:satMod val="115000"/>
                </a:srgbClr>
              </a:gs>
              <a:gs pos="50000">
                <a:srgbClr val="A5FF4B">
                  <a:shade val="67500"/>
                  <a:satMod val="115000"/>
                </a:srgbClr>
              </a:gs>
              <a:gs pos="100000">
                <a:srgbClr val="A5FF4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ysClr val="windowText" lastClr="000000"/>
                </a:solidFill>
              </a:rPr>
              <a:t>Inżynier </a:t>
            </a:r>
            <a:r>
              <a:rPr lang="pl-PL" dirty="0">
                <a:solidFill>
                  <a:sysClr val="windowText" lastClr="000000"/>
                </a:solidFill>
              </a:rPr>
              <a:t>budowy systemów komputerowych </a:t>
            </a:r>
            <a:r>
              <a:rPr lang="pl-PL" dirty="0" smtClean="0">
                <a:solidFill>
                  <a:sysClr val="windowText" lastClr="000000"/>
                </a:solidFill>
              </a:rPr>
              <a:t>nadzoruje, projektuje i konstruuje systemy </a:t>
            </a:r>
            <a:br>
              <a:rPr lang="pl-PL" dirty="0" smtClean="0">
                <a:solidFill>
                  <a:sysClr val="windowText" lastClr="000000"/>
                </a:solidFill>
              </a:rPr>
            </a:br>
            <a:r>
              <a:rPr lang="pl-PL" dirty="0" smtClean="0">
                <a:solidFill>
                  <a:sysClr val="windowText" lastClr="000000"/>
                </a:solidFill>
              </a:rPr>
              <a:t>oraz wdraża oprogramowanie systemowe w różnych dziedzinach gospodarki. </a:t>
            </a:r>
            <a:endParaRPr lang="pl-PL" dirty="0">
              <a:solidFill>
                <a:sysClr val="windowText" lastClr="000000"/>
              </a:solidFill>
            </a:endParaRPr>
          </a:p>
        </p:txBody>
      </p:sp>
      <p:pic>
        <p:nvPicPr>
          <p:cNvPr id="15363" name="Picture 3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861048"/>
            <a:ext cx="2445098" cy="23206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prstTxWarp prst="textDeflateBottom">
              <a:avLst/>
            </a:prstTxWarp>
            <a:normAutofit/>
          </a:bodyPr>
          <a:lstStyle/>
          <a:p>
            <a: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Opis zawodu </a:t>
            </a:r>
            <a:endParaRPr lang="pl-PL" sz="72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7" name="Objaśnienie ze strzałką w prawo 6"/>
          <p:cNvSpPr/>
          <p:nvPr/>
        </p:nvSpPr>
        <p:spPr>
          <a:xfrm>
            <a:off x="142844" y="2143116"/>
            <a:ext cx="2592288" cy="3672408"/>
          </a:xfrm>
          <a:prstGeom prst="rightArrowCallout">
            <a:avLst>
              <a:gd name="adj1" fmla="val 25000"/>
              <a:gd name="adj2" fmla="val 48285"/>
              <a:gd name="adj3" fmla="val 12004"/>
              <a:gd name="adj4" fmla="val 75807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99FFCC"/>
                </a:solidFill>
              </a:rPr>
              <a:t>Inżynier budowy systemów komputerowych  </a:t>
            </a:r>
          </a:p>
          <a:p>
            <a:pPr algn="ctr"/>
            <a:r>
              <a:rPr lang="pl-PL" sz="1400" dirty="0" smtClean="0">
                <a:solidFill>
                  <a:srgbClr val="99FFCC"/>
                </a:solidFill>
              </a:rPr>
              <a:t>w przedsiębiorstwie informatycznym, tworzącym projekty na zamówienie klienta,  zajmuje się tworzeniem systemów  spełniających wymagania klienta, które są  wcześniej określone przez projektanta.</a:t>
            </a:r>
            <a:endParaRPr lang="pl-PL" sz="1400" dirty="0">
              <a:solidFill>
                <a:srgbClr val="99FFCC"/>
              </a:solidFill>
            </a:endParaRPr>
          </a:p>
        </p:txBody>
      </p:sp>
      <p:sp>
        <p:nvSpPr>
          <p:cNvPr id="9" name="Objaśnienie ze strzałką w prawo 8"/>
          <p:cNvSpPr/>
          <p:nvPr/>
        </p:nvSpPr>
        <p:spPr>
          <a:xfrm rot="5400000">
            <a:off x="3544414" y="-115446"/>
            <a:ext cx="1944216" cy="4032448"/>
          </a:xfrm>
          <a:prstGeom prst="rightArrowCallout">
            <a:avLst>
              <a:gd name="adj1" fmla="val 23421"/>
              <a:gd name="adj2" fmla="val 76331"/>
              <a:gd name="adj3" fmla="val 15524"/>
              <a:gd name="adj4" fmla="val 76823"/>
            </a:avLst>
          </a:prstGeom>
          <a:gradFill flip="none" rotWithShape="1">
            <a:gsLst>
              <a:gs pos="0">
                <a:srgbClr val="CC0066">
                  <a:tint val="66000"/>
                  <a:satMod val="160000"/>
                </a:srgbClr>
              </a:gs>
              <a:gs pos="50000">
                <a:srgbClr val="CC0066">
                  <a:tint val="44500"/>
                  <a:satMod val="160000"/>
                </a:srgbClr>
              </a:gs>
              <a:gs pos="100000">
                <a:srgbClr val="CC0066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1400" dirty="0" smtClean="0">
                <a:solidFill>
                  <a:srgbClr val="002060"/>
                </a:solidFill>
              </a:rPr>
              <a:t>Zawód inżyniera  </a:t>
            </a:r>
            <a:r>
              <a:rPr lang="pl-PL" sz="1400" dirty="0">
                <a:solidFill>
                  <a:srgbClr val="002060"/>
                </a:solidFill>
              </a:rPr>
              <a:t>budowy systemów </a:t>
            </a:r>
            <a:r>
              <a:rPr lang="pl-PL" sz="1400" dirty="0" smtClean="0">
                <a:solidFill>
                  <a:srgbClr val="002060"/>
                </a:solidFill>
              </a:rPr>
              <a:t>komputerowych związany jest z intensywnym rozwojem branży informatycznej i telekomunikacyjnej  we wszystkich dziedzinach życia.</a:t>
            </a:r>
            <a:endParaRPr lang="pl-PL" sz="1400" dirty="0">
              <a:solidFill>
                <a:srgbClr val="002060"/>
              </a:solidFill>
            </a:endParaRPr>
          </a:p>
        </p:txBody>
      </p:sp>
      <p:sp>
        <p:nvSpPr>
          <p:cNvPr id="10" name="Objaśnienie ze strzałką w prawo 9"/>
          <p:cNvSpPr/>
          <p:nvPr/>
        </p:nvSpPr>
        <p:spPr>
          <a:xfrm rot="16200000">
            <a:off x="3541576" y="3811352"/>
            <a:ext cx="2060848" cy="4032448"/>
          </a:xfrm>
          <a:prstGeom prst="rightArrowCallout">
            <a:avLst>
              <a:gd name="adj1" fmla="val 25000"/>
              <a:gd name="adj2" fmla="val 74006"/>
              <a:gd name="adj3" fmla="val 17053"/>
              <a:gd name="adj4" fmla="val 75573"/>
            </a:avLst>
          </a:prstGeom>
          <a:gradFill flip="none" rotWithShape="1">
            <a:gsLst>
              <a:gs pos="0">
                <a:srgbClr val="CC0066">
                  <a:tint val="66000"/>
                  <a:satMod val="160000"/>
                </a:srgbClr>
              </a:gs>
              <a:gs pos="50000">
                <a:srgbClr val="CC0066">
                  <a:tint val="44500"/>
                  <a:satMod val="160000"/>
                </a:srgbClr>
              </a:gs>
              <a:gs pos="100000">
                <a:srgbClr val="CC0066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l-PL" sz="1400" dirty="0">
                <a:solidFill>
                  <a:srgbClr val="002060"/>
                </a:solidFill>
              </a:rPr>
              <a:t>Obecnie informatyka jest jedną z popularniejszych branż zatrudnienia i kierunkiem często wybieranym przez absolwentów szkół </a:t>
            </a:r>
            <a:r>
              <a:rPr lang="pl-PL" sz="1400" dirty="0" err="1" smtClean="0">
                <a:solidFill>
                  <a:srgbClr val="002060"/>
                </a:solidFill>
              </a:rPr>
              <a:t>ponadgimnazjalnych</a:t>
            </a:r>
            <a:r>
              <a:rPr lang="pl-PL" sz="1400" dirty="0" smtClean="0">
                <a:solidFill>
                  <a:srgbClr val="002060"/>
                </a:solidFill>
              </a:rPr>
              <a:t> . </a:t>
            </a:r>
            <a:r>
              <a:rPr lang="pl-PL" sz="1400" dirty="0">
                <a:solidFill>
                  <a:srgbClr val="002060"/>
                </a:solidFill>
              </a:rPr>
              <a:t>Jest to zawód prestiżowy, słusznie kojarzący się z wysokimi </a:t>
            </a:r>
            <a:r>
              <a:rPr lang="pl-PL" sz="1400" dirty="0" smtClean="0">
                <a:solidFill>
                  <a:srgbClr val="002060"/>
                </a:solidFill>
              </a:rPr>
              <a:t> zarobkami </a:t>
            </a:r>
            <a:r>
              <a:rPr lang="pl-PL" sz="1400" dirty="0">
                <a:solidFill>
                  <a:srgbClr val="002060"/>
                </a:solidFill>
              </a:rPr>
              <a:t>i dużymi możliwościami awansu zawodowego nie tylko w kraju, ale również za </a:t>
            </a:r>
            <a:r>
              <a:rPr lang="pl-PL" sz="1400" dirty="0" smtClean="0">
                <a:solidFill>
                  <a:srgbClr val="002060"/>
                </a:solidFill>
              </a:rPr>
              <a:t>granicą</a:t>
            </a:r>
            <a:r>
              <a:rPr lang="pl-PL" sz="1300" dirty="0" smtClean="0">
                <a:solidFill>
                  <a:srgbClr val="002060"/>
                </a:solidFill>
              </a:rPr>
              <a:t>.</a:t>
            </a:r>
            <a:endParaRPr lang="pl-PL" sz="1300" dirty="0">
              <a:solidFill>
                <a:srgbClr val="002060"/>
              </a:solidFill>
            </a:endParaRPr>
          </a:p>
        </p:txBody>
      </p:sp>
      <p:pic>
        <p:nvPicPr>
          <p:cNvPr id="16386" name="Picture 2" descr="C:\Program Files\Microsoft Office\MEDIA\CAGCAT10\j0292982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66FF33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707904" y="2996952"/>
            <a:ext cx="1697532" cy="1675640"/>
          </a:xfrm>
          <a:prstGeom prst="rect">
            <a:avLst/>
          </a:prstGeom>
          <a:noFill/>
        </p:spPr>
      </p:pic>
      <p:sp>
        <p:nvSpPr>
          <p:cNvPr id="14" name="Objaśnienie ze strzałką w lewo 13"/>
          <p:cNvSpPr/>
          <p:nvPr/>
        </p:nvSpPr>
        <p:spPr>
          <a:xfrm>
            <a:off x="6372200" y="2276872"/>
            <a:ext cx="2376264" cy="3384376"/>
          </a:xfrm>
          <a:prstGeom prst="leftArrowCallout">
            <a:avLst>
              <a:gd name="adj1" fmla="val 25000"/>
              <a:gd name="adj2" fmla="val 50271"/>
              <a:gd name="adj3" fmla="val 11733"/>
              <a:gd name="adj4" fmla="val 77612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99FFCC"/>
                </a:solidFill>
              </a:rPr>
              <a:t>Inżynier budowy systemów komputerowych zatrudniony wewnątrz instytucji, w której  funkcjonuje  system komputerowy pełni rolę doradcy technicznego.  </a:t>
            </a:r>
            <a:endParaRPr lang="pl-PL" sz="1400" dirty="0">
              <a:solidFill>
                <a:srgbClr val="99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7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770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4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7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770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9" grpId="0" animBg="1"/>
      <p:bldP spid="10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142852"/>
            <a:ext cx="7772400" cy="1428760"/>
          </a:xfrm>
        </p:spPr>
        <p:txBody>
          <a:bodyPr>
            <a:prstTxWarp prst="textTriangleInverted">
              <a:avLst/>
            </a:prstTxWarp>
            <a:normAutofit fontScale="90000"/>
          </a:bodyPr>
          <a:lstStyle/>
          <a:p>
            <a:r>
              <a:rPr lang="pl-PL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Zadania inżyniera budowy systemów komputerowych</a:t>
            </a:r>
            <a:endParaRPr lang="pl-PL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6" name="Zwój poziomy 5"/>
          <p:cNvSpPr/>
          <p:nvPr/>
        </p:nvSpPr>
        <p:spPr>
          <a:xfrm>
            <a:off x="251520" y="1124744"/>
            <a:ext cx="2463092" cy="1440160"/>
          </a:xfrm>
          <a:prstGeom prst="horizont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analizowanie  wartości technicznych  sprzętu komputerowego</a:t>
            </a: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7" name="Zwój poziomy 6"/>
          <p:cNvSpPr/>
          <p:nvPr/>
        </p:nvSpPr>
        <p:spPr>
          <a:xfrm>
            <a:off x="3714744" y="5357826"/>
            <a:ext cx="2232248" cy="1368152"/>
          </a:xfrm>
          <a:prstGeom prst="horizont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kodowanie aplikacji </a:t>
            </a:r>
            <a:br>
              <a:rPr lang="pl-PL" sz="1400" dirty="0" smtClean="0">
                <a:solidFill>
                  <a:schemeClr val="tx1"/>
                </a:solidFill>
              </a:rPr>
            </a:br>
            <a:r>
              <a:rPr lang="pl-PL" sz="1400" dirty="0" smtClean="0">
                <a:solidFill>
                  <a:schemeClr val="tx1"/>
                </a:solidFill>
              </a:rPr>
              <a:t>w różnych językach informatycznych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9" name="Zwój poziomy 8"/>
          <p:cNvSpPr/>
          <p:nvPr/>
        </p:nvSpPr>
        <p:spPr>
          <a:xfrm>
            <a:off x="428596" y="3214686"/>
            <a:ext cx="2461952" cy="1440160"/>
          </a:xfrm>
          <a:prstGeom prst="horizont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opracowywanie systemów wielodostępnych umożliwiających pracę kilku osób na jednej bazie 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11" name="Zwój poziomy 10"/>
          <p:cNvSpPr/>
          <p:nvPr/>
        </p:nvSpPr>
        <p:spPr>
          <a:xfrm>
            <a:off x="539552" y="4869160"/>
            <a:ext cx="2304256" cy="1512168"/>
          </a:xfrm>
          <a:prstGeom prst="horizont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produkowanie standardów wejściowych i wyjściowych oraz algorytmów działania urządzeń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12" name="Zwój poziomy 11"/>
          <p:cNvSpPr/>
          <p:nvPr/>
        </p:nvSpPr>
        <p:spPr>
          <a:xfrm>
            <a:off x="3571868" y="3857628"/>
            <a:ext cx="2232248" cy="1428760"/>
          </a:xfrm>
          <a:prstGeom prst="horizont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projektowanie  aplikacji sieciowych</a:t>
            </a:r>
            <a:endParaRPr lang="pl-PL" sz="1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farm3.static.flickr.com/2030/1603952606_f0aa9a745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700808"/>
            <a:ext cx="3034524" cy="202099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3" name="Zwój pionowy 22"/>
          <p:cNvSpPr/>
          <p:nvPr/>
        </p:nvSpPr>
        <p:spPr>
          <a:xfrm rot="4787568">
            <a:off x="6799512" y="922982"/>
            <a:ext cx="1390818" cy="1979011"/>
          </a:xfrm>
          <a:prstGeom prst="vertic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monitorowanie budowy systemów komputerowych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24" name="Zwój pionowy 23"/>
          <p:cNvSpPr/>
          <p:nvPr/>
        </p:nvSpPr>
        <p:spPr>
          <a:xfrm rot="5400000">
            <a:off x="6696236" y="2456892"/>
            <a:ext cx="1656184" cy="2448272"/>
          </a:xfrm>
          <a:prstGeom prst="vertic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badanie zgodności sprzętu komputerowego  </a:t>
            </a:r>
            <a:br>
              <a:rPr lang="pl-PL" sz="1400" dirty="0" smtClean="0">
                <a:solidFill>
                  <a:schemeClr val="tx1"/>
                </a:solidFill>
              </a:rPr>
            </a:br>
            <a:r>
              <a:rPr lang="pl-PL" sz="1400" dirty="0" smtClean="0">
                <a:solidFill>
                  <a:schemeClr val="tx1"/>
                </a:solidFill>
              </a:rPr>
              <a:t>z oprogramowaniem systemowym 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25" name="Zwój pionowy 24"/>
          <p:cNvSpPr/>
          <p:nvPr/>
        </p:nvSpPr>
        <p:spPr>
          <a:xfrm rot="5400000">
            <a:off x="6860296" y="4355414"/>
            <a:ext cx="1512168" cy="2088232"/>
          </a:xfrm>
          <a:prstGeom prst="verticalScroll">
            <a:avLst/>
          </a:prstGeom>
          <a:gradFill flip="none" rotWithShape="1">
            <a:gsLst>
              <a:gs pos="0">
                <a:srgbClr val="CCFF33">
                  <a:shade val="30000"/>
                  <a:satMod val="115000"/>
                </a:srgbClr>
              </a:gs>
              <a:gs pos="50000">
                <a:srgbClr val="CCFF33">
                  <a:shade val="67500"/>
                  <a:satMod val="115000"/>
                </a:srgbClr>
              </a:gs>
              <a:gs pos="100000">
                <a:srgbClr val="CCFF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tworzenie i wdrażanie metod możliwości wglądu do baz danych</a:t>
            </a:r>
            <a:endParaRPr lang="pl-PL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1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1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1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1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1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1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1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9" grpId="0" animBg="1"/>
      <p:bldP spid="11" grpId="0" animBg="1"/>
      <p:bldP spid="1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-252536" y="404664"/>
            <a:ext cx="5180112" cy="1470025"/>
          </a:xfrm>
        </p:spPr>
        <p:txBody>
          <a:bodyPr>
            <a:noAutofit/>
            <a:scene3d>
              <a:camera prst="perspectiveHeroicExtremeRightFacing"/>
              <a:lightRig rig="threePt" dir="t"/>
            </a:scene3d>
          </a:bodyPr>
          <a:lstStyle/>
          <a:p>
            <a: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Wymagania</a:t>
            </a:r>
            <a:b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</a:br>
            <a: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zawodu</a:t>
            </a:r>
            <a:endParaRPr lang="pl-PL" sz="72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026" name="Picture 2" descr="http://www.zst.etczew.eu/upload/strony/aga/technikinformatyk_pliki/image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4200525" cy="2705100"/>
          </a:xfrm>
          <a:prstGeom prst="roundRect">
            <a:avLst>
              <a:gd name="adj" fmla="val 33501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graphicFrame>
        <p:nvGraphicFramePr>
          <p:cNvPr id="4" name="Diagram 3"/>
          <p:cNvGraphicFramePr/>
          <p:nvPr/>
        </p:nvGraphicFramePr>
        <p:xfrm>
          <a:off x="4499992" y="3212976"/>
          <a:ext cx="4464496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Wybuch 1 4"/>
          <p:cNvSpPr/>
          <p:nvPr/>
        </p:nvSpPr>
        <p:spPr>
          <a:xfrm>
            <a:off x="0" y="3643314"/>
            <a:ext cx="3000364" cy="1656184"/>
          </a:xfrm>
          <a:prstGeom prst="irregularSeal1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rgbClr val="FF0000"/>
                </a:solidFill>
              </a:rPr>
              <a:t>Zainteresowania:</a:t>
            </a:r>
            <a:endParaRPr lang="pl-PL" sz="1600" dirty="0">
              <a:solidFill>
                <a:srgbClr val="FF0000"/>
              </a:solidFill>
            </a:endParaRPr>
          </a:p>
        </p:txBody>
      </p:sp>
      <p:cxnSp>
        <p:nvCxnSpPr>
          <p:cNvPr id="8" name="Łącznik zakrzywiony 7"/>
          <p:cNvCxnSpPr/>
          <p:nvPr/>
        </p:nvCxnSpPr>
        <p:spPr>
          <a:xfrm flipV="1">
            <a:off x="251520" y="3068960"/>
            <a:ext cx="936104" cy="864096"/>
          </a:xfrm>
          <a:prstGeom prst="curvedConnector3">
            <a:avLst>
              <a:gd name="adj1" fmla="val 50000"/>
            </a:avLst>
          </a:prstGeom>
          <a:ln>
            <a:tailEnd type="arrow"/>
          </a:ln>
          <a:scene3d>
            <a:camera prst="isometricOffAxis1Right"/>
            <a:lightRig rig="threePt" dir="t"/>
          </a:scene3d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Łącznik zakrzywiony 13"/>
          <p:cNvCxnSpPr/>
          <p:nvPr/>
        </p:nvCxnSpPr>
        <p:spPr>
          <a:xfrm>
            <a:off x="251520" y="4941168"/>
            <a:ext cx="1224136" cy="1008112"/>
          </a:xfrm>
          <a:prstGeom prst="curvedConnector3">
            <a:avLst>
              <a:gd name="adj1" fmla="val -6912"/>
            </a:avLst>
          </a:prstGeom>
          <a:ln>
            <a:tailEnd type="arrow"/>
          </a:ln>
          <a:scene3d>
            <a:camera prst="isometricOffAxis1Right"/>
            <a:lightRig rig="threePt" dir="t"/>
          </a:scene3d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9" name="Wybuch  2 18"/>
          <p:cNvSpPr/>
          <p:nvPr/>
        </p:nvSpPr>
        <p:spPr>
          <a:xfrm>
            <a:off x="642910" y="2348880"/>
            <a:ext cx="2857520" cy="1224136"/>
          </a:xfrm>
          <a:prstGeom prst="irregularSeal2">
            <a:avLst/>
          </a:prstGeom>
          <a:gradFill flip="none" rotWithShape="1">
            <a:gsLst>
              <a:gs pos="0">
                <a:srgbClr val="CCFFCC">
                  <a:shade val="30000"/>
                  <a:satMod val="115000"/>
                </a:srgbClr>
              </a:gs>
              <a:gs pos="50000">
                <a:srgbClr val="CCFFCC">
                  <a:shade val="67500"/>
                  <a:satMod val="115000"/>
                </a:srgbClr>
              </a:gs>
              <a:gs pos="100000">
                <a:srgbClr val="CCFFCC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informatyczne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20" name="Wybuch  2 19"/>
          <p:cNvSpPr/>
          <p:nvPr/>
        </p:nvSpPr>
        <p:spPr>
          <a:xfrm>
            <a:off x="928662" y="5572140"/>
            <a:ext cx="2428892" cy="1080120"/>
          </a:xfrm>
          <a:prstGeom prst="irregularSeal2">
            <a:avLst/>
          </a:prstGeom>
          <a:gradFill flip="none" rotWithShape="1">
            <a:gsLst>
              <a:gs pos="0">
                <a:srgbClr val="CCFFCC">
                  <a:shade val="30000"/>
                  <a:satMod val="115000"/>
                </a:srgbClr>
              </a:gs>
              <a:gs pos="50000">
                <a:srgbClr val="CCFFCC">
                  <a:shade val="67500"/>
                  <a:satMod val="115000"/>
                </a:srgbClr>
              </a:gs>
              <a:gs pos="100000">
                <a:srgbClr val="CCFFCC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techniczne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23" name="Wybuch  2 22"/>
          <p:cNvSpPr/>
          <p:nvPr/>
        </p:nvSpPr>
        <p:spPr>
          <a:xfrm>
            <a:off x="2857488" y="2786058"/>
            <a:ext cx="2016224" cy="1152128"/>
          </a:xfrm>
          <a:prstGeom prst="irregularSeal2">
            <a:avLst/>
          </a:prstGeom>
          <a:gradFill flip="none" rotWithShape="1">
            <a:gsLst>
              <a:gs pos="0">
                <a:srgbClr val="CCFFCC">
                  <a:shade val="30000"/>
                  <a:satMod val="115000"/>
                </a:srgbClr>
              </a:gs>
              <a:gs pos="50000">
                <a:srgbClr val="CCFFCC">
                  <a:shade val="67500"/>
                  <a:satMod val="115000"/>
                </a:srgbClr>
              </a:gs>
              <a:gs pos="100000">
                <a:srgbClr val="CCFFCC">
                  <a:shade val="100000"/>
                  <a:satMod val="115000"/>
                </a:srgbClr>
              </a:gs>
            </a:gsLst>
            <a:lin ang="10800000" scaled="1"/>
            <a:tileRect/>
          </a:gra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naukowe</a:t>
            </a: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24" name="Wybuch  2 23"/>
          <p:cNvSpPr/>
          <p:nvPr/>
        </p:nvSpPr>
        <p:spPr>
          <a:xfrm>
            <a:off x="2428860" y="4572008"/>
            <a:ext cx="2357454" cy="1152128"/>
          </a:xfrm>
          <a:prstGeom prst="irregularSeal2">
            <a:avLst/>
          </a:prstGeom>
          <a:gradFill flip="none" rotWithShape="1">
            <a:gsLst>
              <a:gs pos="0">
                <a:srgbClr val="CCFFCC">
                  <a:shade val="30000"/>
                  <a:satMod val="115000"/>
                </a:srgbClr>
              </a:gs>
              <a:gs pos="50000">
                <a:srgbClr val="CCFFCC">
                  <a:shade val="67500"/>
                  <a:satMod val="115000"/>
                </a:srgbClr>
              </a:gs>
              <a:gs pos="100000">
                <a:srgbClr val="CCFFCC">
                  <a:shade val="100000"/>
                  <a:satMod val="115000"/>
                </a:srgbClr>
              </a:gs>
            </a:gsLst>
            <a:lin ang="10800000" scaled="1"/>
            <a:tileRect/>
          </a:gra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urzędnicze</a:t>
            </a:r>
            <a:endParaRPr lang="pl-PL" sz="1400" dirty="0">
              <a:solidFill>
                <a:schemeClr val="tx1"/>
              </a:solidFill>
            </a:endParaRPr>
          </a:p>
        </p:txBody>
      </p:sp>
      <p:cxnSp>
        <p:nvCxnSpPr>
          <p:cNvPr id="26" name="Łącznik zakrzywiony 25"/>
          <p:cNvCxnSpPr/>
          <p:nvPr/>
        </p:nvCxnSpPr>
        <p:spPr>
          <a:xfrm flipV="1">
            <a:off x="2267744" y="3717032"/>
            <a:ext cx="648072" cy="288032"/>
          </a:xfrm>
          <a:prstGeom prst="curvedConnector3">
            <a:avLst>
              <a:gd name="adj1" fmla="val 50000"/>
            </a:avLst>
          </a:prstGeom>
          <a:ln>
            <a:tailEnd type="arrow"/>
          </a:ln>
          <a:scene3d>
            <a:camera prst="isometricOffAxis1Right"/>
            <a:lightRig rig="threePt" dir="t"/>
          </a:scene3d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Łącznik zakrzywiony 28"/>
          <p:cNvCxnSpPr/>
          <p:nvPr/>
        </p:nvCxnSpPr>
        <p:spPr>
          <a:xfrm>
            <a:off x="2267744" y="4581128"/>
            <a:ext cx="792088" cy="360040"/>
          </a:xfrm>
          <a:prstGeom prst="curvedConnector3">
            <a:avLst>
              <a:gd name="adj1" fmla="val 50000"/>
            </a:avLst>
          </a:prstGeom>
          <a:ln>
            <a:tailEnd type="arrow"/>
          </a:ln>
          <a:scene3d>
            <a:camera prst="isometricOffAxis1Right"/>
            <a:lightRig rig="threePt" dir="t"/>
          </a:scene3d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3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8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800"/>
                            </p:stCondLst>
                            <p:childTnLst>
                              <p:par>
                                <p:cTn id="3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8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800"/>
                            </p:stCondLst>
                            <p:childTnLst>
                              <p:par>
                                <p:cTn id="4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80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800"/>
                            </p:stCondLst>
                            <p:childTnLst>
                              <p:par>
                                <p:cTn id="6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73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8300"/>
                            </p:stCondLst>
                            <p:childTnLst>
                              <p:par>
                                <p:cTn id="7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3800"/>
                            </p:stCondLst>
                            <p:childTnLst>
                              <p:par>
                                <p:cTn id="8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  <p:bldP spid="5" grpId="0" animBg="1"/>
      <p:bldP spid="19" grpId="0" animBg="1"/>
      <p:bldP spid="20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prstTxWarp prst="textChevron">
              <a:avLst/>
            </a:prstTxWarp>
            <a:normAutofit/>
          </a:bodyPr>
          <a:lstStyle/>
          <a:p>
            <a:r>
              <a:rPr lang="pl-PL" sz="60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Wymagania zawodu </a:t>
            </a:r>
            <a:endParaRPr lang="pl-PL" sz="6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4" name="Schemat blokowy: proces 3"/>
          <p:cNvSpPr/>
          <p:nvPr/>
        </p:nvSpPr>
        <p:spPr>
          <a:xfrm>
            <a:off x="179512" y="1484784"/>
            <a:ext cx="2736304" cy="360040"/>
          </a:xfrm>
          <a:prstGeom prst="flowChartProcess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Zdolności i umiejętności:</a:t>
            </a:r>
            <a:endParaRPr lang="pl-PL" dirty="0"/>
          </a:p>
        </p:txBody>
      </p:sp>
      <p:sp>
        <p:nvSpPr>
          <p:cNvPr id="7" name="Schemat blokowy: proces 6"/>
          <p:cNvSpPr/>
          <p:nvPr/>
        </p:nvSpPr>
        <p:spPr>
          <a:xfrm>
            <a:off x="857224" y="1916832"/>
            <a:ext cx="2428892" cy="432048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3399FF"/>
                </a:solidFill>
              </a:rPr>
              <a:t>techniczne i matematyczne,</a:t>
            </a:r>
            <a:endParaRPr lang="pl-PL" sz="1400" dirty="0">
              <a:solidFill>
                <a:srgbClr val="3399FF"/>
              </a:solidFill>
            </a:endParaRPr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395536" y="213285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Schemat blokowy: proces 9"/>
          <p:cNvSpPr/>
          <p:nvPr/>
        </p:nvSpPr>
        <p:spPr>
          <a:xfrm>
            <a:off x="857224" y="2420888"/>
            <a:ext cx="2428892" cy="432048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3399FF"/>
                </a:solidFill>
              </a:rPr>
              <a:t>organizacyjne, </a:t>
            </a:r>
          </a:p>
          <a:p>
            <a:pPr algn="ctr"/>
            <a:endParaRPr lang="pl-PL" sz="1400" dirty="0"/>
          </a:p>
        </p:txBody>
      </p:sp>
      <p:sp>
        <p:nvSpPr>
          <p:cNvPr id="11" name="Schemat blokowy: proces 10"/>
          <p:cNvSpPr/>
          <p:nvPr/>
        </p:nvSpPr>
        <p:spPr>
          <a:xfrm>
            <a:off x="857224" y="2924944"/>
            <a:ext cx="2428892" cy="432618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3399FF"/>
                </a:solidFill>
              </a:rPr>
              <a:t>koncentracji i podzielności uwagi,</a:t>
            </a:r>
          </a:p>
          <a:p>
            <a:pPr algn="ctr"/>
            <a:endParaRPr lang="pl-PL" sz="1200" dirty="0"/>
          </a:p>
        </p:txBody>
      </p:sp>
      <p:sp>
        <p:nvSpPr>
          <p:cNvPr id="12" name="Schemat blokowy: proces 11"/>
          <p:cNvSpPr/>
          <p:nvPr/>
        </p:nvSpPr>
        <p:spPr>
          <a:xfrm>
            <a:off x="857224" y="3857628"/>
            <a:ext cx="2448842" cy="360040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3399FF"/>
                </a:solidFill>
              </a:rPr>
              <a:t>pracy w zespole,</a:t>
            </a:r>
            <a:endParaRPr lang="pl-PL" sz="1400" dirty="0">
              <a:solidFill>
                <a:srgbClr val="3399FF"/>
              </a:solidFill>
            </a:endParaRPr>
          </a:p>
        </p:txBody>
      </p:sp>
      <p:sp>
        <p:nvSpPr>
          <p:cNvPr id="13" name="Schemat blokowy: proces 12"/>
          <p:cNvSpPr/>
          <p:nvPr/>
        </p:nvSpPr>
        <p:spPr>
          <a:xfrm>
            <a:off x="857224" y="4286256"/>
            <a:ext cx="2428892" cy="428628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52000" rtlCol="0" anchor="ctr"/>
          <a:lstStyle/>
          <a:p>
            <a:pPr algn="ctr"/>
            <a:r>
              <a:rPr lang="pl-PL" sz="1400" dirty="0" smtClean="0">
                <a:solidFill>
                  <a:srgbClr val="3399FF"/>
                </a:solidFill>
              </a:rPr>
              <a:t>logicznego myślenia,</a:t>
            </a:r>
          </a:p>
          <a:p>
            <a:pPr algn="ctr"/>
            <a:endParaRPr lang="pl-PL" sz="1400" dirty="0" smtClean="0">
              <a:solidFill>
                <a:srgbClr val="3399FF"/>
              </a:solidFill>
            </a:endParaRPr>
          </a:p>
        </p:txBody>
      </p:sp>
      <p:sp>
        <p:nvSpPr>
          <p:cNvPr id="14" name="Schemat blokowy: proces 13"/>
          <p:cNvSpPr/>
          <p:nvPr/>
        </p:nvSpPr>
        <p:spPr>
          <a:xfrm>
            <a:off x="857224" y="4797152"/>
            <a:ext cx="2428892" cy="360040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3399FF"/>
                </a:solidFill>
              </a:rPr>
              <a:t>planowania,</a:t>
            </a:r>
          </a:p>
          <a:p>
            <a:pPr algn="ctr"/>
            <a:endParaRPr lang="pl-PL" sz="1400" dirty="0"/>
          </a:p>
        </p:txBody>
      </p:sp>
      <p:sp>
        <p:nvSpPr>
          <p:cNvPr id="15" name="Schemat blokowy: proces 14"/>
          <p:cNvSpPr/>
          <p:nvPr/>
        </p:nvSpPr>
        <p:spPr>
          <a:xfrm>
            <a:off x="857224" y="3429000"/>
            <a:ext cx="2448842" cy="360040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3399FF"/>
                </a:solidFill>
              </a:rPr>
              <a:t>rachunkowe, </a:t>
            </a:r>
          </a:p>
          <a:p>
            <a:pPr algn="ctr"/>
            <a:r>
              <a:rPr lang="pl-PL" sz="1400" dirty="0" smtClean="0"/>
              <a:t>,</a:t>
            </a:r>
            <a:endParaRPr lang="pl-PL" sz="1400" dirty="0"/>
          </a:p>
        </p:txBody>
      </p:sp>
      <p:sp>
        <p:nvSpPr>
          <p:cNvPr id="16" name="Schemat blokowy: proces 15"/>
          <p:cNvSpPr/>
          <p:nvPr/>
        </p:nvSpPr>
        <p:spPr>
          <a:xfrm>
            <a:off x="857224" y="5286388"/>
            <a:ext cx="2428892" cy="485816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3399FF"/>
                </a:solidFill>
              </a:rPr>
              <a:t>  twórczego  rozwiązywania problemów,</a:t>
            </a:r>
          </a:p>
          <a:p>
            <a:pPr lvl="0" algn="ctr"/>
            <a:endParaRPr lang="pl-PL" sz="1400" dirty="0" smtClean="0">
              <a:solidFill>
                <a:srgbClr val="3399FF"/>
              </a:solidFill>
            </a:endParaRPr>
          </a:p>
        </p:txBody>
      </p:sp>
      <p:cxnSp>
        <p:nvCxnSpPr>
          <p:cNvPr id="19" name="Łącznik prosty ze strzałką 18"/>
          <p:cNvCxnSpPr>
            <a:endCxn id="10" idx="1"/>
          </p:cNvCxnSpPr>
          <p:nvPr/>
        </p:nvCxnSpPr>
        <p:spPr>
          <a:xfrm>
            <a:off x="395536" y="2636912"/>
            <a:ext cx="46168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/>
          <p:nvPr/>
        </p:nvCxnSpPr>
        <p:spPr>
          <a:xfrm>
            <a:off x="395536" y="314096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Łącznik prosty ze strzałką 29"/>
          <p:cNvCxnSpPr/>
          <p:nvPr/>
        </p:nvCxnSpPr>
        <p:spPr>
          <a:xfrm>
            <a:off x="395536" y="364502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Łącznik prosty ze strzałką 31"/>
          <p:cNvCxnSpPr/>
          <p:nvPr/>
        </p:nvCxnSpPr>
        <p:spPr>
          <a:xfrm>
            <a:off x="395536" y="4077072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Łącznik prosty ze strzałką 32"/>
          <p:cNvCxnSpPr/>
          <p:nvPr/>
        </p:nvCxnSpPr>
        <p:spPr>
          <a:xfrm>
            <a:off x="395536" y="450912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4" name="Schemat blokowy: proces 33"/>
          <p:cNvSpPr/>
          <p:nvPr/>
        </p:nvSpPr>
        <p:spPr>
          <a:xfrm>
            <a:off x="857224" y="5857892"/>
            <a:ext cx="2428892" cy="432048"/>
          </a:xfrm>
          <a:prstGeom prst="flowChart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3399FF"/>
                </a:solidFill>
              </a:rPr>
              <a:t>podejmowania szybkich </a:t>
            </a:r>
            <a:br>
              <a:rPr lang="pl-PL" sz="1400" dirty="0" smtClean="0">
                <a:solidFill>
                  <a:srgbClr val="3399FF"/>
                </a:solidFill>
              </a:rPr>
            </a:br>
            <a:r>
              <a:rPr lang="pl-PL" sz="1400" dirty="0" smtClean="0">
                <a:solidFill>
                  <a:srgbClr val="3399FF"/>
                </a:solidFill>
              </a:rPr>
              <a:t>i trafnych decyzji.</a:t>
            </a:r>
          </a:p>
          <a:p>
            <a:pPr algn="ctr"/>
            <a:endParaRPr lang="pl-PL" sz="1400" dirty="0"/>
          </a:p>
        </p:txBody>
      </p:sp>
      <p:sp>
        <p:nvSpPr>
          <p:cNvPr id="35" name="Schemat blokowy: proces 34"/>
          <p:cNvSpPr/>
          <p:nvPr/>
        </p:nvSpPr>
        <p:spPr>
          <a:xfrm>
            <a:off x="3851920" y="2780928"/>
            <a:ext cx="2016224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solidFill>
                  <a:srgbClr val="FF0066"/>
                </a:solidFill>
              </a:rPr>
              <a:t>kreatywność i inicjatywa,</a:t>
            </a:r>
            <a:endParaRPr lang="pl-PL" sz="1200" dirty="0">
              <a:solidFill>
                <a:srgbClr val="FF0066"/>
              </a:solidFill>
            </a:endParaRPr>
          </a:p>
        </p:txBody>
      </p:sp>
      <p:sp>
        <p:nvSpPr>
          <p:cNvPr id="36" name="Schemat blokowy: proces 35"/>
          <p:cNvSpPr/>
          <p:nvPr/>
        </p:nvSpPr>
        <p:spPr>
          <a:xfrm>
            <a:off x="4067944" y="1484784"/>
            <a:ext cx="4896544" cy="360040"/>
          </a:xfrm>
          <a:prstGeom prst="flowChartProcess">
            <a:avLst/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Predyspozycje  psychofizyczne</a:t>
            </a:r>
            <a:endParaRPr lang="pl-PL" dirty="0"/>
          </a:p>
        </p:txBody>
      </p:sp>
      <p:cxnSp>
        <p:nvCxnSpPr>
          <p:cNvPr id="38" name="Łącznik prosty ze strzałką 37"/>
          <p:cNvCxnSpPr/>
          <p:nvPr/>
        </p:nvCxnSpPr>
        <p:spPr>
          <a:xfrm>
            <a:off x="395536" y="594928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Łącznik prosty ze strzałką 38"/>
          <p:cNvCxnSpPr/>
          <p:nvPr/>
        </p:nvCxnSpPr>
        <p:spPr>
          <a:xfrm>
            <a:off x="395536" y="544522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Łącznik prosty ze strzałką 39"/>
          <p:cNvCxnSpPr/>
          <p:nvPr/>
        </p:nvCxnSpPr>
        <p:spPr>
          <a:xfrm>
            <a:off x="395536" y="501317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4" name="Łącznik prosty 43"/>
          <p:cNvCxnSpPr/>
          <p:nvPr/>
        </p:nvCxnSpPr>
        <p:spPr>
          <a:xfrm flipV="1">
            <a:off x="395536" y="1844824"/>
            <a:ext cx="0" cy="410445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6" name="Schemat blokowy: proces 45"/>
          <p:cNvSpPr/>
          <p:nvPr/>
        </p:nvSpPr>
        <p:spPr>
          <a:xfrm>
            <a:off x="3851920" y="3212976"/>
            <a:ext cx="2016224" cy="432048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200" dirty="0" smtClean="0">
                <a:solidFill>
                  <a:srgbClr val="FF0066"/>
                </a:solidFill>
              </a:rPr>
              <a:t>wykonywanie różnych czynności jednocześnie.</a:t>
            </a:r>
          </a:p>
          <a:p>
            <a:pPr algn="ctr"/>
            <a:endParaRPr lang="pl-PL" sz="1200" dirty="0">
              <a:solidFill>
                <a:srgbClr val="FF0066"/>
              </a:solidFill>
            </a:endParaRPr>
          </a:p>
        </p:txBody>
      </p:sp>
      <p:sp>
        <p:nvSpPr>
          <p:cNvPr id="47" name="Schemat blokowy: proces 46"/>
          <p:cNvSpPr/>
          <p:nvPr/>
        </p:nvSpPr>
        <p:spPr>
          <a:xfrm>
            <a:off x="7020272" y="1916832"/>
            <a:ext cx="1944216" cy="360040"/>
          </a:xfrm>
          <a:prstGeom prst="flowChartProcess">
            <a:avLst/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/>
              <a:t>Konieczne:</a:t>
            </a:r>
            <a:endParaRPr lang="pl-PL" sz="1600" dirty="0"/>
          </a:p>
        </p:txBody>
      </p:sp>
      <p:sp>
        <p:nvSpPr>
          <p:cNvPr id="48" name="Schemat blokowy: proces 47"/>
          <p:cNvSpPr/>
          <p:nvPr/>
        </p:nvSpPr>
        <p:spPr>
          <a:xfrm>
            <a:off x="3635896" y="1916832"/>
            <a:ext cx="2016224" cy="360040"/>
          </a:xfrm>
          <a:prstGeom prst="flowChartProcess">
            <a:avLst/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/>
              <a:t>Wskazane:</a:t>
            </a:r>
            <a:endParaRPr lang="pl-PL" sz="1600" dirty="0"/>
          </a:p>
        </p:txBody>
      </p:sp>
      <p:sp>
        <p:nvSpPr>
          <p:cNvPr id="49" name="Schemat blokowy: proces 48"/>
          <p:cNvSpPr/>
          <p:nvPr/>
        </p:nvSpPr>
        <p:spPr>
          <a:xfrm>
            <a:off x="6372200" y="4941168"/>
            <a:ext cx="2304256" cy="432048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FF0066"/>
                </a:solidFill>
              </a:rPr>
              <a:t>koordynacja </a:t>
            </a:r>
          </a:p>
          <a:p>
            <a:pPr lvl="0" algn="ctr"/>
            <a:r>
              <a:rPr lang="pl-PL" sz="1400" dirty="0" smtClean="0">
                <a:solidFill>
                  <a:srgbClr val="FF0066"/>
                </a:solidFill>
              </a:rPr>
              <a:t>wzrokowo – ruchowa,</a:t>
            </a:r>
          </a:p>
          <a:p>
            <a:pPr algn="ctr"/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50" name="Schemat blokowy: proces 49"/>
          <p:cNvSpPr/>
          <p:nvPr/>
        </p:nvSpPr>
        <p:spPr>
          <a:xfrm>
            <a:off x="6372200" y="2348880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FF0066"/>
                </a:solidFill>
              </a:rPr>
              <a:t>wyobraźnia techniczna</a:t>
            </a:r>
          </a:p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51" name="Schemat blokowy: proces 50"/>
          <p:cNvSpPr/>
          <p:nvPr/>
        </p:nvSpPr>
        <p:spPr>
          <a:xfrm>
            <a:off x="6372200" y="5877272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dobra pamięć,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52" name="Schemat blokowy: proces 51"/>
          <p:cNvSpPr/>
          <p:nvPr/>
        </p:nvSpPr>
        <p:spPr>
          <a:xfrm>
            <a:off x="3851920" y="2348880"/>
            <a:ext cx="2016224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solidFill>
                  <a:srgbClr val="FF0066"/>
                </a:solidFill>
              </a:rPr>
              <a:t>samokontrola,</a:t>
            </a:r>
            <a:endParaRPr lang="pl-PL" sz="1200" dirty="0">
              <a:solidFill>
                <a:srgbClr val="FF0066"/>
              </a:solidFill>
            </a:endParaRPr>
          </a:p>
        </p:txBody>
      </p:sp>
      <p:sp>
        <p:nvSpPr>
          <p:cNvPr id="56" name="Schemat blokowy: proces 55"/>
          <p:cNvSpPr/>
          <p:nvPr/>
        </p:nvSpPr>
        <p:spPr>
          <a:xfrm>
            <a:off x="6372200" y="2780928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spostrzegawczość,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57" name="Schemat blokowy: proces 56"/>
          <p:cNvSpPr/>
          <p:nvPr/>
        </p:nvSpPr>
        <p:spPr>
          <a:xfrm>
            <a:off x="6372200" y="3212976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niezależność,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58" name="Schemat blokowy: proces 57"/>
          <p:cNvSpPr/>
          <p:nvPr/>
        </p:nvSpPr>
        <p:spPr>
          <a:xfrm>
            <a:off x="6372200" y="3645024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samodzielność,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59" name="Schemat blokowy: proces 58"/>
          <p:cNvSpPr/>
          <p:nvPr/>
        </p:nvSpPr>
        <p:spPr>
          <a:xfrm>
            <a:off x="6372200" y="4509120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ciekawość,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60" name="Schemat blokowy: proces 59"/>
          <p:cNvSpPr/>
          <p:nvPr/>
        </p:nvSpPr>
        <p:spPr>
          <a:xfrm>
            <a:off x="6372200" y="4077072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dokładność,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61" name="Schemat blokowy: proces 60"/>
          <p:cNvSpPr/>
          <p:nvPr/>
        </p:nvSpPr>
        <p:spPr>
          <a:xfrm>
            <a:off x="6372200" y="5445224"/>
            <a:ext cx="2304256" cy="360040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rgbClr val="FF0066"/>
                </a:solidFill>
              </a:rPr>
              <a:t>ostrość wzroku,</a:t>
            </a:r>
            <a:endParaRPr lang="pl-PL" sz="1400" dirty="0">
              <a:solidFill>
                <a:srgbClr val="FF0066"/>
              </a:solidFill>
            </a:endParaRPr>
          </a:p>
        </p:txBody>
      </p:sp>
      <p:sp>
        <p:nvSpPr>
          <p:cNvPr id="62" name="Schemat blokowy: proces 61"/>
          <p:cNvSpPr/>
          <p:nvPr/>
        </p:nvSpPr>
        <p:spPr>
          <a:xfrm>
            <a:off x="6372200" y="6309320"/>
            <a:ext cx="2304256" cy="404664"/>
          </a:xfrm>
          <a:prstGeom prst="flowChartProcess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 algn="ctr"/>
            <a:r>
              <a:rPr lang="pl-PL" sz="1400" dirty="0" smtClean="0">
                <a:solidFill>
                  <a:srgbClr val="FF0066"/>
                </a:solidFill>
              </a:rPr>
              <a:t>łatwość wypowiadania się </a:t>
            </a:r>
            <a:br>
              <a:rPr lang="pl-PL" sz="1400" dirty="0" smtClean="0">
                <a:solidFill>
                  <a:srgbClr val="FF0066"/>
                </a:solidFill>
              </a:rPr>
            </a:br>
            <a:r>
              <a:rPr lang="pl-PL" sz="1400" dirty="0" smtClean="0">
                <a:solidFill>
                  <a:srgbClr val="FF0066"/>
                </a:solidFill>
              </a:rPr>
              <a:t>w mowie i w piśmie.</a:t>
            </a:r>
          </a:p>
          <a:p>
            <a:pPr algn="ctr"/>
            <a:endParaRPr lang="pl-PL" sz="1400" dirty="0">
              <a:solidFill>
                <a:srgbClr val="FF0066"/>
              </a:solidFill>
            </a:endParaRPr>
          </a:p>
        </p:txBody>
      </p:sp>
      <p:pic>
        <p:nvPicPr>
          <p:cNvPr id="1030" name="Picture 6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1" y="4149080"/>
            <a:ext cx="1842065" cy="158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500"/>
                            </p:stCondLst>
                            <p:childTnLst>
                              <p:par>
                                <p:cTn id="7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500"/>
                            </p:stCondLst>
                            <p:childTnLst>
                              <p:par>
                                <p:cTn id="7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0"/>
                            </p:stCondLst>
                            <p:childTnLst>
                              <p:par>
                                <p:cTn id="8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8000"/>
                            </p:stCondLst>
                            <p:childTnLst>
                              <p:par>
                                <p:cTn id="8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8500"/>
                            </p:stCondLst>
                            <p:childTnLst>
                              <p:par>
                                <p:cTn id="9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500"/>
                            </p:stCondLst>
                            <p:childTnLst>
                              <p:par>
                                <p:cTn id="97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6500"/>
                            </p:stCondLst>
                            <p:childTnLst>
                              <p:par>
                                <p:cTn id="1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7500"/>
                            </p:stCondLst>
                            <p:childTnLst>
                              <p:par>
                                <p:cTn id="1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8500"/>
                            </p:stCondLst>
                            <p:childTnLst>
                              <p:par>
                                <p:cTn id="1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30500"/>
                            </p:stCondLst>
                            <p:childTnLst>
                              <p:par>
                                <p:cTn id="15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1500"/>
                            </p:stCondLst>
                            <p:childTnLst>
                              <p:par>
                                <p:cTn id="1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2500"/>
                            </p:stCondLst>
                            <p:childTnLst>
                              <p:par>
                                <p:cTn id="16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3500"/>
                            </p:stCondLst>
                            <p:childTnLst>
                              <p:par>
                                <p:cTn id="17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4500"/>
                            </p:stCondLst>
                            <p:childTnLst>
                              <p:par>
                                <p:cTn id="18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5500"/>
                            </p:stCondLst>
                            <p:childTnLst>
                              <p:par>
                                <p:cTn id="18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6500"/>
                            </p:stCondLst>
                            <p:childTnLst>
                              <p:par>
                                <p:cTn id="19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7500"/>
                            </p:stCondLst>
                            <p:childTnLst>
                              <p:par>
                                <p:cTn id="20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8500"/>
                            </p:stCondLst>
                            <p:childTnLst>
                              <p:par>
                                <p:cTn id="2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9500"/>
                            </p:stCondLst>
                            <p:childTnLst>
                              <p:par>
                                <p:cTn id="2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500"/>
                            </p:stCondLst>
                            <p:childTnLst>
                              <p:par>
                                <p:cTn id="2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1500"/>
                            </p:stCondLst>
                            <p:childTnLst>
                              <p:par>
                                <p:cTn id="23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34" grpId="0" animBg="1"/>
      <p:bldP spid="35" grpId="0" animBg="1"/>
      <p:bldP spid="36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/>
          </a:bodyPr>
          <a:lstStyle/>
          <a:p>
            <a: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Kształcenie</a:t>
            </a:r>
            <a:endParaRPr lang="pl-PL" sz="72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4" name="Objaśnienie ze strzałką w dół 3"/>
          <p:cNvSpPr/>
          <p:nvPr/>
        </p:nvSpPr>
        <p:spPr>
          <a:xfrm>
            <a:off x="755576" y="1700808"/>
            <a:ext cx="2376264" cy="1224136"/>
          </a:xfrm>
          <a:prstGeom prst="downArrowCallout">
            <a:avLst>
              <a:gd name="adj1" fmla="val 26779"/>
              <a:gd name="adj2" fmla="val 25000"/>
              <a:gd name="adj3" fmla="val 30158"/>
              <a:gd name="adj4" fmla="val 48081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rgbClr val="3399FF"/>
                </a:solidFill>
              </a:rPr>
              <a:t>Wykształcenie</a:t>
            </a:r>
            <a:endParaRPr lang="pl-PL" sz="2000" dirty="0">
              <a:solidFill>
                <a:srgbClr val="3399FF"/>
              </a:solidFill>
            </a:endParaRPr>
          </a:p>
        </p:txBody>
      </p:sp>
      <p:sp>
        <p:nvSpPr>
          <p:cNvPr id="5" name="Wstęga w dół 4"/>
          <p:cNvSpPr/>
          <p:nvPr/>
        </p:nvSpPr>
        <p:spPr>
          <a:xfrm>
            <a:off x="179512" y="3140968"/>
            <a:ext cx="3672408" cy="2304256"/>
          </a:xfrm>
          <a:prstGeom prst="ribbon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lvl="0"/>
            <a:r>
              <a:rPr lang="pl-PL" sz="1500" dirty="0" smtClean="0">
                <a:solidFill>
                  <a:srgbClr val="7030A0"/>
                </a:solidFill>
              </a:rPr>
              <a:t>studia wyższe  na kierunkach techniczno</a:t>
            </a:r>
          </a:p>
          <a:p>
            <a:pPr lvl="0"/>
            <a:r>
              <a:rPr lang="pl-PL" sz="1500" dirty="0" smtClean="0">
                <a:solidFill>
                  <a:srgbClr val="7030A0"/>
                </a:solidFill>
              </a:rPr>
              <a:t>– informatycznych, elektronicznych lub telekomunikacyjnych</a:t>
            </a:r>
          </a:p>
          <a:p>
            <a:pPr algn="ctr"/>
            <a:endParaRPr lang="pl-PL" sz="1400" dirty="0"/>
          </a:p>
        </p:txBody>
      </p:sp>
      <p:sp>
        <p:nvSpPr>
          <p:cNvPr id="7" name="Objaśnienie ze strzałką w dół 6"/>
          <p:cNvSpPr/>
          <p:nvPr/>
        </p:nvSpPr>
        <p:spPr>
          <a:xfrm>
            <a:off x="4932040" y="1772816"/>
            <a:ext cx="2880320" cy="1080120"/>
          </a:xfrm>
          <a:prstGeom prst="downArrowCallout">
            <a:avLst>
              <a:gd name="adj1" fmla="val 25000"/>
              <a:gd name="adj2" fmla="val 25000"/>
              <a:gd name="adj3" fmla="val 34070"/>
              <a:gd name="adj4" fmla="val 44363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rgbClr val="3399FF"/>
                </a:solidFill>
              </a:rPr>
              <a:t>Inne formy dokształcania</a:t>
            </a:r>
            <a:endParaRPr lang="pl-PL" dirty="0">
              <a:solidFill>
                <a:srgbClr val="3399FF"/>
              </a:solidFill>
            </a:endParaRPr>
          </a:p>
        </p:txBody>
      </p:sp>
      <p:sp>
        <p:nvSpPr>
          <p:cNvPr id="8" name="Wstęga w dół 7"/>
          <p:cNvSpPr/>
          <p:nvPr/>
        </p:nvSpPr>
        <p:spPr>
          <a:xfrm>
            <a:off x="4499992" y="3140968"/>
            <a:ext cx="3888432" cy="2304256"/>
          </a:xfrm>
          <a:prstGeom prst="ribbon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l-PL" sz="1600" dirty="0" smtClean="0">
                <a:solidFill>
                  <a:srgbClr val="7030A0"/>
                </a:solidFill>
              </a:rPr>
              <a:t>specjalistyczne kursy informatyczne – stała konieczność podnoszenia swoich kwalifikacji</a:t>
            </a:r>
          </a:p>
          <a:p>
            <a:pPr algn="ctr"/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>
            <a:normAutofit/>
          </a:bodyPr>
          <a:lstStyle/>
          <a:p>
            <a:r>
              <a:rPr lang="pl-PL" sz="66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Uczelnie</a:t>
            </a:r>
            <a:endParaRPr lang="pl-PL" sz="66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67544" y="1484784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Uniwersytet Jagielloński</a:t>
            </a:r>
            <a:endParaRPr lang="pl-PL" sz="28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716016" y="1484784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Uniwersytet </a:t>
            </a:r>
          </a:p>
          <a:p>
            <a:pPr lvl="0"/>
            <a:r>
              <a:rPr lang="pl-PL" sz="2800" b="1" dirty="0" smtClean="0"/>
              <a:t>Warszawski</a:t>
            </a:r>
            <a:endParaRPr lang="pl-PL" sz="2800" b="1" dirty="0"/>
          </a:p>
        </p:txBody>
      </p:sp>
      <p:pic>
        <p:nvPicPr>
          <p:cNvPr id="5122" name="Picture 2" descr="http://www.wk.pl/foto/f1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96952"/>
            <a:ext cx="3888432" cy="291541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124" name="Picture 4" descr="http://fotoforum.gazeta.pl/photo/3/la/zd/mg4y/hEIt8ORovHPnJq5im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068960"/>
            <a:ext cx="3906302" cy="28166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60"/>
                            </p:stCondLst>
                            <p:childTnLst>
                              <p:par>
                                <p:cTn id="18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6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460"/>
                            </p:stCondLst>
                            <p:childTnLst>
                              <p:par>
                                <p:cTn id="32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/>
          </a:bodyPr>
          <a:lstStyle/>
          <a:p>
            <a:r>
              <a:rPr lang="pl-PL" sz="66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Uczelnie </a:t>
            </a:r>
            <a:endParaRPr lang="pl-PL" sz="66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67544" y="1412776"/>
            <a:ext cx="468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Uniwersytet </a:t>
            </a:r>
          </a:p>
          <a:p>
            <a:pPr lvl="0"/>
            <a:r>
              <a:rPr lang="pl-PL" sz="2800" b="1" dirty="0" smtClean="0"/>
              <a:t>Łódzki</a:t>
            </a:r>
            <a:endParaRPr lang="pl-PL" sz="28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788024" y="1556792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Uniwersytet Kardynała Stefana Wyszyńskiego </a:t>
            </a:r>
          </a:p>
          <a:p>
            <a:pPr lvl="0"/>
            <a:r>
              <a:rPr lang="pl-PL" sz="2800" b="1" dirty="0" smtClean="0"/>
              <a:t>w Warszawie</a:t>
            </a:r>
            <a:endParaRPr lang="pl-PL" sz="2800" b="1" dirty="0"/>
          </a:p>
        </p:txBody>
      </p:sp>
      <p:pic>
        <p:nvPicPr>
          <p:cNvPr id="4098" name="Picture 2" descr="http://rowerowemiasto.info/wp-content/uploads/2011/05/fot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64904"/>
            <a:ext cx="4224470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0" name="Picture 4" descr="http://forumakad.pl/archiwum/2009/04/images/S_UKS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197453"/>
            <a:ext cx="4176464" cy="2775029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>
            <a:normAutofit/>
          </a:bodyPr>
          <a:lstStyle/>
          <a:p>
            <a: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Uczelnie </a:t>
            </a:r>
            <a:endParaRPr lang="pl-PL" sz="72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67544" y="1700808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Politechnika </a:t>
            </a:r>
          </a:p>
          <a:p>
            <a:pPr lvl="0"/>
            <a:r>
              <a:rPr lang="pl-PL" sz="2800" b="1" dirty="0" smtClean="0"/>
              <a:t>Gdańska</a:t>
            </a:r>
            <a:endParaRPr lang="pl-PL" sz="28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429256" y="1700808"/>
            <a:ext cx="2959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Politechnika </a:t>
            </a:r>
          </a:p>
          <a:p>
            <a:pPr lvl="0"/>
            <a:r>
              <a:rPr lang="pl-PL" sz="2800" b="1" dirty="0" smtClean="0"/>
              <a:t>Opolska</a:t>
            </a:r>
            <a:endParaRPr lang="pl-PL" sz="2800" b="1" dirty="0"/>
          </a:p>
        </p:txBody>
      </p:sp>
      <p:pic>
        <p:nvPicPr>
          <p:cNvPr id="3074" name="Picture 2" descr="http://www.ely.pg.gda.pl/zn/grafika/main_i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996952"/>
            <a:ext cx="4003232" cy="3328085"/>
          </a:xfrm>
          <a:prstGeom prst="rect">
            <a:avLst/>
          </a:prstGeom>
          <a:noFill/>
          <a:scene3d>
            <a:camera prst="perspectiveAbove"/>
            <a:lightRig rig="threePt" dir="t"/>
          </a:scene3d>
        </p:spPr>
      </p:pic>
      <p:pic>
        <p:nvPicPr>
          <p:cNvPr id="3076" name="Picture 4" descr="http://www.sep.po.opole.pl/Logop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284984"/>
            <a:ext cx="2376264" cy="252090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>
            <a:normAutofit/>
          </a:bodyPr>
          <a:lstStyle/>
          <a:p>
            <a:r>
              <a:rPr lang="pl-PL" sz="66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Uczelnie </a:t>
            </a:r>
            <a:endParaRPr lang="pl-PL" sz="66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00034" y="1556792"/>
            <a:ext cx="3711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Uniwersytet Mikołaja Kopernika w Toruniu</a:t>
            </a:r>
            <a:endParaRPr lang="pl-PL" sz="28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143504" y="1484784"/>
            <a:ext cx="3388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/>
              <a:t>Uniwersytet </a:t>
            </a:r>
          </a:p>
          <a:p>
            <a:pPr lvl="0"/>
            <a:r>
              <a:rPr lang="pl-PL" sz="2800" b="1" dirty="0" smtClean="0"/>
              <a:t>Zielonogórski</a:t>
            </a:r>
            <a:endParaRPr lang="pl-PL" sz="2800" b="1" dirty="0"/>
          </a:p>
        </p:txBody>
      </p:sp>
      <p:pic>
        <p:nvPicPr>
          <p:cNvPr id="2050" name="Picture 2" descr="http://www.krasp.org.pl/pliki/251f15cac10a9f6b8e012a818f738f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140968"/>
            <a:ext cx="4176464" cy="31683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http://files.students.ch/uploads/2008/11/06/zielonagrapalmiarn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7830" y="3068960"/>
            <a:ext cx="3564396" cy="28803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Ciekawostki</a:t>
            </a:r>
            <a:endParaRPr lang="pl-PL" sz="72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ctr">
              <a:buNone/>
            </a:pPr>
            <a:r>
              <a:rPr lang="pl-PL" sz="2500" b="1" dirty="0" smtClean="0"/>
              <a:t>    Systemy komputerowe przyspieszają badania genetyczne</a:t>
            </a:r>
          </a:p>
          <a:p>
            <a:pPr lvl="0" algn="just">
              <a:buNone/>
            </a:pPr>
            <a:r>
              <a:rPr lang="pl-PL" sz="2500" dirty="0" smtClean="0"/>
              <a:t>     	</a:t>
            </a:r>
            <a:r>
              <a:rPr lang="pl-PL" sz="2300" dirty="0" smtClean="0"/>
              <a:t>Naukowcy nie mają problemu z badaniami powszechnych chorób, takich jak grypa.  Zarówno sami chorzy, jak i ich pełne dane medyczne są łatwo dostępne i szybko można dotrzeć do grupy spełniającej określone kryteria. </a:t>
            </a:r>
          </a:p>
          <a:p>
            <a:pPr lvl="0" algn="just">
              <a:buNone/>
            </a:pPr>
            <a:r>
              <a:rPr lang="pl-PL" sz="2300" dirty="0" smtClean="0"/>
              <a:t>		Problemem staje się potrzeba analizy informacji o przebiegu choroby, która występuje  sporadycznie albo konieczność szybkiego zebrania  dokładnych  danych w krótkim czasie, </a:t>
            </a:r>
            <a:br>
              <a:rPr lang="pl-PL" sz="2300" dirty="0" smtClean="0"/>
            </a:br>
            <a:r>
              <a:rPr lang="pl-PL" sz="2300" dirty="0" smtClean="0"/>
              <a:t>np. o epidemii. Tu już sprawa nie jest taka prosta. Dlatego badacze skierowali się w stronę systemów informatycznych, wspomagających gromadzenie i przetwarzanie informacji.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/>
          </a:bodyPr>
          <a:lstStyle/>
          <a:p>
            <a:r>
              <a:rPr lang="pl-PL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Ciekawostki</a:t>
            </a:r>
            <a:endParaRPr lang="pl-PL" sz="72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899592" y="1571612"/>
            <a:ext cx="7272808" cy="4953732"/>
          </a:xfrm>
        </p:spPr>
        <p:txBody>
          <a:bodyPr>
            <a:noAutofit/>
          </a:bodyPr>
          <a:lstStyle/>
          <a:p>
            <a:pPr lvl="0"/>
            <a:r>
              <a:rPr lang="pl-PL" sz="2500" b="1" dirty="0" smtClean="0">
                <a:solidFill>
                  <a:schemeClr val="tx1"/>
                </a:solidFill>
              </a:rPr>
              <a:t>Systemy komputerowe wspomagają rozwój przemysłu. </a:t>
            </a:r>
          </a:p>
          <a:p>
            <a:pPr lvl="0"/>
            <a:endParaRPr lang="pl-PL" sz="2500" b="1" dirty="0" smtClean="0">
              <a:solidFill>
                <a:schemeClr val="tx1"/>
              </a:solidFill>
            </a:endParaRPr>
          </a:p>
          <a:p>
            <a:pPr lvl="0" algn="just"/>
            <a:r>
              <a:rPr lang="pl-PL" sz="2300" dirty="0" smtClean="0">
                <a:solidFill>
                  <a:schemeClr val="tx1"/>
                </a:solidFill>
              </a:rPr>
              <a:t>	Od lat przy pomocy komputerowych systemów przygotowania produkcji CAD/CAM  można tworzyć nowe modele i konstrukcje szablonów, modyfikować je oraz odpowiednio stopniować, projektować i optymalizować układy kroju. Systemy te stanowią bardzo elastyczne rozwiązania, które z powodzeniem można dostosować do potrzeb małych przedsiębiorstw. Do takich systemów należą między innymi systemy PSD-TAILOR lub CADTAILOR czeskiej firmy ClassiCAD. </a:t>
            </a:r>
            <a:endParaRPr lang="pl-PL" sz="23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a4ef52d89a79688ff7319c24b529a9244f7fe8"/>
</p:tagLst>
</file>

<file path=ppt/theme/theme1.xml><?xml version="1.0" encoding="utf-8"?>
<a:theme xmlns:a="http://schemas.openxmlformats.org/drawingml/2006/main" name="Motyw pakietu Office">
  <a:themeElements>
    <a:clrScheme name="Odcienie szarośc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418</Words>
  <Application>Microsoft Office PowerPoint</Application>
  <PresentationFormat>Pokaz na ekranie (4:3)</PresentationFormat>
  <Paragraphs>97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Inżynier budowy systemów komputerowych</vt:lpstr>
      <vt:lpstr>Prezentacja programu PowerPoint</vt:lpstr>
      <vt:lpstr>Opis zawodu</vt:lpstr>
      <vt:lpstr>Opis zawodu </vt:lpstr>
      <vt:lpstr>Zadania inżyniera budowy systemów komputerowych</vt:lpstr>
      <vt:lpstr>Wymagania zawodu</vt:lpstr>
      <vt:lpstr>Wymagania zawodu </vt:lpstr>
      <vt:lpstr>Kształcenie</vt:lpstr>
      <vt:lpstr>Uczelnie</vt:lpstr>
      <vt:lpstr>Uczelnie </vt:lpstr>
      <vt:lpstr>Uczelnie </vt:lpstr>
      <vt:lpstr>Uczelnie </vt:lpstr>
      <vt:lpstr>Ciekawostki</vt:lpstr>
      <vt:lpstr>Ciekawostki</vt:lpstr>
    </vt:vector>
  </TitlesOfParts>
  <Company>dom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Inżynier budowy systemów komputerowych</dc:title>
  <dc:creator>Sielwonczuk</dc:creator>
  <cp:lastModifiedBy>Waldemar Krawiec</cp:lastModifiedBy>
  <cp:revision>114</cp:revision>
  <dcterms:created xsi:type="dcterms:W3CDTF">2012-06-08T13:34:15Z</dcterms:created>
  <dcterms:modified xsi:type="dcterms:W3CDTF">2013-09-06T06:54:03Z</dcterms:modified>
</cp:coreProperties>
</file>