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4" r:id="rId1"/>
  </p:sldMasterIdLst>
  <p:sldIdLst>
    <p:sldId id="276" r:id="rId2"/>
    <p:sldId id="278" r:id="rId3"/>
    <p:sldId id="270" r:id="rId4"/>
    <p:sldId id="279" r:id="rId5"/>
    <p:sldId id="280" r:id="rId6"/>
    <p:sldId id="258" r:id="rId7"/>
    <p:sldId id="286" r:id="rId8"/>
    <p:sldId id="282" r:id="rId9"/>
    <p:sldId id="283" r:id="rId10"/>
    <p:sldId id="285" r:id="rId11"/>
    <p:sldId id="277" r:id="rId12"/>
    <p:sldId id="284" r:id="rId13"/>
    <p:sldId id="289" r:id="rId14"/>
    <p:sldId id="287" r:id="rId15"/>
    <p:sldId id="288" r:id="rId16"/>
  </p:sldIdLst>
  <p:sldSz cx="9144000" cy="6858000" type="screen4x3"/>
  <p:notesSz cx="6858000" cy="9144000"/>
  <p:custDataLst>
    <p:tags r:id="rId17"/>
  </p:custDataLst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06" autoAdjust="0"/>
    <p:restoredTop sz="94629" autoAdjust="0"/>
  </p:normalViewPr>
  <p:slideViewPr>
    <p:cSldViewPr>
      <p:cViewPr>
        <p:scale>
          <a:sx n="53" d="100"/>
          <a:sy n="53" d="100"/>
        </p:scale>
        <p:origin x="-1938" y="-4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4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0C883-E755-4398-86BA-A41A2282428D}" type="datetimeFigureOut">
              <a:rPr lang="pl-PL"/>
              <a:pPr>
                <a:defRPr/>
              </a:pPr>
              <a:t>2013-09-06</a:t>
            </a:fld>
            <a:endParaRPr lang="pl-PL"/>
          </a:p>
        </p:txBody>
      </p:sp>
      <p:sp>
        <p:nvSpPr>
          <p:cNvPr id="5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C8373-7CE9-4D1A-9A27-2E17E412C91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19847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69C55-D5F0-4CF4-9AC3-1745737D1C01}" type="datetimeFigureOut">
              <a:rPr lang="pl-PL"/>
              <a:pPr>
                <a:defRPr/>
              </a:pPr>
              <a:t>2013-09-06</a:t>
            </a:fld>
            <a:endParaRPr lang="pl-PL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0CFEB-9085-405E-8F53-9FA23C87DF8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584733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DBEA8-496A-417F-9C9B-919779154978}" type="datetimeFigureOut">
              <a:rPr lang="pl-PL"/>
              <a:pPr>
                <a:defRPr/>
              </a:pPr>
              <a:t>2013-09-06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D5B85-CE12-44DE-A4F9-7CD67224F29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096064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44C72-F385-46AE-8FFE-A369AB1CB750}" type="datetimeFigureOut">
              <a:rPr lang="pl-PL"/>
              <a:pPr>
                <a:defRPr/>
              </a:pPr>
              <a:t>2013-09-06</a:t>
            </a:fld>
            <a:endParaRPr lang="pl-PL"/>
          </a:p>
        </p:txBody>
      </p:sp>
      <p:sp>
        <p:nvSpPr>
          <p:cNvPr id="6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DBED0-9715-471F-8152-48A4DDA32A4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595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54713-EC6B-4548-9B1E-CBBE528AFA67}" type="datetimeFigureOut">
              <a:rPr lang="pl-PL"/>
              <a:pPr>
                <a:defRPr/>
              </a:pPr>
              <a:t>2013-09-06</a:t>
            </a:fld>
            <a:endParaRPr lang="pl-PL"/>
          </a:p>
        </p:txBody>
      </p:sp>
      <p:sp>
        <p:nvSpPr>
          <p:cNvPr id="8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F6737-222C-4370-B4FC-635CA6CA9B4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30768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19F57-1717-4D34-9D71-CDF28943FC27}" type="datetimeFigureOut">
              <a:rPr lang="pl-PL"/>
              <a:pPr>
                <a:defRPr/>
              </a:pPr>
              <a:t>2013-09-06</a:t>
            </a:fld>
            <a:endParaRPr lang="pl-PL"/>
          </a:p>
        </p:txBody>
      </p:sp>
      <p:sp>
        <p:nvSpPr>
          <p:cNvPr id="4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BC4D8-CB12-44BE-B049-7FDD76398FF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14921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4205B-3E03-414F-9915-9538D020A587}" type="datetimeFigureOut">
              <a:rPr lang="pl-PL"/>
              <a:pPr>
                <a:defRPr/>
              </a:pPr>
              <a:t>2013-09-06</a:t>
            </a:fld>
            <a:endParaRPr lang="pl-PL"/>
          </a:p>
        </p:txBody>
      </p:sp>
      <p:sp>
        <p:nvSpPr>
          <p:cNvPr id="3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8F890-C6CB-4025-AEBD-3B6CB27EBBA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52413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B432F-1C75-42EA-9289-F868FBF2871F}" type="datetimeFigureOut">
              <a:rPr lang="pl-PL"/>
              <a:pPr>
                <a:defRPr/>
              </a:pPr>
              <a:t>2013-09-06</a:t>
            </a:fld>
            <a:endParaRPr lang="pl-PL"/>
          </a:p>
        </p:txBody>
      </p:sp>
      <p:sp>
        <p:nvSpPr>
          <p:cNvPr id="6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606AC-8B53-4912-BC78-FC9E4E85079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01865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e ściętym i zaokrąglonym rogiem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Trójkąt prostokątny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Dowolny kształt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9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48537-BA00-4D71-A9C5-70C35A54F69C}" type="datetimeFigureOut">
              <a:rPr lang="pl-PL"/>
              <a:pPr>
                <a:defRPr/>
              </a:pPr>
              <a:t>2013-09-06</a:t>
            </a:fld>
            <a:endParaRPr lang="pl-PL"/>
          </a:p>
        </p:txBody>
      </p:sp>
      <p:sp>
        <p:nvSpPr>
          <p:cNvPr id="10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1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90B98-9FF2-4BFE-9E18-F92CDB3B9A1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91948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85DE2-2794-49D1-B7CA-D87BAD3692E9}" type="datetimeFigureOut">
              <a:rPr lang="pl-PL"/>
              <a:pPr>
                <a:defRPr/>
              </a:pPr>
              <a:t>2013-09-06</a:t>
            </a:fld>
            <a:endParaRPr lang="pl-PL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79060-B342-4F3A-B3B0-E7DD32BD8BB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52764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2338E-798C-44FD-8181-DA099581D439}" type="datetimeFigureOut">
              <a:rPr lang="pl-PL"/>
              <a:pPr>
                <a:defRPr/>
              </a:pPr>
              <a:t>2013-09-06</a:t>
            </a:fld>
            <a:endParaRPr lang="pl-PL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F422F-24D5-4957-A11C-07F3A8F07B5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4348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olny kształt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Symbol zastępczy tytułu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  <a:endParaRPr lang="en-US" smtClean="0"/>
          </a:p>
        </p:txBody>
      </p:sp>
      <p:sp>
        <p:nvSpPr>
          <p:cNvPr id="1029" name="Symbol zastępczy tekstu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2619F3E0-5506-4ADD-802B-BCC6A02F2015}" type="datetimeFigureOut">
              <a:rPr lang="pl-PL"/>
              <a:pPr>
                <a:defRPr/>
              </a:pPr>
              <a:t>2013-09-06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1AFA231E-8D7E-4897-BFE8-21CF36E3047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grpSp>
        <p:nvGrpSpPr>
          <p:cNvPr id="1033" name="Grup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Dowolny kształt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Dowolny kształt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3" r:id="rId1"/>
    <p:sldLayoutId id="2147484015" r:id="rId2"/>
    <p:sldLayoutId id="2147484024" r:id="rId3"/>
    <p:sldLayoutId id="2147484016" r:id="rId4"/>
    <p:sldLayoutId id="2147484017" r:id="rId5"/>
    <p:sldLayoutId id="2147484018" r:id="rId6"/>
    <p:sldLayoutId id="2147484019" r:id="rId7"/>
    <p:sldLayoutId id="2147484020" r:id="rId8"/>
    <p:sldLayoutId id="2147484025" r:id="rId9"/>
    <p:sldLayoutId id="2147484021" r:id="rId10"/>
    <p:sldLayoutId id="2147484022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060575"/>
            <a:ext cx="5940425" cy="280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ala 7"/>
          <p:cNvSpPr/>
          <p:nvPr/>
        </p:nvSpPr>
        <p:spPr>
          <a:xfrm>
            <a:off x="1908175" y="404813"/>
            <a:ext cx="4895850" cy="1439862"/>
          </a:xfrm>
          <a:prstGeom prst="wave">
            <a:avLst/>
          </a:prstGeom>
          <a:solidFill>
            <a:srgbClr val="002060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Inżynier  biomedyczny </a:t>
            </a:r>
          </a:p>
        </p:txBody>
      </p:sp>
      <p:sp>
        <p:nvSpPr>
          <p:cNvPr id="10" name="Gwiazda 5-ramienna 9"/>
          <p:cNvSpPr/>
          <p:nvPr/>
        </p:nvSpPr>
        <p:spPr>
          <a:xfrm>
            <a:off x="250825" y="981075"/>
            <a:ext cx="1368425" cy="115252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" name="Gwiazda 5-ramienna 10"/>
          <p:cNvSpPr/>
          <p:nvPr/>
        </p:nvSpPr>
        <p:spPr>
          <a:xfrm>
            <a:off x="3635375" y="5589588"/>
            <a:ext cx="1368425" cy="115252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2" name="Gwiazda 5-ramienna 11"/>
          <p:cNvSpPr/>
          <p:nvPr/>
        </p:nvSpPr>
        <p:spPr>
          <a:xfrm>
            <a:off x="7667625" y="4005263"/>
            <a:ext cx="1368425" cy="115252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3" name="Gwiazda 5-ramienna 12"/>
          <p:cNvSpPr/>
          <p:nvPr/>
        </p:nvSpPr>
        <p:spPr>
          <a:xfrm>
            <a:off x="7380288" y="620713"/>
            <a:ext cx="1368425" cy="115252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4" name="Gwiazda 5-ramienna 13"/>
          <p:cNvSpPr/>
          <p:nvPr/>
        </p:nvSpPr>
        <p:spPr>
          <a:xfrm>
            <a:off x="107950" y="3141663"/>
            <a:ext cx="1368425" cy="115252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941888"/>
            <a:ext cx="2089150" cy="191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3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4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4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5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3779838" y="2997200"/>
            <a:ext cx="2305050" cy="1655763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>
                <a:solidFill>
                  <a:schemeClr val="bg1"/>
                </a:solidFill>
              </a:rPr>
              <a:t>Inżynieria biomedyczna dzieli się na następujące działy:</a:t>
            </a:r>
          </a:p>
        </p:txBody>
      </p:sp>
      <p:sp>
        <p:nvSpPr>
          <p:cNvPr id="7" name="Strzałka w dół 6"/>
          <p:cNvSpPr/>
          <p:nvPr/>
        </p:nvSpPr>
        <p:spPr>
          <a:xfrm rot="7788770">
            <a:off x="3078163" y="2195512"/>
            <a:ext cx="431800" cy="13747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" name="Strzałka w dół 7"/>
          <p:cNvSpPr/>
          <p:nvPr/>
        </p:nvSpPr>
        <p:spPr>
          <a:xfrm rot="2356586">
            <a:off x="3127375" y="4213225"/>
            <a:ext cx="433388" cy="12779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9" name="Strzałka w dół 8"/>
          <p:cNvSpPr/>
          <p:nvPr/>
        </p:nvSpPr>
        <p:spPr>
          <a:xfrm rot="19017471">
            <a:off x="5969000" y="4392613"/>
            <a:ext cx="431800" cy="8874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0" name="Strzałka w dół 9"/>
          <p:cNvSpPr/>
          <p:nvPr/>
        </p:nvSpPr>
        <p:spPr>
          <a:xfrm rot="13146352">
            <a:off x="5959475" y="1695450"/>
            <a:ext cx="431800" cy="15033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5" name="Wybuch 1 14"/>
          <p:cNvSpPr/>
          <p:nvPr/>
        </p:nvSpPr>
        <p:spPr>
          <a:xfrm>
            <a:off x="285750" y="928688"/>
            <a:ext cx="3384550" cy="162877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biomateriały</a:t>
            </a:r>
          </a:p>
        </p:txBody>
      </p:sp>
      <p:sp>
        <p:nvSpPr>
          <p:cNvPr id="16" name="Wybuch 1 15"/>
          <p:cNvSpPr/>
          <p:nvPr/>
        </p:nvSpPr>
        <p:spPr>
          <a:xfrm>
            <a:off x="6143625" y="500063"/>
            <a:ext cx="3168650" cy="16256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biomechanika</a:t>
            </a:r>
          </a:p>
        </p:txBody>
      </p:sp>
      <p:sp>
        <p:nvSpPr>
          <p:cNvPr id="17" name="Wybuch 1 16"/>
          <p:cNvSpPr/>
          <p:nvPr/>
        </p:nvSpPr>
        <p:spPr>
          <a:xfrm>
            <a:off x="214313" y="5072063"/>
            <a:ext cx="3384550" cy="165576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 err="1"/>
              <a:t>bioinformatyka</a:t>
            </a:r>
            <a:endParaRPr lang="pl-PL" dirty="0"/>
          </a:p>
        </p:txBody>
      </p:sp>
      <p:sp>
        <p:nvSpPr>
          <p:cNvPr id="18" name="Wybuch 1 17"/>
          <p:cNvSpPr/>
          <p:nvPr/>
        </p:nvSpPr>
        <p:spPr>
          <a:xfrm>
            <a:off x="5286375" y="4714875"/>
            <a:ext cx="3678238" cy="214312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informatyka </a:t>
            </a:r>
            <a:br>
              <a:rPr lang="pl-PL" dirty="0"/>
            </a:br>
            <a:r>
              <a:rPr lang="pl-PL" dirty="0"/>
              <a:t>i  elektronika medyczna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4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4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4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4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6040"/>
                            </p:stCondLst>
                            <p:childTnLst>
                              <p:par>
                                <p:cTn id="3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6540"/>
                            </p:stCondLst>
                            <p:childTnLst>
                              <p:par>
                                <p:cTn id="42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7040"/>
                            </p:stCondLst>
                            <p:childTnLst>
                              <p:par>
                                <p:cTn id="49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7540"/>
                            </p:stCondLst>
                            <p:childTnLst>
                              <p:par>
                                <p:cTn id="56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hmurka 5"/>
          <p:cNvSpPr/>
          <p:nvPr/>
        </p:nvSpPr>
        <p:spPr>
          <a:xfrm>
            <a:off x="3924300" y="3716338"/>
            <a:ext cx="3671888" cy="2808287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Głównym celem</a:t>
            </a:r>
            <a:r>
              <a:rPr lang="pl-PL" b="1" dirty="0"/>
              <a:t> </a:t>
            </a:r>
            <a:r>
              <a:rPr lang="pl-PL" dirty="0"/>
              <a:t>inżynierii biomedycznej jest ciągły rozwój techniki medycznej. </a:t>
            </a:r>
          </a:p>
        </p:txBody>
      </p:sp>
      <p:sp>
        <p:nvSpPr>
          <p:cNvPr id="7" name="Chmurka 6"/>
          <p:cNvSpPr/>
          <p:nvPr/>
        </p:nvSpPr>
        <p:spPr>
          <a:xfrm>
            <a:off x="250825" y="4365625"/>
            <a:ext cx="3421063" cy="230346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Obszar , na jaki roztacza się inżynieria biomedyczna jest bardzo szeroki.</a:t>
            </a:r>
          </a:p>
        </p:txBody>
      </p:sp>
      <p:sp>
        <p:nvSpPr>
          <p:cNvPr id="8" name="Słoneczko 7"/>
          <p:cNvSpPr/>
          <p:nvPr/>
        </p:nvSpPr>
        <p:spPr>
          <a:xfrm>
            <a:off x="1116013" y="1628775"/>
            <a:ext cx="2951162" cy="2232025"/>
          </a:xfrm>
          <a:prstGeom prst="sun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9" name="Uśmiechnięta buźka 8"/>
          <p:cNvSpPr/>
          <p:nvPr/>
        </p:nvSpPr>
        <p:spPr>
          <a:xfrm>
            <a:off x="1979613" y="2276475"/>
            <a:ext cx="1223962" cy="936625"/>
          </a:xfrm>
          <a:prstGeom prst="smileyFace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0" name="Chmurka 9"/>
          <p:cNvSpPr/>
          <p:nvPr/>
        </p:nvSpPr>
        <p:spPr>
          <a:xfrm>
            <a:off x="5111750" y="765175"/>
            <a:ext cx="4032250" cy="273526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Konieczna jest ciągła współpraca specjalistów zajmujących się elektroniką i aparaturą medyczną, biomechaniką  oraz biomateriałami.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11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2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5700"/>
                            </p:stCondLst>
                            <p:childTnLst>
                              <p:par>
                                <p:cTn id="31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643188" y="785813"/>
            <a:ext cx="4845050" cy="64928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   Opis zawodu</a:t>
            </a:r>
            <a:endParaRPr lang="pl-PL" dirty="0"/>
          </a:p>
        </p:txBody>
      </p:sp>
      <p:sp>
        <p:nvSpPr>
          <p:cNvPr id="4" name="Wstęga zakrzywiona w górę 3"/>
          <p:cNvSpPr/>
          <p:nvPr/>
        </p:nvSpPr>
        <p:spPr>
          <a:xfrm>
            <a:off x="428625" y="2033588"/>
            <a:ext cx="7993063" cy="4824412"/>
          </a:xfrm>
          <a:prstGeom prst="ellipse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dirty="0"/>
              <a:t>Inżynier biomedyczny:</a:t>
            </a:r>
          </a:p>
          <a:p>
            <a:pPr algn="ctr">
              <a:defRPr/>
            </a:pPr>
            <a:endParaRPr lang="pl-PL" b="1" dirty="0"/>
          </a:p>
          <a:p>
            <a:pPr algn="ctr">
              <a:buFont typeface="Wingdings" pitchFamily="2" charset="2"/>
              <a:buChar char="v"/>
              <a:defRPr/>
            </a:pPr>
            <a:r>
              <a:rPr lang="pl-PL" dirty="0"/>
              <a:t> łączy wiedzę z biologii i medycyny </a:t>
            </a:r>
            <a:br>
              <a:rPr lang="pl-PL" dirty="0"/>
            </a:br>
            <a:r>
              <a:rPr lang="pl-PL" dirty="0"/>
              <a:t>z zasadami techniki i praktyki inżynierskiej,</a:t>
            </a:r>
          </a:p>
          <a:p>
            <a:pPr algn="ctr">
              <a:buFont typeface="Wingdings" pitchFamily="2" charset="2"/>
              <a:buChar char="v"/>
              <a:defRPr/>
            </a:pPr>
            <a:endParaRPr lang="pl-PL" dirty="0"/>
          </a:p>
          <a:p>
            <a:pPr algn="ctr">
              <a:buFont typeface="Wingdings" pitchFamily="2" charset="2"/>
              <a:buChar char="v"/>
              <a:defRPr/>
            </a:pPr>
            <a:r>
              <a:rPr lang="pl-PL" dirty="0"/>
              <a:t> stara  się sprostać wyzwaniom współczesnej medycyny,</a:t>
            </a:r>
          </a:p>
          <a:p>
            <a:pPr algn="ctr">
              <a:buFont typeface="Wingdings" pitchFamily="2" charset="2"/>
              <a:buChar char="v"/>
              <a:defRPr/>
            </a:pPr>
            <a:endParaRPr lang="pl-PL" dirty="0"/>
          </a:p>
          <a:p>
            <a:pPr algn="ctr">
              <a:buFont typeface="Wingdings" pitchFamily="2" charset="2"/>
              <a:buChar char="v"/>
              <a:defRPr/>
            </a:pPr>
            <a:r>
              <a:rPr lang="pl-PL" dirty="0"/>
              <a:t> pomaga projektować i rozwijać nowoczesną  aparaturę medyczną.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2449512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188913"/>
            <a:ext cx="2238375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800"/>
                            </p:stCondLst>
                            <p:childTnLst>
                              <p:par>
                                <p:cTn id="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2800"/>
                            </p:stCondLst>
                            <p:childTnLst>
                              <p:par>
                                <p:cTn id="3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850" y="188913"/>
            <a:ext cx="8229600" cy="79375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dirty="0" smtClean="0"/>
              <a:t>Opis zawodu</a:t>
            </a:r>
            <a:endParaRPr lang="pl-PL" dirty="0"/>
          </a:p>
        </p:txBody>
      </p:sp>
      <p:sp>
        <p:nvSpPr>
          <p:cNvPr id="4" name="Strzałka w prawo 3"/>
          <p:cNvSpPr/>
          <p:nvPr/>
        </p:nvSpPr>
        <p:spPr>
          <a:xfrm>
            <a:off x="179388" y="1773238"/>
            <a:ext cx="6696075" cy="9350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projektuje sprzęt medyczny i systemy obrazowej diagnostyki,</a:t>
            </a:r>
          </a:p>
        </p:txBody>
      </p:sp>
      <p:sp>
        <p:nvSpPr>
          <p:cNvPr id="9" name="Strzałka w prawo 8"/>
          <p:cNvSpPr/>
          <p:nvPr/>
        </p:nvSpPr>
        <p:spPr>
          <a:xfrm>
            <a:off x="2071688" y="5715000"/>
            <a:ext cx="6264275" cy="936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sporządza dokumentację technologiczną  </a:t>
            </a:r>
            <a:br>
              <a:rPr lang="pl-PL" dirty="0"/>
            </a:br>
            <a:r>
              <a:rPr lang="pl-PL" dirty="0"/>
              <a:t> urządzeń,</a:t>
            </a:r>
          </a:p>
        </p:txBody>
      </p:sp>
      <p:sp>
        <p:nvSpPr>
          <p:cNvPr id="10" name="Strzałka w prawo 9"/>
          <p:cNvSpPr/>
          <p:nvPr/>
        </p:nvSpPr>
        <p:spPr>
          <a:xfrm>
            <a:off x="2124075" y="4652963"/>
            <a:ext cx="6264275" cy="936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prowadzi szkolenia  personelu stosującego  nową aparaturę medyczną,</a:t>
            </a:r>
          </a:p>
        </p:txBody>
      </p:sp>
      <p:sp>
        <p:nvSpPr>
          <p:cNvPr id="11" name="Strzałka w prawo 10"/>
          <p:cNvSpPr/>
          <p:nvPr/>
        </p:nvSpPr>
        <p:spPr>
          <a:xfrm>
            <a:off x="142875" y="3714750"/>
            <a:ext cx="6769100" cy="936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prowadzi prace kontrolno-pomiarowe urządzeń medycznych,</a:t>
            </a:r>
          </a:p>
        </p:txBody>
      </p:sp>
      <p:sp>
        <p:nvSpPr>
          <p:cNvPr id="12" name="Strzałka w prawo 11"/>
          <p:cNvSpPr/>
          <p:nvPr/>
        </p:nvSpPr>
        <p:spPr>
          <a:xfrm>
            <a:off x="179388" y="2708275"/>
            <a:ext cx="6696075" cy="936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nadzoruje przebieg produkcji sprzętu medycznego,</a:t>
            </a:r>
          </a:p>
        </p:txBody>
      </p:sp>
      <p:sp>
        <p:nvSpPr>
          <p:cNvPr id="14" name="Strzałka w lewo i prawo 13"/>
          <p:cNvSpPr/>
          <p:nvPr/>
        </p:nvSpPr>
        <p:spPr>
          <a:xfrm>
            <a:off x="827088" y="908050"/>
            <a:ext cx="7848600" cy="79216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Inżynier biomedyczny: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29225"/>
            <a:ext cx="204470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2276475"/>
            <a:ext cx="2124075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0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7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1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48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5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62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9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0" y="404813"/>
            <a:ext cx="8229600" cy="79375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dirty="0" smtClean="0"/>
              <a:t>Opis zawodu </a:t>
            </a:r>
            <a:endParaRPr lang="pl-PL" dirty="0"/>
          </a:p>
        </p:txBody>
      </p:sp>
      <p:sp>
        <p:nvSpPr>
          <p:cNvPr id="1024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44675"/>
            <a:ext cx="8229600" cy="447992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en-US" smtClean="0"/>
          </a:p>
          <a:p>
            <a:pPr eaLnBrk="1" hangingPunct="1">
              <a:buFont typeface="Wingdings 2" pitchFamily="18" charset="2"/>
              <a:buChar char=""/>
            </a:pPr>
            <a:endParaRPr lang="pl-PL" smtClean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5373688"/>
            <a:ext cx="1951038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trzałka w prawo 5"/>
          <p:cNvSpPr/>
          <p:nvPr/>
        </p:nvSpPr>
        <p:spPr>
          <a:xfrm>
            <a:off x="179388" y="1428750"/>
            <a:ext cx="7056437" cy="1063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nadzoruje obsługę, remonty i eksploatację urządzeń w placówkach  służby zdrowia,</a:t>
            </a:r>
          </a:p>
        </p:txBody>
      </p:sp>
      <p:sp>
        <p:nvSpPr>
          <p:cNvPr id="7" name="Strzałka w prawo 6"/>
          <p:cNvSpPr/>
          <p:nvPr/>
        </p:nvSpPr>
        <p:spPr>
          <a:xfrm>
            <a:off x="142875" y="2643188"/>
            <a:ext cx="7129463" cy="1071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serwisuje aparaturę medyczną,</a:t>
            </a:r>
          </a:p>
        </p:txBody>
      </p:sp>
      <p:sp>
        <p:nvSpPr>
          <p:cNvPr id="8" name="Strzałka w prawo 7"/>
          <p:cNvSpPr/>
          <p:nvPr/>
        </p:nvSpPr>
        <p:spPr>
          <a:xfrm>
            <a:off x="1187450" y="3860800"/>
            <a:ext cx="7705725" cy="863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konstruuje układy biomechaniczne,</a:t>
            </a:r>
          </a:p>
        </p:txBody>
      </p:sp>
      <p:sp>
        <p:nvSpPr>
          <p:cNvPr id="9" name="Strzałka w prawo 8"/>
          <p:cNvSpPr/>
          <p:nvPr/>
        </p:nvSpPr>
        <p:spPr>
          <a:xfrm>
            <a:off x="2339975" y="5013325"/>
            <a:ext cx="6553200" cy="12017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w uczestniczy w pracach naukowo-badawczych związanych </a:t>
            </a:r>
          </a:p>
          <a:p>
            <a:pPr algn="ctr">
              <a:defRPr/>
            </a:pPr>
            <a:r>
              <a:rPr lang="pl-PL" dirty="0"/>
              <a:t> z inżynierią biomedyczną.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1628775"/>
            <a:ext cx="1585913" cy="136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3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0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7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załka w lewo i prawo 4"/>
          <p:cNvSpPr/>
          <p:nvPr/>
        </p:nvSpPr>
        <p:spPr>
          <a:xfrm>
            <a:off x="2268538" y="2852738"/>
            <a:ext cx="4535487" cy="108108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Absolwenci inżynierii medycznej znajdują zatrudnienie w:</a:t>
            </a:r>
          </a:p>
        </p:txBody>
      </p:sp>
      <p:sp>
        <p:nvSpPr>
          <p:cNvPr id="6" name="Objaśnienie w chmurce 5"/>
          <p:cNvSpPr/>
          <p:nvPr/>
        </p:nvSpPr>
        <p:spPr>
          <a:xfrm>
            <a:off x="395288" y="1484313"/>
            <a:ext cx="2376487" cy="1223962"/>
          </a:xfrm>
          <a:prstGeom prst="cloudCallout">
            <a:avLst>
              <a:gd name="adj1" fmla="val 62891"/>
              <a:gd name="adj2" fmla="val 616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placówkach służby zdrowia</a:t>
            </a:r>
          </a:p>
        </p:txBody>
      </p:sp>
      <p:sp>
        <p:nvSpPr>
          <p:cNvPr id="7" name="Objaśnienie w chmurce 6"/>
          <p:cNvSpPr/>
          <p:nvPr/>
        </p:nvSpPr>
        <p:spPr>
          <a:xfrm>
            <a:off x="5580063" y="1052513"/>
            <a:ext cx="3563937" cy="1519237"/>
          </a:xfrm>
          <a:prstGeom prst="cloudCallout">
            <a:avLst>
              <a:gd name="adj1" fmla="val -47764"/>
              <a:gd name="adj2" fmla="val 795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przedsiębiorstwach produkujących aparaturę medyczną</a:t>
            </a:r>
          </a:p>
        </p:txBody>
      </p:sp>
      <p:sp>
        <p:nvSpPr>
          <p:cNvPr id="8" name="Objaśnienie w chmurce 7"/>
          <p:cNvSpPr/>
          <p:nvPr/>
        </p:nvSpPr>
        <p:spPr>
          <a:xfrm>
            <a:off x="0" y="4764088"/>
            <a:ext cx="3286125" cy="2093912"/>
          </a:xfrm>
          <a:prstGeom prst="cloudCallout">
            <a:avLst>
              <a:gd name="adj1" fmla="val 58030"/>
              <a:gd name="adj2" fmla="val -946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przedsiębiorstwach zajmujących się  obrotem  handlowym  urządzeń medycznych</a:t>
            </a:r>
          </a:p>
        </p:txBody>
      </p:sp>
      <p:sp>
        <p:nvSpPr>
          <p:cNvPr id="9" name="Objaśnienie w chmurce 8"/>
          <p:cNvSpPr/>
          <p:nvPr/>
        </p:nvSpPr>
        <p:spPr>
          <a:xfrm>
            <a:off x="3500438" y="5072063"/>
            <a:ext cx="3059112" cy="1381125"/>
          </a:xfrm>
          <a:prstGeom prst="cloudCallout">
            <a:avLst>
              <a:gd name="adj1" fmla="val -15478"/>
              <a:gd name="adj2" fmla="val -969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 dirty="0"/>
          </a:p>
          <a:p>
            <a:pPr algn="ctr">
              <a:defRPr/>
            </a:pPr>
            <a:r>
              <a:rPr lang="pl-PL" dirty="0"/>
              <a:t>instytutach</a:t>
            </a:r>
          </a:p>
          <a:p>
            <a:pPr algn="ctr">
              <a:defRPr/>
            </a:pPr>
            <a:r>
              <a:rPr lang="pl-PL" dirty="0"/>
              <a:t> i ośrodkach naukowo</a:t>
            </a:r>
          </a:p>
          <a:p>
            <a:pPr algn="ctr">
              <a:defRPr/>
            </a:pPr>
            <a:r>
              <a:rPr lang="pl-PL" dirty="0"/>
              <a:t>-badawczych </a:t>
            </a:r>
            <a:br>
              <a:rPr lang="pl-PL" dirty="0"/>
            </a:br>
            <a:endParaRPr lang="pl-PL" dirty="0"/>
          </a:p>
        </p:txBody>
      </p:sp>
      <p:sp>
        <p:nvSpPr>
          <p:cNvPr id="10" name="Objaśnienie w chmurce 9"/>
          <p:cNvSpPr/>
          <p:nvPr/>
        </p:nvSpPr>
        <p:spPr>
          <a:xfrm>
            <a:off x="2843213" y="981075"/>
            <a:ext cx="2657475" cy="1295400"/>
          </a:xfrm>
          <a:prstGeom prst="cloudCallout">
            <a:avLst>
              <a:gd name="adj1" fmla="val 18397"/>
              <a:gd name="adj2" fmla="val 1060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Jednostkach projektujących urządzenia medyczne</a:t>
            </a:r>
          </a:p>
        </p:txBody>
      </p:sp>
      <p:sp>
        <p:nvSpPr>
          <p:cNvPr id="11" name="Objaśnienie w chmurce 10"/>
          <p:cNvSpPr/>
          <p:nvPr/>
        </p:nvSpPr>
        <p:spPr>
          <a:xfrm>
            <a:off x="6588125" y="4221163"/>
            <a:ext cx="2376488" cy="1223962"/>
          </a:xfrm>
          <a:prstGeom prst="cloudCallout">
            <a:avLst>
              <a:gd name="adj1" fmla="val -82614"/>
              <a:gd name="adj2" fmla="val -752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administracji medycznej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13" y="404813"/>
            <a:ext cx="8229600" cy="866775"/>
          </a:xfrm>
        </p:spPr>
        <p:txBody>
          <a:bodyPr/>
          <a:lstStyle/>
          <a:p>
            <a:pPr algn="ctr" eaLnBrk="1" hangingPunct="1"/>
            <a:r>
              <a:rPr lang="pl-PL" smtClean="0"/>
              <a:t>Wymagania zawodu</a:t>
            </a:r>
          </a:p>
        </p:txBody>
      </p:sp>
      <p:sp>
        <p:nvSpPr>
          <p:cNvPr id="5" name="Gwiazda 16-ramienna 4"/>
          <p:cNvSpPr/>
          <p:nvPr/>
        </p:nvSpPr>
        <p:spPr>
          <a:xfrm>
            <a:off x="3492500" y="1196975"/>
            <a:ext cx="2232025" cy="1727200"/>
          </a:xfrm>
          <a:prstGeom prst="star1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Wiedza:</a:t>
            </a:r>
          </a:p>
        </p:txBody>
      </p:sp>
      <p:sp>
        <p:nvSpPr>
          <p:cNvPr id="6" name="Strzałka w dół 5"/>
          <p:cNvSpPr/>
          <p:nvPr/>
        </p:nvSpPr>
        <p:spPr>
          <a:xfrm>
            <a:off x="4433888" y="2967038"/>
            <a:ext cx="431800" cy="1049337"/>
          </a:xfrm>
          <a:prstGeom prst="downArrow">
            <a:avLst>
              <a:gd name="adj1" fmla="val 51719"/>
              <a:gd name="adj2" fmla="val 436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" name="Wstęga w górę 7"/>
          <p:cNvSpPr/>
          <p:nvPr/>
        </p:nvSpPr>
        <p:spPr>
          <a:xfrm>
            <a:off x="2928938" y="4143375"/>
            <a:ext cx="3816350" cy="2519363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pl-PL" dirty="0"/>
          </a:p>
          <a:p>
            <a:pPr>
              <a:buFont typeface="Wingdings" pitchFamily="2" charset="2"/>
              <a:buChar char="Ø"/>
              <a:defRPr/>
            </a:pPr>
            <a:r>
              <a:rPr lang="pl-PL" dirty="0"/>
              <a:t> techniczna,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dirty="0"/>
              <a:t> przyrodnicza,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dirty="0"/>
              <a:t> medyczna,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dirty="0"/>
              <a:t> biochemiczna,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dirty="0"/>
              <a:t> biofizyczna.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714500"/>
            <a:ext cx="2857500" cy="221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12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120"/>
                            </p:stCondLst>
                            <p:childTnLst>
                              <p:par>
                                <p:cTn id="2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8120"/>
                            </p:stCondLst>
                            <p:childTnLst>
                              <p:par>
                                <p:cTn id="31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13" y="404813"/>
            <a:ext cx="8229600" cy="79375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dirty="0" smtClean="0"/>
              <a:t>Wymagania zawodu </a:t>
            </a:r>
            <a:endParaRPr lang="pl-PL" dirty="0"/>
          </a:p>
        </p:txBody>
      </p:sp>
      <p:sp>
        <p:nvSpPr>
          <p:cNvPr id="4" name="Wstęga w górę 3"/>
          <p:cNvSpPr/>
          <p:nvPr/>
        </p:nvSpPr>
        <p:spPr>
          <a:xfrm>
            <a:off x="2051050" y="4437063"/>
            <a:ext cx="3852863" cy="2087562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Zainteresowania: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dirty="0"/>
              <a:t> techniczne,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dirty="0"/>
              <a:t>medyczne,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dirty="0"/>
              <a:t>naukowe.</a:t>
            </a:r>
          </a:p>
        </p:txBody>
      </p:sp>
      <p:sp>
        <p:nvSpPr>
          <p:cNvPr id="5" name="Wstęga w górę 4"/>
          <p:cNvSpPr/>
          <p:nvPr/>
        </p:nvSpPr>
        <p:spPr>
          <a:xfrm>
            <a:off x="179388" y="1268413"/>
            <a:ext cx="3749675" cy="294640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Predyspozycje psychofizyczne :</a:t>
            </a:r>
          </a:p>
          <a:p>
            <a:pPr algn="ctr">
              <a:defRPr/>
            </a:pPr>
            <a:endParaRPr lang="pl-PL" dirty="0"/>
          </a:p>
          <a:p>
            <a:pPr>
              <a:buFont typeface="Wingdings" pitchFamily="2" charset="2"/>
              <a:buChar char="Ø"/>
              <a:defRPr/>
            </a:pPr>
            <a:r>
              <a:rPr lang="pl-PL" dirty="0"/>
              <a:t> sprawność   narządu wzroku,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dirty="0"/>
              <a:t> dokładność,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dirty="0"/>
              <a:t> cierpliwość,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dirty="0"/>
              <a:t> precyzja.</a:t>
            </a:r>
          </a:p>
        </p:txBody>
      </p:sp>
      <p:sp>
        <p:nvSpPr>
          <p:cNvPr id="6" name="Wstęga w górę 5"/>
          <p:cNvSpPr/>
          <p:nvPr/>
        </p:nvSpPr>
        <p:spPr>
          <a:xfrm>
            <a:off x="5286375" y="1341438"/>
            <a:ext cx="3857625" cy="2516187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Zdolności</a:t>
            </a:r>
          </a:p>
          <a:p>
            <a:pPr algn="ctr">
              <a:defRPr/>
            </a:pPr>
            <a:r>
              <a:rPr lang="pl-PL" dirty="0"/>
              <a:t>i umiejętności:</a:t>
            </a:r>
          </a:p>
          <a:p>
            <a:pPr algn="ctr">
              <a:defRPr/>
            </a:pPr>
            <a:endParaRPr lang="pl-PL" sz="1000" dirty="0"/>
          </a:p>
          <a:p>
            <a:pPr>
              <a:buFont typeface="Wingdings" pitchFamily="2" charset="2"/>
              <a:buChar char="Ø"/>
              <a:defRPr/>
            </a:pPr>
            <a:r>
              <a:rPr lang="pl-PL" dirty="0"/>
              <a:t> analityczne,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dirty="0"/>
              <a:t> logicznego </a:t>
            </a:r>
            <a:br>
              <a:rPr lang="pl-PL" dirty="0"/>
            </a:br>
            <a:r>
              <a:rPr lang="pl-PL" dirty="0"/>
              <a:t>i twórczego     myślenia,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dirty="0"/>
              <a:t> organizacyjne.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292600"/>
            <a:ext cx="1555750" cy="213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1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18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2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3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059113" y="549275"/>
            <a:ext cx="5710237" cy="938213"/>
          </a:xfrm>
        </p:spPr>
        <p:txBody>
          <a:bodyPr/>
          <a:lstStyle/>
          <a:p>
            <a:pPr eaLnBrk="1" hangingPunct="1"/>
            <a:r>
              <a:rPr lang="pl-PL" smtClean="0"/>
              <a:t>Kształcenie</a:t>
            </a:r>
          </a:p>
        </p:txBody>
      </p:sp>
      <p:sp>
        <p:nvSpPr>
          <p:cNvPr id="4" name="Zwój poziomy 3"/>
          <p:cNvSpPr/>
          <p:nvPr/>
        </p:nvSpPr>
        <p:spPr>
          <a:xfrm>
            <a:off x="1187450" y="1773238"/>
            <a:ext cx="5976938" cy="388778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pl-PL" sz="2000" dirty="0"/>
              <a:t>Inżynierię biomedyczną można studiować </a:t>
            </a:r>
            <a:br>
              <a:rPr lang="pl-PL" sz="2000" dirty="0"/>
            </a:br>
            <a:r>
              <a:rPr lang="pl-PL" sz="2000" dirty="0"/>
              <a:t>na uczelniach publicznych i niepublicznych </a:t>
            </a:r>
            <a:br>
              <a:rPr lang="pl-PL" sz="2000" dirty="0"/>
            </a:br>
            <a:r>
              <a:rPr lang="pl-PL" sz="2000" dirty="0"/>
              <a:t>w trybie stacjonarnym i niestacjonarnym (zaocznym), w systemie studiów I  stopnia (inżynier) oraz II stopnia (magister).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941888"/>
            <a:ext cx="1763712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8" name="Picture 2" descr="C:\Program Files\Microsoft Office\MEDIA\CAGCAT10\j029298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913"/>
            <a:ext cx="1843087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62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9120"/>
                            </p:stCondLst>
                            <p:childTnLst>
                              <p:par>
                                <p:cTn id="2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692275" y="0"/>
            <a:ext cx="5975350" cy="936625"/>
          </a:xfrm>
        </p:spPr>
        <p:txBody>
          <a:bodyPr/>
          <a:lstStyle/>
          <a:p>
            <a:pPr algn="ctr" eaLnBrk="1" hangingPunct="1"/>
            <a:r>
              <a:rPr lang="pl-PL" smtClean="0"/>
              <a:t>Kształcenie </a:t>
            </a:r>
          </a:p>
        </p:txBody>
      </p:sp>
      <p:sp>
        <p:nvSpPr>
          <p:cNvPr id="4" name="Chmurka 3"/>
          <p:cNvSpPr/>
          <p:nvPr/>
        </p:nvSpPr>
        <p:spPr>
          <a:xfrm>
            <a:off x="3059113" y="2636838"/>
            <a:ext cx="3384550" cy="1728787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Uczelnie</a:t>
            </a:r>
          </a:p>
        </p:txBody>
      </p:sp>
      <p:sp>
        <p:nvSpPr>
          <p:cNvPr id="17" name="Strzałka w prawo 16"/>
          <p:cNvSpPr/>
          <p:nvPr/>
        </p:nvSpPr>
        <p:spPr>
          <a:xfrm rot="2205377">
            <a:off x="1663700" y="1079500"/>
            <a:ext cx="2592388" cy="1008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Politechnika Krakowska</a:t>
            </a:r>
          </a:p>
        </p:txBody>
      </p:sp>
      <p:sp>
        <p:nvSpPr>
          <p:cNvPr id="19" name="Strzałka w prawo 18"/>
          <p:cNvSpPr/>
          <p:nvPr/>
        </p:nvSpPr>
        <p:spPr>
          <a:xfrm rot="19671727">
            <a:off x="1374775" y="4603750"/>
            <a:ext cx="2592388" cy="1177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Politechnika Wrocławska</a:t>
            </a:r>
          </a:p>
        </p:txBody>
      </p:sp>
      <p:sp>
        <p:nvSpPr>
          <p:cNvPr id="20" name="Strzałka w prawo 19"/>
          <p:cNvSpPr/>
          <p:nvPr/>
        </p:nvSpPr>
        <p:spPr>
          <a:xfrm rot="20862256">
            <a:off x="481013" y="3405188"/>
            <a:ext cx="2592387" cy="1079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Politechnika Warszawska</a:t>
            </a:r>
          </a:p>
        </p:txBody>
      </p:sp>
      <p:sp>
        <p:nvSpPr>
          <p:cNvPr id="21" name="Strzałka w prawo 20"/>
          <p:cNvSpPr/>
          <p:nvPr/>
        </p:nvSpPr>
        <p:spPr>
          <a:xfrm rot="725233">
            <a:off x="179388" y="1916113"/>
            <a:ext cx="2592387" cy="10810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Politechnika Poznańska</a:t>
            </a:r>
          </a:p>
        </p:txBody>
      </p:sp>
      <p:sp>
        <p:nvSpPr>
          <p:cNvPr id="22" name="Strzałka w lewo 21"/>
          <p:cNvSpPr/>
          <p:nvPr/>
        </p:nvSpPr>
        <p:spPr>
          <a:xfrm rot="19596337">
            <a:off x="4889500" y="995363"/>
            <a:ext cx="2482850" cy="11160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Politechnika Częstochowska</a:t>
            </a:r>
          </a:p>
        </p:txBody>
      </p:sp>
      <p:sp>
        <p:nvSpPr>
          <p:cNvPr id="24" name="Strzałka w lewo 23"/>
          <p:cNvSpPr/>
          <p:nvPr/>
        </p:nvSpPr>
        <p:spPr>
          <a:xfrm rot="880526">
            <a:off x="6516688" y="3141663"/>
            <a:ext cx="2482850" cy="11271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Politechnika Białostocka</a:t>
            </a:r>
          </a:p>
        </p:txBody>
      </p:sp>
      <p:sp>
        <p:nvSpPr>
          <p:cNvPr id="25" name="Strzałka w lewo 24"/>
          <p:cNvSpPr/>
          <p:nvPr/>
        </p:nvSpPr>
        <p:spPr>
          <a:xfrm rot="2060701">
            <a:off x="5754688" y="4535488"/>
            <a:ext cx="2482850" cy="11287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Politechnika Łódzka</a:t>
            </a:r>
          </a:p>
        </p:txBody>
      </p:sp>
      <p:sp>
        <p:nvSpPr>
          <p:cNvPr id="26" name="Strzałka w lewo 25"/>
          <p:cNvSpPr/>
          <p:nvPr/>
        </p:nvSpPr>
        <p:spPr>
          <a:xfrm rot="19596337">
            <a:off x="6402388" y="1428750"/>
            <a:ext cx="2484437" cy="111601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Politechnika Gdańska </a:t>
            </a:r>
          </a:p>
        </p:txBody>
      </p:sp>
      <p:pic>
        <p:nvPicPr>
          <p:cNvPr id="12" name="Picture 2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4581525"/>
            <a:ext cx="1952625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2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4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5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865188"/>
          </a:xfrm>
        </p:spPr>
        <p:txBody>
          <a:bodyPr/>
          <a:lstStyle/>
          <a:p>
            <a:pPr algn="ctr" eaLnBrk="1" hangingPunct="1"/>
            <a:r>
              <a:rPr lang="pl-PL" smtClean="0"/>
              <a:t>Kształcenie </a:t>
            </a:r>
          </a:p>
        </p:txBody>
      </p:sp>
      <p:sp>
        <p:nvSpPr>
          <p:cNvPr id="4" name="Chmurka 3"/>
          <p:cNvSpPr/>
          <p:nvPr/>
        </p:nvSpPr>
        <p:spPr>
          <a:xfrm>
            <a:off x="2843213" y="2349500"/>
            <a:ext cx="2592387" cy="187166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Uczelnie</a:t>
            </a:r>
          </a:p>
        </p:txBody>
      </p:sp>
      <p:sp>
        <p:nvSpPr>
          <p:cNvPr id="5" name="Strzałka w prawo 4"/>
          <p:cNvSpPr/>
          <p:nvPr/>
        </p:nvSpPr>
        <p:spPr>
          <a:xfrm rot="973660">
            <a:off x="738188" y="1519238"/>
            <a:ext cx="2759075" cy="8794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Politechnika Śląska</a:t>
            </a:r>
          </a:p>
        </p:txBody>
      </p:sp>
      <p:sp>
        <p:nvSpPr>
          <p:cNvPr id="6" name="Strzałka w prawo 5"/>
          <p:cNvSpPr/>
          <p:nvPr/>
        </p:nvSpPr>
        <p:spPr>
          <a:xfrm rot="21298840">
            <a:off x="139700" y="2827338"/>
            <a:ext cx="2744788" cy="8556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Uniwersytet Śląski</a:t>
            </a:r>
          </a:p>
        </p:txBody>
      </p:sp>
      <p:sp>
        <p:nvSpPr>
          <p:cNvPr id="7" name="Strzałka w prawo 6"/>
          <p:cNvSpPr/>
          <p:nvPr/>
        </p:nvSpPr>
        <p:spPr>
          <a:xfrm rot="20034584">
            <a:off x="473075" y="4343400"/>
            <a:ext cx="2744788" cy="9858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Politechnika Lubelska</a:t>
            </a:r>
          </a:p>
        </p:txBody>
      </p:sp>
      <p:sp>
        <p:nvSpPr>
          <p:cNvPr id="8" name="Strzałka w lewo 7"/>
          <p:cNvSpPr/>
          <p:nvPr/>
        </p:nvSpPr>
        <p:spPr>
          <a:xfrm>
            <a:off x="5622925" y="2492375"/>
            <a:ext cx="3521075" cy="15049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Uniwersytet Technologiczno </a:t>
            </a:r>
            <a:br>
              <a:rPr lang="pl-PL" dirty="0"/>
            </a:br>
            <a:r>
              <a:rPr lang="pl-PL" dirty="0"/>
              <a:t>-Przyrodniczy w Bydgoszczy</a:t>
            </a:r>
          </a:p>
        </p:txBody>
      </p:sp>
      <p:sp>
        <p:nvSpPr>
          <p:cNvPr id="9" name="Strzałka w lewo 8"/>
          <p:cNvSpPr/>
          <p:nvPr/>
        </p:nvSpPr>
        <p:spPr>
          <a:xfrm rot="20330624">
            <a:off x="5219700" y="1325563"/>
            <a:ext cx="2881313" cy="93503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Politechnika Koszalińska</a:t>
            </a:r>
          </a:p>
        </p:txBody>
      </p:sp>
      <p:sp>
        <p:nvSpPr>
          <p:cNvPr id="11" name="Strzałka w lewo 10"/>
          <p:cNvSpPr/>
          <p:nvPr/>
        </p:nvSpPr>
        <p:spPr>
          <a:xfrm rot="1289918">
            <a:off x="5059363" y="4319588"/>
            <a:ext cx="3549650" cy="13700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Akademia Górniczo-Hutnicza w Krakowie</a:t>
            </a:r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4365625"/>
            <a:ext cx="1728788" cy="242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2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79533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dirty="0" smtClean="0"/>
              <a:t>Ciekawostki</a:t>
            </a:r>
            <a:endParaRPr lang="pl-PL" dirty="0"/>
          </a:p>
        </p:txBody>
      </p:sp>
      <p:sp>
        <p:nvSpPr>
          <p:cNvPr id="4" name="Gwiazda 7-ramienna 3"/>
          <p:cNvSpPr/>
          <p:nvPr/>
        </p:nvSpPr>
        <p:spPr>
          <a:xfrm>
            <a:off x="0" y="1196975"/>
            <a:ext cx="5357813" cy="2879725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l-PL" dirty="0"/>
              <a:t/>
            </a:r>
            <a:br>
              <a:rPr lang="pl-PL" dirty="0"/>
            </a:br>
            <a:r>
              <a:rPr lang="pl-PL" dirty="0"/>
              <a:t>Sztuczne serce </a:t>
            </a:r>
            <a:r>
              <a:rPr lang="en-US" dirty="0"/>
              <a:t>JARVIK-7 to </a:t>
            </a:r>
            <a:r>
              <a:rPr lang="pl-PL" dirty="0"/>
              <a:t>przykład zastosowania inżynierii biomedycznej  wykorzystującej urządzenia mechaniczne w kardiologii.</a:t>
            </a:r>
          </a:p>
        </p:txBody>
      </p:sp>
      <p:sp>
        <p:nvSpPr>
          <p:cNvPr id="5" name="Gwiazda 7-ramienna 4"/>
          <p:cNvSpPr/>
          <p:nvPr/>
        </p:nvSpPr>
        <p:spPr>
          <a:xfrm>
            <a:off x="4211638" y="3286125"/>
            <a:ext cx="4932362" cy="3024188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l-PL" dirty="0"/>
              <a:t/>
            </a:r>
            <a:br>
              <a:rPr lang="pl-PL" dirty="0"/>
            </a:br>
            <a:r>
              <a:rPr lang="pl-PL" dirty="0"/>
              <a:t>Implanty silikonowe </a:t>
            </a:r>
            <a:r>
              <a:rPr lang="en-US" dirty="0"/>
              <a:t>to </a:t>
            </a:r>
            <a:r>
              <a:rPr lang="pl-PL" dirty="0"/>
              <a:t>przykład zastosowania inżynierii biomedycznej </a:t>
            </a:r>
            <a:br>
              <a:rPr lang="pl-PL" dirty="0"/>
            </a:br>
            <a:r>
              <a:rPr lang="pl-PL" dirty="0"/>
              <a:t>bazującej na materiałach </a:t>
            </a:r>
            <a:r>
              <a:rPr lang="pl-PL" dirty="0" err="1"/>
              <a:t>biokompatybilnych</a:t>
            </a:r>
            <a:r>
              <a:rPr lang="pl-PL" dirty="0"/>
              <a:t> </a:t>
            </a:r>
            <a:br>
              <a:rPr lang="pl-PL" dirty="0"/>
            </a:br>
            <a:r>
              <a:rPr lang="pl-PL" dirty="0"/>
              <a:t>w chirurgii kosmetycznej.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412875"/>
            <a:ext cx="2540000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724400"/>
            <a:ext cx="2447925" cy="175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1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17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22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wiazda 7-ramienna 3"/>
          <p:cNvSpPr/>
          <p:nvPr/>
        </p:nvSpPr>
        <p:spPr>
          <a:xfrm>
            <a:off x="323850" y="1268413"/>
            <a:ext cx="4213225" cy="3024187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/>
            </a:r>
            <a:br>
              <a:rPr lang="pl-PL" dirty="0"/>
            </a:br>
            <a:r>
              <a:rPr lang="pl-PL" dirty="0"/>
              <a:t>Możliwości zatrudnienia </a:t>
            </a:r>
            <a:br>
              <a:rPr lang="pl-PL" dirty="0"/>
            </a:br>
            <a:r>
              <a:rPr lang="pl-PL" dirty="0"/>
              <a:t>w inżynierii biomedycznej mają wzrastać  o wiele szybciej niż </a:t>
            </a:r>
            <a:br>
              <a:rPr lang="pl-PL" dirty="0"/>
            </a:br>
            <a:r>
              <a:rPr lang="pl-PL" dirty="0"/>
              <a:t>w pozostałych branżach. </a:t>
            </a:r>
          </a:p>
        </p:txBody>
      </p:sp>
      <p:sp>
        <p:nvSpPr>
          <p:cNvPr id="5" name="Gwiazda 7-ramienna 4"/>
          <p:cNvSpPr/>
          <p:nvPr/>
        </p:nvSpPr>
        <p:spPr>
          <a:xfrm>
            <a:off x="3779838" y="3429000"/>
            <a:ext cx="4427537" cy="3240088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/>
            </a:r>
            <a:br>
              <a:rPr lang="pl-PL" dirty="0"/>
            </a:br>
            <a:r>
              <a:rPr lang="pl-PL" dirty="0"/>
              <a:t>Starzejące się społeczeństwo </a:t>
            </a:r>
            <a:br>
              <a:rPr lang="pl-PL" dirty="0"/>
            </a:br>
            <a:r>
              <a:rPr lang="pl-PL" dirty="0"/>
              <a:t>i skoncentrowana  </a:t>
            </a:r>
            <a:br>
              <a:rPr lang="pl-PL" dirty="0"/>
            </a:br>
            <a:r>
              <a:rPr lang="pl-PL" dirty="0"/>
              <a:t>na kwestiach zdrowia polityka państw zwiększa zapotrzebowanie na sprzęt medyczny.</a:t>
            </a:r>
          </a:p>
        </p:txBody>
      </p:sp>
      <p:sp>
        <p:nvSpPr>
          <p:cNvPr id="7" name="Gwiazda 7-ramienna 6"/>
          <p:cNvSpPr/>
          <p:nvPr/>
        </p:nvSpPr>
        <p:spPr>
          <a:xfrm>
            <a:off x="4643438" y="908050"/>
            <a:ext cx="3744912" cy="252095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/>
            </a:r>
            <a:br>
              <a:rPr lang="pl-PL" dirty="0"/>
            </a:br>
            <a:r>
              <a:rPr lang="pl-PL" dirty="0"/>
              <a:t>Zarobki inżynierów biomedycznych rozpoczynają się od kwoty 4000 złotych brutto miesięcznie.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581525"/>
            <a:ext cx="3060700" cy="20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8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52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3200"/>
                            </p:stCondLst>
                            <p:childTnLst>
                              <p:par>
                                <p:cTn id="23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wiazda 7-ramienna 3"/>
          <p:cNvSpPr/>
          <p:nvPr/>
        </p:nvSpPr>
        <p:spPr>
          <a:xfrm>
            <a:off x="179388" y="1196975"/>
            <a:ext cx="3816350" cy="2736850"/>
          </a:xfrm>
          <a:prstGeom prst="star7">
            <a:avLst>
              <a:gd name="adj" fmla="val 35262"/>
              <a:gd name="hf" fmla="val 102572"/>
              <a:gd name="vf" fmla="val 1052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Inżynieria biomedyczna to obecnie najszybciej rozwijająca się dziedzina nauki na świecie.</a:t>
            </a:r>
          </a:p>
        </p:txBody>
      </p:sp>
      <p:sp>
        <p:nvSpPr>
          <p:cNvPr id="5" name="Gwiazda 7-ramienna 4"/>
          <p:cNvSpPr/>
          <p:nvPr/>
        </p:nvSpPr>
        <p:spPr>
          <a:xfrm>
            <a:off x="4391025" y="549275"/>
            <a:ext cx="4752975" cy="3384550"/>
          </a:xfrm>
          <a:prstGeom prst="star7">
            <a:avLst>
              <a:gd name="adj" fmla="val 33030"/>
              <a:gd name="hf" fmla="val 102572"/>
              <a:gd name="vf" fmla="val 1052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/>
            </a:r>
            <a:br>
              <a:rPr lang="pl-PL" dirty="0"/>
            </a:br>
            <a:r>
              <a:rPr lang="pl-PL" dirty="0"/>
              <a:t>Inżynieria biomedyczna wszystkie swoje działania koncentruje na człowieku,  dlatego też dynamika jej rozwoju jest  mocno odczuwalna przez </a:t>
            </a:r>
            <a:r>
              <a:rPr lang="pl-PL"/>
              <a:t/>
            </a:r>
            <a:br>
              <a:rPr lang="pl-PL"/>
            </a:br>
            <a:r>
              <a:rPr lang="pl-PL"/>
              <a:t>wszystkich.</a:t>
            </a:r>
            <a:endParaRPr lang="pl-PL" dirty="0"/>
          </a:p>
        </p:txBody>
      </p:sp>
      <p:sp>
        <p:nvSpPr>
          <p:cNvPr id="19460" name="Prostokąt 5"/>
          <p:cNvSpPr>
            <a:spLocks noChangeArrowheads="1"/>
          </p:cNvSpPr>
          <p:nvPr/>
        </p:nvSpPr>
        <p:spPr bwMode="auto">
          <a:xfrm>
            <a:off x="1908175" y="4797425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pl-PL"/>
          </a:p>
        </p:txBody>
      </p:sp>
      <p:sp>
        <p:nvSpPr>
          <p:cNvPr id="7" name="Gwiazda 7-ramienna 6"/>
          <p:cNvSpPr/>
          <p:nvPr/>
        </p:nvSpPr>
        <p:spPr>
          <a:xfrm>
            <a:off x="1187450" y="3716338"/>
            <a:ext cx="4321175" cy="2925762"/>
          </a:xfrm>
          <a:prstGeom prst="star7">
            <a:avLst>
              <a:gd name="adj" fmla="val 33030"/>
              <a:gd name="hf" fmla="val 102572"/>
              <a:gd name="vf" fmla="val 1052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l-PL" dirty="0"/>
              <a:t/>
            </a:r>
            <a:br>
              <a:rPr lang="pl-PL" dirty="0"/>
            </a:br>
            <a:r>
              <a:rPr lang="pl-PL" dirty="0"/>
              <a:t/>
            </a:r>
            <a:br>
              <a:rPr lang="pl-PL" dirty="0"/>
            </a:br>
            <a:r>
              <a:rPr lang="pl-PL" dirty="0"/>
              <a:t>Ciągłe ulepszanie sprzętu medycznego jest po to, aby lepiej </a:t>
            </a:r>
            <a:br>
              <a:rPr lang="pl-PL" dirty="0"/>
            </a:br>
            <a:r>
              <a:rPr lang="pl-PL" dirty="0"/>
              <a:t>i skuteczniej leczyć, diagnozować , </a:t>
            </a:r>
            <a:br>
              <a:rPr lang="pl-PL" dirty="0"/>
            </a:br>
            <a:r>
              <a:rPr lang="pl-PL" dirty="0"/>
              <a:t>a co dla nas ważne , by lepiej żyć.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05263"/>
            <a:ext cx="2403475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76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12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2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1ec9f260789d0bfc9efedc83d92f8bcd999e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pływ">
  <a:themeElements>
    <a:clrScheme name="Przepły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Przepły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rzepły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rzepły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Przepły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558</TotalTime>
  <Words>276</Words>
  <Application>Microsoft Office PowerPoint</Application>
  <PresentationFormat>Pokaz na ekranie (4:3)</PresentationFormat>
  <Paragraphs>94</Paragraphs>
  <Slides>15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21" baseType="lpstr">
      <vt:lpstr>Arial</vt:lpstr>
      <vt:lpstr>Calibri</vt:lpstr>
      <vt:lpstr>Constantia</vt:lpstr>
      <vt:lpstr>Wingdings 2</vt:lpstr>
      <vt:lpstr>Wingdings</vt:lpstr>
      <vt:lpstr>Przepływ</vt:lpstr>
      <vt:lpstr>Prezentacja programu PowerPoint</vt:lpstr>
      <vt:lpstr>Prezentacja programu PowerPoint</vt:lpstr>
      <vt:lpstr>Prezentacja programu PowerPoint</vt:lpstr>
      <vt:lpstr>   Opis zawodu</vt:lpstr>
      <vt:lpstr>Opis zawodu</vt:lpstr>
      <vt:lpstr>Opis zawodu </vt:lpstr>
      <vt:lpstr>Prezentacja programu PowerPoint</vt:lpstr>
      <vt:lpstr>Wymagania zawodu</vt:lpstr>
      <vt:lpstr>Wymagania zawodu </vt:lpstr>
      <vt:lpstr>Kształcenie</vt:lpstr>
      <vt:lpstr>Kształcenie </vt:lpstr>
      <vt:lpstr>Kształcenie </vt:lpstr>
      <vt:lpstr>Ciekawostki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Inżynieria biomedyczna</dc:title>
  <dc:creator>User</dc:creator>
  <cp:lastModifiedBy>Waldemar Krawiec</cp:lastModifiedBy>
  <cp:revision>64</cp:revision>
  <dcterms:created xsi:type="dcterms:W3CDTF">2012-05-20T09:52:33Z</dcterms:created>
  <dcterms:modified xsi:type="dcterms:W3CDTF">2013-09-06T06:54:59Z</dcterms:modified>
</cp:coreProperties>
</file>