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85" r:id="rId2"/>
    <p:sldId id="298" r:id="rId3"/>
    <p:sldId id="313" r:id="rId4"/>
    <p:sldId id="303" r:id="rId5"/>
    <p:sldId id="312" r:id="rId6"/>
    <p:sldId id="310" r:id="rId7"/>
    <p:sldId id="308" r:id="rId8"/>
    <p:sldId id="294" r:id="rId9"/>
    <p:sldId id="305" r:id="rId10"/>
    <p:sldId id="311" r:id="rId11"/>
    <p:sldId id="315" r:id="rId12"/>
  </p:sldIdLst>
  <p:sldSz cx="9144000" cy="6858000" type="screen4x3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45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Styl pośredni 1 — Ak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4" autoAdjust="0"/>
    <p:restoredTop sz="84547" autoAdjust="0"/>
  </p:normalViewPr>
  <p:slideViewPr>
    <p:cSldViewPr>
      <p:cViewPr>
        <p:scale>
          <a:sx n="60" d="100"/>
          <a:sy n="60" d="100"/>
        </p:scale>
        <p:origin x="-1554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0837E63-7587-42FF-BEFD-98EF4E718CC9}" type="datetimeFigureOut">
              <a:rPr lang="pl-PL"/>
              <a:pPr>
                <a:defRPr/>
              </a:pPr>
              <a:t>2015-07-09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9BAA0A33-E688-4142-A651-E949FDBA790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379754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410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C5B77918-E2CC-49CC-B0C5-4AE65B2714BF}" type="slidenum">
              <a:rPr lang="pl-PL" altLang="pl-PL">
                <a:latin typeface="Calibri" pitchFamily="34" charset="0"/>
              </a:rPr>
              <a:pPr/>
              <a:t>1</a:t>
            </a:fld>
            <a:endParaRPr lang="pl-PL" altLang="pl-PL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614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92BF40AF-6A2C-48A0-B73B-719D115614B6}" type="slidenum">
              <a:rPr lang="pl-PL" altLang="pl-PL">
                <a:latin typeface="Calibri" pitchFamily="34" charset="0"/>
              </a:rPr>
              <a:pPr/>
              <a:t>2</a:t>
            </a:fld>
            <a:endParaRPr lang="pl-PL" altLang="pl-PL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819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6B07254-7FB8-4C0C-95CF-355E00B9EDE7}" type="slidenum">
              <a:rPr lang="pl-PL" altLang="pl-PL">
                <a:latin typeface="Calibri" pitchFamily="34" charset="0"/>
              </a:rPr>
              <a:pPr/>
              <a:t>3</a:t>
            </a:fld>
            <a:endParaRPr lang="pl-PL" altLang="pl-PL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smtClean="0"/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3F351308-4136-4341-954E-C8F08D5CF04A}" type="slidenum">
              <a:rPr lang="pl-PL" altLang="pl-PL">
                <a:latin typeface="Calibri" pitchFamily="34" charset="0"/>
              </a:rPr>
              <a:pPr/>
              <a:t>6</a:t>
            </a:fld>
            <a:endParaRPr lang="pl-PL" altLang="pl-PL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434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58585C3-2EFC-49DD-A8A6-D5A7FF7365BD}" type="slidenum">
              <a:rPr lang="pl-PL" altLang="pl-PL">
                <a:latin typeface="Calibri" pitchFamily="34" charset="0"/>
              </a:rPr>
              <a:pPr/>
              <a:t>7</a:t>
            </a:fld>
            <a:endParaRPr lang="pl-PL" altLang="pl-PL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638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D53A822-7CFD-4754-95E3-FF8E4F3A3312}" type="slidenum">
              <a:rPr lang="pl-PL" altLang="pl-PL">
                <a:latin typeface="Calibri" pitchFamily="34" charset="0"/>
              </a:rPr>
              <a:pPr/>
              <a:t>8</a:t>
            </a:fld>
            <a:endParaRPr lang="pl-PL" altLang="pl-PL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43758B3-98F7-4278-A799-1DF37494D17C}" type="slidenum">
              <a:rPr lang="pl-PL" altLang="pl-PL">
                <a:latin typeface="Calibri" pitchFamily="34" charset="0"/>
              </a:rPr>
              <a:pPr/>
              <a:t>9</a:t>
            </a:fld>
            <a:endParaRPr lang="pl-PL" altLang="pl-PL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smtClean="0"/>
          </a:p>
        </p:txBody>
      </p:sp>
      <p:sp>
        <p:nvSpPr>
          <p:cNvPr id="2048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B129CD22-2844-42E8-9D3A-9870969B0123}" type="slidenum">
              <a:rPr lang="pl-PL" altLang="pl-PL">
                <a:latin typeface="Calibri" pitchFamily="34" charset="0"/>
              </a:rPr>
              <a:pPr/>
              <a:t>10</a:t>
            </a:fld>
            <a:endParaRPr lang="pl-PL" altLang="pl-PL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68B53-8588-4B44-8CD1-4C4DB8E4EA04}" type="datetimeFigureOut">
              <a:rPr lang="pl-PL"/>
              <a:pPr>
                <a:defRPr/>
              </a:pPr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13281-7A10-40E2-BD18-F2DECC4452F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787870765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36735-4CB1-4888-98A7-91F9B1E74123}" type="datetimeFigureOut">
              <a:rPr lang="pl-PL"/>
              <a:pPr>
                <a:defRPr/>
              </a:pPr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37AF70-47B3-4647-B8EF-A77E21EB3419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053781081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0CA9D-151F-449A-BF7E-3E715B7876AE}" type="datetimeFigureOut">
              <a:rPr lang="pl-PL"/>
              <a:pPr>
                <a:defRPr/>
              </a:pPr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386806-AEB5-4C63-A9A6-46EB1252D401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57660262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76584-7172-4022-A54E-00CC199E3AE4}" type="datetimeFigureOut">
              <a:rPr lang="pl-PL"/>
              <a:pPr>
                <a:defRPr/>
              </a:pPr>
              <a:t>2015-07-09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353910-D786-475C-932C-F655B6AEC1B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4148281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2A5F6-AB46-4C5B-B53E-D603E833440A}" type="datetimeFigureOut">
              <a:rPr lang="pl-PL"/>
              <a:pPr>
                <a:defRPr/>
              </a:pPr>
              <a:t>2015-07-09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5CD7AF-83A0-4CB7-B876-417F8FC05090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47032463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EF6B3-5000-4C62-B2AD-F134908C1206}" type="datetimeFigureOut">
              <a:rPr lang="pl-PL"/>
              <a:pPr>
                <a:defRPr/>
              </a:pPr>
              <a:t>2015-07-09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B533A6-58DD-4CB3-821F-DB59440CC15E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72163068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D2FFE-439E-45D1-B3F7-291BA1BAC3CF}" type="datetimeFigureOut">
              <a:rPr lang="pl-PL"/>
              <a:pPr>
                <a:defRPr/>
              </a:pPr>
              <a:t>2015-07-09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F1E18B-9B36-458A-894D-41F5A702B66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5408600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B1384-AD52-4D99-B029-6CB3BBEE5321}" type="datetimeFigureOut">
              <a:rPr lang="pl-PL"/>
              <a:pPr>
                <a:defRPr/>
              </a:pPr>
              <a:t>2015-07-09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10F319-AF5E-4483-94F9-060A20A309DB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4764179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22FA1-B968-4B39-910E-53D4B57D0A91}" type="datetimeFigureOut">
              <a:rPr lang="pl-PL"/>
              <a:pPr>
                <a:defRPr/>
              </a:pPr>
              <a:t>2015-07-09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815CA0-984A-4D39-95BD-3E26C52961AA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203045529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2CB3E-D531-4142-A9E0-3A78A1FCA6C4}" type="datetimeFigureOut">
              <a:rPr lang="pl-PL"/>
              <a:pPr>
                <a:defRPr/>
              </a:pPr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618F8D-12E8-4167-9845-08AE775678B2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46749748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67A1A-6510-409E-9C59-83A69F62E727}" type="datetimeFigureOut">
              <a:rPr lang="pl-PL"/>
              <a:pPr>
                <a:defRPr/>
              </a:pPr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338ED2-BE7E-43D2-9959-C29E0489DE58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29900892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4910C7-D6B3-49B7-AFA0-9438C3C9F344}" type="datetimeFigureOut">
              <a:rPr lang="pl-PL"/>
              <a:pPr>
                <a:defRPr/>
              </a:pPr>
              <a:t>2015-07-09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8466FE56-8BF4-415B-A1D6-4D1E2E786D5F}" type="slidenum">
              <a:rPr lang="pl-PL" altLang="pl-PL"/>
              <a:pPr/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0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13.jpeg"/><Relationship Id="rId4" Type="http://schemas.openxmlformats.org/officeDocument/2006/relationships/image" Target="../media/image3.jpe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png"/><Relationship Id="rId18" Type="http://schemas.openxmlformats.org/officeDocument/2006/relationships/image" Target="../media/image30.jpe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17" Type="http://schemas.openxmlformats.org/officeDocument/2006/relationships/image" Target="../media/image29.jpeg"/><Relationship Id="rId2" Type="http://schemas.openxmlformats.org/officeDocument/2006/relationships/image" Target="../media/image14.jpeg"/><Relationship Id="rId16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5" Type="http://schemas.openxmlformats.org/officeDocument/2006/relationships/image" Target="../media/image27.jpeg"/><Relationship Id="rId10" Type="http://schemas.openxmlformats.org/officeDocument/2006/relationships/image" Target="../media/image22.jpe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7.png"/><Relationship Id="rId4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4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l-PL" altLang="pl-PL" smtClean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l-PL" dirty="0"/>
          </a:p>
        </p:txBody>
      </p:sp>
      <p:pic>
        <p:nvPicPr>
          <p:cNvPr id="3076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400" y="0"/>
            <a:ext cx="9677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pole tekstowe 4"/>
          <p:cNvSpPr txBox="1">
            <a:spLocks noChangeArrowheads="1"/>
          </p:cNvSpPr>
          <p:nvPr/>
        </p:nvSpPr>
        <p:spPr bwMode="auto">
          <a:xfrm>
            <a:off x="0" y="2724150"/>
            <a:ext cx="5282803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pl-PL" altLang="pl-PL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lasa III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moduł </a:t>
            </a:r>
            <a:r>
              <a:rPr lang="pl-PL" altLang="pl-PL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24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3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WHAT IS IT MADE OF?</a:t>
            </a:r>
            <a:endParaRPr lang="pl-PL" altLang="pl-PL" sz="3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8" name="pole tekstowe 5"/>
          <p:cNvSpPr txBox="1">
            <a:spLocks noChangeArrowheads="1"/>
          </p:cNvSpPr>
          <p:nvPr/>
        </p:nvSpPr>
        <p:spPr bwMode="auto">
          <a:xfrm>
            <a:off x="0" y="5257800"/>
            <a:ext cx="78724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800" i="1">
                <a:solidFill>
                  <a:srgbClr val="2F5597"/>
                </a:solidFill>
              </a:rPr>
              <a:t>PI Synergia początkowej nauki języka obcego z edukacją wczesnoszkolną i technologiami informacyjno-komunikacyjnymi.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000000"/>
                </a:solidFill>
              </a:rPr>
              <a:t>Projekt współfinansowany przez Europejski Fundusz Społeczny w ramach Programu Operacyjnego Kapitał Ludzki.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200">
                <a:solidFill>
                  <a:srgbClr val="000000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>
            <a:spLocks noChangeArrowheads="1"/>
          </p:cNvSpPr>
          <p:nvPr/>
        </p:nvSpPr>
        <p:spPr bwMode="auto">
          <a:xfrm>
            <a:off x="1800225" y="4100513"/>
            <a:ext cx="26638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wax</a:t>
            </a:r>
          </a:p>
        </p:txBody>
      </p:sp>
      <p:sp>
        <p:nvSpPr>
          <p:cNvPr id="11" name="pole tekstowe 10"/>
          <p:cNvSpPr txBox="1">
            <a:spLocks noChangeArrowheads="1"/>
          </p:cNvSpPr>
          <p:nvPr/>
        </p:nvSpPr>
        <p:spPr bwMode="auto">
          <a:xfrm>
            <a:off x="6450013" y="6237288"/>
            <a:ext cx="23971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rubber</a:t>
            </a:r>
          </a:p>
        </p:txBody>
      </p:sp>
      <p:sp>
        <p:nvSpPr>
          <p:cNvPr id="15" name="pole tekstowe 14"/>
          <p:cNvSpPr txBox="1">
            <a:spLocks noChangeArrowheads="1"/>
          </p:cNvSpPr>
          <p:nvPr/>
        </p:nvSpPr>
        <p:spPr bwMode="auto">
          <a:xfrm>
            <a:off x="468313" y="6092825"/>
            <a:ext cx="215900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glass</a:t>
            </a:r>
          </a:p>
        </p:txBody>
      </p:sp>
      <p:sp>
        <p:nvSpPr>
          <p:cNvPr id="25" name="pole tekstowe 24"/>
          <p:cNvSpPr txBox="1">
            <a:spLocks noChangeArrowheads="1"/>
          </p:cNvSpPr>
          <p:nvPr/>
        </p:nvSpPr>
        <p:spPr bwMode="auto">
          <a:xfrm>
            <a:off x="6889750" y="2036763"/>
            <a:ext cx="1655763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plastic</a:t>
            </a:r>
          </a:p>
        </p:txBody>
      </p:sp>
      <p:sp>
        <p:nvSpPr>
          <p:cNvPr id="12" name="pole tekstowe 11"/>
          <p:cNvSpPr txBox="1">
            <a:spLocks noChangeArrowheads="1"/>
          </p:cNvSpPr>
          <p:nvPr/>
        </p:nvSpPr>
        <p:spPr bwMode="auto">
          <a:xfrm>
            <a:off x="468313" y="1911350"/>
            <a:ext cx="2663825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metal</a:t>
            </a:r>
          </a:p>
        </p:txBody>
      </p:sp>
      <p:sp>
        <p:nvSpPr>
          <p:cNvPr id="13" name="pole tekstowe 12"/>
          <p:cNvSpPr txBox="1">
            <a:spLocks noChangeArrowheads="1"/>
          </p:cNvSpPr>
          <p:nvPr/>
        </p:nvSpPr>
        <p:spPr bwMode="auto">
          <a:xfrm>
            <a:off x="3217863" y="1911350"/>
            <a:ext cx="2663825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fabric</a:t>
            </a:r>
          </a:p>
        </p:txBody>
      </p:sp>
      <p:sp>
        <p:nvSpPr>
          <p:cNvPr id="14" name="pole tekstowe 13"/>
          <p:cNvSpPr txBox="1">
            <a:spLocks noChangeArrowheads="1"/>
          </p:cNvSpPr>
          <p:nvPr/>
        </p:nvSpPr>
        <p:spPr bwMode="auto">
          <a:xfrm>
            <a:off x="3184525" y="6091238"/>
            <a:ext cx="26638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wood</a:t>
            </a:r>
          </a:p>
        </p:txBody>
      </p:sp>
      <p:sp>
        <p:nvSpPr>
          <p:cNvPr id="16" name="pole tekstowe 15"/>
          <p:cNvSpPr txBox="1">
            <a:spLocks noChangeArrowheads="1"/>
          </p:cNvSpPr>
          <p:nvPr/>
        </p:nvSpPr>
        <p:spPr bwMode="auto">
          <a:xfrm>
            <a:off x="4899025" y="4116388"/>
            <a:ext cx="2663825" cy="47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500" b="1"/>
              <a:t>clay</a:t>
            </a:r>
          </a:p>
        </p:txBody>
      </p:sp>
      <p:pic>
        <p:nvPicPr>
          <p:cNvPr id="5130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3" t="19167" r="24802" b="17982"/>
          <a:stretch>
            <a:fillRect/>
          </a:stretch>
        </p:blipFill>
        <p:spPr bwMode="auto">
          <a:xfrm>
            <a:off x="684213" y="0"/>
            <a:ext cx="223202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Obraz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" t="-1173" r="65749" b="71422"/>
          <a:stretch>
            <a:fillRect/>
          </a:stretch>
        </p:blipFill>
        <p:spPr bwMode="auto">
          <a:xfrm>
            <a:off x="3217863" y="50800"/>
            <a:ext cx="2879725" cy="167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Obraz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850" r="64175"/>
          <a:stretch>
            <a:fillRect/>
          </a:stretch>
        </p:blipFill>
        <p:spPr bwMode="auto">
          <a:xfrm>
            <a:off x="6656388" y="195263"/>
            <a:ext cx="2287587" cy="154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Obraz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238" y="2506663"/>
            <a:ext cx="2209800" cy="147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Obraz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75" y="2505075"/>
            <a:ext cx="2270125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Obraz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2" t="13203" r="22438" b="61150"/>
          <a:stretch>
            <a:fillRect/>
          </a:stretch>
        </p:blipFill>
        <p:spPr bwMode="auto">
          <a:xfrm>
            <a:off x="176213" y="4954588"/>
            <a:ext cx="3008312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Obraz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13" t="28999" r="10625" b="25850"/>
          <a:stretch>
            <a:fillRect/>
          </a:stretch>
        </p:blipFill>
        <p:spPr bwMode="auto">
          <a:xfrm>
            <a:off x="6559550" y="4800600"/>
            <a:ext cx="2178050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Obraz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4786313"/>
            <a:ext cx="18002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5" grpId="0" build="allAtOnce"/>
      <p:bldP spid="12" grpId="0"/>
      <p:bldP spid="13" grpId="0"/>
      <p:bldP spid="14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3" t="19167" r="24802" b="17982"/>
          <a:stretch>
            <a:fillRect/>
          </a:stretch>
        </p:blipFill>
        <p:spPr bwMode="auto">
          <a:xfrm>
            <a:off x="-14288" y="782638"/>
            <a:ext cx="1990726" cy="152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" t="-1173" r="72688" b="71422"/>
          <a:stretch>
            <a:fillRect/>
          </a:stretch>
        </p:blipFill>
        <p:spPr bwMode="auto">
          <a:xfrm>
            <a:off x="2349500" y="620713"/>
            <a:ext cx="202088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850" r="68211"/>
          <a:stretch>
            <a:fillRect/>
          </a:stretch>
        </p:blipFill>
        <p:spPr bwMode="auto">
          <a:xfrm>
            <a:off x="4775200" y="588963"/>
            <a:ext cx="2030413" cy="154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91"/>
          <a:stretch>
            <a:fillRect/>
          </a:stretch>
        </p:blipFill>
        <p:spPr bwMode="auto">
          <a:xfrm>
            <a:off x="7183438" y="627063"/>
            <a:ext cx="1860550" cy="147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4054475"/>
            <a:ext cx="2270125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03" t="22438" r="61150" b="20862"/>
          <a:stretch>
            <a:fillRect/>
          </a:stretch>
        </p:blipFill>
        <p:spPr bwMode="auto">
          <a:xfrm>
            <a:off x="514350" y="3221038"/>
            <a:ext cx="962025" cy="30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902075"/>
            <a:ext cx="2085975" cy="164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65" t="28999" r="10625" b="25850"/>
          <a:stretch>
            <a:fillRect/>
          </a:stretch>
        </p:blipFill>
        <p:spPr bwMode="auto">
          <a:xfrm>
            <a:off x="7092950" y="4054475"/>
            <a:ext cx="1673225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 nodeType="clickPar">
                      <p:stCondLst>
                        <p:cond delay="indefinite"/>
                      </p:stCondLst>
                      <p:childTnLst>
                        <p:par>
                          <p:cTn id="1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 nodeType="clickPar">
                      <p:stCondLst>
                        <p:cond delay="indefinite"/>
                      </p:stCondLst>
                      <p:childTnLst>
                        <p:par>
                          <p:cTn id="1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 nodeType="clickPar">
                      <p:stCondLst>
                        <p:cond delay="indefinite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 nodeType="clickPar">
                      <p:stCondLst>
                        <p:cond delay="indefinite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 nodeType="clickPar">
                      <p:stCondLst>
                        <p:cond delay="indefinite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 nodeType="clickPar">
                      <p:stCondLst>
                        <p:cond delay="indefinite"/>
                      </p:stCondLst>
                      <p:childTnLst>
                        <p:par>
                          <p:cTn id="1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 nodeType="clickPar">
                      <p:stCondLst>
                        <p:cond delay="indefinite"/>
                      </p:stCondLst>
                      <p:childTnLst>
                        <p:par>
                          <p:cTn id="2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 nodeType="clickPar">
                      <p:stCondLst>
                        <p:cond delay="indefinite"/>
                      </p:stCondLst>
                      <p:childTnLst>
                        <p:par>
                          <p:cTn id="2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 nodeType="clickPar">
                      <p:stCondLst>
                        <p:cond delay="indefinite"/>
                      </p:stCondLst>
                      <p:childTnLst>
                        <p:par>
                          <p:cTn id="2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50825" y="188913"/>
          <a:ext cx="8761413" cy="4105275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088383"/>
                <a:gridCol w="2304424"/>
                <a:gridCol w="2232411"/>
                <a:gridCol w="2136195"/>
              </a:tblGrid>
              <a:tr h="426702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METAL</a:t>
                      </a:r>
                      <a:endParaRPr lang="pl-PL" sz="2200" dirty="0"/>
                    </a:p>
                  </a:txBody>
                  <a:tcPr marL="91447" marR="91447" marT="45711" marB="45711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FABRIC</a:t>
                      </a:r>
                      <a:endParaRPr lang="pl-PL" sz="2200" dirty="0"/>
                    </a:p>
                  </a:txBody>
                  <a:tcPr marL="91447" marR="91447" marT="45711" marB="45711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PLASTIC</a:t>
                      </a:r>
                      <a:endParaRPr lang="pl-PL" sz="2200" dirty="0"/>
                    </a:p>
                  </a:txBody>
                  <a:tcPr marL="91447" marR="91447" marT="45711" marB="45711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RUBBER</a:t>
                      </a:r>
                      <a:endParaRPr lang="pl-PL" sz="2200" dirty="0"/>
                    </a:p>
                  </a:txBody>
                  <a:tcPr marL="91447" marR="91447" marT="45711" marB="45711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678573"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7" marR="91447" marT="45711" marB="45711"/>
                </a:tc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7" marR="91447" marT="45711" marB="45711"/>
                </a:tc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7" marR="91447" marT="45711" marB="45711"/>
                </a:tc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7" marR="91447" marT="45711" marB="45711"/>
                </a:tc>
              </a:tr>
            </a:tbl>
          </a:graphicData>
        </a:graphic>
      </p:graphicFrame>
      <p:pic>
        <p:nvPicPr>
          <p:cNvPr id="9235" name="Obraz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4492625"/>
            <a:ext cx="406400" cy="130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6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4967288"/>
            <a:ext cx="720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7" name="Obraz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6230938"/>
            <a:ext cx="512762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600" y="5992813"/>
            <a:ext cx="738188" cy="68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9" name="Obraz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563" y="5970588"/>
            <a:ext cx="582612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0" name="Obraz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5507038"/>
            <a:ext cx="104933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1" name="Obraz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775" y="4786313"/>
            <a:ext cx="5334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2" name="Obraz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663" y="5478463"/>
            <a:ext cx="52705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3" name="Obraz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0775" y="4494213"/>
            <a:ext cx="771525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4" name="Obraz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9663" y="4518025"/>
            <a:ext cx="731837" cy="74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5" name="Obraz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6122988"/>
            <a:ext cx="1147763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6" name="Obraz 3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2550" y="5740400"/>
            <a:ext cx="1296988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7" name="Obraz 1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5462588"/>
            <a:ext cx="635000" cy="120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8" name="Obraz 2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75" t="36349"/>
          <a:stretch>
            <a:fillRect/>
          </a:stretch>
        </p:blipFill>
        <p:spPr bwMode="auto">
          <a:xfrm>
            <a:off x="5280025" y="5549900"/>
            <a:ext cx="985838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9" name="Obraz 2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7913" y="4548188"/>
            <a:ext cx="1092200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0" name="Obraz 2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9" t="14549" r="80711" b="14549"/>
          <a:stretch>
            <a:fillRect/>
          </a:stretch>
        </p:blipFill>
        <p:spPr bwMode="auto">
          <a:xfrm>
            <a:off x="2066925" y="4457700"/>
            <a:ext cx="38417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1" name="Obraz 2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3" t="8000" r="23225" b="8000"/>
          <a:stretch>
            <a:fillRect/>
          </a:stretch>
        </p:blipFill>
        <p:spPr bwMode="auto">
          <a:xfrm>
            <a:off x="3860800" y="4745038"/>
            <a:ext cx="723900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Obraz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563" y="109538"/>
            <a:ext cx="6962775" cy="660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rostokąt 4"/>
          <p:cNvSpPr/>
          <p:nvPr/>
        </p:nvSpPr>
        <p:spPr>
          <a:xfrm>
            <a:off x="233687" y="188640"/>
            <a:ext cx="1691489" cy="7848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pl-PL" sz="45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etal</a:t>
            </a:r>
            <a:endParaRPr lang="pl-PL" sz="45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7081315" y="194400"/>
            <a:ext cx="2012090" cy="7848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l-PL" sz="45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pl-PL" sz="45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lastic</a:t>
            </a:r>
            <a:endParaRPr lang="pl-PL" sz="45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171594" y="6017895"/>
            <a:ext cx="1691489" cy="7848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pl-PL" sz="45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pl-PL" sz="45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ood</a:t>
            </a:r>
            <a:endParaRPr lang="pl-PL" sz="45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pole tekstowe 4"/>
          <p:cNvSpPr txBox="1">
            <a:spLocks noChangeArrowheads="1"/>
          </p:cNvSpPr>
          <p:nvPr/>
        </p:nvSpPr>
        <p:spPr bwMode="auto">
          <a:xfrm>
            <a:off x="2771775" y="2314575"/>
            <a:ext cx="31686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4000">
                <a:solidFill>
                  <a:srgbClr val="7030A0"/>
                </a:solidFill>
                <a:latin typeface="Comic Sans MS" pitchFamily="66" charset="0"/>
              </a:rPr>
              <a:t>Materials    can be …</a:t>
            </a:r>
          </a:p>
        </p:txBody>
      </p:sp>
      <p:cxnSp>
        <p:nvCxnSpPr>
          <p:cNvPr id="10" name="Łącznik prosty ze strzałką 9"/>
          <p:cNvCxnSpPr/>
          <p:nvPr/>
        </p:nvCxnSpPr>
        <p:spPr>
          <a:xfrm flipV="1">
            <a:off x="5867400" y="1557338"/>
            <a:ext cx="1008063" cy="1079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ze strzałką 11"/>
          <p:cNvCxnSpPr/>
          <p:nvPr/>
        </p:nvCxnSpPr>
        <p:spPr>
          <a:xfrm>
            <a:off x="5795963" y="3860800"/>
            <a:ext cx="792162" cy="1081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 flipH="1">
            <a:off x="2124075" y="3860800"/>
            <a:ext cx="792163" cy="1081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y ze strzałką 15"/>
          <p:cNvCxnSpPr/>
          <p:nvPr/>
        </p:nvCxnSpPr>
        <p:spPr>
          <a:xfrm flipH="1" flipV="1">
            <a:off x="1979613" y="1628775"/>
            <a:ext cx="1008062" cy="1079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71" name="pole tekstowe 1"/>
          <p:cNvSpPr txBox="1">
            <a:spLocks noChangeArrowheads="1"/>
          </p:cNvSpPr>
          <p:nvPr/>
        </p:nvSpPr>
        <p:spPr bwMode="auto">
          <a:xfrm>
            <a:off x="3059113" y="5635625"/>
            <a:ext cx="29511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3000" b="1">
                <a:solidFill>
                  <a:srgbClr val="FF0000"/>
                </a:solidFill>
                <a:latin typeface="Comic Sans MS" pitchFamily="66" charset="0"/>
              </a:rPr>
              <a:t>a e i o u y</a:t>
            </a:r>
          </a:p>
        </p:txBody>
      </p:sp>
      <p:sp>
        <p:nvSpPr>
          <p:cNvPr id="11272" name="pole tekstowe 7"/>
          <p:cNvSpPr txBox="1">
            <a:spLocks noChangeArrowheads="1"/>
          </p:cNvSpPr>
          <p:nvPr/>
        </p:nvSpPr>
        <p:spPr bwMode="auto">
          <a:xfrm>
            <a:off x="7223125" y="420688"/>
            <a:ext cx="1722438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3000" b="1" dirty="0" err="1" smtClean="0">
                <a:latin typeface="Comic Sans MS" pitchFamily="66" charset="0"/>
              </a:rPr>
              <a:t>weak</a:t>
            </a:r>
            <a:endParaRPr lang="pl-PL" altLang="pl-PL" sz="3000" b="1" dirty="0">
              <a:latin typeface="Comic Sans MS" pitchFamily="66" charset="0"/>
            </a:endParaRPr>
          </a:p>
        </p:txBody>
      </p:sp>
      <p:sp>
        <p:nvSpPr>
          <p:cNvPr id="11273" name="pole tekstowe 8"/>
          <p:cNvSpPr txBox="1">
            <a:spLocks noChangeArrowheads="1"/>
          </p:cNvSpPr>
          <p:nvPr/>
        </p:nvSpPr>
        <p:spPr bwMode="auto">
          <a:xfrm>
            <a:off x="-146050" y="4622800"/>
            <a:ext cx="264795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3000" b="1" dirty="0" smtClean="0">
                <a:latin typeface="Comic Sans MS" pitchFamily="66" charset="0"/>
              </a:rPr>
              <a:t>heavy</a:t>
            </a:r>
            <a:endParaRPr lang="pl-PL" altLang="pl-PL" sz="3000" b="1" dirty="0">
              <a:latin typeface="Comic Sans MS" pitchFamily="66" charset="0"/>
            </a:endParaRPr>
          </a:p>
        </p:txBody>
      </p:sp>
      <p:sp>
        <p:nvSpPr>
          <p:cNvPr id="11274" name="pole tekstowe 10"/>
          <p:cNvSpPr txBox="1">
            <a:spLocks noChangeArrowheads="1"/>
          </p:cNvSpPr>
          <p:nvPr/>
        </p:nvSpPr>
        <p:spPr bwMode="auto">
          <a:xfrm>
            <a:off x="6400800" y="4614863"/>
            <a:ext cx="24130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pl-PL" altLang="pl-PL" sz="3000" b="1" dirty="0" err="1" smtClean="0">
                <a:latin typeface="Comic Sans MS" pitchFamily="66" charset="0"/>
              </a:rPr>
              <a:t>light</a:t>
            </a:r>
            <a:endParaRPr lang="pl-PL" altLang="pl-PL" sz="3000" b="1" dirty="0">
              <a:latin typeface="Comic Sans MS" pitchFamily="66" charset="0"/>
            </a:endParaRPr>
          </a:p>
        </p:txBody>
      </p:sp>
      <p:sp>
        <p:nvSpPr>
          <p:cNvPr id="11275" name="pole tekstowe 12"/>
          <p:cNvSpPr txBox="1">
            <a:spLocks noChangeArrowheads="1"/>
          </p:cNvSpPr>
          <p:nvPr/>
        </p:nvSpPr>
        <p:spPr bwMode="auto">
          <a:xfrm>
            <a:off x="371475" y="1225550"/>
            <a:ext cx="187166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charset="0"/>
              </a:rPr>
              <a:t>M_  t _ l</a:t>
            </a:r>
          </a:p>
        </p:txBody>
      </p:sp>
      <p:sp>
        <p:nvSpPr>
          <p:cNvPr id="11276" name="pole tekstowe 14"/>
          <p:cNvSpPr txBox="1">
            <a:spLocks noChangeArrowheads="1"/>
          </p:cNvSpPr>
          <p:nvPr/>
        </p:nvSpPr>
        <p:spPr bwMode="auto">
          <a:xfrm>
            <a:off x="436563" y="5276850"/>
            <a:ext cx="187166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charset="0"/>
              </a:rPr>
              <a:t>G l _  s s</a:t>
            </a:r>
          </a:p>
        </p:txBody>
      </p:sp>
      <p:sp>
        <p:nvSpPr>
          <p:cNvPr id="11277" name="pole tekstowe 16"/>
          <p:cNvSpPr txBox="1">
            <a:spLocks noChangeArrowheads="1"/>
          </p:cNvSpPr>
          <p:nvPr/>
        </p:nvSpPr>
        <p:spPr bwMode="auto">
          <a:xfrm>
            <a:off x="7092950" y="1225550"/>
            <a:ext cx="187166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charset="0"/>
              </a:rPr>
              <a:t>P _ p _ r</a:t>
            </a:r>
          </a:p>
        </p:txBody>
      </p:sp>
      <p:sp>
        <p:nvSpPr>
          <p:cNvPr id="11278" name="pole tekstowe 14"/>
          <p:cNvSpPr txBox="1">
            <a:spLocks noChangeArrowheads="1"/>
          </p:cNvSpPr>
          <p:nvPr/>
        </p:nvSpPr>
        <p:spPr bwMode="auto">
          <a:xfrm>
            <a:off x="465138" y="5983288"/>
            <a:ext cx="187166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charset="0"/>
              </a:rPr>
              <a:t>C l  _ _</a:t>
            </a:r>
          </a:p>
        </p:txBody>
      </p:sp>
      <p:sp>
        <p:nvSpPr>
          <p:cNvPr id="11279" name="pole tekstowe 14"/>
          <p:cNvSpPr txBox="1">
            <a:spLocks noChangeArrowheads="1"/>
          </p:cNvSpPr>
          <p:nvPr/>
        </p:nvSpPr>
        <p:spPr bwMode="auto">
          <a:xfrm>
            <a:off x="396875" y="1966913"/>
            <a:ext cx="1871663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charset="0"/>
              </a:rPr>
              <a:t>S t _ n _</a:t>
            </a:r>
          </a:p>
        </p:txBody>
      </p:sp>
      <p:sp>
        <p:nvSpPr>
          <p:cNvPr id="11280" name="pole tekstowe 14"/>
          <p:cNvSpPr txBox="1">
            <a:spLocks noChangeArrowheads="1"/>
          </p:cNvSpPr>
          <p:nvPr/>
        </p:nvSpPr>
        <p:spPr bwMode="auto">
          <a:xfrm>
            <a:off x="6743700" y="5229225"/>
            <a:ext cx="1871663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charset="0"/>
              </a:rPr>
              <a:t>P l _  s t _ c</a:t>
            </a:r>
          </a:p>
        </p:txBody>
      </p:sp>
      <p:sp>
        <p:nvSpPr>
          <p:cNvPr id="11281" name="pole tekstowe 14"/>
          <p:cNvSpPr txBox="1">
            <a:spLocks noChangeArrowheads="1"/>
          </p:cNvSpPr>
          <p:nvPr/>
        </p:nvSpPr>
        <p:spPr bwMode="auto">
          <a:xfrm>
            <a:off x="6732588" y="5983288"/>
            <a:ext cx="187166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charset="0"/>
              </a:rPr>
              <a:t>W _  _ d</a:t>
            </a:r>
          </a:p>
        </p:txBody>
      </p:sp>
      <p:sp>
        <p:nvSpPr>
          <p:cNvPr id="11282" name="pole tekstowe 1"/>
          <p:cNvSpPr txBox="1">
            <a:spLocks noChangeArrowheads="1"/>
          </p:cNvSpPr>
          <p:nvPr/>
        </p:nvSpPr>
        <p:spPr bwMode="auto">
          <a:xfrm>
            <a:off x="617538" y="468313"/>
            <a:ext cx="2951162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3000" b="1" dirty="0" err="1" smtClean="0">
                <a:latin typeface="Comic Sans MS" pitchFamily="66" charset="0"/>
              </a:rPr>
              <a:t>strong</a:t>
            </a:r>
            <a:endParaRPr lang="pl-PL" altLang="pl-PL" sz="3000" b="1" dirty="0">
              <a:latin typeface="Comic Sans MS" pitchFamily="66" charset="0"/>
            </a:endParaRPr>
          </a:p>
        </p:txBody>
      </p:sp>
      <p:sp>
        <p:nvSpPr>
          <p:cNvPr id="11283" name="pole tekstowe 16"/>
          <p:cNvSpPr txBox="1">
            <a:spLocks noChangeArrowheads="1"/>
          </p:cNvSpPr>
          <p:nvPr/>
        </p:nvSpPr>
        <p:spPr bwMode="auto">
          <a:xfrm>
            <a:off x="7148513" y="1979613"/>
            <a:ext cx="187166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pl-PL" altLang="pl-PL" sz="2200">
                <a:latin typeface="Arial" charset="0"/>
              </a:rPr>
              <a:t>W _ x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1" t="15350" r="5901" b="14301"/>
          <a:stretch>
            <a:fillRect/>
          </a:stretch>
        </p:blipFill>
        <p:spPr bwMode="auto">
          <a:xfrm>
            <a:off x="676275" y="5059363"/>
            <a:ext cx="234950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2678113"/>
            <a:ext cx="11795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Obraz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25" t="12186" r="26375" b="6277"/>
          <a:stretch>
            <a:fillRect/>
          </a:stretch>
        </p:blipFill>
        <p:spPr bwMode="auto">
          <a:xfrm>
            <a:off x="1357313" y="231775"/>
            <a:ext cx="1079500" cy="186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pole tekstowe 13"/>
          <p:cNvSpPr txBox="1">
            <a:spLocks noChangeArrowheads="1"/>
          </p:cNvSpPr>
          <p:nvPr/>
        </p:nvSpPr>
        <p:spPr bwMode="auto">
          <a:xfrm>
            <a:off x="4021611" y="447725"/>
            <a:ext cx="1044575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8444" name="pole tekstowe 16"/>
          <p:cNvSpPr txBox="1">
            <a:spLocks noChangeArrowheads="1"/>
          </p:cNvSpPr>
          <p:nvPr/>
        </p:nvSpPr>
        <p:spPr bwMode="auto">
          <a:xfrm>
            <a:off x="3923928" y="2780928"/>
            <a:ext cx="1042988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 a </a:t>
            </a:r>
          </a:p>
        </p:txBody>
      </p:sp>
      <p:sp>
        <p:nvSpPr>
          <p:cNvPr id="22" name="Prostokąt zaokrąglony 21"/>
          <p:cNvSpPr/>
          <p:nvPr/>
        </p:nvSpPr>
        <p:spPr>
          <a:xfrm>
            <a:off x="692150" y="195263"/>
            <a:ext cx="2411413" cy="1928812"/>
          </a:xfrm>
          <a:prstGeom prst="roundRect">
            <a:avLst/>
          </a:prstGeom>
          <a:solidFill>
            <a:srgbClr val="F545F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3" name="Prostokąt zaokrąglony 22"/>
          <p:cNvSpPr/>
          <p:nvPr/>
        </p:nvSpPr>
        <p:spPr>
          <a:xfrm>
            <a:off x="692150" y="2497138"/>
            <a:ext cx="2409825" cy="1928812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6" name="pole tekstowe 15"/>
          <p:cNvSpPr txBox="1">
            <a:spLocks noChangeArrowheads="1"/>
          </p:cNvSpPr>
          <p:nvPr/>
        </p:nvSpPr>
        <p:spPr bwMode="auto">
          <a:xfrm>
            <a:off x="3902960" y="4914289"/>
            <a:ext cx="1042987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2" name="Prostokąt zaokrąglony 1"/>
          <p:cNvSpPr/>
          <p:nvPr/>
        </p:nvSpPr>
        <p:spPr>
          <a:xfrm>
            <a:off x="646113" y="4799013"/>
            <a:ext cx="2411412" cy="192881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4" name="pole tekstowe 12"/>
          <p:cNvSpPr txBox="1">
            <a:spLocks noChangeArrowheads="1"/>
          </p:cNvSpPr>
          <p:nvPr/>
        </p:nvSpPr>
        <p:spPr bwMode="auto">
          <a:xfrm>
            <a:off x="4021611" y="1443780"/>
            <a:ext cx="2154210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</a:t>
            </a:r>
          </a:p>
        </p:txBody>
      </p:sp>
      <p:sp>
        <p:nvSpPr>
          <p:cNvPr id="18" name="pole tekstowe 12"/>
          <p:cNvSpPr txBox="1">
            <a:spLocks noChangeArrowheads="1"/>
          </p:cNvSpPr>
          <p:nvPr/>
        </p:nvSpPr>
        <p:spPr bwMode="auto">
          <a:xfrm>
            <a:off x="3923928" y="3537673"/>
            <a:ext cx="2154210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</a:t>
            </a:r>
          </a:p>
        </p:txBody>
      </p:sp>
      <p:sp>
        <p:nvSpPr>
          <p:cNvPr id="19" name="pole tekstowe 12"/>
          <p:cNvSpPr txBox="1">
            <a:spLocks noChangeArrowheads="1"/>
          </p:cNvSpPr>
          <p:nvPr/>
        </p:nvSpPr>
        <p:spPr bwMode="auto">
          <a:xfrm>
            <a:off x="3868842" y="5814634"/>
            <a:ext cx="2154210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62" t="16833" r="4326" b="9729"/>
          <a:stretch>
            <a:fillRect/>
          </a:stretch>
        </p:blipFill>
        <p:spPr bwMode="auto">
          <a:xfrm>
            <a:off x="1165225" y="4652963"/>
            <a:ext cx="1677988" cy="189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Obraz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6" t="25850" r="19257" b="26900"/>
          <a:stretch>
            <a:fillRect/>
          </a:stretch>
        </p:blipFill>
        <p:spPr bwMode="auto">
          <a:xfrm>
            <a:off x="955675" y="2924175"/>
            <a:ext cx="21605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Obraz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333375"/>
            <a:ext cx="2265362" cy="178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pole tekstowe 12"/>
          <p:cNvSpPr txBox="1">
            <a:spLocks noChangeArrowheads="1"/>
          </p:cNvSpPr>
          <p:nvPr/>
        </p:nvSpPr>
        <p:spPr bwMode="auto">
          <a:xfrm>
            <a:off x="4021610" y="1142485"/>
            <a:ext cx="2350589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</a:t>
            </a:r>
          </a:p>
        </p:txBody>
      </p:sp>
      <p:sp>
        <p:nvSpPr>
          <p:cNvPr id="18441" name="pole tekstowe 13"/>
          <p:cNvSpPr txBox="1">
            <a:spLocks noChangeArrowheads="1"/>
          </p:cNvSpPr>
          <p:nvPr/>
        </p:nvSpPr>
        <p:spPr bwMode="auto">
          <a:xfrm>
            <a:off x="4021611" y="447725"/>
            <a:ext cx="1044575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8444" name="pole tekstowe 16"/>
          <p:cNvSpPr txBox="1">
            <a:spLocks noChangeArrowheads="1"/>
          </p:cNvSpPr>
          <p:nvPr/>
        </p:nvSpPr>
        <p:spPr bwMode="auto">
          <a:xfrm>
            <a:off x="3923928" y="2780928"/>
            <a:ext cx="1042988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 a </a:t>
            </a:r>
          </a:p>
        </p:txBody>
      </p:sp>
      <p:sp>
        <p:nvSpPr>
          <p:cNvPr id="2" name="Prostokąt zaokrąglony 1"/>
          <p:cNvSpPr/>
          <p:nvPr/>
        </p:nvSpPr>
        <p:spPr>
          <a:xfrm>
            <a:off x="806450" y="2454275"/>
            <a:ext cx="2409825" cy="19288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2" name="Prostokąt zaokrąglony 21"/>
          <p:cNvSpPr/>
          <p:nvPr/>
        </p:nvSpPr>
        <p:spPr>
          <a:xfrm>
            <a:off x="798513" y="4652963"/>
            <a:ext cx="2411412" cy="192881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3" name="Prostokąt zaokrąglony 22"/>
          <p:cNvSpPr/>
          <p:nvPr/>
        </p:nvSpPr>
        <p:spPr>
          <a:xfrm>
            <a:off x="830263" y="257175"/>
            <a:ext cx="2411412" cy="1928813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6" name="pole tekstowe 15"/>
          <p:cNvSpPr txBox="1">
            <a:spLocks noChangeArrowheads="1"/>
          </p:cNvSpPr>
          <p:nvPr/>
        </p:nvSpPr>
        <p:spPr bwMode="auto">
          <a:xfrm>
            <a:off x="3902960" y="4914289"/>
            <a:ext cx="1042987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15" name="pole tekstowe 12"/>
          <p:cNvSpPr txBox="1">
            <a:spLocks noChangeArrowheads="1"/>
          </p:cNvSpPr>
          <p:nvPr/>
        </p:nvSpPr>
        <p:spPr bwMode="auto">
          <a:xfrm>
            <a:off x="3890891" y="3502262"/>
            <a:ext cx="2350589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</a:t>
            </a:r>
          </a:p>
        </p:txBody>
      </p:sp>
      <p:sp>
        <p:nvSpPr>
          <p:cNvPr id="16" name="pole tekstowe 12"/>
          <p:cNvSpPr txBox="1">
            <a:spLocks noChangeArrowheads="1"/>
          </p:cNvSpPr>
          <p:nvPr/>
        </p:nvSpPr>
        <p:spPr bwMode="auto">
          <a:xfrm>
            <a:off x="3880986" y="5850045"/>
            <a:ext cx="2350589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" grpId="0" animBg="1"/>
      <p:bldP spid="22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3" t="6950" r="22438" b="6950"/>
          <a:stretch>
            <a:fillRect/>
          </a:stretch>
        </p:blipFill>
        <p:spPr bwMode="auto">
          <a:xfrm>
            <a:off x="1047750" y="4911725"/>
            <a:ext cx="1444625" cy="174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Obraz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8" y="2779713"/>
            <a:ext cx="2195512" cy="146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Obraz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85" r="25587"/>
          <a:stretch>
            <a:fillRect/>
          </a:stretch>
        </p:blipFill>
        <p:spPr bwMode="auto">
          <a:xfrm>
            <a:off x="754063" y="595313"/>
            <a:ext cx="2103437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pole tekstowe 12"/>
          <p:cNvSpPr txBox="1">
            <a:spLocks noChangeArrowheads="1"/>
          </p:cNvSpPr>
          <p:nvPr/>
        </p:nvSpPr>
        <p:spPr bwMode="auto">
          <a:xfrm>
            <a:off x="3857950" y="1343947"/>
            <a:ext cx="2730274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These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</a:t>
            </a:r>
          </a:p>
        </p:txBody>
      </p:sp>
      <p:sp>
        <p:nvSpPr>
          <p:cNvPr id="18443" name="pole tekstowe 15"/>
          <p:cNvSpPr txBox="1">
            <a:spLocks noChangeArrowheads="1"/>
          </p:cNvSpPr>
          <p:nvPr/>
        </p:nvSpPr>
        <p:spPr bwMode="auto">
          <a:xfrm>
            <a:off x="3836252" y="595884"/>
            <a:ext cx="1599844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These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endParaRPr lang="pl-PL" altLang="pl-PL" sz="2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45" name="pole tekstowe 17"/>
          <p:cNvSpPr txBox="1">
            <a:spLocks noChangeArrowheads="1"/>
          </p:cNvSpPr>
          <p:nvPr/>
        </p:nvSpPr>
        <p:spPr bwMode="auto">
          <a:xfrm>
            <a:off x="3820751" y="5100416"/>
            <a:ext cx="1044575" cy="47783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</a:p>
        </p:txBody>
      </p:sp>
      <p:sp>
        <p:nvSpPr>
          <p:cNvPr id="20" name="Prostokąt zaokrąglony 19"/>
          <p:cNvSpPr/>
          <p:nvPr/>
        </p:nvSpPr>
        <p:spPr>
          <a:xfrm>
            <a:off x="633413" y="2524125"/>
            <a:ext cx="2411412" cy="192881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1" name="Prostokąt zaokrąglony 20"/>
          <p:cNvSpPr/>
          <p:nvPr/>
        </p:nvSpPr>
        <p:spPr>
          <a:xfrm>
            <a:off x="600075" y="288925"/>
            <a:ext cx="2409825" cy="192881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4" name="Prostokąt zaokrąglony 23"/>
          <p:cNvSpPr/>
          <p:nvPr/>
        </p:nvSpPr>
        <p:spPr>
          <a:xfrm>
            <a:off x="563563" y="4818063"/>
            <a:ext cx="2411412" cy="1928812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6" name="pole tekstowe 12"/>
          <p:cNvSpPr txBox="1">
            <a:spLocks noChangeArrowheads="1"/>
          </p:cNvSpPr>
          <p:nvPr/>
        </p:nvSpPr>
        <p:spPr bwMode="auto">
          <a:xfrm>
            <a:off x="3788221" y="5924409"/>
            <a:ext cx="2154210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</a:t>
            </a:r>
          </a:p>
        </p:txBody>
      </p:sp>
      <p:sp>
        <p:nvSpPr>
          <p:cNvPr id="23" name="pole tekstowe 15"/>
          <p:cNvSpPr txBox="1">
            <a:spLocks noChangeArrowheads="1"/>
          </p:cNvSpPr>
          <p:nvPr/>
        </p:nvSpPr>
        <p:spPr bwMode="auto">
          <a:xfrm>
            <a:off x="3788221" y="2740649"/>
            <a:ext cx="1599844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These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endParaRPr lang="pl-PL" altLang="pl-PL" sz="2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pole tekstowe 12"/>
          <p:cNvSpPr txBox="1">
            <a:spLocks noChangeArrowheads="1"/>
          </p:cNvSpPr>
          <p:nvPr/>
        </p:nvSpPr>
        <p:spPr bwMode="auto">
          <a:xfrm>
            <a:off x="3788221" y="3709238"/>
            <a:ext cx="2730274" cy="47705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These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altLang="pl-PL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made</a:t>
            </a:r>
            <a:r>
              <a:rPr lang="pl-PL" altLang="pl-PL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587623"/>
              </p:ext>
            </p:extLst>
          </p:nvPr>
        </p:nvGraphicFramePr>
        <p:xfrm>
          <a:off x="179388" y="115888"/>
          <a:ext cx="8785224" cy="64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284"/>
                <a:gridCol w="1069780"/>
                <a:gridCol w="1018452"/>
                <a:gridCol w="1152128"/>
                <a:gridCol w="1296144"/>
                <a:gridCol w="1553404"/>
                <a:gridCol w="1255032"/>
              </a:tblGrid>
              <a:tr h="648176">
                <a:tc>
                  <a:txBody>
                    <a:bodyPr/>
                    <a:lstStyle/>
                    <a:p>
                      <a:pPr algn="ctr"/>
                      <a:r>
                        <a:rPr lang="pl-PL" sz="2200" b="1" dirty="0" smtClean="0"/>
                        <a:t>materials</a:t>
                      </a:r>
                      <a:endParaRPr lang="pl-PL" sz="2200" b="1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b="1" dirty="0" smtClean="0"/>
                        <a:t>heavy</a:t>
                      </a:r>
                      <a:endParaRPr lang="pl-PL" sz="2200" b="1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b="1" dirty="0" err="1" smtClean="0"/>
                        <a:t>light</a:t>
                      </a:r>
                      <a:endParaRPr lang="pl-PL" sz="2200" b="1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b="1" dirty="0" err="1" smtClean="0"/>
                        <a:t>weak</a:t>
                      </a:r>
                      <a:endParaRPr lang="pl-PL" sz="2200" b="1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b="1" dirty="0" err="1" smtClean="0"/>
                        <a:t>strong</a:t>
                      </a:r>
                      <a:endParaRPr lang="pl-PL" sz="2200" b="1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b="1" dirty="0" smtClean="0"/>
                        <a:t>waterproof</a:t>
                      </a:r>
                      <a:endParaRPr lang="pl-PL" sz="2200" b="1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b="1" dirty="0" err="1" smtClean="0"/>
                        <a:t>flexible</a:t>
                      </a:r>
                      <a:endParaRPr lang="pl-PL" sz="2200" b="1" dirty="0"/>
                    </a:p>
                  </a:txBody>
                  <a:tcPr marL="91443" marR="91443" marT="45727" marB="45727"/>
                </a:tc>
              </a:tr>
              <a:tr h="648176"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</a:tr>
              <a:tr h="648176"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</a:tr>
              <a:tr h="648176"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</a:tr>
              <a:tr h="648176"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</a:tr>
              <a:tr h="648176"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</a:tr>
              <a:tr h="648176"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</a:tr>
              <a:tr h="648176"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</a:tr>
              <a:tr h="648176"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</a:tr>
              <a:tr h="648176"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/>
                    </a:p>
                  </a:txBody>
                  <a:tcPr marL="91443" marR="91443" marT="45727" marB="45727"/>
                </a:tc>
                <a:tc>
                  <a:txBody>
                    <a:bodyPr/>
                    <a:lstStyle/>
                    <a:p>
                      <a:endParaRPr lang="pl-PL" sz="1800" dirty="0"/>
                    </a:p>
                  </a:txBody>
                  <a:tcPr marL="91443" marR="91443" marT="45727" marB="45727"/>
                </a:tc>
              </a:tr>
            </a:tbl>
          </a:graphicData>
        </a:graphic>
      </p:graphicFrame>
      <p:pic>
        <p:nvPicPr>
          <p:cNvPr id="19548" name="Obraz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84213"/>
            <a:ext cx="1008062" cy="7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49" name="Obraz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14424" r="6688" b="19167"/>
          <a:stretch>
            <a:fillRect/>
          </a:stretch>
        </p:blipFill>
        <p:spPr bwMode="auto">
          <a:xfrm>
            <a:off x="323850" y="1479550"/>
            <a:ext cx="115252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0" name="Obraz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2" t="13203" r="22438" b="61150"/>
          <a:stretch>
            <a:fillRect/>
          </a:stretch>
        </p:blipFill>
        <p:spPr bwMode="auto">
          <a:xfrm>
            <a:off x="215900" y="2173288"/>
            <a:ext cx="1366838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1" name="Obraz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4" t="25850" r="20045" b="28999"/>
          <a:stretch>
            <a:fillRect/>
          </a:stretch>
        </p:blipFill>
        <p:spPr bwMode="auto">
          <a:xfrm>
            <a:off x="287338" y="2720975"/>
            <a:ext cx="1295400" cy="67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2" name="Obraz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88" y="3400425"/>
            <a:ext cx="877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3" name="Obraz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13" t="28999" r="10625" b="25850"/>
          <a:stretch>
            <a:fillRect/>
          </a:stretch>
        </p:blipFill>
        <p:spPr bwMode="auto">
          <a:xfrm>
            <a:off x="395288" y="3984625"/>
            <a:ext cx="1079500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4" name="Obraz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" t="-1173" r="65749" b="71422"/>
          <a:stretch>
            <a:fillRect/>
          </a:stretch>
        </p:blipFill>
        <p:spPr bwMode="auto">
          <a:xfrm>
            <a:off x="334963" y="4600575"/>
            <a:ext cx="1192212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5" name="Obraz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27548" r="57088" b="2869"/>
          <a:stretch>
            <a:fillRect/>
          </a:stretch>
        </p:blipFill>
        <p:spPr bwMode="auto">
          <a:xfrm>
            <a:off x="496888" y="5262563"/>
            <a:ext cx="677862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56" name="Obraz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850" r="64175"/>
          <a:stretch>
            <a:fillRect/>
          </a:stretch>
        </p:blipFill>
        <p:spPr bwMode="auto">
          <a:xfrm>
            <a:off x="479425" y="5999163"/>
            <a:ext cx="83978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pole tekstowe 2"/>
          <p:cNvSpPr txBox="1">
            <a:spLocks noChangeArrowheads="1"/>
          </p:cNvSpPr>
          <p:nvPr/>
        </p:nvSpPr>
        <p:spPr bwMode="auto">
          <a:xfrm>
            <a:off x="684213" y="19050"/>
            <a:ext cx="81359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/>
            <a:r>
              <a:rPr lang="pl-PL" altLang="pl-PL" sz="2400" dirty="0">
                <a:latin typeface="Comic Sans MS" pitchFamily="66" charset="0"/>
              </a:rPr>
              <a:t>In a shop </a:t>
            </a:r>
            <a:r>
              <a:rPr lang="pl-PL" altLang="pl-PL" sz="2400" dirty="0" err="1">
                <a:latin typeface="Comic Sans MS" pitchFamily="66" charset="0"/>
              </a:rPr>
              <a:t>there</a:t>
            </a:r>
            <a:r>
              <a:rPr lang="pl-PL" altLang="pl-PL" sz="2400" dirty="0">
                <a:latin typeface="Comic Sans MS" pitchFamily="66" charset="0"/>
              </a:rPr>
              <a:t> </a:t>
            </a:r>
            <a:r>
              <a:rPr lang="pl-PL" altLang="pl-PL" sz="2400" dirty="0" err="1">
                <a:latin typeface="Comic Sans MS" pitchFamily="66" charset="0"/>
              </a:rPr>
              <a:t>are</a:t>
            </a:r>
            <a:r>
              <a:rPr lang="pl-PL" altLang="pl-PL" sz="2400" dirty="0">
                <a:latin typeface="Comic Sans MS" pitchFamily="66" charset="0"/>
              </a:rPr>
              <a:t> </a:t>
            </a:r>
            <a:r>
              <a:rPr lang="pl-PL" altLang="pl-PL" sz="2400" dirty="0" err="1">
                <a:latin typeface="Comic Sans MS" pitchFamily="66" charset="0"/>
              </a:rPr>
              <a:t>six</a:t>
            </a:r>
            <a:r>
              <a:rPr lang="pl-PL" altLang="pl-PL" sz="2400" dirty="0">
                <a:latin typeface="Comic Sans MS" pitchFamily="66" charset="0"/>
              </a:rPr>
              <a:t> plastic </a:t>
            </a:r>
            <a:r>
              <a:rPr lang="pl-PL" altLang="pl-PL" sz="2400" dirty="0" err="1">
                <a:latin typeface="Comic Sans MS" pitchFamily="66" charset="0"/>
              </a:rPr>
              <a:t>boxes</a:t>
            </a:r>
            <a:r>
              <a:rPr lang="pl-PL" altLang="pl-PL" sz="2400" dirty="0">
                <a:latin typeface="Comic Sans MS" pitchFamily="66" charset="0"/>
              </a:rPr>
              <a:t> with 7 </a:t>
            </a:r>
            <a:r>
              <a:rPr lang="pl-PL" altLang="pl-PL" sz="2400" dirty="0" err="1">
                <a:latin typeface="Comic Sans MS" pitchFamily="66" charset="0"/>
              </a:rPr>
              <a:t>rubber</a:t>
            </a:r>
            <a:r>
              <a:rPr lang="pl-PL" altLang="pl-PL" sz="2400" dirty="0">
                <a:latin typeface="Comic Sans MS" pitchFamily="66" charset="0"/>
              </a:rPr>
              <a:t> </a:t>
            </a:r>
            <a:r>
              <a:rPr lang="pl-PL" altLang="pl-PL" sz="2400" dirty="0" err="1">
                <a:latin typeface="Comic Sans MS" pitchFamily="66" charset="0"/>
              </a:rPr>
              <a:t>balls</a:t>
            </a:r>
            <a:r>
              <a:rPr lang="pl-PL" altLang="pl-PL" sz="2400" dirty="0">
                <a:latin typeface="Comic Sans MS" pitchFamily="66" charset="0"/>
              </a:rPr>
              <a:t> in </a:t>
            </a:r>
            <a:r>
              <a:rPr lang="pl-PL" altLang="pl-PL" sz="2400" dirty="0" err="1">
                <a:latin typeface="Comic Sans MS" pitchFamily="66" charset="0"/>
              </a:rPr>
              <a:t>each</a:t>
            </a:r>
            <a:r>
              <a:rPr lang="pl-PL" altLang="pl-PL" sz="2400" dirty="0">
                <a:latin typeface="Comic Sans MS" pitchFamily="66" charset="0"/>
              </a:rPr>
              <a:t> </a:t>
            </a:r>
            <a:r>
              <a:rPr lang="pl-PL" altLang="pl-PL" sz="2400" dirty="0" err="1">
                <a:latin typeface="Comic Sans MS" pitchFamily="66" charset="0"/>
              </a:rPr>
              <a:t>box</a:t>
            </a:r>
            <a:r>
              <a:rPr lang="pl-PL" altLang="pl-PL" sz="2400" dirty="0">
                <a:latin typeface="Comic Sans MS" pitchFamily="66" charset="0"/>
              </a:rPr>
              <a:t>.</a:t>
            </a:r>
          </a:p>
          <a:p>
            <a:pPr algn="just"/>
            <a:r>
              <a:rPr lang="pl-PL" altLang="pl-PL" sz="2400" dirty="0">
                <a:latin typeface="Comic Sans MS" pitchFamily="66" charset="0"/>
              </a:rPr>
              <a:t>How </a:t>
            </a:r>
            <a:r>
              <a:rPr lang="pl-PL" altLang="pl-PL" sz="2400" dirty="0" err="1">
                <a:latin typeface="Comic Sans MS" pitchFamily="66" charset="0"/>
              </a:rPr>
              <a:t>many</a:t>
            </a:r>
            <a:r>
              <a:rPr lang="pl-PL" altLang="pl-PL" sz="2400" dirty="0">
                <a:latin typeface="Comic Sans MS" pitchFamily="66" charset="0"/>
              </a:rPr>
              <a:t> </a:t>
            </a:r>
            <a:r>
              <a:rPr lang="pl-PL" altLang="pl-PL" sz="2400" dirty="0" err="1">
                <a:latin typeface="Comic Sans MS" pitchFamily="66" charset="0"/>
              </a:rPr>
              <a:t>rubber</a:t>
            </a:r>
            <a:r>
              <a:rPr lang="pl-PL" altLang="pl-PL" sz="2400" dirty="0">
                <a:latin typeface="Comic Sans MS" pitchFamily="66" charset="0"/>
              </a:rPr>
              <a:t> </a:t>
            </a:r>
            <a:r>
              <a:rPr lang="pl-PL" altLang="pl-PL" sz="2400" dirty="0" err="1">
                <a:latin typeface="Comic Sans MS" pitchFamily="66" charset="0"/>
              </a:rPr>
              <a:t>balls</a:t>
            </a:r>
            <a:r>
              <a:rPr lang="pl-PL" altLang="pl-PL" sz="2400" dirty="0">
                <a:latin typeface="Comic Sans MS" pitchFamily="66" charset="0"/>
              </a:rPr>
              <a:t> </a:t>
            </a:r>
            <a:r>
              <a:rPr lang="pl-PL" altLang="pl-PL" sz="2400" dirty="0" err="1">
                <a:latin typeface="Comic Sans MS" pitchFamily="66" charset="0"/>
              </a:rPr>
              <a:t>are</a:t>
            </a:r>
            <a:r>
              <a:rPr lang="pl-PL" altLang="pl-PL" sz="2400" dirty="0">
                <a:latin typeface="Comic Sans MS" pitchFamily="66" charset="0"/>
              </a:rPr>
              <a:t> </a:t>
            </a:r>
            <a:r>
              <a:rPr lang="pl-PL" altLang="pl-PL" sz="2400" dirty="0" err="1" smtClean="0">
                <a:latin typeface="Comic Sans MS" pitchFamily="66" charset="0"/>
              </a:rPr>
              <a:t>there</a:t>
            </a:r>
            <a:r>
              <a:rPr lang="pl-PL" altLang="pl-PL" sz="2400" dirty="0" smtClean="0">
                <a:latin typeface="Comic Sans MS" pitchFamily="66" charset="0"/>
              </a:rPr>
              <a:t> in </a:t>
            </a:r>
            <a:r>
              <a:rPr lang="pl-PL" altLang="pl-PL" sz="2400" dirty="0" err="1">
                <a:latin typeface="Comic Sans MS" pitchFamily="66" charset="0"/>
              </a:rPr>
              <a:t>all</a:t>
            </a:r>
            <a:r>
              <a:rPr lang="pl-PL" altLang="pl-PL" sz="2400" dirty="0">
                <a:latin typeface="Comic Sans MS" pitchFamily="66" charset="0"/>
              </a:rPr>
              <a:t> </a:t>
            </a:r>
            <a:r>
              <a:rPr lang="pl-PL" altLang="pl-PL" sz="2400" dirty="0" smtClean="0">
                <a:latin typeface="Comic Sans MS" pitchFamily="66" charset="0"/>
              </a:rPr>
              <a:t>the </a:t>
            </a:r>
            <a:r>
              <a:rPr lang="pl-PL" altLang="pl-PL" sz="2400" dirty="0" err="1" smtClean="0">
                <a:latin typeface="Comic Sans MS" pitchFamily="66" charset="0"/>
              </a:rPr>
              <a:t>boxes</a:t>
            </a:r>
            <a:r>
              <a:rPr lang="pl-PL" altLang="pl-PL" sz="2400" dirty="0">
                <a:latin typeface="Comic Sans MS" pitchFamily="66" charset="0"/>
              </a:rPr>
              <a:t>? </a:t>
            </a:r>
          </a:p>
        </p:txBody>
      </p:sp>
      <p:pic>
        <p:nvPicPr>
          <p:cNvPr id="21507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33" t="16400" r="12025" b="6950"/>
          <a:stretch>
            <a:fillRect/>
          </a:stretch>
        </p:blipFill>
        <p:spPr bwMode="auto">
          <a:xfrm>
            <a:off x="58738" y="1247775"/>
            <a:ext cx="3119437" cy="244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Elipsa 17"/>
          <p:cNvSpPr/>
          <p:nvPr/>
        </p:nvSpPr>
        <p:spPr>
          <a:xfrm>
            <a:off x="2071688" y="1852613"/>
            <a:ext cx="358775" cy="36036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19" name="Elipsa 18"/>
          <p:cNvSpPr/>
          <p:nvPr/>
        </p:nvSpPr>
        <p:spPr>
          <a:xfrm>
            <a:off x="1938338" y="2241550"/>
            <a:ext cx="360362" cy="360363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0" name="Elipsa 19"/>
          <p:cNvSpPr/>
          <p:nvPr/>
        </p:nvSpPr>
        <p:spPr>
          <a:xfrm>
            <a:off x="1617663" y="1897063"/>
            <a:ext cx="360362" cy="35877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1" name="Elipsa 20"/>
          <p:cNvSpPr/>
          <p:nvPr/>
        </p:nvSpPr>
        <p:spPr>
          <a:xfrm>
            <a:off x="1457325" y="2292350"/>
            <a:ext cx="360363" cy="360363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2" name="Elipsa 21"/>
          <p:cNvSpPr/>
          <p:nvPr/>
        </p:nvSpPr>
        <p:spPr>
          <a:xfrm>
            <a:off x="1165225" y="1944688"/>
            <a:ext cx="360363" cy="36036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3" name="Elipsa 22"/>
          <p:cNvSpPr/>
          <p:nvPr/>
        </p:nvSpPr>
        <p:spPr>
          <a:xfrm>
            <a:off x="1042988" y="2366963"/>
            <a:ext cx="360362" cy="360362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4" name="Elipsa 23"/>
          <p:cNvSpPr/>
          <p:nvPr/>
        </p:nvSpPr>
        <p:spPr>
          <a:xfrm>
            <a:off x="684213" y="2006600"/>
            <a:ext cx="358775" cy="360363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1515" name="pole tekstowe 25"/>
          <p:cNvSpPr txBox="1">
            <a:spLocks noChangeArrowheads="1"/>
          </p:cNvSpPr>
          <p:nvPr/>
        </p:nvSpPr>
        <p:spPr bwMode="auto">
          <a:xfrm>
            <a:off x="358775" y="6259513"/>
            <a:ext cx="81375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/>
            <a:r>
              <a:rPr lang="pl-PL" altLang="pl-PL" sz="2400" dirty="0" err="1">
                <a:latin typeface="Comic Sans MS" pitchFamily="66" charset="0"/>
              </a:rPr>
              <a:t>There</a:t>
            </a:r>
            <a:r>
              <a:rPr lang="pl-PL" altLang="pl-PL" sz="2400" dirty="0">
                <a:latin typeface="Comic Sans MS" pitchFamily="66" charset="0"/>
              </a:rPr>
              <a:t> </a:t>
            </a:r>
            <a:r>
              <a:rPr lang="pl-PL" altLang="pl-PL" sz="2400" dirty="0" err="1">
                <a:latin typeface="Comic Sans MS" pitchFamily="66" charset="0"/>
              </a:rPr>
              <a:t>are</a:t>
            </a:r>
            <a:r>
              <a:rPr lang="pl-PL" altLang="pl-PL" sz="2400" dirty="0">
                <a:latin typeface="Comic Sans MS" pitchFamily="66" charset="0"/>
              </a:rPr>
              <a:t>                </a:t>
            </a:r>
            <a:r>
              <a:rPr lang="pl-PL" altLang="pl-PL" sz="2400" dirty="0" err="1">
                <a:latin typeface="Comic Sans MS" pitchFamily="66" charset="0"/>
              </a:rPr>
              <a:t>rubber</a:t>
            </a:r>
            <a:r>
              <a:rPr lang="pl-PL" altLang="pl-PL" sz="2400" dirty="0">
                <a:latin typeface="Comic Sans MS" pitchFamily="66" charset="0"/>
              </a:rPr>
              <a:t> </a:t>
            </a:r>
            <a:r>
              <a:rPr lang="pl-PL" altLang="pl-PL" sz="2400" dirty="0" err="1">
                <a:latin typeface="Comic Sans MS" pitchFamily="66" charset="0"/>
              </a:rPr>
              <a:t>balls</a:t>
            </a:r>
            <a:r>
              <a:rPr lang="pl-PL" altLang="pl-PL" sz="2400" dirty="0">
                <a:latin typeface="Comic Sans MS" pitchFamily="66" charset="0"/>
              </a:rPr>
              <a:t> in </a:t>
            </a:r>
            <a:r>
              <a:rPr lang="pl-PL" altLang="pl-PL" sz="2400" dirty="0" err="1">
                <a:latin typeface="Comic Sans MS" pitchFamily="66" charset="0"/>
              </a:rPr>
              <a:t>all</a:t>
            </a:r>
            <a:r>
              <a:rPr lang="pl-PL" altLang="pl-PL" sz="2400" dirty="0">
                <a:latin typeface="Comic Sans MS" pitchFamily="66" charset="0"/>
              </a:rPr>
              <a:t> </a:t>
            </a:r>
            <a:r>
              <a:rPr lang="pl-PL" altLang="pl-PL" sz="2400" dirty="0" smtClean="0">
                <a:latin typeface="Comic Sans MS" pitchFamily="66" charset="0"/>
              </a:rPr>
              <a:t>the </a:t>
            </a:r>
            <a:r>
              <a:rPr lang="pl-PL" altLang="pl-PL" sz="2400" dirty="0" err="1" smtClean="0">
                <a:latin typeface="Comic Sans MS" pitchFamily="66" charset="0"/>
              </a:rPr>
              <a:t>boxes</a:t>
            </a:r>
            <a:r>
              <a:rPr lang="pl-PL" altLang="pl-PL" sz="2400" dirty="0">
                <a:latin typeface="Comic Sans MS" pitchFamily="66" charset="0"/>
              </a:rPr>
              <a:t>. </a:t>
            </a:r>
          </a:p>
        </p:txBody>
      </p:sp>
      <p:sp>
        <p:nvSpPr>
          <p:cNvPr id="27" name="Prostokąt 26"/>
          <p:cNvSpPr/>
          <p:nvPr/>
        </p:nvSpPr>
        <p:spPr>
          <a:xfrm>
            <a:off x="1525588" y="5229225"/>
            <a:ext cx="773112" cy="7921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8" name="Prostokąt 27"/>
          <p:cNvSpPr/>
          <p:nvPr/>
        </p:nvSpPr>
        <p:spPr>
          <a:xfrm>
            <a:off x="2970213" y="5213350"/>
            <a:ext cx="773112" cy="7921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9" name="Prostokąt 28"/>
          <p:cNvSpPr/>
          <p:nvPr/>
        </p:nvSpPr>
        <p:spPr>
          <a:xfrm>
            <a:off x="4427538" y="5213350"/>
            <a:ext cx="1008062" cy="79216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  <p:sp>
        <p:nvSpPr>
          <p:cNvPr id="21519" name="pole tekstowe 29"/>
          <p:cNvSpPr txBox="1">
            <a:spLocks noChangeArrowheads="1"/>
          </p:cNvSpPr>
          <p:nvPr/>
        </p:nvSpPr>
        <p:spPr bwMode="auto">
          <a:xfrm>
            <a:off x="2435225" y="5332413"/>
            <a:ext cx="41275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pl-PL" altLang="pl-PL" sz="3000"/>
              <a:t>x</a:t>
            </a:r>
          </a:p>
        </p:txBody>
      </p:sp>
      <p:sp>
        <p:nvSpPr>
          <p:cNvPr id="21520" name="pole tekstowe 30"/>
          <p:cNvSpPr txBox="1">
            <a:spLocks noChangeArrowheads="1"/>
          </p:cNvSpPr>
          <p:nvPr/>
        </p:nvSpPr>
        <p:spPr bwMode="auto">
          <a:xfrm>
            <a:off x="3879850" y="5348288"/>
            <a:ext cx="411163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pl-PL" altLang="pl-PL" sz="3000"/>
              <a:t>=</a:t>
            </a:r>
          </a:p>
        </p:txBody>
      </p:sp>
      <p:sp>
        <p:nvSpPr>
          <p:cNvPr id="32" name="Prostokąt 31"/>
          <p:cNvSpPr/>
          <p:nvPr/>
        </p:nvSpPr>
        <p:spPr>
          <a:xfrm>
            <a:off x="2155825" y="6126163"/>
            <a:ext cx="1008063" cy="5953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l-PL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8668</TotalTime>
  <Words>234</Words>
  <Application>Microsoft Office PowerPoint</Application>
  <PresentationFormat>Pokaz na ekranie (4:3)</PresentationFormat>
  <Paragraphs>73</Paragraphs>
  <Slides>11</Slides>
  <Notes>8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WINTER FUN</dc:title>
  <dc:creator>Karolina</dc:creator>
  <cp:lastModifiedBy>Dandolo</cp:lastModifiedBy>
  <cp:revision>431</cp:revision>
  <dcterms:created xsi:type="dcterms:W3CDTF">2014-08-20T07:15:50Z</dcterms:created>
  <dcterms:modified xsi:type="dcterms:W3CDTF">2015-07-09T09:53:05Z</dcterms:modified>
</cp:coreProperties>
</file>