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5" r:id="rId2"/>
    <p:sldId id="328" r:id="rId3"/>
    <p:sldId id="322" r:id="rId4"/>
    <p:sldId id="321" r:id="rId5"/>
    <p:sldId id="323" r:id="rId6"/>
    <p:sldId id="316" r:id="rId7"/>
    <p:sldId id="317" r:id="rId8"/>
    <p:sldId id="318" r:id="rId9"/>
    <p:sldId id="319" r:id="rId10"/>
    <p:sldId id="329" r:id="rId11"/>
    <p:sldId id="330" r:id="rId12"/>
    <p:sldId id="308" r:id="rId13"/>
    <p:sldId id="312" r:id="rId14"/>
    <p:sldId id="325" r:id="rId15"/>
    <p:sldId id="326" r:id="rId16"/>
    <p:sldId id="327" r:id="rId17"/>
    <p:sldId id="332" r:id="rId18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45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4" autoAdjust="0"/>
    <p:restoredTop sz="94910" autoAdjust="0"/>
  </p:normalViewPr>
  <p:slideViewPr>
    <p:cSldViewPr>
      <p:cViewPr varScale="1">
        <p:scale>
          <a:sx n="74" d="100"/>
          <a:sy n="74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4613293-685E-44F3-95A1-6E1FA0DF585C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D170ADD-A4BF-435A-8E83-E325F524263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774399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10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EA69A1F-432C-4013-9A9A-26EE07E46527}" type="slidenum">
              <a:rPr lang="pl-PL" altLang="pl-PL" smtClean="0">
                <a:latin typeface="Calibri" panose="020F0502020204030204" pitchFamily="34" charset="0"/>
              </a:rPr>
              <a:pPr/>
              <a:t>1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0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smtClean="0"/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A74FDF0-09AE-468C-827F-C04885C9B284}" type="slidenum">
              <a:rPr lang="pl-PL" altLang="pl-PL" smtClean="0">
                <a:latin typeface="Calibri" panose="020F0502020204030204" pitchFamily="34" charset="0"/>
              </a:rPr>
              <a:pPr/>
              <a:t>8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155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839A3CF-7435-4E7F-A90D-09A76DCB90B2}" type="slidenum">
              <a:rPr lang="pl-PL" altLang="pl-PL" smtClean="0">
                <a:latin typeface="Calibri" panose="020F0502020204030204" pitchFamily="34" charset="0"/>
              </a:rPr>
              <a:pPr/>
              <a:t>12</a:t>
            </a:fld>
            <a:endParaRPr lang="pl-PL" altLang="pl-PL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24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DC59C-138A-40E2-BA9B-12F133D783AD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161C4-4262-4C87-8277-79D18CEA90B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690743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CB0BE-7B07-4DBD-B520-DABE82CEC0C6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B10C-13BC-42AC-B61E-8E782632E78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20892581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8A691-758A-4A1F-89C7-D6874A6172C7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A9C37-C6CE-4280-9FB1-9D599845BD7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1543149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785D0-1EEF-439D-BB8A-EC35E6356916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E8503-4C53-4B51-B6DA-C5CDEAA0B06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0151875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69F80-64AD-472A-B182-624F8544C7F9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B6D9A-DB42-4591-9179-1F7E04E392A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3508128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9A2B2-0E4A-4431-8C08-ED8AD4D22EBC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25A6F-B743-4FDF-ACD7-40941B0C75A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5413951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1AA28-D440-4E67-B353-C09B18259525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AB459-58E0-4547-971F-C078BDF0345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5694982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4D3F7-A910-4C9D-BBF8-5431EDADD926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3F83F-9DD0-4A8A-9594-B384D52E9B0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1078762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EF244-7B25-4AE4-BB5E-09077F03A9E1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FF262-A7F8-44B9-8C80-09A2432421F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4307439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134C6-5511-4076-9A84-E2E1C580D4B0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42F30-C79C-408B-AE06-F4622E09797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6030626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0AEA2-007F-470B-AC1C-9E1921882FBD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4E071-F656-4168-BFF0-5963677F1AE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2126720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3583AE-F021-4B64-9682-DD42F1C4B6DB}" type="datetimeFigureOut">
              <a:rPr lang="pl-PL"/>
              <a:pPr>
                <a:defRPr/>
              </a:pPr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EC937B4-4755-4E56-98C4-3BD8538A095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l-PL" dirty="0"/>
          </a:p>
        </p:txBody>
      </p:sp>
      <p:pic>
        <p:nvPicPr>
          <p:cNvPr id="3076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0"/>
            <a:ext cx="967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pole tekstowe 4"/>
          <p:cNvSpPr txBox="1">
            <a:spLocks noChangeArrowheads="1"/>
          </p:cNvSpPr>
          <p:nvPr/>
        </p:nvSpPr>
        <p:spPr bwMode="auto">
          <a:xfrm>
            <a:off x="250825" y="2492375"/>
            <a:ext cx="52578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III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14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WE DIFFERENT OR ARE WE THE SAME?</a:t>
            </a:r>
          </a:p>
        </p:txBody>
      </p:sp>
      <p:sp>
        <p:nvSpPr>
          <p:cNvPr id="3078" name="pole tekstowe 5"/>
          <p:cNvSpPr txBox="1">
            <a:spLocks noChangeArrowheads="1"/>
          </p:cNvSpPr>
          <p:nvPr/>
        </p:nvSpPr>
        <p:spPr bwMode="auto">
          <a:xfrm>
            <a:off x="0" y="5257800"/>
            <a:ext cx="78724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 i="1">
                <a:solidFill>
                  <a:srgbClr val="2F5597"/>
                </a:solidFill>
              </a:rPr>
              <a:t>PI Synergia początkowej nauki języka obcego z edukacją wczesnoszkolną i technologiami informacyjno-komunikacyjnymi.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000000"/>
                </a:solidFill>
              </a:rPr>
              <a:t>Projekt współfinansowany przez Europejski Fundusz Społeczny w ramach Programu Operacyjnego Kapitał Ludzki.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000000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36712"/>
            <a:ext cx="8766707" cy="5256584"/>
          </a:xfrm>
          <a:effectLst>
            <a:softEdge rad="112500"/>
          </a:effectLst>
        </p:spPr>
      </p:pic>
      <p:sp>
        <p:nvSpPr>
          <p:cNvPr id="5" name="Prostokąt 4"/>
          <p:cNvSpPr/>
          <p:nvPr/>
        </p:nvSpPr>
        <p:spPr>
          <a:xfrm>
            <a:off x="0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547211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08806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699250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7310438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7921625" y="1588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853281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244951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3035300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3629025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4254500" y="0"/>
            <a:ext cx="611188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4865688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62706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121761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833563" y="0"/>
            <a:ext cx="611187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125413"/>
            <a:ext cx="1382712" cy="20637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4" t="17056" r="58989" b="6709"/>
          <a:stretch>
            <a:fillRect/>
          </a:stretch>
        </p:blipFill>
        <p:spPr bwMode="auto">
          <a:xfrm>
            <a:off x="7454900" y="3476625"/>
            <a:ext cx="1189038" cy="24336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Obraz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2750" r="18062" b="1701"/>
          <a:stretch>
            <a:fillRect/>
          </a:stretch>
        </p:blipFill>
        <p:spPr bwMode="auto">
          <a:xfrm>
            <a:off x="265113" y="3551238"/>
            <a:ext cx="1062037" cy="230028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Obraz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3" y="49213"/>
            <a:ext cx="1419225" cy="21304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Obraz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5" t="19551" r="24802" b="8002"/>
          <a:stretch>
            <a:fillRect/>
          </a:stretch>
        </p:blipFill>
        <p:spPr bwMode="auto">
          <a:xfrm>
            <a:off x="2462213" y="3476625"/>
            <a:ext cx="1125537" cy="235267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az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0" t="-2293"/>
          <a:stretch>
            <a:fillRect/>
          </a:stretch>
        </p:blipFill>
        <p:spPr bwMode="auto">
          <a:xfrm>
            <a:off x="2484438" y="11113"/>
            <a:ext cx="1149350" cy="22288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Obraz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t="6477" r="53091" b="-443"/>
          <a:stretch>
            <a:fillRect/>
          </a:stretch>
        </p:blipFill>
        <p:spPr bwMode="auto">
          <a:xfrm>
            <a:off x="4906963" y="74613"/>
            <a:ext cx="1416050" cy="21653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Obraz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7" t="31763" r="34422" b="17677"/>
          <a:stretch>
            <a:fillRect/>
          </a:stretch>
        </p:blipFill>
        <p:spPr bwMode="auto">
          <a:xfrm>
            <a:off x="4997450" y="3551238"/>
            <a:ext cx="854075" cy="232568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97867" y="2268221"/>
            <a:ext cx="1717204" cy="64633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Hello! </a:t>
            </a:r>
            <a:r>
              <a:rPr lang="pl-PL" altLang="pl-PL" dirty="0" err="1" smtClean="0"/>
              <a:t>I’m</a:t>
            </a:r>
            <a:r>
              <a:rPr lang="pl-PL" altLang="pl-PL" dirty="0" smtClean="0"/>
              <a:t> from Australia.</a:t>
            </a:r>
          </a:p>
        </p:txBody>
      </p: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2022475" y="2246313"/>
            <a:ext cx="1973263" cy="6461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Totem! </a:t>
            </a:r>
            <a:r>
              <a:rPr lang="pl-PL" altLang="pl-PL" dirty="0" err="1" smtClean="0"/>
              <a:t>I’m</a:t>
            </a:r>
            <a:r>
              <a:rPr lang="pl-PL" altLang="pl-PL" dirty="0" smtClean="0"/>
              <a:t> from </a:t>
            </a:r>
            <a:r>
              <a:rPr lang="pl-PL" altLang="pl-PL" dirty="0" err="1" smtClean="0"/>
              <a:t>North</a:t>
            </a:r>
            <a:r>
              <a:rPr lang="pl-PL" altLang="pl-PL" dirty="0" smtClean="0"/>
              <a:t> </a:t>
            </a:r>
            <a:r>
              <a:rPr lang="pl-PL" altLang="pl-PL" dirty="0" err="1" smtClean="0"/>
              <a:t>America</a:t>
            </a:r>
            <a:r>
              <a:rPr lang="pl-PL" altLang="pl-PL" dirty="0" smtClean="0"/>
              <a:t>.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4788024" y="2275993"/>
            <a:ext cx="1830388" cy="64633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Salut! </a:t>
            </a:r>
            <a:r>
              <a:rPr lang="pl-PL" altLang="pl-PL" dirty="0" err="1" smtClean="0"/>
              <a:t>I’m</a:t>
            </a:r>
            <a:r>
              <a:rPr lang="pl-PL" altLang="pl-PL" dirty="0" smtClean="0"/>
              <a:t> from Senegal.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7164288" y="2246313"/>
            <a:ext cx="1765400" cy="6461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Cześć! </a:t>
            </a:r>
            <a:r>
              <a:rPr lang="pl-PL" altLang="pl-PL" dirty="0" err="1" smtClean="0"/>
              <a:t>I’m</a:t>
            </a:r>
            <a:r>
              <a:rPr lang="pl-PL" altLang="pl-PL" dirty="0" smtClean="0"/>
              <a:t> from Poland.</a:t>
            </a:r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30425" y="6062444"/>
            <a:ext cx="1722685" cy="64633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Namastē</a:t>
            </a:r>
            <a:r>
              <a:rPr lang="pl-PL" altLang="pl-PL" dirty="0" smtClean="0"/>
              <a:t>!</a:t>
            </a:r>
          </a:p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</a:t>
            </a:r>
            <a:r>
              <a:rPr lang="pl-PL" altLang="pl-PL" dirty="0" err="1" smtClean="0"/>
              <a:t>India</a:t>
            </a:r>
            <a:r>
              <a:rPr lang="pl-PL" altLang="pl-PL" dirty="0" smtClean="0"/>
              <a:t>.</a:t>
            </a:r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2022475" y="6062444"/>
            <a:ext cx="1820863" cy="64633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Nĭ</a:t>
            </a:r>
            <a:r>
              <a:rPr lang="pl-PL" altLang="pl-PL" dirty="0" smtClean="0"/>
              <a:t> </a:t>
            </a:r>
            <a:r>
              <a:rPr lang="pl-PL" altLang="pl-PL" dirty="0" err="1" smtClean="0"/>
              <a:t>hăo</a:t>
            </a:r>
            <a:r>
              <a:rPr lang="pl-PL" altLang="pl-PL" dirty="0" smtClean="0"/>
              <a:t>!</a:t>
            </a:r>
          </a:p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China.</a:t>
            </a:r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124052" y="6062443"/>
            <a:ext cx="2600869" cy="64633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ᐊᐃ</a:t>
            </a:r>
            <a:r>
              <a:rPr lang="pl-PL" altLang="pl-PL" dirty="0" smtClean="0"/>
              <a:t> (</a:t>
            </a:r>
            <a:r>
              <a:rPr lang="pl-PL" altLang="pl-PL" dirty="0" err="1" smtClean="0"/>
              <a:t>Ai</a:t>
            </a:r>
            <a:r>
              <a:rPr lang="pl-PL" altLang="pl-PL" dirty="0" smtClean="0"/>
              <a:t>)! </a:t>
            </a:r>
          </a:p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</a:t>
            </a:r>
            <a:r>
              <a:rPr lang="pl-PL" altLang="pl-PL" dirty="0" err="1" smtClean="0"/>
              <a:t>Greenland</a:t>
            </a:r>
            <a:r>
              <a:rPr lang="pl-PL" altLang="pl-PL" dirty="0" smtClean="0"/>
              <a:t>.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7372350" y="6081713"/>
            <a:ext cx="1290638" cy="6461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Hola! </a:t>
            </a:r>
            <a:r>
              <a:rPr lang="pl-PL" altLang="pl-PL" dirty="0" err="1" smtClean="0"/>
              <a:t>I’m</a:t>
            </a:r>
            <a:r>
              <a:rPr lang="pl-PL" altLang="pl-PL" dirty="0" smtClean="0"/>
              <a:t> from Peru.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487488"/>
            <a:ext cx="7199313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69950" cy="129857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4" t="17056" r="58989" b="6709"/>
          <a:stretch>
            <a:fillRect/>
          </a:stretch>
        </p:blipFill>
        <p:spPr bwMode="auto">
          <a:xfrm>
            <a:off x="7916863" y="4652963"/>
            <a:ext cx="1012825" cy="207486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2750" r="18062" b="1701"/>
          <a:stretch>
            <a:fillRect/>
          </a:stretch>
        </p:blipFill>
        <p:spPr bwMode="auto">
          <a:xfrm>
            <a:off x="14288" y="4899025"/>
            <a:ext cx="850900" cy="184308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Obraz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271463"/>
            <a:ext cx="903287" cy="13573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az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5" t="19551" r="24802" b="8002"/>
          <a:stretch>
            <a:fillRect/>
          </a:stretch>
        </p:blipFill>
        <p:spPr bwMode="auto">
          <a:xfrm>
            <a:off x="2484438" y="4935538"/>
            <a:ext cx="863600" cy="180657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Obraz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0" t="-2293"/>
          <a:stretch>
            <a:fillRect/>
          </a:stretch>
        </p:blipFill>
        <p:spPr bwMode="auto">
          <a:xfrm>
            <a:off x="2922588" y="28575"/>
            <a:ext cx="757237" cy="14668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Obraz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t="6477" r="53091" b="-443"/>
          <a:stretch>
            <a:fillRect/>
          </a:stretch>
        </p:blipFill>
        <p:spPr bwMode="auto">
          <a:xfrm>
            <a:off x="5299075" y="74613"/>
            <a:ext cx="895350" cy="13684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Obraz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7" t="31763" r="34422" b="17677"/>
          <a:stretch>
            <a:fillRect/>
          </a:stretch>
        </p:blipFill>
        <p:spPr bwMode="auto">
          <a:xfrm>
            <a:off x="5219700" y="4899025"/>
            <a:ext cx="693738" cy="18875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1288701" y="5860083"/>
            <a:ext cx="1290637" cy="6461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Australia.</a:t>
            </a:r>
          </a:p>
        </p:txBody>
      </p: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4072383" y="5582270"/>
            <a:ext cx="1290637" cy="9239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</a:t>
            </a:r>
            <a:r>
              <a:rPr lang="pl-PL" altLang="pl-PL" dirty="0" err="1" smtClean="0"/>
              <a:t>North</a:t>
            </a:r>
            <a:r>
              <a:rPr lang="pl-PL" altLang="pl-PL" dirty="0" smtClean="0"/>
              <a:t> </a:t>
            </a:r>
            <a:r>
              <a:rPr lang="pl-PL" altLang="pl-PL" dirty="0" err="1" smtClean="0"/>
              <a:t>America</a:t>
            </a:r>
            <a:r>
              <a:rPr lang="pl-PL" altLang="pl-PL" dirty="0" smtClean="0"/>
              <a:t>.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6627813" y="5473700"/>
            <a:ext cx="1289050" cy="64611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Senegal.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-182866" y="4119563"/>
            <a:ext cx="1290637" cy="6461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smtClean="0"/>
              <a:t>I’m from Poland.</a:t>
            </a:r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7807629" y="1787525"/>
            <a:ext cx="1289050" cy="6477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</a:t>
            </a:r>
            <a:r>
              <a:rPr lang="pl-PL" altLang="pl-PL" dirty="0" err="1" smtClean="0"/>
              <a:t>India</a:t>
            </a:r>
            <a:r>
              <a:rPr lang="pl-PL" altLang="pl-PL" dirty="0" smtClean="0"/>
              <a:t>.</a:t>
            </a:r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3560763" y="435769"/>
            <a:ext cx="1290637" cy="6461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I’m</a:t>
            </a:r>
            <a:r>
              <a:rPr lang="pl-PL" altLang="pl-PL" dirty="0" smtClean="0"/>
              <a:t> from China.</a:t>
            </a:r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6194425" y="496095"/>
            <a:ext cx="1355725" cy="6461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smtClean="0"/>
              <a:t>I’m from Greenland.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-17462" y="1524782"/>
            <a:ext cx="1290637" cy="64611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smtClean="0"/>
              <a:t>I’m from Peru.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1" r="11179" b="15549"/>
          <a:stretch>
            <a:fillRect/>
          </a:stretch>
        </p:blipFill>
        <p:spPr bwMode="auto">
          <a:xfrm>
            <a:off x="-11113" y="0"/>
            <a:ext cx="9190038" cy="577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pole tekstowe 2"/>
          <p:cNvSpPr txBox="1">
            <a:spLocks noChangeArrowheads="1"/>
          </p:cNvSpPr>
          <p:nvPr/>
        </p:nvSpPr>
        <p:spPr bwMode="auto">
          <a:xfrm>
            <a:off x="334963" y="5878513"/>
            <a:ext cx="11525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Hawaii</a:t>
            </a:r>
          </a:p>
        </p:txBody>
      </p:sp>
      <p:sp>
        <p:nvSpPr>
          <p:cNvPr id="8196" name="pole tekstowe 3"/>
          <p:cNvSpPr txBox="1">
            <a:spLocks noChangeArrowheads="1"/>
          </p:cNvSpPr>
          <p:nvPr/>
        </p:nvSpPr>
        <p:spPr bwMode="auto">
          <a:xfrm>
            <a:off x="334963" y="6308725"/>
            <a:ext cx="11525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Mexico</a:t>
            </a:r>
          </a:p>
        </p:txBody>
      </p:sp>
      <p:sp>
        <p:nvSpPr>
          <p:cNvPr id="8197" name="pole tekstowe 4"/>
          <p:cNvSpPr txBox="1">
            <a:spLocks noChangeArrowheads="1"/>
          </p:cNvSpPr>
          <p:nvPr/>
        </p:nvSpPr>
        <p:spPr bwMode="auto">
          <a:xfrm>
            <a:off x="1841500" y="5878513"/>
            <a:ext cx="11525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Peru</a:t>
            </a:r>
          </a:p>
        </p:txBody>
      </p:sp>
      <p:sp>
        <p:nvSpPr>
          <p:cNvPr id="8198" name="pole tekstowe 5"/>
          <p:cNvSpPr txBox="1">
            <a:spLocks noChangeArrowheads="1"/>
          </p:cNvSpPr>
          <p:nvPr/>
        </p:nvSpPr>
        <p:spPr bwMode="auto">
          <a:xfrm>
            <a:off x="1695450" y="6308725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Scotland</a:t>
            </a:r>
          </a:p>
        </p:txBody>
      </p:sp>
      <p:sp>
        <p:nvSpPr>
          <p:cNvPr id="8199" name="pole tekstowe 6"/>
          <p:cNvSpPr txBox="1">
            <a:spLocks noChangeArrowheads="1"/>
          </p:cNvSpPr>
          <p:nvPr/>
        </p:nvSpPr>
        <p:spPr bwMode="auto">
          <a:xfrm>
            <a:off x="3697288" y="5918200"/>
            <a:ext cx="115252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China</a:t>
            </a:r>
          </a:p>
        </p:txBody>
      </p:sp>
      <p:sp>
        <p:nvSpPr>
          <p:cNvPr id="8200" name="pole tekstowe 7"/>
          <p:cNvSpPr txBox="1">
            <a:spLocks noChangeArrowheads="1"/>
          </p:cNvSpPr>
          <p:nvPr/>
        </p:nvSpPr>
        <p:spPr bwMode="auto">
          <a:xfrm>
            <a:off x="3622675" y="6359525"/>
            <a:ext cx="11525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Turkey</a:t>
            </a:r>
          </a:p>
        </p:txBody>
      </p:sp>
      <p:sp>
        <p:nvSpPr>
          <p:cNvPr id="8201" name="pole tekstowe 8"/>
          <p:cNvSpPr txBox="1">
            <a:spLocks noChangeArrowheads="1"/>
          </p:cNvSpPr>
          <p:nvPr/>
        </p:nvSpPr>
        <p:spPr bwMode="auto">
          <a:xfrm>
            <a:off x="7164388" y="5878513"/>
            <a:ext cx="11525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India</a:t>
            </a:r>
          </a:p>
        </p:txBody>
      </p:sp>
      <p:sp>
        <p:nvSpPr>
          <p:cNvPr id="8202" name="pole tekstowe 9"/>
          <p:cNvSpPr txBox="1">
            <a:spLocks noChangeArrowheads="1"/>
          </p:cNvSpPr>
          <p:nvPr/>
        </p:nvSpPr>
        <p:spPr bwMode="auto">
          <a:xfrm>
            <a:off x="7119938" y="6348413"/>
            <a:ext cx="11525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Japan</a:t>
            </a:r>
          </a:p>
        </p:txBody>
      </p:sp>
      <p:sp>
        <p:nvSpPr>
          <p:cNvPr id="8203" name="pole tekstowe 11"/>
          <p:cNvSpPr txBox="1">
            <a:spLocks noChangeArrowheads="1"/>
          </p:cNvSpPr>
          <p:nvPr/>
        </p:nvSpPr>
        <p:spPr bwMode="auto">
          <a:xfrm>
            <a:off x="5556250" y="5878513"/>
            <a:ext cx="11525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France</a:t>
            </a:r>
          </a:p>
        </p:txBody>
      </p:sp>
      <p:sp>
        <p:nvSpPr>
          <p:cNvPr id="8204" name="pole tekstowe 13"/>
          <p:cNvSpPr txBox="1">
            <a:spLocks noChangeArrowheads="1"/>
          </p:cNvSpPr>
          <p:nvPr/>
        </p:nvSpPr>
        <p:spPr bwMode="auto">
          <a:xfrm>
            <a:off x="5556250" y="6351588"/>
            <a:ext cx="11525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panose="020B0604020202020204" pitchFamily="34" charset="0"/>
              </a:rPr>
              <a:t>Congo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az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685800"/>
            <a:ext cx="1812925" cy="270827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Obraz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4" t="17056" r="58989" b="6709"/>
          <a:stretch>
            <a:fillRect/>
          </a:stretch>
        </p:blipFill>
        <p:spPr bwMode="auto">
          <a:xfrm>
            <a:off x="7470775" y="2446338"/>
            <a:ext cx="1568450" cy="32115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683115" y="188640"/>
            <a:ext cx="368562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</a:p>
        </p:txBody>
      </p:sp>
      <p:sp>
        <p:nvSpPr>
          <p:cNvPr id="5" name="Objaśnienie prostokątne zaokrąglone 4"/>
          <p:cNvSpPr/>
          <p:nvPr/>
        </p:nvSpPr>
        <p:spPr>
          <a:xfrm>
            <a:off x="1968500" y="1257300"/>
            <a:ext cx="3241675" cy="2008188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2220913" y="1327150"/>
            <a:ext cx="27368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Hello!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Australia. I have got wavy hair and dark skin. My nose is wide. 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  <p:sp>
        <p:nvSpPr>
          <p:cNvPr id="9223" name="pole tekstowe 6"/>
          <p:cNvSpPr txBox="1">
            <a:spLocks noChangeArrowheads="1"/>
          </p:cNvSpPr>
          <p:nvPr/>
        </p:nvSpPr>
        <p:spPr bwMode="auto">
          <a:xfrm>
            <a:off x="1979613" y="3573463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Peruvian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1979613" y="4051300"/>
            <a:ext cx="2520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Aborigine</a:t>
            </a:r>
          </a:p>
        </p:txBody>
      </p:sp>
      <p:sp>
        <p:nvSpPr>
          <p:cNvPr id="9225" name="pole tekstowe 8"/>
          <p:cNvSpPr txBox="1">
            <a:spLocks noChangeArrowheads="1"/>
          </p:cNvSpPr>
          <p:nvPr/>
        </p:nvSpPr>
        <p:spPr bwMode="auto">
          <a:xfrm>
            <a:off x="1979613" y="4529138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Pole</a:t>
            </a:r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4492625" y="3289300"/>
            <a:ext cx="3240088" cy="1895475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4810125" y="5986463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Peruvian</a:t>
            </a:r>
          </a:p>
        </p:txBody>
      </p:sp>
      <p:sp>
        <p:nvSpPr>
          <p:cNvPr id="9228" name="pole tekstowe 12"/>
          <p:cNvSpPr txBox="1">
            <a:spLocks noChangeArrowheads="1"/>
          </p:cNvSpPr>
          <p:nvPr/>
        </p:nvSpPr>
        <p:spPr bwMode="auto">
          <a:xfrm>
            <a:off x="4810125" y="5195888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Chinese</a:t>
            </a:r>
          </a:p>
        </p:txBody>
      </p:sp>
      <p:sp>
        <p:nvSpPr>
          <p:cNvPr id="9229" name="pole tekstowe 13"/>
          <p:cNvSpPr txBox="1">
            <a:spLocks noChangeArrowheads="1"/>
          </p:cNvSpPr>
          <p:nvPr/>
        </p:nvSpPr>
        <p:spPr bwMode="auto">
          <a:xfrm>
            <a:off x="4810125" y="5586413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Inuit</a:t>
            </a:r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4857750" y="3265488"/>
            <a:ext cx="27368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Hola!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Peru. I speak Spanish. I have got straight black hair. I’m not very tall. 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  <p:bldP spid="12" grpId="0"/>
      <p:bldP spid="1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az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463" y="2684463"/>
            <a:ext cx="1719262" cy="25781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Obraz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2750" r="18062" b="1701"/>
          <a:stretch>
            <a:fillRect/>
          </a:stretch>
        </p:blipFill>
        <p:spPr bwMode="auto">
          <a:xfrm>
            <a:off x="171450" y="801688"/>
            <a:ext cx="146367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683115" y="188640"/>
            <a:ext cx="368562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</a:p>
        </p:txBody>
      </p:sp>
      <p:sp>
        <p:nvSpPr>
          <p:cNvPr id="5" name="Objaśnienie prostokątne zaokrąglone 4"/>
          <p:cNvSpPr/>
          <p:nvPr/>
        </p:nvSpPr>
        <p:spPr>
          <a:xfrm>
            <a:off x="1968500" y="1257300"/>
            <a:ext cx="3241675" cy="2008188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2220913" y="1327150"/>
            <a:ext cx="27368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Namastē!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India. I have got straight black hair and dark skin. I wear a suri.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979613" y="3573463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Hindu</a:t>
            </a:r>
          </a:p>
        </p:txBody>
      </p:sp>
      <p:sp>
        <p:nvSpPr>
          <p:cNvPr id="10248" name="pole tekstowe 7"/>
          <p:cNvSpPr txBox="1">
            <a:spLocks noChangeArrowheads="1"/>
          </p:cNvSpPr>
          <p:nvPr/>
        </p:nvSpPr>
        <p:spPr bwMode="auto">
          <a:xfrm>
            <a:off x="1979613" y="4051300"/>
            <a:ext cx="2520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Aborigine</a:t>
            </a:r>
          </a:p>
        </p:txBody>
      </p:sp>
      <p:sp>
        <p:nvSpPr>
          <p:cNvPr id="10249" name="pole tekstowe 8"/>
          <p:cNvSpPr txBox="1">
            <a:spLocks noChangeArrowheads="1"/>
          </p:cNvSpPr>
          <p:nvPr/>
        </p:nvSpPr>
        <p:spPr bwMode="auto">
          <a:xfrm>
            <a:off x="1979613" y="4529138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Peruvian</a:t>
            </a:r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4492625" y="3289300"/>
            <a:ext cx="3240088" cy="1895475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251" name="pole tekstowe 11"/>
          <p:cNvSpPr txBox="1">
            <a:spLocks noChangeArrowheads="1"/>
          </p:cNvSpPr>
          <p:nvPr/>
        </p:nvSpPr>
        <p:spPr bwMode="auto">
          <a:xfrm>
            <a:off x="4810125" y="5986463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Inuit</a:t>
            </a:r>
          </a:p>
        </p:txBody>
      </p: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4810125" y="5195888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Pole</a:t>
            </a:r>
          </a:p>
        </p:txBody>
      </p:sp>
      <p:sp>
        <p:nvSpPr>
          <p:cNvPr id="10253" name="pole tekstowe 13"/>
          <p:cNvSpPr txBox="1">
            <a:spLocks noChangeArrowheads="1"/>
          </p:cNvSpPr>
          <p:nvPr/>
        </p:nvSpPr>
        <p:spPr bwMode="auto">
          <a:xfrm>
            <a:off x="4810125" y="5586413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Hindu</a:t>
            </a:r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4857750" y="3265488"/>
            <a:ext cx="27368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Cześć!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Poland. I speak Polish. I have white skin and blond hair. 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  <p:bldP spid="13" grpId="0"/>
      <p:bldP spid="1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7" t="31763" r="34422" b="17677"/>
          <a:stretch>
            <a:fillRect/>
          </a:stretch>
        </p:blipFill>
        <p:spPr bwMode="auto">
          <a:xfrm>
            <a:off x="7785100" y="2632075"/>
            <a:ext cx="1295400" cy="35274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Obraz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5" t="19551" r="24802" b="8002"/>
          <a:stretch>
            <a:fillRect/>
          </a:stretch>
        </p:blipFill>
        <p:spPr bwMode="auto">
          <a:xfrm>
            <a:off x="82550" y="663575"/>
            <a:ext cx="1814513" cy="379571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683115" y="188640"/>
            <a:ext cx="368562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</a:p>
        </p:txBody>
      </p:sp>
      <p:sp>
        <p:nvSpPr>
          <p:cNvPr id="5" name="Objaśnienie prostokątne zaokrąglone 4"/>
          <p:cNvSpPr/>
          <p:nvPr/>
        </p:nvSpPr>
        <p:spPr>
          <a:xfrm>
            <a:off x="1968500" y="1257300"/>
            <a:ext cx="3241675" cy="2008188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2220913" y="1327150"/>
            <a:ext cx="29273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Nĭ hăo!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China. I have got straight brown hair and yellow skin. I wear a kimono.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  <p:sp>
        <p:nvSpPr>
          <p:cNvPr id="11271" name="pole tekstowe 6"/>
          <p:cNvSpPr txBox="1">
            <a:spLocks noChangeArrowheads="1"/>
          </p:cNvSpPr>
          <p:nvPr/>
        </p:nvSpPr>
        <p:spPr bwMode="auto">
          <a:xfrm>
            <a:off x="1979613" y="3573463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Pole</a:t>
            </a:r>
          </a:p>
        </p:txBody>
      </p:sp>
      <p:sp>
        <p:nvSpPr>
          <p:cNvPr id="8" name="pole tekstowe 7"/>
          <p:cNvSpPr txBox="1">
            <a:spLocks noChangeArrowheads="1"/>
          </p:cNvSpPr>
          <p:nvPr/>
        </p:nvSpPr>
        <p:spPr bwMode="auto">
          <a:xfrm>
            <a:off x="1979613" y="4051300"/>
            <a:ext cx="2520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Chinese</a:t>
            </a:r>
          </a:p>
        </p:txBody>
      </p:sp>
      <p:sp>
        <p:nvSpPr>
          <p:cNvPr id="11273" name="pole tekstowe 8"/>
          <p:cNvSpPr txBox="1">
            <a:spLocks noChangeArrowheads="1"/>
          </p:cNvSpPr>
          <p:nvPr/>
        </p:nvSpPr>
        <p:spPr bwMode="auto">
          <a:xfrm>
            <a:off x="1979613" y="4529138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Peruvian</a:t>
            </a:r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4492625" y="3289300"/>
            <a:ext cx="3240088" cy="1895475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4810125" y="5986463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Inuit</a:t>
            </a:r>
          </a:p>
        </p:txBody>
      </p:sp>
      <p:sp>
        <p:nvSpPr>
          <p:cNvPr id="11276" name="pole tekstowe 12"/>
          <p:cNvSpPr txBox="1">
            <a:spLocks noChangeArrowheads="1"/>
          </p:cNvSpPr>
          <p:nvPr/>
        </p:nvSpPr>
        <p:spPr bwMode="auto">
          <a:xfrm>
            <a:off x="4810125" y="5195888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Spanish</a:t>
            </a:r>
          </a:p>
        </p:txBody>
      </p:sp>
      <p:sp>
        <p:nvSpPr>
          <p:cNvPr id="11277" name="pole tekstowe 13"/>
          <p:cNvSpPr txBox="1">
            <a:spLocks noChangeArrowheads="1"/>
          </p:cNvSpPr>
          <p:nvPr/>
        </p:nvSpPr>
        <p:spPr bwMode="auto">
          <a:xfrm>
            <a:off x="4810125" y="5586413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Chinese</a:t>
            </a:r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4572000" y="3265488"/>
            <a:ext cx="30226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ᐊᐃ (Ai)!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Greenland. I speak </a:t>
            </a:r>
            <a:r>
              <a:rPr lang="pl-PL" altLang="pl-PL" sz="2000" b="1">
                <a:latin typeface="Arial" panose="020B0604020202020204" pitchFamily="34" charset="0"/>
              </a:rPr>
              <a:t>Inuktitut</a:t>
            </a:r>
            <a:r>
              <a:rPr lang="pl-PL" altLang="pl-PL" sz="2000">
                <a:latin typeface="Arial" panose="020B0604020202020204" pitchFamily="34" charset="0"/>
              </a:rPr>
              <a:t>. I like to eat fish. I have  got dark hair. I live in an igloo. 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  <p:bldP spid="12" grpId="0"/>
      <p:bldP spid="1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az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t="6477" r="53091" b="-443"/>
          <a:stretch>
            <a:fillRect/>
          </a:stretch>
        </p:blipFill>
        <p:spPr bwMode="auto">
          <a:xfrm>
            <a:off x="15875" y="752475"/>
            <a:ext cx="2279650" cy="348297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Obraz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0" t="-2293"/>
          <a:stretch>
            <a:fillRect/>
          </a:stretch>
        </p:blipFill>
        <p:spPr bwMode="auto">
          <a:xfrm>
            <a:off x="7466013" y="1992313"/>
            <a:ext cx="1657350" cy="32131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683115" y="188640"/>
            <a:ext cx="368562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</a:p>
        </p:txBody>
      </p:sp>
      <p:sp>
        <p:nvSpPr>
          <p:cNvPr id="5" name="Objaśnienie prostokątne zaokrąglone 4"/>
          <p:cNvSpPr/>
          <p:nvPr/>
        </p:nvSpPr>
        <p:spPr>
          <a:xfrm>
            <a:off x="1968500" y="1257300"/>
            <a:ext cx="3241675" cy="2008188"/>
          </a:xfrm>
          <a:prstGeom prst="wedgeRoundRectCallout">
            <a:avLst>
              <a:gd name="adj1" fmla="val -70562"/>
              <a:gd name="adj2" fmla="val -3872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2220913" y="1327150"/>
            <a:ext cx="29273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Salut!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Senegal. I speak French. I have got curly black hair and dark skin.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2224088" y="3562350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Senegalese</a:t>
            </a:r>
          </a:p>
        </p:txBody>
      </p:sp>
      <p:sp>
        <p:nvSpPr>
          <p:cNvPr id="13320" name="pole tekstowe 7"/>
          <p:cNvSpPr txBox="1">
            <a:spLocks noChangeArrowheads="1"/>
          </p:cNvSpPr>
          <p:nvPr/>
        </p:nvSpPr>
        <p:spPr bwMode="auto">
          <a:xfrm>
            <a:off x="2212975" y="4056063"/>
            <a:ext cx="2520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Hindu</a:t>
            </a:r>
          </a:p>
        </p:txBody>
      </p:sp>
      <p:sp>
        <p:nvSpPr>
          <p:cNvPr id="13321" name="pole tekstowe 8"/>
          <p:cNvSpPr txBox="1">
            <a:spLocks noChangeArrowheads="1"/>
          </p:cNvSpPr>
          <p:nvPr/>
        </p:nvSpPr>
        <p:spPr bwMode="auto">
          <a:xfrm>
            <a:off x="2212975" y="4540250"/>
            <a:ext cx="2159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Peruvian</a:t>
            </a:r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4492625" y="3289300"/>
            <a:ext cx="3240088" cy="2120900"/>
          </a:xfrm>
          <a:prstGeom prst="wedgeRoundRectCallout">
            <a:avLst>
              <a:gd name="adj1" fmla="val 61945"/>
              <a:gd name="adj2" fmla="val -4148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323" name="pole tekstowe 11"/>
          <p:cNvSpPr txBox="1">
            <a:spLocks noChangeArrowheads="1"/>
          </p:cNvSpPr>
          <p:nvPr/>
        </p:nvSpPr>
        <p:spPr bwMode="auto">
          <a:xfrm>
            <a:off x="4784725" y="6300788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c. Senegalese</a:t>
            </a:r>
          </a:p>
        </p:txBody>
      </p:sp>
      <p:sp>
        <p:nvSpPr>
          <p:cNvPr id="13324" name="pole tekstowe 12"/>
          <p:cNvSpPr txBox="1">
            <a:spLocks noChangeArrowheads="1"/>
          </p:cNvSpPr>
          <p:nvPr/>
        </p:nvSpPr>
        <p:spPr bwMode="auto">
          <a:xfrm>
            <a:off x="4814888" y="5459413"/>
            <a:ext cx="2160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a. Chinese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4810125" y="5868988"/>
            <a:ext cx="2498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b. Native American</a:t>
            </a:r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4624388" y="3255963"/>
            <a:ext cx="30226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Totem!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I live in North America in </a:t>
            </a:r>
            <a:r>
              <a:rPr lang="pl-PL" altLang="pl-PL" sz="2000" b="1">
                <a:latin typeface="Arial" panose="020B0604020202020204" pitchFamily="34" charset="0"/>
              </a:rPr>
              <a:t>sanctuary (rezerwat)</a:t>
            </a:r>
            <a:r>
              <a:rPr lang="pl-PL" altLang="pl-PL" sz="2000">
                <a:latin typeface="Arial" panose="020B0604020202020204" pitchFamily="34" charset="0"/>
              </a:rPr>
              <a:t>. I have  got straight dark hair and red skin. I live in teepee.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l-PL" altLang="pl-PL" sz="2000">
                <a:latin typeface="Arial" panose="020B0604020202020204" pitchFamily="34" charset="0"/>
              </a:rPr>
              <a:t>Who am I?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2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  <p:bldP spid="14" grpId="0"/>
      <p:bldP spid="1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125413"/>
            <a:ext cx="1382712" cy="20637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4" t="17056" r="58989" b="6709"/>
          <a:stretch>
            <a:fillRect/>
          </a:stretch>
        </p:blipFill>
        <p:spPr bwMode="auto">
          <a:xfrm>
            <a:off x="7454900" y="3789040"/>
            <a:ext cx="1189038" cy="24336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Obraz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8" t="2750" r="18062" b="1701"/>
          <a:stretch>
            <a:fillRect/>
          </a:stretch>
        </p:blipFill>
        <p:spPr bwMode="auto">
          <a:xfrm>
            <a:off x="265113" y="3789040"/>
            <a:ext cx="1062037" cy="230028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Obraz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3" y="49213"/>
            <a:ext cx="1419225" cy="21304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Obraz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5" t="19551" r="24802" b="8002"/>
          <a:stretch>
            <a:fillRect/>
          </a:stretch>
        </p:blipFill>
        <p:spPr bwMode="auto">
          <a:xfrm>
            <a:off x="2403806" y="3724298"/>
            <a:ext cx="1125537" cy="235267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az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0" t="-2293"/>
          <a:stretch>
            <a:fillRect/>
          </a:stretch>
        </p:blipFill>
        <p:spPr bwMode="auto">
          <a:xfrm>
            <a:off x="2484438" y="11113"/>
            <a:ext cx="1149350" cy="22288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Obraz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t="6477" r="53091" b="-443"/>
          <a:stretch>
            <a:fillRect/>
          </a:stretch>
        </p:blipFill>
        <p:spPr bwMode="auto">
          <a:xfrm>
            <a:off x="4906963" y="74613"/>
            <a:ext cx="1416050" cy="216535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Obraz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7" t="31763" r="34422" b="17677"/>
          <a:stretch>
            <a:fillRect/>
          </a:stretch>
        </p:blipFill>
        <p:spPr bwMode="auto">
          <a:xfrm>
            <a:off x="5065084" y="3791731"/>
            <a:ext cx="854075" cy="232568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4660134" y="2812065"/>
            <a:ext cx="1717204" cy="3693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Hello! </a:t>
            </a:r>
          </a:p>
        </p:txBody>
      </p: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7062787" y="3326734"/>
            <a:ext cx="1973263" cy="3693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Totem!.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-119063" y="3215120"/>
            <a:ext cx="1830388" cy="3693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Salut! 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-54360" y="2742406"/>
            <a:ext cx="1765400" cy="3693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Cześć!</a:t>
            </a:r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4753645" y="3228071"/>
            <a:ext cx="1722685" cy="64633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Namastē</a:t>
            </a:r>
            <a:r>
              <a:rPr lang="pl-PL" altLang="pl-PL" dirty="0" smtClean="0"/>
              <a:t>!</a:t>
            </a:r>
          </a:p>
          <a:p>
            <a:pPr algn="ctr">
              <a:defRPr/>
            </a:pPr>
            <a:endParaRPr lang="pl-PL" altLang="pl-PL" dirty="0" smtClean="0"/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7108825" y="2799396"/>
            <a:ext cx="1820863" cy="3693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Nĭ</a:t>
            </a:r>
            <a:r>
              <a:rPr lang="pl-PL" altLang="pl-PL" dirty="0" smtClean="0"/>
              <a:t> </a:t>
            </a:r>
            <a:r>
              <a:rPr lang="pl-PL" altLang="pl-PL" dirty="0" err="1" smtClean="0"/>
              <a:t>hăo</a:t>
            </a:r>
            <a:r>
              <a:rPr lang="pl-PL" altLang="pl-PL" dirty="0" smtClean="0"/>
              <a:t>!</a:t>
            </a:r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1758678" y="3228072"/>
            <a:ext cx="2600869" cy="64633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err="1" smtClean="0"/>
              <a:t>ᐊᐃ</a:t>
            </a:r>
            <a:r>
              <a:rPr lang="pl-PL" altLang="pl-PL" dirty="0" smtClean="0"/>
              <a:t> (</a:t>
            </a:r>
            <a:r>
              <a:rPr lang="pl-PL" altLang="pl-PL" dirty="0" err="1" smtClean="0"/>
              <a:t>Ai</a:t>
            </a:r>
            <a:r>
              <a:rPr lang="pl-PL" altLang="pl-PL" dirty="0" smtClean="0"/>
              <a:t>)! </a:t>
            </a:r>
          </a:p>
          <a:p>
            <a:pPr algn="ctr">
              <a:defRPr/>
            </a:pPr>
            <a:endParaRPr lang="pl-PL" altLang="pl-PL" dirty="0" smtClean="0"/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2385891" y="2795293"/>
            <a:ext cx="1290638" cy="3693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dirty="0" smtClean="0"/>
              <a:t>Hola!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2700338" y="1628775"/>
            <a:ext cx="6119812" cy="511333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" name="Elipsa 3"/>
          <p:cNvSpPr/>
          <p:nvPr/>
        </p:nvSpPr>
        <p:spPr>
          <a:xfrm>
            <a:off x="250825" y="1628775"/>
            <a:ext cx="6121400" cy="511333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5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t="6477" r="53091" b="-443"/>
          <a:stretch>
            <a:fillRect/>
          </a:stretch>
        </p:blipFill>
        <p:spPr bwMode="auto">
          <a:xfrm>
            <a:off x="107504" y="133191"/>
            <a:ext cx="1259632" cy="1926164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5" t="19551" r="24802" b="8002"/>
          <a:stretch>
            <a:fillRect/>
          </a:stretch>
        </p:blipFill>
        <p:spPr bwMode="auto">
          <a:xfrm>
            <a:off x="8028384" y="116632"/>
            <a:ext cx="1013717" cy="211894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pole tekstowe 13"/>
          <p:cNvSpPr txBox="1">
            <a:spLocks noChangeArrowheads="1"/>
          </p:cNvSpPr>
          <p:nvPr/>
        </p:nvSpPr>
        <p:spPr bwMode="auto">
          <a:xfrm>
            <a:off x="631066" y="776626"/>
            <a:ext cx="1342477" cy="52322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sz="2800" dirty="0"/>
              <a:t>'</a:t>
            </a:r>
            <a:r>
              <a:rPr lang="pl-PL" sz="2800" dirty="0" err="1"/>
              <a:t>ele'ele</a:t>
            </a:r>
            <a:endParaRPr lang="pl-PL" altLang="pl-PL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4" name="pole tekstowe 16"/>
          <p:cNvSpPr txBox="1">
            <a:spLocks noChangeArrowheads="1"/>
          </p:cNvSpPr>
          <p:nvPr/>
        </p:nvSpPr>
        <p:spPr bwMode="auto">
          <a:xfrm>
            <a:off x="2865715" y="853621"/>
            <a:ext cx="1522007" cy="52322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sz="2800" dirty="0" smtClean="0"/>
              <a:t>'</a:t>
            </a:r>
            <a:r>
              <a:rPr lang="pl-PL" sz="2800" dirty="0" err="1" smtClean="0"/>
              <a:t>ula'ula</a:t>
            </a:r>
            <a:r>
              <a:rPr lang="pl-PL" sz="2800" dirty="0" smtClean="0"/>
              <a:t> </a:t>
            </a:r>
            <a:endParaRPr lang="pl-PL" altLang="pl-PL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pole tekstowe 13"/>
          <p:cNvSpPr txBox="1">
            <a:spLocks noChangeArrowheads="1"/>
          </p:cNvSpPr>
          <p:nvPr/>
        </p:nvSpPr>
        <p:spPr bwMode="auto">
          <a:xfrm>
            <a:off x="434293" y="1683891"/>
            <a:ext cx="1342477" cy="52322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pl-PL" sz="2800" dirty="0" err="1" smtClean="0"/>
              <a:t>negro</a:t>
            </a:r>
            <a:endParaRPr lang="pl-PL" altLang="pl-PL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pole tekstowe 16"/>
          <p:cNvSpPr txBox="1">
            <a:spLocks noChangeArrowheads="1"/>
          </p:cNvSpPr>
          <p:nvPr/>
        </p:nvSpPr>
        <p:spPr bwMode="auto">
          <a:xfrm>
            <a:off x="3120734" y="1703065"/>
            <a:ext cx="964589" cy="52322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sz="2800" dirty="0" err="1" smtClean="0">
                <a:solidFill>
                  <a:srgbClr val="FF0000"/>
                </a:solidFill>
              </a:rPr>
              <a:t>rojo</a:t>
            </a:r>
            <a:r>
              <a:rPr lang="pl-PL" sz="2800" dirty="0" smtClean="0"/>
              <a:t> </a:t>
            </a:r>
            <a:endParaRPr lang="pl-PL" altLang="pl-PL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8" name="pole tekstowe 3"/>
          <p:cNvSpPr txBox="1">
            <a:spLocks noChangeArrowheads="1"/>
          </p:cNvSpPr>
          <p:nvPr/>
        </p:nvSpPr>
        <p:spPr bwMode="auto">
          <a:xfrm>
            <a:off x="4887913" y="854075"/>
            <a:ext cx="17208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500">
                <a:latin typeface="Arial" panose="020B0604020202020204" pitchFamily="34" charset="0"/>
              </a:rPr>
              <a:t>melemele</a:t>
            </a:r>
          </a:p>
        </p:txBody>
      </p:sp>
      <p:sp>
        <p:nvSpPr>
          <p:cNvPr id="16399" name="pole tekstowe 49"/>
          <p:cNvSpPr txBox="1">
            <a:spLocks noChangeArrowheads="1"/>
          </p:cNvSpPr>
          <p:nvPr/>
        </p:nvSpPr>
        <p:spPr bwMode="auto">
          <a:xfrm>
            <a:off x="4910138" y="1682750"/>
            <a:ext cx="1535112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500">
                <a:solidFill>
                  <a:srgbClr val="FFFF00"/>
                </a:solidFill>
                <a:latin typeface="Arial" panose="020B0604020202020204" pitchFamily="34" charset="0"/>
              </a:rPr>
              <a:t>amarillo</a:t>
            </a:r>
          </a:p>
        </p:txBody>
      </p:sp>
      <p:sp>
        <p:nvSpPr>
          <p:cNvPr id="16400" name="pole tekstowe 4"/>
          <p:cNvSpPr txBox="1">
            <a:spLocks noChangeArrowheads="1"/>
          </p:cNvSpPr>
          <p:nvPr/>
        </p:nvSpPr>
        <p:spPr bwMode="auto">
          <a:xfrm>
            <a:off x="7308850" y="1038225"/>
            <a:ext cx="1366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800">
                <a:latin typeface="Arial" panose="020B0604020202020204" pitchFamily="34" charset="0"/>
              </a:rPr>
              <a:t>māku'e</a:t>
            </a:r>
            <a:endParaRPr lang="pl-PL" altLang="pl-PL" sz="2500">
              <a:latin typeface="Arial" panose="020B0604020202020204" pitchFamily="34" charset="0"/>
            </a:endParaRPr>
          </a:p>
        </p:txBody>
      </p:sp>
      <p:sp>
        <p:nvSpPr>
          <p:cNvPr id="52" name="pole tekstowe 51"/>
          <p:cNvSpPr txBox="1"/>
          <p:nvPr/>
        </p:nvSpPr>
        <p:spPr>
          <a:xfrm>
            <a:off x="7234238" y="1703388"/>
            <a:ext cx="13684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sz="2800" dirty="0" err="1">
                <a:solidFill>
                  <a:schemeClr val="accent6">
                    <a:lumMod val="50000"/>
                  </a:schemeClr>
                </a:solidFill>
              </a:rPr>
              <a:t>marrón</a:t>
            </a:r>
            <a:endParaRPr lang="pl-PL" sz="25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402" name="pole tekstowe 5"/>
          <p:cNvSpPr txBox="1">
            <a:spLocks noChangeArrowheads="1"/>
          </p:cNvSpPr>
          <p:nvPr/>
        </p:nvSpPr>
        <p:spPr bwMode="auto">
          <a:xfrm>
            <a:off x="4887913" y="3933825"/>
            <a:ext cx="1557337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500">
                <a:latin typeface="Arial" panose="020B0604020202020204" pitchFamily="34" charset="0"/>
              </a:rPr>
              <a:t>ke'o'ke'o</a:t>
            </a:r>
          </a:p>
        </p:txBody>
      </p:sp>
      <p:sp>
        <p:nvSpPr>
          <p:cNvPr id="53" name="pole tekstowe 52"/>
          <p:cNvSpPr txBox="1"/>
          <p:nvPr/>
        </p:nvSpPr>
        <p:spPr>
          <a:xfrm>
            <a:off x="4867275" y="4816475"/>
            <a:ext cx="1555750" cy="476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500" dirty="0">
                <a:solidFill>
                  <a:schemeClr val="bg1">
                    <a:lumMod val="85000"/>
                  </a:schemeClr>
                </a:solidFill>
              </a:rPr>
              <a:t>blanco</a:t>
            </a:r>
          </a:p>
        </p:txBody>
      </p:sp>
      <p:sp>
        <p:nvSpPr>
          <p:cNvPr id="16404" name="pole tekstowe 53"/>
          <p:cNvSpPr txBox="1">
            <a:spLocks noChangeArrowheads="1"/>
          </p:cNvSpPr>
          <p:nvPr/>
        </p:nvSpPr>
        <p:spPr bwMode="auto">
          <a:xfrm>
            <a:off x="2641600" y="3922713"/>
            <a:ext cx="15573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500">
                <a:latin typeface="Arial" panose="020B0604020202020204" pitchFamily="34" charset="0"/>
              </a:rPr>
              <a:t>poni</a:t>
            </a:r>
          </a:p>
        </p:txBody>
      </p:sp>
      <p:sp>
        <p:nvSpPr>
          <p:cNvPr id="16405" name="pole tekstowe 54"/>
          <p:cNvSpPr txBox="1">
            <a:spLocks noChangeArrowheads="1"/>
          </p:cNvSpPr>
          <p:nvPr/>
        </p:nvSpPr>
        <p:spPr bwMode="auto">
          <a:xfrm>
            <a:off x="203200" y="3908425"/>
            <a:ext cx="2049463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500">
                <a:latin typeface="Arial" panose="020B0604020202020204" pitchFamily="34" charset="0"/>
              </a:rPr>
              <a:t>'oma'oma'o</a:t>
            </a:r>
          </a:p>
        </p:txBody>
      </p:sp>
      <p:sp>
        <p:nvSpPr>
          <p:cNvPr id="16406" name="pole tekstowe 55"/>
          <p:cNvSpPr txBox="1">
            <a:spLocks noChangeArrowheads="1"/>
          </p:cNvSpPr>
          <p:nvPr/>
        </p:nvSpPr>
        <p:spPr bwMode="auto">
          <a:xfrm>
            <a:off x="7216775" y="3924300"/>
            <a:ext cx="1557338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500">
                <a:latin typeface="Arial" panose="020B0604020202020204" pitchFamily="34" charset="0"/>
              </a:rPr>
              <a:t>uliuli</a:t>
            </a:r>
          </a:p>
        </p:txBody>
      </p:sp>
      <p:sp>
        <p:nvSpPr>
          <p:cNvPr id="16407" name="pole tekstowe 56"/>
          <p:cNvSpPr txBox="1">
            <a:spLocks noChangeArrowheads="1"/>
          </p:cNvSpPr>
          <p:nvPr/>
        </p:nvSpPr>
        <p:spPr bwMode="auto">
          <a:xfrm>
            <a:off x="7316788" y="4816475"/>
            <a:ext cx="15557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500">
                <a:solidFill>
                  <a:srgbClr val="00B0F0"/>
                </a:solidFill>
                <a:latin typeface="Arial" panose="020B0604020202020204" pitchFamily="34" charset="0"/>
              </a:rPr>
              <a:t>azul</a:t>
            </a:r>
          </a:p>
        </p:txBody>
      </p:sp>
      <p:sp>
        <p:nvSpPr>
          <p:cNvPr id="16408" name="pole tekstowe 57"/>
          <p:cNvSpPr txBox="1">
            <a:spLocks noChangeArrowheads="1"/>
          </p:cNvSpPr>
          <p:nvPr/>
        </p:nvSpPr>
        <p:spPr bwMode="auto">
          <a:xfrm>
            <a:off x="2640013" y="4816475"/>
            <a:ext cx="1557337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500">
                <a:solidFill>
                  <a:srgbClr val="7030A0"/>
                </a:solidFill>
                <a:latin typeface="Arial" panose="020B0604020202020204" pitchFamily="34" charset="0"/>
              </a:rPr>
              <a:t>violeta</a:t>
            </a:r>
          </a:p>
        </p:txBody>
      </p:sp>
      <p:sp>
        <p:nvSpPr>
          <p:cNvPr id="16409" name="pole tekstowe 58"/>
          <p:cNvSpPr txBox="1">
            <a:spLocks noChangeArrowheads="1"/>
          </p:cNvSpPr>
          <p:nvPr/>
        </p:nvSpPr>
        <p:spPr bwMode="auto">
          <a:xfrm>
            <a:off x="265113" y="4814888"/>
            <a:ext cx="15573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500">
                <a:solidFill>
                  <a:srgbClr val="92D050"/>
                </a:solidFill>
                <a:latin typeface="Arial" panose="020B0604020202020204" pitchFamily="34" charset="0"/>
              </a:rPr>
              <a:t>verde</a:t>
            </a:r>
          </a:p>
        </p:txBody>
      </p:sp>
      <p:sp>
        <p:nvSpPr>
          <p:cNvPr id="3" name="Prostokąt 2"/>
          <p:cNvSpPr/>
          <p:nvPr/>
        </p:nvSpPr>
        <p:spPr>
          <a:xfrm>
            <a:off x="25400" y="23813"/>
            <a:ext cx="2339975" cy="33702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2" name="Prostokąt 41"/>
          <p:cNvSpPr/>
          <p:nvPr/>
        </p:nvSpPr>
        <p:spPr>
          <a:xfrm>
            <a:off x="4486275" y="23813"/>
            <a:ext cx="2339975" cy="33702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3" name="Prostokąt 42"/>
          <p:cNvSpPr/>
          <p:nvPr/>
        </p:nvSpPr>
        <p:spPr>
          <a:xfrm>
            <a:off x="6815138" y="-1588"/>
            <a:ext cx="2339975" cy="337026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9" name="Prostokąt 48"/>
          <p:cNvSpPr/>
          <p:nvPr/>
        </p:nvSpPr>
        <p:spPr>
          <a:xfrm>
            <a:off x="25400" y="3373438"/>
            <a:ext cx="2339975" cy="349726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6" name="Prostokąt 45"/>
          <p:cNvSpPr/>
          <p:nvPr/>
        </p:nvSpPr>
        <p:spPr>
          <a:xfrm>
            <a:off x="6815138" y="3373438"/>
            <a:ext cx="2339975" cy="349726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7" name="Prostokąt 46"/>
          <p:cNvSpPr/>
          <p:nvPr/>
        </p:nvSpPr>
        <p:spPr>
          <a:xfrm>
            <a:off x="2252663" y="3390900"/>
            <a:ext cx="2338387" cy="349567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8" name="Prostokąt 47"/>
          <p:cNvSpPr/>
          <p:nvPr/>
        </p:nvSpPr>
        <p:spPr>
          <a:xfrm>
            <a:off x="4460875" y="3384550"/>
            <a:ext cx="2339975" cy="3495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1" name="Prostokąt 40"/>
          <p:cNvSpPr/>
          <p:nvPr/>
        </p:nvSpPr>
        <p:spPr>
          <a:xfrm>
            <a:off x="2278063" y="23813"/>
            <a:ext cx="2208212" cy="337026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3" grpId="0" animBg="1"/>
      <p:bldP spid="42" grpId="0" animBg="1"/>
      <p:bldP spid="43" grpId="0" animBg="1"/>
      <p:bldP spid="49" grpId="0" animBg="1"/>
      <p:bldP spid="46" grpId="0" animBg="1"/>
      <p:bldP spid="47" grpId="0" animBg="1"/>
      <p:bldP spid="48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0" t="21651" r="15350" b="2751"/>
          <a:stretch/>
        </p:blipFill>
        <p:spPr>
          <a:xfrm>
            <a:off x="5658122" y="33560"/>
            <a:ext cx="2802918" cy="265539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489" y="3055532"/>
            <a:ext cx="2332633" cy="342404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1" r="26200" b="8111"/>
          <a:stretch/>
        </p:blipFill>
        <p:spPr>
          <a:xfrm>
            <a:off x="6300193" y="3202613"/>
            <a:ext cx="2135432" cy="327696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8" t="28695" r="31100" b="733"/>
          <a:stretch/>
        </p:blipFill>
        <p:spPr>
          <a:xfrm>
            <a:off x="286689" y="3068960"/>
            <a:ext cx="2767107" cy="341062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Prostokąt 9"/>
          <p:cNvSpPr/>
          <p:nvPr/>
        </p:nvSpPr>
        <p:spPr>
          <a:xfrm>
            <a:off x="137091" y="519131"/>
            <a:ext cx="5553926" cy="2169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This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is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how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our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parents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take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us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for a walk</a:t>
            </a: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595313" y="6480175"/>
            <a:ext cx="20875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in a pram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3708400" y="6451600"/>
            <a:ext cx="2087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in a sling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6372225" y="2700338"/>
            <a:ext cx="2089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in a basket</a:t>
            </a:r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6372225" y="6451600"/>
            <a:ext cx="2089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in a Moses basket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854922" y="15489"/>
            <a:ext cx="5175584" cy="784830"/>
          </a:xfrm>
          <a:prstGeom prst="rect">
            <a:avLst/>
          </a:prstGeom>
          <a:noFill/>
          <a:effectLst>
            <a:softEdge rad="63500"/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We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all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love to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play</a:t>
            </a:r>
            <a:endParaRPr lang="pl-PL" sz="45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9" y="777738"/>
            <a:ext cx="2357115" cy="353705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823" y="4317527"/>
            <a:ext cx="3167295" cy="211070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1" r="24801"/>
          <a:stretch/>
        </p:blipFill>
        <p:spPr>
          <a:xfrm>
            <a:off x="2519709" y="1167286"/>
            <a:ext cx="3347864" cy="271046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0" t="9963" r="19288" b="8785"/>
          <a:stretch/>
        </p:blipFill>
        <p:spPr>
          <a:xfrm>
            <a:off x="5918539" y="800319"/>
            <a:ext cx="3096344" cy="300912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" r="5885" b="22700"/>
          <a:stretch/>
        </p:blipFill>
        <p:spPr>
          <a:xfrm>
            <a:off x="6314583" y="3910478"/>
            <a:ext cx="2304256" cy="292480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15" t="-706" b="1"/>
          <a:stretch/>
        </p:blipFill>
        <p:spPr>
          <a:xfrm>
            <a:off x="28600" y="4371438"/>
            <a:ext cx="2976186" cy="239246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907704" y="-64890"/>
            <a:ext cx="5560304" cy="784830"/>
          </a:xfrm>
          <a:prstGeom prst="rect">
            <a:avLst/>
          </a:prstGeom>
          <a:noFill/>
          <a:effectLst>
            <a:softEdge rad="63500"/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We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all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want to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learn</a:t>
            </a:r>
            <a:endParaRPr lang="pl-PL" sz="45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699326"/>
            <a:ext cx="3930400" cy="314124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5" t="194"/>
          <a:stretch/>
        </p:blipFill>
        <p:spPr>
          <a:xfrm>
            <a:off x="4898995" y="3699326"/>
            <a:ext cx="4032448" cy="309959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96189"/>
            <a:ext cx="4355976" cy="29028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8" y="754216"/>
            <a:ext cx="4283968" cy="284482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5850" r="24014"/>
          <a:stretch/>
        </p:blipFill>
        <p:spPr>
          <a:xfrm>
            <a:off x="2553048" y="2420888"/>
            <a:ext cx="4037904" cy="295519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940152" y="890069"/>
            <a:ext cx="2829338" cy="2169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We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all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have</a:t>
            </a: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houses</a:t>
            </a:r>
            <a:endParaRPr lang="pl-PL" sz="45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5" t="12201" r="1422" b="3801"/>
          <a:stretch/>
        </p:blipFill>
        <p:spPr>
          <a:xfrm>
            <a:off x="179500" y="580594"/>
            <a:ext cx="2918856" cy="2311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264" y="3928658"/>
            <a:ext cx="2985283" cy="2378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5" y="3549670"/>
            <a:ext cx="3017041" cy="2010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51"/>
          <a:stretch/>
        </p:blipFill>
        <p:spPr>
          <a:xfrm>
            <a:off x="3517719" y="477904"/>
            <a:ext cx="2278374" cy="2822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581025" y="2911475"/>
            <a:ext cx="20177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African hut</a:t>
            </a:r>
          </a:p>
        </p:txBody>
      </p:sp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3648075" y="3378200"/>
            <a:ext cx="20177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North American tee-pee</a:t>
            </a: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428625" y="5680075"/>
            <a:ext cx="2016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 European detached house</a:t>
            </a:r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1" t="23751" r="13599" b="1701"/>
          <a:stretch/>
        </p:blipFill>
        <p:spPr>
          <a:xfrm>
            <a:off x="6444207" y="3284984"/>
            <a:ext cx="2452541" cy="305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3670300" y="6427788"/>
            <a:ext cx="2017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Asian hut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6543675" y="6326188"/>
            <a:ext cx="2403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Japanese skyscraper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0" t="9400" r="24013" b="2401"/>
          <a:stretch/>
        </p:blipFill>
        <p:spPr>
          <a:xfrm>
            <a:off x="3284233" y="1776054"/>
            <a:ext cx="2376264" cy="1848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6" r="32675"/>
          <a:stretch/>
        </p:blipFill>
        <p:spPr>
          <a:xfrm rot="5400000">
            <a:off x="5418505" y="2645740"/>
            <a:ext cx="2157916" cy="2266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0" t="23401" r="6688" b="15000"/>
          <a:stretch/>
        </p:blipFill>
        <p:spPr>
          <a:xfrm rot="5400000">
            <a:off x="6182300" y="1266160"/>
            <a:ext cx="3922935" cy="1896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01" r="9051" b="17800"/>
          <a:stretch/>
        </p:blipFill>
        <p:spPr>
          <a:xfrm>
            <a:off x="3580642" y="4727800"/>
            <a:ext cx="5076056" cy="1933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77858" y="1725981"/>
            <a:ext cx="5654444" cy="3180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5" name="Obraz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71" t="21454" r="22330" b="35234"/>
          <a:stretch>
            <a:fillRect/>
          </a:stretch>
        </p:blipFill>
        <p:spPr bwMode="auto">
          <a:xfrm>
            <a:off x="3894138" y="488950"/>
            <a:ext cx="15319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11408</TotalTime>
  <Words>554</Words>
  <Application>Microsoft Office PowerPoint</Application>
  <PresentationFormat>Pokaz na ekranie (4:3)</PresentationFormat>
  <Paragraphs>127</Paragraphs>
  <Slides>17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477</cp:revision>
  <dcterms:created xsi:type="dcterms:W3CDTF">2014-08-20T07:15:50Z</dcterms:created>
  <dcterms:modified xsi:type="dcterms:W3CDTF">2015-07-31T14:25:14Z</dcterms:modified>
</cp:coreProperties>
</file>