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8" r:id="rId2"/>
    <p:sldId id="257" r:id="rId3"/>
    <p:sldId id="256" r:id="rId4"/>
    <p:sldId id="259" r:id="rId5"/>
    <p:sldId id="260" r:id="rId6"/>
    <p:sldId id="263" r:id="rId7"/>
    <p:sldId id="262" r:id="rId8"/>
    <p:sldId id="266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72622" autoAdjust="0"/>
  </p:normalViewPr>
  <p:slideViewPr>
    <p:cSldViewPr>
      <p:cViewPr varScale="1">
        <p:scale>
          <a:sx n="74" d="100"/>
          <a:sy n="74" d="100"/>
        </p:scale>
        <p:origin x="126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0D4A80-C251-4DF0-A28C-357947E8A8CF}" type="datetimeFigureOut">
              <a:rPr lang="en-GB" smtClean="0"/>
              <a:t>04/08/2015</a:t>
            </a:fld>
            <a:endParaRPr lang="en-GB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3D0E8E-DB9D-4E45-83B7-3ECAC4F151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65558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DA9E5E-BACE-426B-8737-71873A06C82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73054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(PL,</a:t>
            </a:r>
            <a:r>
              <a:rPr lang="pl-PL" baseline="0" dirty="0" smtClean="0"/>
              <a:t> ENG) </a:t>
            </a:r>
            <a:r>
              <a:rPr lang="pl-PL" dirty="0" smtClean="0"/>
              <a:t>Nauczyciel wprowadza temat pytając, z czym dzieciom kojarzą się letnie wakacje? Jak lubią je spędzać? Jak je spędzą w tym</a:t>
            </a:r>
            <a:r>
              <a:rPr lang="pl-PL" baseline="0" dirty="0" smtClean="0"/>
              <a:t> roku? O czym należy pamiętać na wakacjach? Np. nad wodą?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3D0E8E-DB9D-4E45-83B7-3ECAC4F151B6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97195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(PL, ENG) Dzieci nazywają obrazki, mówiąc czy te rzeczy</a:t>
            </a:r>
            <a:r>
              <a:rPr lang="pl-PL" baseline="0" dirty="0" smtClean="0"/>
              <a:t> kojarzą im się z wakacjami nad morzem. Co lubią, a czego nie lubią? Czy widziały/jadły te rzeczy? Czy z nich korzystają? 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3D0E8E-DB9D-4E45-83B7-3ECAC4F151B6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93808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(PL, ENG) O czym należy pamiętać na wakacjach nad wodą? Na plaży? W</a:t>
            </a:r>
            <a:r>
              <a:rPr lang="pl-PL" baseline="0" dirty="0" smtClean="0"/>
              <a:t> górach? Czy dzieci potrafią nazwać po angielsku przedmioty, które pomagając nam spędzać wakacje w bezpieczny sposób? (</a:t>
            </a:r>
            <a:r>
              <a:rPr lang="pl-PL" baseline="0" dirty="0" err="1" smtClean="0"/>
              <a:t>sunscreen</a:t>
            </a:r>
            <a:r>
              <a:rPr lang="pl-PL" baseline="0" dirty="0" smtClean="0"/>
              <a:t>, </a:t>
            </a:r>
            <a:r>
              <a:rPr lang="pl-PL" baseline="0" dirty="0" err="1" smtClean="0"/>
              <a:t>sunglasses</a:t>
            </a:r>
            <a:r>
              <a:rPr lang="pl-PL" baseline="0" dirty="0" smtClean="0"/>
              <a:t>, </a:t>
            </a:r>
            <a:r>
              <a:rPr lang="pl-PL" baseline="0" dirty="0" err="1" smtClean="0"/>
              <a:t>sun</a:t>
            </a:r>
            <a:r>
              <a:rPr lang="pl-PL" baseline="0" dirty="0" smtClean="0"/>
              <a:t> </a:t>
            </a:r>
            <a:r>
              <a:rPr lang="pl-PL" baseline="0" dirty="0" err="1" smtClean="0"/>
              <a:t>hat</a:t>
            </a:r>
            <a:r>
              <a:rPr lang="pl-PL" baseline="0" dirty="0" smtClean="0"/>
              <a:t>, </a:t>
            </a:r>
            <a:r>
              <a:rPr lang="pl-PL" baseline="0" dirty="0" err="1" smtClean="0"/>
              <a:t>lifebelt</a:t>
            </a:r>
            <a:r>
              <a:rPr lang="pl-PL" baseline="0" dirty="0" smtClean="0"/>
              <a:t>, life </a:t>
            </a:r>
            <a:r>
              <a:rPr lang="pl-PL" baseline="0" dirty="0" err="1" smtClean="0"/>
              <a:t>vest</a:t>
            </a:r>
            <a:r>
              <a:rPr lang="pl-PL" baseline="0" dirty="0" smtClean="0"/>
              <a:t>, </a:t>
            </a:r>
            <a:r>
              <a:rPr lang="pl-PL" baseline="0" dirty="0" err="1" smtClean="0"/>
              <a:t>helmet</a:t>
            </a:r>
            <a:r>
              <a:rPr lang="pl-PL" baseline="0" dirty="0" smtClean="0"/>
              <a:t>)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3D0E8E-DB9D-4E45-83B7-3ECAC4F151B6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15626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(ENG, PL) Nauczyciel zachęca dzieci by powiedziały mu, które pole ma odsłonić.  Dzieci powinny podać przynajmniej nazwę koloru, a jeszcze lepiej powiedzieć np. a </a:t>
            </a:r>
            <a:r>
              <a:rPr lang="pl-PL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blue</a:t>
            </a: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pl-PL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rectangle</a:t>
            </a: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 </a:t>
            </a:r>
            <a:r>
              <a:rPr lang="pl-PL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yellow</a:t>
            </a: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pl-PL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rectangle</a:t>
            </a: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etc. </a:t>
            </a:r>
            <a:endParaRPr lang="en-GB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Uwaga! Należy umówić się z dziećmi, że mogą zgadywać co kryje się pod kolorowymi kartami dopiero gdy zostaną odsłonięte przynajmniej 3 karty.</a:t>
            </a:r>
          </a:p>
          <a:p>
            <a:r>
              <a:rPr lang="pl-PL" dirty="0" err="1" smtClean="0"/>
              <a:t>What</a:t>
            </a:r>
            <a:r>
              <a:rPr lang="pl-PL" dirty="0" smtClean="0"/>
              <a:t> </a:t>
            </a:r>
            <a:r>
              <a:rPr lang="pl-PL" dirty="0" err="1" smtClean="0"/>
              <a:t>are</a:t>
            </a:r>
            <a:r>
              <a:rPr lang="pl-PL" dirty="0" smtClean="0"/>
              <a:t> </a:t>
            </a:r>
            <a:r>
              <a:rPr lang="pl-PL" dirty="0" err="1" smtClean="0"/>
              <a:t>these</a:t>
            </a:r>
            <a:r>
              <a:rPr lang="pl-PL" dirty="0" smtClean="0"/>
              <a:t>?</a:t>
            </a:r>
            <a:r>
              <a:rPr lang="pl-PL" baseline="0" dirty="0" smtClean="0"/>
              <a:t> How </a:t>
            </a:r>
            <a:r>
              <a:rPr lang="pl-PL" baseline="0" dirty="0" err="1" smtClean="0"/>
              <a:t>many</a:t>
            </a:r>
            <a:r>
              <a:rPr lang="pl-PL" baseline="0" dirty="0" smtClean="0"/>
              <a:t> </a:t>
            </a:r>
            <a:r>
              <a:rPr lang="pl-PL" baseline="0" dirty="0" err="1" smtClean="0"/>
              <a:t>can</a:t>
            </a:r>
            <a:r>
              <a:rPr lang="pl-PL" baseline="0" dirty="0" smtClean="0"/>
              <a:t> </a:t>
            </a:r>
            <a:r>
              <a:rPr lang="pl-PL" baseline="0" dirty="0" err="1" smtClean="0"/>
              <a:t>you</a:t>
            </a:r>
            <a:r>
              <a:rPr lang="pl-PL" baseline="0" dirty="0" smtClean="0"/>
              <a:t> </a:t>
            </a:r>
            <a:r>
              <a:rPr lang="pl-PL" baseline="0" dirty="0" err="1" smtClean="0"/>
              <a:t>see</a:t>
            </a:r>
            <a:r>
              <a:rPr lang="pl-PL" baseline="0" dirty="0" smtClean="0"/>
              <a:t>? </a:t>
            </a:r>
            <a:r>
              <a:rPr lang="pl-PL" baseline="0" dirty="0" err="1" smtClean="0"/>
              <a:t>What</a:t>
            </a:r>
            <a:r>
              <a:rPr lang="pl-PL" baseline="0" dirty="0" smtClean="0"/>
              <a:t> </a:t>
            </a:r>
            <a:r>
              <a:rPr lang="pl-PL" baseline="0" dirty="0" err="1" smtClean="0"/>
              <a:t>colour</a:t>
            </a:r>
            <a:r>
              <a:rPr lang="pl-PL" baseline="0" dirty="0" smtClean="0"/>
              <a:t> </a:t>
            </a:r>
            <a:r>
              <a:rPr lang="pl-PL" baseline="0" dirty="0" err="1" smtClean="0"/>
              <a:t>are</a:t>
            </a:r>
            <a:r>
              <a:rPr lang="pl-PL" baseline="0" dirty="0" smtClean="0"/>
              <a:t> </a:t>
            </a:r>
            <a:r>
              <a:rPr lang="pl-PL" baseline="0" dirty="0" err="1" smtClean="0"/>
              <a:t>they</a:t>
            </a:r>
            <a:r>
              <a:rPr lang="pl-PL" baseline="0" dirty="0" smtClean="0"/>
              <a:t>? Dzieci porównują obrazki – czego jest więcej. </a:t>
            </a:r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3D0E8E-DB9D-4E45-83B7-3ECAC4F151B6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66451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(ENG, PL) Nauczyciel zachęca dzieci by powiedziały mu, które pole ma odsłonić.  Dzieci powinny podać przynajmniej nazwę koloru, a jeszcze lepiej powiedzieć np. a </a:t>
            </a:r>
            <a:r>
              <a:rPr lang="pl-PL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blue</a:t>
            </a: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triangle, a </a:t>
            </a:r>
            <a:r>
              <a:rPr lang="pl-PL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yellow</a:t>
            </a: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triangle etc. </a:t>
            </a:r>
            <a:endParaRPr lang="en-GB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Uwaga! Należy umówić się z dziećmi, że mogą zgadywać co kryje się pod kolorowymi kartami dopiero gdy zostaną odsłonięte przynajmniej 3 karty.</a:t>
            </a:r>
          </a:p>
          <a:p>
            <a:r>
              <a:rPr lang="pl-PL" dirty="0" err="1" smtClean="0"/>
              <a:t>What’s</a:t>
            </a:r>
            <a:r>
              <a:rPr lang="pl-PL" dirty="0" smtClean="0"/>
              <a:t> </a:t>
            </a:r>
            <a:r>
              <a:rPr lang="pl-PL" dirty="0" err="1" smtClean="0"/>
              <a:t>this</a:t>
            </a:r>
            <a:r>
              <a:rPr lang="pl-PL" dirty="0" smtClean="0"/>
              <a:t>? </a:t>
            </a:r>
            <a:r>
              <a:rPr lang="pl-PL" dirty="0" err="1" smtClean="0"/>
              <a:t>Where</a:t>
            </a:r>
            <a:r>
              <a:rPr lang="pl-PL" dirty="0" smtClean="0"/>
              <a:t> </a:t>
            </a:r>
            <a:r>
              <a:rPr lang="pl-PL" dirty="0" err="1" smtClean="0"/>
              <a:t>can</a:t>
            </a:r>
            <a:r>
              <a:rPr lang="pl-PL" dirty="0" smtClean="0"/>
              <a:t> </a:t>
            </a:r>
            <a:r>
              <a:rPr lang="pl-PL" dirty="0" err="1" smtClean="0"/>
              <a:t>you</a:t>
            </a:r>
            <a:r>
              <a:rPr lang="pl-PL" dirty="0" smtClean="0"/>
              <a:t> </a:t>
            </a:r>
            <a:r>
              <a:rPr lang="pl-PL" dirty="0" err="1" smtClean="0"/>
              <a:t>see</a:t>
            </a:r>
            <a:r>
              <a:rPr lang="pl-PL" dirty="0" smtClean="0"/>
              <a:t> </a:t>
            </a:r>
            <a:r>
              <a:rPr lang="pl-PL" dirty="0" err="1" smtClean="0"/>
              <a:t>this</a:t>
            </a:r>
            <a:r>
              <a:rPr lang="pl-PL" dirty="0" smtClean="0"/>
              <a:t> </a:t>
            </a:r>
            <a:r>
              <a:rPr lang="pl-PL" dirty="0" err="1" smtClean="0"/>
              <a:t>animal</a:t>
            </a:r>
            <a:r>
              <a:rPr lang="pl-PL" dirty="0" smtClean="0"/>
              <a:t>? </a:t>
            </a:r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3D0E8E-DB9D-4E45-83B7-3ECAC4F151B6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79023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(ENG, PL) Dzieci nazywają obrazki,</a:t>
            </a:r>
            <a:r>
              <a:rPr lang="pl-PL" baseline="0" dirty="0" smtClean="0"/>
              <a:t> następne mówią, które rzeczy towarzyszą im na wakacjach. W jaki sposób „wykorzystują” dane rzeczy na plaży? 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3D0E8E-DB9D-4E45-83B7-3ECAC4F151B6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33929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(ENG, PL) </a:t>
            </a:r>
            <a:r>
              <a:rPr lang="pl-PL" dirty="0" err="1" smtClean="0"/>
              <a:t>Odd</a:t>
            </a:r>
            <a:r>
              <a:rPr lang="pl-PL" dirty="0" smtClean="0"/>
              <a:t> one out – który obrazek nie pasuje do pozostałych? Dlaczego? Dzieci uzasadniają swój wybór. 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3D0E8E-DB9D-4E45-83B7-3ECAC4F151B6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82021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(ENG)</a:t>
            </a:r>
            <a:r>
              <a:rPr lang="pl-PL" baseline="0" dirty="0" smtClean="0"/>
              <a:t> </a:t>
            </a:r>
            <a:r>
              <a:rPr lang="pl-PL" dirty="0" smtClean="0"/>
              <a:t>Nauczyciel</a:t>
            </a:r>
            <a:r>
              <a:rPr lang="pl-PL" baseline="0" dirty="0" smtClean="0"/>
              <a:t> czyta </a:t>
            </a:r>
            <a:r>
              <a:rPr lang="pl-PL" baseline="0" dirty="0" err="1" smtClean="0"/>
              <a:t>tongue</a:t>
            </a:r>
            <a:r>
              <a:rPr lang="pl-PL" baseline="0" dirty="0" smtClean="0"/>
              <a:t> twister, dzieci tłumaczą z pomocą nauczyciela, czytają i próbują powtórzyć za nauczycielem, następnie czytają same. 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3D0E8E-DB9D-4E45-83B7-3ECAC4F151B6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2780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6DC54-F3F0-4483-B57D-C11547EAB6BD}" type="datetimeFigureOut">
              <a:rPr lang="en-GB" smtClean="0"/>
              <a:t>04/08/2015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B8142-953A-4238-B985-E067074130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755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6DC54-F3F0-4483-B57D-C11547EAB6BD}" type="datetimeFigureOut">
              <a:rPr lang="en-GB" smtClean="0"/>
              <a:t>04/08/2015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B8142-953A-4238-B985-E067074130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58042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6DC54-F3F0-4483-B57D-C11547EAB6BD}" type="datetimeFigureOut">
              <a:rPr lang="en-GB" smtClean="0"/>
              <a:t>04/08/2015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B8142-953A-4238-B985-E067074130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22444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6DC54-F3F0-4483-B57D-C11547EAB6BD}" type="datetimeFigureOut">
              <a:rPr lang="en-GB" smtClean="0"/>
              <a:t>04/08/2015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B8142-953A-4238-B985-E067074130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1468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6DC54-F3F0-4483-B57D-C11547EAB6BD}" type="datetimeFigureOut">
              <a:rPr lang="en-GB" smtClean="0"/>
              <a:t>04/08/2015</a:t>
            </a:fld>
            <a:endParaRPr lang="en-GB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B8142-953A-4238-B985-E067074130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21425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6DC54-F3F0-4483-B57D-C11547EAB6BD}" type="datetimeFigureOut">
              <a:rPr lang="en-GB" smtClean="0"/>
              <a:t>04/08/2015</a:t>
            </a:fld>
            <a:endParaRPr lang="en-GB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B8142-953A-4238-B985-E067074130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32905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6DC54-F3F0-4483-B57D-C11547EAB6BD}" type="datetimeFigureOut">
              <a:rPr lang="en-GB" smtClean="0"/>
              <a:t>04/08/2015</a:t>
            </a:fld>
            <a:endParaRPr lang="en-GB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B8142-953A-4238-B985-E067074130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75709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6DC54-F3F0-4483-B57D-C11547EAB6BD}" type="datetimeFigureOut">
              <a:rPr lang="en-GB" smtClean="0"/>
              <a:t>04/08/2015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B8142-953A-4238-B985-E067074130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0491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6DC54-F3F0-4483-B57D-C11547EAB6BD}" type="datetimeFigureOut">
              <a:rPr lang="en-GB" smtClean="0"/>
              <a:t>04/08/2015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B8142-953A-4238-B985-E067074130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9657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6DC54-F3F0-4483-B57D-C11547EAB6BD}" type="datetimeFigureOut">
              <a:rPr lang="en-GB" smtClean="0"/>
              <a:t>04/08/2015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B8142-953A-4238-B985-E067074130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84819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6DC54-F3F0-4483-B57D-C11547EAB6BD}" type="datetimeFigureOut">
              <a:rPr lang="en-GB" smtClean="0"/>
              <a:t>04/08/2015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B8142-953A-4238-B985-E067074130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07247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16DC54-F3F0-4483-B57D-C11547EAB6BD}" type="datetimeFigureOut">
              <a:rPr lang="en-GB" smtClean="0"/>
              <a:t>04/08/2015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BB8142-953A-4238-B985-E067074130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2542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jpeg"/><Relationship Id="rId7" Type="http://schemas.openxmlformats.org/officeDocument/2006/relationships/image" Target="../media/image18.png"/><Relationship Id="rId12" Type="http://schemas.openxmlformats.org/officeDocument/2006/relationships/image" Target="../media/image2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11" Type="http://schemas.openxmlformats.org/officeDocument/2006/relationships/image" Target="../media/image21.png"/><Relationship Id="rId5" Type="http://schemas.openxmlformats.org/officeDocument/2006/relationships/image" Target="../media/image16.png"/><Relationship Id="rId10" Type="http://schemas.microsoft.com/office/2007/relationships/hdphoto" Target="../media/hdphoto1.wdp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3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12" Type="http://schemas.openxmlformats.org/officeDocument/2006/relationships/image" Target="../media/image32.png"/><Relationship Id="rId17" Type="http://schemas.openxmlformats.org/officeDocument/2006/relationships/image" Target="../media/image37.pn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11" Type="http://schemas.openxmlformats.org/officeDocument/2006/relationships/image" Target="../media/image31.png"/><Relationship Id="rId5" Type="http://schemas.openxmlformats.org/officeDocument/2006/relationships/image" Target="../media/image25.png"/><Relationship Id="rId15" Type="http://schemas.openxmlformats.org/officeDocument/2006/relationships/image" Target="../media/image35.png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Relationship Id="rId14" Type="http://schemas.openxmlformats.org/officeDocument/2006/relationships/image" Target="../media/image3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405161" y="2724875"/>
            <a:ext cx="38998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II</a:t>
            </a: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30 </a:t>
            </a: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SAFE HOLIDAYS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</p:spTree>
    <p:extLst>
      <p:ext uri="{BB962C8B-B14F-4D97-AF65-F5344CB8AC3E}">
        <p14:creationId xmlns:p14="http://schemas.microsoft.com/office/powerpoint/2010/main" val="3220009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nia\Desktop\shutter\30\shutterstock_17943616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980728"/>
            <a:ext cx="7542090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0508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nia\Desktop\shutter\30\shutterstock_191242610 [Przekonwertowany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1475" y="466725"/>
            <a:ext cx="5861050" cy="5924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5160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4" name="Picture 2" descr="C:\Users\Ania\Desktop\shutter\30\shutterstock_12823511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79" y="0"/>
            <a:ext cx="4548827" cy="3133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Ania\Desktop\shutter\30\shutterstock_191319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0839" y="0"/>
            <a:ext cx="4613160" cy="3133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Ania\Desktop\shutter\30\shutterstock_19691740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6501"/>
            <a:ext cx="4485438" cy="3076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Ania\Desktop\shutter\30\shutterstock_88506739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5438" y="3816501"/>
            <a:ext cx="4658561" cy="3058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7172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nna Musielak\Desktop\gr\ośmiornica2 kol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412776"/>
            <a:ext cx="3648075" cy="2414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Anna Musielak\Desktop\gr\ośmiornica kolor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149080"/>
            <a:ext cx="3648075" cy="2414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Anna Musielak\Desktop\gr\ośmiornica kolor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293096"/>
            <a:ext cx="1247973" cy="826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Anna Musielak\Desktop\gr\ośmiornica2 kolor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9653" y="5589240"/>
            <a:ext cx="1103957" cy="730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Anna Musielak\Desktop\gr\ośmiornica2 kolor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2852936"/>
            <a:ext cx="1103957" cy="730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Anna Musielak\Desktop\gr\ośmiornica kolor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04664"/>
            <a:ext cx="1247973" cy="826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Anna Musielak\Desktop\gr\ośmiornica kolor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4744" y="402440"/>
            <a:ext cx="2502666" cy="1656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Prostokąt 8"/>
          <p:cNvSpPr/>
          <p:nvPr/>
        </p:nvSpPr>
        <p:spPr>
          <a:xfrm>
            <a:off x="6092340" y="2406240"/>
            <a:ext cx="3051660" cy="2406238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6092340" y="4812476"/>
            <a:ext cx="3112690" cy="204552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rostokąt 10"/>
          <p:cNvSpPr/>
          <p:nvPr/>
        </p:nvSpPr>
        <p:spPr>
          <a:xfrm>
            <a:off x="3112690" y="46544"/>
            <a:ext cx="2979650" cy="2406239"/>
          </a:xfrm>
          <a:prstGeom prst="rect">
            <a:avLst/>
          </a:prstGeom>
          <a:solidFill>
            <a:srgbClr val="965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6092339" y="46544"/>
            <a:ext cx="3049403" cy="240623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Prostokąt 12"/>
          <p:cNvSpPr/>
          <p:nvPr/>
        </p:nvSpPr>
        <p:spPr>
          <a:xfrm>
            <a:off x="3112689" y="2452784"/>
            <a:ext cx="2979651" cy="24062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Prostokąt 13"/>
          <p:cNvSpPr/>
          <p:nvPr/>
        </p:nvSpPr>
        <p:spPr>
          <a:xfrm>
            <a:off x="0" y="20608"/>
            <a:ext cx="3112690" cy="240623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5" name="Prostokąt 14"/>
          <p:cNvSpPr/>
          <p:nvPr/>
        </p:nvSpPr>
        <p:spPr>
          <a:xfrm>
            <a:off x="0" y="2426847"/>
            <a:ext cx="3112690" cy="2406237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Prostokąt 15"/>
          <p:cNvSpPr/>
          <p:nvPr/>
        </p:nvSpPr>
        <p:spPr>
          <a:xfrm>
            <a:off x="0" y="4833086"/>
            <a:ext cx="3112690" cy="204552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Prostokąt 16"/>
          <p:cNvSpPr/>
          <p:nvPr/>
        </p:nvSpPr>
        <p:spPr>
          <a:xfrm>
            <a:off x="3112688" y="4833086"/>
            <a:ext cx="2979652" cy="204552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33721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Anna Musielak\Desktop\10393940_10203654522422132_1509658694501967383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04664"/>
            <a:ext cx="6021288" cy="6021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rójkąt prostokątny 2"/>
          <p:cNvSpPr/>
          <p:nvPr/>
        </p:nvSpPr>
        <p:spPr>
          <a:xfrm>
            <a:off x="-8541" y="0"/>
            <a:ext cx="2402540" cy="6874730"/>
          </a:xfrm>
          <a:prstGeom prst="rtTriangle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Trójkąt równoramienny 3"/>
          <p:cNvSpPr/>
          <p:nvPr/>
        </p:nvSpPr>
        <p:spPr>
          <a:xfrm rot="10800000">
            <a:off x="4757930" y="0"/>
            <a:ext cx="4394611" cy="6874730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Trójkąt równoramienny 4"/>
          <p:cNvSpPr/>
          <p:nvPr/>
        </p:nvSpPr>
        <p:spPr>
          <a:xfrm>
            <a:off x="2316477" y="0"/>
            <a:ext cx="4754024" cy="6874730"/>
          </a:xfrm>
          <a:prstGeom prst="triangle">
            <a:avLst>
              <a:gd name="adj" fmla="val 51995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Trójkąt równoramienny 5"/>
          <p:cNvSpPr/>
          <p:nvPr/>
        </p:nvSpPr>
        <p:spPr>
          <a:xfrm rot="10800000">
            <a:off x="-27283" y="16730"/>
            <a:ext cx="4853354" cy="6857999"/>
          </a:xfrm>
          <a:prstGeom prst="triangl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Trójkąt prostokątny 6"/>
          <p:cNvSpPr/>
          <p:nvPr/>
        </p:nvSpPr>
        <p:spPr>
          <a:xfrm flipH="1">
            <a:off x="6955236" y="-50196"/>
            <a:ext cx="2212080" cy="6908196"/>
          </a:xfrm>
          <a:prstGeom prst="rtTriangle">
            <a:avLst/>
          </a:prstGeom>
          <a:solidFill>
            <a:srgbClr val="965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20596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Anna Musielak\Desktop\gr\piłka plażowa kolor jp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8704" y="1196752"/>
            <a:ext cx="1795500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Anna Musielak\Desktop\gr\wiaderko kolor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764704"/>
            <a:ext cx="2088232" cy="2052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Anna Musielak\Desktop\gr\statek z żaglami kolor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364" y="3146232"/>
            <a:ext cx="2770187" cy="168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Anna Musielak\Desktop\gr\łopatka bw.png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437112"/>
            <a:ext cx="1942899" cy="2186391"/>
          </a:xfrm>
          <a:prstGeom prst="rect">
            <a:avLst/>
          </a:prstGeom>
          <a:noFill/>
        </p:spPr>
      </p:pic>
      <p:pic>
        <p:nvPicPr>
          <p:cNvPr id="6151" name="Picture 7" descr="C:\Users\Anna Musielak\Desktop\gr\łódka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0734" y="1632396"/>
            <a:ext cx="3077195" cy="1205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C:\Users\Anna Musielak\Desktop\gr\koło ratunkowe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7656" y="3146232"/>
            <a:ext cx="1971675" cy="1728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3" name="Picture 9" descr="C:\Users\Anna Musielak\Desktop\gr\krab bw.png"/>
          <p:cNvPicPr>
            <a:picLocks noChangeAspect="1" noChangeArrowheads="1"/>
          </p:cNvPicPr>
          <p:nvPr/>
        </p:nvPicPr>
        <p:blipFill>
          <a:blip r:embed="rId9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colorTemperature colorTemp="96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6454" y="4872249"/>
            <a:ext cx="2152760" cy="1680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C:\Users\Anna Musielak\Desktop\gr\muszelka kolor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199" y="5085184"/>
            <a:ext cx="1126578" cy="1538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5" name="Picture 11" descr="C:\Users\Anna Musielak\Desktop\gr\mewa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88640"/>
            <a:ext cx="2498725" cy="1314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8541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Anna Musielak\Desktop\gr\morze kol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98171"/>
            <a:ext cx="2304256" cy="775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Anna Musielak\Desktop\gr\klapki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16433"/>
            <a:ext cx="1152128" cy="1338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Anna Musielak\Desktop\gr\fotel 1900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45520"/>
            <a:ext cx="1241611" cy="1200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C:\Users\Anna Musielak\Desktop\gr\leżak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440678"/>
            <a:ext cx="1356474" cy="1080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C:\Users\Anna Musielak\Desktop\gr\bikini kolor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67516"/>
            <a:ext cx="740763" cy="1078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1" name="Picture 9" descr="C:\Users\Anna Musielak\Desktop\gr\chłopiec z piłką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2358164"/>
            <a:ext cx="1322509" cy="1883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4" name="Picture 12" descr="C:\Users\Anna Musielak\Desktop\gr\dzieci na plaży.pn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7444"/>
          <a:stretch/>
        </p:blipFill>
        <p:spPr bwMode="auto">
          <a:xfrm>
            <a:off x="251521" y="2582676"/>
            <a:ext cx="2045366" cy="1260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5" name="Picture 13" descr="C:\Users\Anna Musielak\Desktop\gr\dzieci w górach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379935"/>
            <a:ext cx="1271120" cy="1820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6" name="Picture 14" descr="C:\Users\Anna Musielak\Desktop\gr\dziewczynka na rowerze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6434" y="2472150"/>
            <a:ext cx="1029462" cy="1636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7" name="Picture 15" descr="C:\Users\Anna Musielak\Desktop\gr\narciarz kolor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3189" y="2472150"/>
            <a:ext cx="1595336" cy="1600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8" name="Picture 16" descr="C:\Users\Anna Musielak\Desktop\gr\małpi gaj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3189" y="5156302"/>
            <a:ext cx="1498093" cy="1465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9" name="Picture 17" descr="C:\Users\Anna Musielak\Desktop\gr\huśtawka koniki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5728548"/>
            <a:ext cx="1648147" cy="847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10" name="Picture 18" descr="C:\Users\Anna Musielak\Desktop\gr\skakanka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6063" y="5320213"/>
            <a:ext cx="1719037" cy="1138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11" name="Picture 19" descr="C:\Users\Anna Musielak\Desktop\gr\zjeżdżalnia.pn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1756" y="5013176"/>
            <a:ext cx="1672828" cy="1664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12" name="Picture 20" descr="C:\Users\Anna Musielak\Desktop\gr\laptop.pn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7659" y="5438003"/>
            <a:ext cx="1703140" cy="961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Łącznik prostoliniowy 2"/>
          <p:cNvCxnSpPr/>
          <p:nvPr/>
        </p:nvCxnSpPr>
        <p:spPr>
          <a:xfrm>
            <a:off x="0" y="2276872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Łącznik prostoliniowy 18"/>
          <p:cNvCxnSpPr/>
          <p:nvPr/>
        </p:nvCxnSpPr>
        <p:spPr>
          <a:xfrm>
            <a:off x="0" y="4725144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23282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8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6" dur="indefinite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7" dur="indefinite"/>
                                        <p:tgtEl>
                                          <p:spTgt spid="8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1619672" y="260648"/>
            <a:ext cx="6346778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3200" b="1" dirty="0" smtClean="0">
                <a:solidFill>
                  <a:schemeClr val="accent1">
                    <a:lumMod val="75000"/>
                  </a:schemeClr>
                </a:solidFill>
                <a:effectLst/>
                <a:latin typeface="Hobo Std" pitchFamily="34" charset="0"/>
              </a:rPr>
              <a:t>She sells seashells by the seashore.</a:t>
            </a:r>
            <a:br>
              <a:rPr lang="en-GB" sz="3200" b="1" dirty="0" smtClean="0">
                <a:solidFill>
                  <a:schemeClr val="accent1">
                    <a:lumMod val="75000"/>
                  </a:schemeClr>
                </a:solidFill>
                <a:effectLst/>
                <a:latin typeface="Hobo Std" pitchFamily="34" charset="0"/>
              </a:rPr>
            </a:br>
            <a:r>
              <a:rPr lang="en-GB" sz="3200" b="1" dirty="0" smtClean="0">
                <a:solidFill>
                  <a:schemeClr val="accent1">
                    <a:lumMod val="75000"/>
                  </a:schemeClr>
                </a:solidFill>
                <a:effectLst/>
                <a:latin typeface="Hobo Std" pitchFamily="34" charset="0"/>
              </a:rPr>
              <a:t>The shells she sells are surely seashells.</a:t>
            </a:r>
            <a:br>
              <a:rPr lang="en-GB" sz="3200" b="1" dirty="0" smtClean="0">
                <a:solidFill>
                  <a:schemeClr val="accent1">
                    <a:lumMod val="75000"/>
                  </a:schemeClr>
                </a:solidFill>
                <a:effectLst/>
                <a:latin typeface="Hobo Std" pitchFamily="34" charset="0"/>
              </a:rPr>
            </a:br>
            <a:r>
              <a:rPr lang="en-GB" sz="3200" b="1" dirty="0" smtClean="0">
                <a:solidFill>
                  <a:schemeClr val="accent1">
                    <a:lumMod val="75000"/>
                  </a:schemeClr>
                </a:solidFill>
                <a:effectLst/>
                <a:latin typeface="Hobo Std" pitchFamily="34" charset="0"/>
              </a:rPr>
              <a:t>So if she sells shells on the seashore,</a:t>
            </a:r>
            <a:br>
              <a:rPr lang="en-GB" sz="3200" b="1" dirty="0" smtClean="0">
                <a:solidFill>
                  <a:schemeClr val="accent1">
                    <a:lumMod val="75000"/>
                  </a:schemeClr>
                </a:solidFill>
                <a:effectLst/>
                <a:latin typeface="Hobo Std" pitchFamily="34" charset="0"/>
              </a:rPr>
            </a:br>
            <a:r>
              <a:rPr lang="en-GB" sz="3200" b="1" dirty="0" smtClean="0">
                <a:solidFill>
                  <a:schemeClr val="accent1">
                    <a:lumMod val="75000"/>
                  </a:schemeClr>
                </a:solidFill>
                <a:effectLst/>
                <a:latin typeface="Hobo Std" pitchFamily="34" charset="0"/>
              </a:rPr>
              <a:t>I'm sure she sells seashore shells.</a:t>
            </a:r>
            <a:endParaRPr lang="en-GB" sz="3200" dirty="0">
              <a:solidFill>
                <a:schemeClr val="accent1">
                  <a:lumMod val="75000"/>
                </a:schemeClr>
              </a:solidFill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7215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TM02455519[[fn=Zima]]</Template>
  <TotalTime>4141</TotalTime>
  <Words>444</Words>
  <Application>Microsoft Office PowerPoint</Application>
  <PresentationFormat>Pokaz na ekranie (4:3)</PresentationFormat>
  <Paragraphs>28</Paragraphs>
  <Slides>9</Slides>
  <Notes>9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9</vt:i4>
      </vt:variant>
    </vt:vector>
  </HeadingPairs>
  <TitlesOfParts>
    <vt:vector size="14" baseType="lpstr">
      <vt:lpstr>Arial</vt:lpstr>
      <vt:lpstr>Calibri</vt:lpstr>
      <vt:lpstr>Hobo Std</vt:lpstr>
      <vt:lpstr>Times New Roman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Anna Musielak</dc:creator>
  <cp:lastModifiedBy>Admin</cp:lastModifiedBy>
  <cp:revision>43</cp:revision>
  <dcterms:created xsi:type="dcterms:W3CDTF">2015-03-12T11:23:00Z</dcterms:created>
  <dcterms:modified xsi:type="dcterms:W3CDTF">2015-08-04T07:48:58Z</dcterms:modified>
</cp:coreProperties>
</file>