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63" r:id="rId2"/>
    <p:sldId id="256" r:id="rId3"/>
    <p:sldId id="257" r:id="rId4"/>
    <p:sldId id="258" r:id="rId5"/>
    <p:sldId id="259" r:id="rId6"/>
    <p:sldId id="262" r:id="rId7"/>
    <p:sldId id="260" r:id="rId8"/>
    <p:sldId id="261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58611" autoAdjust="0"/>
  </p:normalViewPr>
  <p:slideViewPr>
    <p:cSldViewPr>
      <p:cViewPr varScale="1">
        <p:scale>
          <a:sx n="74" d="100"/>
          <a:sy n="74" d="100"/>
        </p:scale>
        <p:origin x="126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90529B-98AA-4934-A488-408D60E54798}" type="datetimeFigureOut">
              <a:rPr lang="en-GB" smtClean="0"/>
              <a:t>14/07/2015</a:t>
            </a:fld>
            <a:endParaRPr lang="en-GB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26EF3E-F211-45A7-9217-E649BB11B3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5337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DA9E5E-BACE-426B-8737-71873A06C82F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73054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(ENG, PL) Nauczyciel wprowadza</a:t>
            </a:r>
            <a:r>
              <a:rPr lang="pl-PL" baseline="0" dirty="0" smtClean="0"/>
              <a:t> temat wieś/miasto. Z czym dzieciom kojarzy się wieś a z czym miasto? Gdzie mieszkają? Gdzie chciałyby mieszkać? Czy mają swoje ulubione miasta? Czy lubią przebywać na wsi? Dzieci porównują obrazki. Nazywają te elementy które znają po angielsku. 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26EF3E-F211-45A7-9217-E649BB11B345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78946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(ENG) Nauczyciel zachęca dzieci by powiedziały mu, które pole ma odsłonić.  Dzieci powinny podać przynajmniej nazwę koloru, a jeszcze lepiej powiedzieć np. a </a:t>
            </a:r>
            <a:r>
              <a:rPr lang="pl-PL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blue</a:t>
            </a: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triangle etc. </a:t>
            </a:r>
            <a:endParaRPr lang="en-GB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Uwaga! Należy umówić się z dziećmi, że mogą zgadywać co kryje się pod kolorowymi kartami dopiero gdy zostaną odsłonięte przynajmniej 3 karty.</a:t>
            </a:r>
          </a:p>
          <a:p>
            <a:r>
              <a:rPr lang="pl-PL" dirty="0" smtClean="0"/>
              <a:t>Co dzieci widzą na obrazku? </a:t>
            </a:r>
            <a:r>
              <a:rPr lang="pl-PL" dirty="0" err="1" smtClean="0"/>
              <a:t>What’s</a:t>
            </a:r>
            <a:r>
              <a:rPr lang="pl-PL" dirty="0" smtClean="0"/>
              <a:t> </a:t>
            </a:r>
            <a:r>
              <a:rPr lang="pl-PL" dirty="0" err="1" smtClean="0"/>
              <a:t>this</a:t>
            </a:r>
            <a:r>
              <a:rPr lang="pl-PL" dirty="0" smtClean="0"/>
              <a:t>? </a:t>
            </a:r>
            <a:r>
              <a:rPr lang="pl-PL" dirty="0" err="1" smtClean="0"/>
              <a:t>Name</a:t>
            </a:r>
            <a:r>
              <a:rPr lang="pl-PL" dirty="0" smtClean="0"/>
              <a:t> the </a:t>
            </a:r>
            <a:r>
              <a:rPr lang="pl-PL" dirty="0" err="1" smtClean="0"/>
              <a:t>places</a:t>
            </a:r>
            <a:r>
              <a:rPr lang="pl-PL" dirty="0" smtClean="0"/>
              <a:t> and </a:t>
            </a:r>
            <a:r>
              <a:rPr lang="pl-PL" dirty="0" err="1" smtClean="0"/>
              <a:t>objects</a:t>
            </a:r>
            <a:r>
              <a:rPr lang="pl-PL" dirty="0" smtClean="0"/>
              <a:t>? </a:t>
            </a:r>
            <a:r>
              <a:rPr lang="pl-PL" dirty="0" err="1" smtClean="0"/>
              <a:t>Is</a:t>
            </a:r>
            <a:r>
              <a:rPr lang="pl-PL" dirty="0" smtClean="0"/>
              <a:t> </a:t>
            </a:r>
            <a:r>
              <a:rPr lang="pl-PL" dirty="0" err="1" smtClean="0"/>
              <a:t>it</a:t>
            </a:r>
            <a:r>
              <a:rPr lang="pl-PL" baseline="0" dirty="0" smtClean="0"/>
              <a:t> a </a:t>
            </a:r>
            <a:r>
              <a:rPr lang="pl-PL" baseline="0" dirty="0" err="1" smtClean="0"/>
              <a:t>city</a:t>
            </a:r>
            <a:r>
              <a:rPr lang="pl-PL" baseline="0" dirty="0" smtClean="0"/>
              <a:t> </a:t>
            </a:r>
            <a:r>
              <a:rPr lang="pl-PL" baseline="0" dirty="0" err="1" smtClean="0"/>
              <a:t>or</a:t>
            </a:r>
            <a:r>
              <a:rPr lang="pl-PL" baseline="0" dirty="0" smtClean="0"/>
              <a:t> </a:t>
            </a:r>
            <a:r>
              <a:rPr lang="pl-PL" baseline="0" dirty="0" err="1" smtClean="0"/>
              <a:t>countryside</a:t>
            </a:r>
            <a:r>
              <a:rPr lang="pl-PL" baseline="0" dirty="0" smtClean="0"/>
              <a:t>? </a:t>
            </a:r>
            <a:r>
              <a:rPr lang="pl-PL" baseline="0" dirty="0" err="1" smtClean="0"/>
              <a:t>Why</a:t>
            </a:r>
            <a:r>
              <a:rPr lang="pl-PL" baseline="0" dirty="0" smtClean="0"/>
              <a:t> do </a:t>
            </a:r>
            <a:r>
              <a:rPr lang="pl-PL" baseline="0" dirty="0" err="1" smtClean="0"/>
              <a:t>you</a:t>
            </a:r>
            <a:r>
              <a:rPr lang="pl-PL" baseline="0" dirty="0" smtClean="0"/>
              <a:t> </a:t>
            </a:r>
            <a:r>
              <a:rPr lang="pl-PL" baseline="0" dirty="0" err="1" smtClean="0"/>
              <a:t>think</a:t>
            </a:r>
            <a:r>
              <a:rPr lang="pl-PL" baseline="0" dirty="0" smtClean="0"/>
              <a:t> </a:t>
            </a:r>
            <a:r>
              <a:rPr lang="pl-PL" baseline="0" dirty="0" err="1" smtClean="0"/>
              <a:t>so</a:t>
            </a:r>
            <a:r>
              <a:rPr lang="pl-PL" baseline="0" dirty="0" smtClean="0"/>
              <a:t>? 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26EF3E-F211-45A7-9217-E649BB11B345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32318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(ENG) Nauczyciel zachęca dzieci by powiedziały mu, które pole ma odsłonić.  Dzieci powinny podać przynajmniej nazwę koloru, a jeszcze lepiej powiedzieć np. a </a:t>
            </a:r>
            <a:r>
              <a:rPr lang="pl-PL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blue</a:t>
            </a: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pl-PL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rectangle</a:t>
            </a: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 </a:t>
            </a:r>
            <a:r>
              <a:rPr lang="pl-PL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yellow</a:t>
            </a: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pl-PL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rectangle</a:t>
            </a: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etc. </a:t>
            </a:r>
            <a:endParaRPr lang="en-GB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Uwaga! Należy umówić się z dziećmi, że mogą zgadywać co kryje się pod kolorowymi kartami dopiero gdy zostaną odsłonięte przynajmniej 3 karty.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dirty="0" smtClean="0"/>
              <a:t>Co dzieci widzą na obrazku? </a:t>
            </a:r>
            <a:r>
              <a:rPr lang="pl-PL" dirty="0" err="1" smtClean="0"/>
              <a:t>What’s</a:t>
            </a:r>
            <a:r>
              <a:rPr lang="pl-PL" dirty="0" smtClean="0"/>
              <a:t> </a:t>
            </a:r>
            <a:r>
              <a:rPr lang="pl-PL" dirty="0" err="1" smtClean="0"/>
              <a:t>this</a:t>
            </a:r>
            <a:r>
              <a:rPr lang="pl-PL" dirty="0" smtClean="0"/>
              <a:t>? </a:t>
            </a:r>
            <a:r>
              <a:rPr lang="pl-PL" dirty="0" err="1" smtClean="0"/>
              <a:t>Name</a:t>
            </a:r>
            <a:r>
              <a:rPr lang="pl-PL" dirty="0" smtClean="0"/>
              <a:t> the </a:t>
            </a:r>
            <a:r>
              <a:rPr lang="pl-PL" dirty="0" err="1" smtClean="0"/>
              <a:t>places</a:t>
            </a:r>
            <a:r>
              <a:rPr lang="pl-PL" dirty="0" smtClean="0"/>
              <a:t> and </a:t>
            </a:r>
            <a:r>
              <a:rPr lang="pl-PL" dirty="0" err="1" smtClean="0"/>
              <a:t>objects</a:t>
            </a:r>
            <a:r>
              <a:rPr lang="pl-PL" dirty="0" smtClean="0"/>
              <a:t>? </a:t>
            </a:r>
            <a:r>
              <a:rPr lang="pl-PL" dirty="0" err="1" smtClean="0"/>
              <a:t>Is</a:t>
            </a:r>
            <a:r>
              <a:rPr lang="pl-PL" dirty="0" smtClean="0"/>
              <a:t> </a:t>
            </a:r>
            <a:r>
              <a:rPr lang="pl-PL" dirty="0" err="1" smtClean="0"/>
              <a:t>it</a:t>
            </a:r>
            <a:r>
              <a:rPr lang="pl-PL" baseline="0" dirty="0" smtClean="0"/>
              <a:t> a </a:t>
            </a:r>
            <a:r>
              <a:rPr lang="pl-PL" baseline="0" dirty="0" err="1" smtClean="0"/>
              <a:t>city</a:t>
            </a:r>
            <a:r>
              <a:rPr lang="pl-PL" baseline="0" dirty="0" smtClean="0"/>
              <a:t> </a:t>
            </a:r>
            <a:r>
              <a:rPr lang="pl-PL" baseline="0" dirty="0" err="1" smtClean="0"/>
              <a:t>or</a:t>
            </a:r>
            <a:r>
              <a:rPr lang="pl-PL" baseline="0" dirty="0" smtClean="0"/>
              <a:t> </a:t>
            </a:r>
            <a:r>
              <a:rPr lang="pl-PL" baseline="0" dirty="0" err="1" smtClean="0"/>
              <a:t>countryside</a:t>
            </a:r>
            <a:r>
              <a:rPr lang="pl-PL" baseline="0" dirty="0" smtClean="0"/>
              <a:t>? </a:t>
            </a:r>
            <a:r>
              <a:rPr lang="pl-PL" baseline="0" dirty="0" err="1" smtClean="0"/>
              <a:t>Why</a:t>
            </a:r>
            <a:r>
              <a:rPr lang="pl-PL" baseline="0" dirty="0" smtClean="0"/>
              <a:t> do </a:t>
            </a:r>
            <a:r>
              <a:rPr lang="pl-PL" baseline="0" dirty="0" err="1" smtClean="0"/>
              <a:t>you</a:t>
            </a:r>
            <a:r>
              <a:rPr lang="pl-PL" baseline="0" dirty="0" smtClean="0"/>
              <a:t> </a:t>
            </a:r>
            <a:r>
              <a:rPr lang="pl-PL" baseline="0" dirty="0" err="1" smtClean="0"/>
              <a:t>think</a:t>
            </a:r>
            <a:r>
              <a:rPr lang="pl-PL" baseline="0" dirty="0" smtClean="0"/>
              <a:t> </a:t>
            </a:r>
            <a:r>
              <a:rPr lang="pl-PL" baseline="0" dirty="0" err="1" smtClean="0"/>
              <a:t>so</a:t>
            </a:r>
            <a:r>
              <a:rPr lang="pl-PL" baseline="0" dirty="0" smtClean="0"/>
              <a:t>? </a:t>
            </a:r>
            <a:endParaRPr lang="pl-PL" dirty="0" smtClean="0"/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26EF3E-F211-45A7-9217-E649BB11B345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75399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(ENG) Dzieci mówią, które obrazki oznaczają miasto a które wieś. Klaszczą jeśli to</a:t>
            </a:r>
            <a:r>
              <a:rPr lang="pl-PL" baseline="0" dirty="0" smtClean="0"/>
              <a:t> wieś tupią jeśli to miasto. 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26EF3E-F211-45A7-9217-E649BB11B345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61448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(ENG) Nauczyciel prosi,</a:t>
            </a:r>
            <a:r>
              <a:rPr lang="pl-PL" baseline="0" dirty="0" smtClean="0"/>
              <a:t> aby dzieci szybko powtórzyły dany wyraz zanim zniknie z tablicy. Czy potrafią wyjaśnić w jaki sposób dane rzeczy kojarzą się z miastem/wsią? </a:t>
            </a:r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10F68-F9E2-48FF-BCB7-B785E2FD4945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263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(ENG) Dzieci nazywają zwierzęta,</a:t>
            </a:r>
            <a:r>
              <a:rPr lang="pl-PL" baseline="0" dirty="0" smtClean="0"/>
              <a:t> jakie można spotkać na farmie. 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26EF3E-F211-45A7-9217-E649BB11B345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55152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(ENG) Dzieci uzupełniają</a:t>
            </a:r>
            <a:r>
              <a:rPr lang="pl-PL" baseline="0" dirty="0" smtClean="0"/>
              <a:t> zdania wstawiając odpowiednie przyimki. </a:t>
            </a:r>
          </a:p>
          <a:p>
            <a:pPr marL="228600" indent="-228600">
              <a:buAutoNum type="alphaLcPeriod"/>
            </a:pPr>
            <a:r>
              <a:rPr lang="pl-PL" baseline="0" dirty="0" smtClean="0"/>
              <a:t>In front of</a:t>
            </a:r>
          </a:p>
          <a:p>
            <a:pPr marL="228600" indent="-228600">
              <a:buAutoNum type="alphaLcPeriod"/>
            </a:pPr>
            <a:r>
              <a:rPr lang="pl-PL" baseline="0" dirty="0" err="1" smtClean="0"/>
              <a:t>Between</a:t>
            </a:r>
            <a:endParaRPr lang="pl-PL" baseline="0" dirty="0" smtClean="0"/>
          </a:p>
          <a:p>
            <a:pPr marL="228600" indent="-228600">
              <a:buAutoNum type="alphaLcPeriod"/>
            </a:pPr>
            <a:r>
              <a:rPr lang="pl-PL" baseline="0" dirty="0" err="1" smtClean="0"/>
              <a:t>Behind</a:t>
            </a:r>
            <a:endParaRPr lang="pl-PL" baseline="0" dirty="0" smtClean="0"/>
          </a:p>
          <a:p>
            <a:pPr marL="0" indent="0">
              <a:buNone/>
            </a:pPr>
            <a:endParaRPr lang="pl-PL" baseline="0" dirty="0" smtClean="0"/>
          </a:p>
          <a:p>
            <a:pPr marL="228600" indent="-228600">
              <a:buAutoNum type="alphaLcPeriod"/>
            </a:pP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26EF3E-F211-45A7-9217-E649BB11B345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33984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dirty="0" smtClean="0"/>
              <a:t>(ENG) Z</a:t>
            </a:r>
            <a:r>
              <a:rPr lang="pl-PL" baseline="0" dirty="0" smtClean="0"/>
              <a:t> rozsypanych wyrazów dzieci układają zdanie – obrazek jest wskazówką. Po kliknięciu wyświetla się rozwiązanie. </a:t>
            </a:r>
            <a:endParaRPr lang="pl-PL" dirty="0" smtClean="0"/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26EF3E-F211-45A7-9217-E649BB11B345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92831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dirty="0" smtClean="0"/>
              <a:t>(ENG) Z</a:t>
            </a:r>
            <a:r>
              <a:rPr lang="pl-PL" baseline="0" dirty="0" smtClean="0"/>
              <a:t> rozsypanych wyrazów dzieci układają zdanie – obrazek jest wskazówką. Po kliknięciu wyświetla się rozwiązanie. </a:t>
            </a:r>
            <a:endParaRPr lang="pl-PL" dirty="0" smtClean="0"/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26EF3E-F211-45A7-9217-E649BB11B345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55679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(ENG) Z</a:t>
            </a:r>
            <a:r>
              <a:rPr lang="pl-PL" baseline="0" dirty="0" smtClean="0"/>
              <a:t> rozsypanych wyrazów dzieci układają zdanie – obrazek jest wskazówką. Po kliknięciu wyświetla się rozwiązanie. 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26EF3E-F211-45A7-9217-E649BB11B345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67809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E1E01-D42A-419C-8701-A9738B559D32}" type="datetimeFigureOut">
              <a:rPr lang="en-GB" smtClean="0"/>
              <a:t>14/07/2015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D4B85-6080-4DFA-9E39-7FF371638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6714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E1E01-D42A-419C-8701-A9738B559D32}" type="datetimeFigureOut">
              <a:rPr lang="en-GB" smtClean="0"/>
              <a:t>14/07/2015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D4B85-6080-4DFA-9E39-7FF371638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10419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E1E01-D42A-419C-8701-A9738B559D32}" type="datetimeFigureOut">
              <a:rPr lang="en-GB" smtClean="0"/>
              <a:t>14/07/2015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D4B85-6080-4DFA-9E39-7FF371638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26786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E1E01-D42A-419C-8701-A9738B559D32}" type="datetimeFigureOut">
              <a:rPr lang="en-GB" smtClean="0"/>
              <a:t>14/07/2015</a:t>
            </a:fld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D4B85-6080-4DFA-9E39-7FF371638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59868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E1E01-D42A-419C-8701-A9738B559D32}" type="datetimeFigureOut">
              <a:rPr lang="en-GB" smtClean="0"/>
              <a:t>14/07/2015</a:t>
            </a:fld>
            <a:endParaRPr lang="en-GB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D4B85-6080-4DFA-9E39-7FF371638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7745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E1E01-D42A-419C-8701-A9738B559D32}" type="datetimeFigureOut">
              <a:rPr lang="en-GB" smtClean="0"/>
              <a:t>14/07/2015</a:t>
            </a:fld>
            <a:endParaRPr lang="en-GB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D4B85-6080-4DFA-9E39-7FF371638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92621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E1E01-D42A-419C-8701-A9738B559D32}" type="datetimeFigureOut">
              <a:rPr lang="en-GB" smtClean="0"/>
              <a:t>14/07/2015</a:t>
            </a:fld>
            <a:endParaRPr lang="en-GB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D4B85-6080-4DFA-9E39-7FF371638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26100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E1E01-D42A-419C-8701-A9738B559D32}" type="datetimeFigureOut">
              <a:rPr lang="en-GB" smtClean="0"/>
              <a:t>14/07/2015</a:t>
            </a:fld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D4B85-6080-4DFA-9E39-7FF371638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26161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E1E01-D42A-419C-8701-A9738B559D32}" type="datetimeFigureOut">
              <a:rPr lang="en-GB" smtClean="0"/>
              <a:t>14/07/2015</a:t>
            </a:fld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D4B85-6080-4DFA-9E39-7FF371638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69453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E1E01-D42A-419C-8701-A9738B559D32}" type="datetimeFigureOut">
              <a:rPr lang="en-GB" smtClean="0"/>
              <a:t>14/07/2015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D4B85-6080-4DFA-9E39-7FF371638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4212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E1E01-D42A-419C-8701-A9738B559D32}" type="datetimeFigureOut">
              <a:rPr lang="en-GB" smtClean="0"/>
              <a:t>14/07/2015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D4B85-6080-4DFA-9E39-7FF371638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01650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4E1E01-D42A-419C-8701-A9738B559D32}" type="datetimeFigureOut">
              <a:rPr lang="en-GB" smtClean="0"/>
              <a:t>14/07/2015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CD4B85-6080-4DFA-9E39-7FF371638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94450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jpe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251907" y="2708994"/>
            <a:ext cx="546298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lasa II</a:t>
            </a:r>
          </a:p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oduł 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29 </a:t>
            </a: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TOWN AND COUNTRY</a:t>
            </a:r>
            <a:endParaRPr lang="pl-PL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0" y="5257800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</p:spTree>
    <p:extLst>
      <p:ext uri="{BB962C8B-B14F-4D97-AF65-F5344CB8AC3E}">
        <p14:creationId xmlns:p14="http://schemas.microsoft.com/office/powerpoint/2010/main" val="1474440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nia\Desktop\shutter\29\shutterstock_217082467 [Przekonwertowany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969" y="257080"/>
            <a:ext cx="6192384" cy="6196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303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nia\Desktop\shutter\29\shutterstock_177023198 [Przekonwertowany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32656"/>
            <a:ext cx="5848485" cy="6211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rójkąt równoramienny 9"/>
          <p:cNvSpPr/>
          <p:nvPr/>
        </p:nvSpPr>
        <p:spPr>
          <a:xfrm rot="10800000">
            <a:off x="-27283" y="16730"/>
            <a:ext cx="4853354" cy="6857999"/>
          </a:xfrm>
          <a:prstGeom prst="triangl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Trójkąt równoramienny 10"/>
          <p:cNvSpPr/>
          <p:nvPr/>
        </p:nvSpPr>
        <p:spPr>
          <a:xfrm>
            <a:off x="2316477" y="0"/>
            <a:ext cx="4754024" cy="6874730"/>
          </a:xfrm>
          <a:prstGeom prst="triangle">
            <a:avLst>
              <a:gd name="adj" fmla="val 51995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Trójkąt prostokątny 11"/>
          <p:cNvSpPr/>
          <p:nvPr/>
        </p:nvSpPr>
        <p:spPr>
          <a:xfrm>
            <a:off x="-50310" y="0"/>
            <a:ext cx="2402540" cy="6874730"/>
          </a:xfrm>
          <a:prstGeom prst="rtTriangle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Trójkąt prostokątny 12"/>
          <p:cNvSpPr/>
          <p:nvPr/>
        </p:nvSpPr>
        <p:spPr>
          <a:xfrm flipH="1">
            <a:off x="6955236" y="-50196"/>
            <a:ext cx="2212080" cy="6908196"/>
          </a:xfrm>
          <a:prstGeom prst="rtTriangle">
            <a:avLst/>
          </a:prstGeom>
          <a:solidFill>
            <a:srgbClr val="9652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" name="Trójkąt równoramienny 13"/>
          <p:cNvSpPr/>
          <p:nvPr/>
        </p:nvSpPr>
        <p:spPr>
          <a:xfrm rot="10800000">
            <a:off x="4772705" y="38517"/>
            <a:ext cx="4394611" cy="6874730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06926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nia\Desktop\shutter\29\shutterstock_216047965 [Przekonwertowany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7641" y="476672"/>
            <a:ext cx="6963438" cy="5688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Prostokąt 27"/>
          <p:cNvSpPr/>
          <p:nvPr/>
        </p:nvSpPr>
        <p:spPr>
          <a:xfrm>
            <a:off x="6095715" y="3438064"/>
            <a:ext cx="3041780" cy="3427415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9" name="Prostokąt 28"/>
          <p:cNvSpPr/>
          <p:nvPr/>
        </p:nvSpPr>
        <p:spPr>
          <a:xfrm>
            <a:off x="6095715" y="23060"/>
            <a:ext cx="3041780" cy="341500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0" name="Prostokąt 29"/>
          <p:cNvSpPr/>
          <p:nvPr/>
        </p:nvSpPr>
        <p:spPr>
          <a:xfrm>
            <a:off x="2991873" y="-32502"/>
            <a:ext cx="3125420" cy="3470566"/>
          </a:xfrm>
          <a:prstGeom prst="rect">
            <a:avLst/>
          </a:prstGeom>
          <a:solidFill>
            <a:schemeClr val="accent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1" name="Prostokąt 30"/>
          <p:cNvSpPr/>
          <p:nvPr/>
        </p:nvSpPr>
        <p:spPr>
          <a:xfrm>
            <a:off x="0" y="3438065"/>
            <a:ext cx="3041780" cy="345968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2" name="Prostokąt 31"/>
          <p:cNvSpPr/>
          <p:nvPr/>
        </p:nvSpPr>
        <p:spPr>
          <a:xfrm>
            <a:off x="-49907" y="-73571"/>
            <a:ext cx="3041780" cy="3511636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3" name="Prostokąt 32"/>
          <p:cNvSpPr/>
          <p:nvPr/>
        </p:nvSpPr>
        <p:spPr>
          <a:xfrm>
            <a:off x="2991873" y="3398314"/>
            <a:ext cx="3125419" cy="349943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50144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C:\Users\Anna Musielak\Desktop\gr\kukurydz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315375"/>
            <a:ext cx="1512168" cy="2243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Anna Musielak\Desktop\gr\siano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412181"/>
            <a:ext cx="2016224" cy="1149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Anna Musielak\Desktop\gr\rolnik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5367" y="3416540"/>
            <a:ext cx="1698253" cy="1308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Users\Anna Musielak\Desktop\gr\młyn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1708" y="-2"/>
            <a:ext cx="1831975" cy="2282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C:\Users\Anna Musielak\Desktop\gr\doubledecker kolor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628" y="2282823"/>
            <a:ext cx="2243137" cy="1938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Users\Anna Musielak\Desktop\gr\samochód 2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9269" y="5445225"/>
            <a:ext cx="2982967" cy="870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Anna Musielak\Desktop\gr\traktor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4725143"/>
            <a:ext cx="2577331" cy="1764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Anna Musielak\Desktop\gr\sygnalizatory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959087"/>
            <a:ext cx="3241438" cy="2914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Anna Musielak\Desktop\gr\supermarket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82" y="343786"/>
            <a:ext cx="2602208" cy="1789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1852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631222" y="230110"/>
            <a:ext cx="50162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b="1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farm</a:t>
            </a:r>
            <a:endParaRPr lang="en-GB" sz="6000" b="1" dirty="0">
              <a:solidFill>
                <a:srgbClr val="0070C0"/>
              </a:solidFill>
              <a:latin typeface="Baskerville Old Face" panose="02020602080505020303" pitchFamily="18" charset="0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1285457" y="5445224"/>
            <a:ext cx="510095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b="1" dirty="0" err="1" smtClean="0">
                <a:solidFill>
                  <a:srgbClr val="C00000"/>
                </a:solidFill>
                <a:latin typeface="Graphite Std Light Narrow" pitchFamily="66" charset="0"/>
              </a:rPr>
              <a:t>traffic</a:t>
            </a:r>
            <a:endParaRPr lang="en-GB" sz="6000" b="1" dirty="0">
              <a:solidFill>
                <a:srgbClr val="C00000"/>
              </a:solidFill>
              <a:latin typeface="Graphite Std Light Narrow" pitchFamily="66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971600" y="2348880"/>
            <a:ext cx="702825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b="1" dirty="0" err="1" smtClean="0">
                <a:solidFill>
                  <a:srgbClr val="00B050"/>
                </a:solidFill>
                <a:latin typeface="Monotype Corsiva" panose="03010101010201010101" pitchFamily="66" charset="0"/>
              </a:rPr>
              <a:t>fields</a:t>
            </a:r>
            <a:endParaRPr lang="en-GB" sz="6000" b="1" dirty="0">
              <a:solidFill>
                <a:srgbClr val="00B05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4" name="pole tekstowe 13"/>
          <p:cNvSpPr txBox="1"/>
          <p:nvPr/>
        </p:nvSpPr>
        <p:spPr>
          <a:xfrm>
            <a:off x="4860031" y="208541"/>
            <a:ext cx="461397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b="1" dirty="0" err="1" smtClean="0">
                <a:solidFill>
                  <a:srgbClr val="FFC000"/>
                </a:solidFill>
                <a:latin typeface="Bradley Hand ITC" panose="03070402050302030203" pitchFamily="66" charset="0"/>
              </a:rPr>
              <a:t>cars</a:t>
            </a:r>
            <a:endParaRPr lang="en-GB" sz="6000" b="1" dirty="0">
              <a:solidFill>
                <a:srgbClr val="FFC000"/>
              </a:solidFill>
              <a:latin typeface="Bradley Hand ITC" panose="03070402050302030203" pitchFamily="66" charset="0"/>
            </a:endParaRPr>
          </a:p>
        </p:txBody>
      </p:sp>
      <p:sp>
        <p:nvSpPr>
          <p:cNvPr id="15" name="pole tekstowe 14"/>
          <p:cNvSpPr txBox="1"/>
          <p:nvPr/>
        </p:nvSpPr>
        <p:spPr>
          <a:xfrm>
            <a:off x="3139357" y="4470002"/>
            <a:ext cx="537784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b="1" dirty="0" smtClean="0">
                <a:solidFill>
                  <a:schemeClr val="accent2">
                    <a:lumMod val="50000"/>
                  </a:schemeClr>
                </a:solidFill>
                <a:latin typeface="Tekton Pro Cond" pitchFamily="34" charset="-18"/>
              </a:rPr>
              <a:t>supermarkets</a:t>
            </a:r>
            <a:endParaRPr lang="en-GB" sz="6000" b="1" dirty="0">
              <a:solidFill>
                <a:schemeClr val="accent2">
                  <a:lumMod val="50000"/>
                </a:schemeClr>
              </a:solidFill>
              <a:latin typeface="Tekton Pro Cond" pitchFamily="34" charset="-18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591950" y="3761744"/>
            <a:ext cx="582103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Gadugi" panose="020B0502040204020203" pitchFamily="34" charset="0"/>
              </a:rPr>
              <a:t>tractors</a:t>
            </a:r>
            <a:endParaRPr lang="en-GB" sz="6000" b="1" dirty="0">
              <a:solidFill>
                <a:schemeClr val="accent2">
                  <a:lumMod val="60000"/>
                  <a:lumOff val="40000"/>
                </a:schemeClr>
              </a:solidFill>
              <a:latin typeface="Gadugi" panose="020B0502040204020203" pitchFamily="34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3463927" y="1528872"/>
            <a:ext cx="537784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b="1" dirty="0">
                <a:latin typeface="Yu Mincho Demibold" panose="02020600000000000000" pitchFamily="18" charset="-128"/>
                <a:ea typeface="Yu Mincho Demibold" panose="02020600000000000000" pitchFamily="18" charset="-128"/>
              </a:rPr>
              <a:t>f</a:t>
            </a:r>
            <a:r>
              <a:rPr lang="pl-PL" sz="6000" b="1" dirty="0" smtClean="0">
                <a:latin typeface="Yu Mincho Demibold" panose="02020600000000000000" pitchFamily="18" charset="-128"/>
                <a:ea typeface="Yu Mincho Demibold" panose="02020600000000000000" pitchFamily="18" charset="-128"/>
              </a:rPr>
              <a:t>arm </a:t>
            </a:r>
            <a:r>
              <a:rPr lang="pl-PL" sz="6000" b="1" dirty="0" err="1" smtClean="0">
                <a:latin typeface="Yu Mincho Demibold" panose="02020600000000000000" pitchFamily="18" charset="-128"/>
                <a:ea typeface="Yu Mincho Demibold" panose="02020600000000000000" pitchFamily="18" charset="-128"/>
              </a:rPr>
              <a:t>animals</a:t>
            </a:r>
            <a:endParaRPr lang="en-GB" sz="6000" b="1" dirty="0">
              <a:latin typeface="Yu Mincho Demibold" panose="02020600000000000000" pitchFamily="18" charset="-128"/>
              <a:ea typeface="Yu Mincho Demibold" panose="02020600000000000000" pitchFamily="18" charset="-128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4716016" y="3117083"/>
            <a:ext cx="510095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b="1" dirty="0" smtClean="0">
                <a:solidFill>
                  <a:srgbClr val="7030A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 </a:t>
            </a:r>
            <a:r>
              <a:rPr lang="pl-PL" sz="6000" b="1" dirty="0" err="1" smtClean="0">
                <a:solidFill>
                  <a:srgbClr val="7030A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noise</a:t>
            </a:r>
            <a:endParaRPr lang="en-GB" sz="6000" b="1" dirty="0">
              <a:solidFill>
                <a:srgbClr val="7030A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720856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4" grpId="0"/>
      <p:bldP spid="7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Anna Musielak\Desktop\gr\kura zamknięte oko kolor jpg 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073" y="2988538"/>
            <a:ext cx="1331629" cy="1319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Anna Musielak\Desktop\gr\krowa kolor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36" y="295807"/>
            <a:ext cx="4002087" cy="244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Anna Musielak\Desktop\gr\świnia kolor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896812"/>
            <a:ext cx="2291794" cy="1420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Anna Musielak\Desktop\gr\kucyk kolor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835884"/>
            <a:ext cx="2847142" cy="2481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Anna Musielak\Desktop\gr\kurczak kolor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7339" y="1725351"/>
            <a:ext cx="702468" cy="1012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C:\Users\Anna Musielak\Desktop\gr\owca biała kolo nowa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0534" y="2830640"/>
            <a:ext cx="1852368" cy="2126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C:\Users\Anna Musielak\Desktop\gr\cielak kolor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620688"/>
            <a:ext cx="1480272" cy="1904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8886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Anna Musielak\Desktop\gr\kaczątko kolo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2042" y="4971660"/>
            <a:ext cx="864096" cy="1064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Anna Musielak\Desktop\gr\chatka kolor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030" y="221519"/>
            <a:ext cx="3187620" cy="2271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Anna Musielak\Desktop\gr\jagnię czarne kolor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3096" y="2192903"/>
            <a:ext cx="846084" cy="888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Anna Musielak\Desktop\gr\kot czarny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794" y="4221088"/>
            <a:ext cx="759350" cy="1282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C:\Users\Anna Musielak\Desktop\gr\siano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313" y="4923540"/>
            <a:ext cx="2424312" cy="1381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7" descr="C:\Users\Anna Musielak\Desktop\gr\słonecznik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518" y="3804129"/>
            <a:ext cx="3179144" cy="2232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4553988" y="692696"/>
            <a:ext cx="41224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The </a:t>
            </a:r>
            <a:r>
              <a:rPr lang="pl-PL" dirty="0" err="1" smtClean="0"/>
              <a:t>lamb</a:t>
            </a:r>
            <a:r>
              <a:rPr lang="pl-PL" dirty="0" smtClean="0"/>
              <a:t> </a:t>
            </a:r>
            <a:r>
              <a:rPr lang="pl-PL" dirty="0" err="1" smtClean="0"/>
              <a:t>is</a:t>
            </a:r>
            <a:r>
              <a:rPr lang="pl-PL" dirty="0" smtClean="0"/>
              <a:t> ….. the </a:t>
            </a:r>
            <a:r>
              <a:rPr lang="pl-PL" dirty="0" err="1" smtClean="0"/>
              <a:t>house</a:t>
            </a:r>
            <a:r>
              <a:rPr lang="pl-PL" dirty="0"/>
              <a:t>.</a:t>
            </a:r>
            <a:endParaRPr lang="en-GB" dirty="0"/>
          </a:p>
        </p:txBody>
      </p:sp>
      <p:sp>
        <p:nvSpPr>
          <p:cNvPr id="9" name="pole tekstowe 8"/>
          <p:cNvSpPr txBox="1"/>
          <p:nvPr/>
        </p:nvSpPr>
        <p:spPr>
          <a:xfrm>
            <a:off x="4644560" y="1700808"/>
            <a:ext cx="41224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The </a:t>
            </a:r>
            <a:r>
              <a:rPr lang="pl-PL" dirty="0" err="1" smtClean="0"/>
              <a:t>duck</a:t>
            </a:r>
            <a:r>
              <a:rPr lang="pl-PL" dirty="0" smtClean="0"/>
              <a:t>  </a:t>
            </a:r>
            <a:r>
              <a:rPr lang="pl-PL" dirty="0" err="1" smtClean="0"/>
              <a:t>is</a:t>
            </a:r>
            <a:r>
              <a:rPr lang="pl-PL" dirty="0" smtClean="0"/>
              <a:t> ….. </a:t>
            </a:r>
            <a:r>
              <a:rPr lang="pl-PL" dirty="0"/>
              <a:t>t</a:t>
            </a:r>
            <a:r>
              <a:rPr lang="pl-PL" dirty="0" smtClean="0"/>
              <a:t>he </a:t>
            </a:r>
            <a:r>
              <a:rPr lang="pl-PL" dirty="0" err="1" smtClean="0"/>
              <a:t>two</a:t>
            </a:r>
            <a:r>
              <a:rPr lang="pl-PL" dirty="0" smtClean="0"/>
              <a:t> </a:t>
            </a:r>
            <a:r>
              <a:rPr lang="pl-PL" dirty="0" err="1" smtClean="0"/>
              <a:t>sunflowers</a:t>
            </a:r>
            <a:r>
              <a:rPr lang="pl-PL" dirty="0" smtClean="0"/>
              <a:t>.</a:t>
            </a:r>
            <a:endParaRPr lang="en-GB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553988" y="2897008"/>
            <a:ext cx="41224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The </a:t>
            </a:r>
            <a:r>
              <a:rPr lang="pl-PL" dirty="0" err="1" smtClean="0"/>
              <a:t>cat</a:t>
            </a:r>
            <a:r>
              <a:rPr lang="pl-PL" dirty="0" smtClean="0"/>
              <a:t> </a:t>
            </a:r>
            <a:r>
              <a:rPr lang="pl-PL" dirty="0" err="1" smtClean="0"/>
              <a:t>is</a:t>
            </a:r>
            <a:r>
              <a:rPr lang="pl-PL" dirty="0" smtClean="0"/>
              <a:t> ….. the </a:t>
            </a:r>
            <a:r>
              <a:rPr lang="pl-PL" dirty="0" err="1" smtClean="0"/>
              <a:t>haystack</a:t>
            </a:r>
            <a:r>
              <a:rPr lang="pl-PL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747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/>
          <p:cNvSpPr txBox="1"/>
          <p:nvPr/>
        </p:nvSpPr>
        <p:spPr>
          <a:xfrm>
            <a:off x="5760132" y="2352075"/>
            <a:ext cx="24482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err="1" smtClean="0"/>
              <a:t>cars</a:t>
            </a:r>
            <a:endParaRPr lang="en-GB" sz="40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1835696" y="2182798"/>
            <a:ext cx="29523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err="1" smtClean="0"/>
              <a:t>are</a:t>
            </a:r>
            <a:endParaRPr lang="en-GB" sz="4000" dirty="0"/>
          </a:p>
        </p:txBody>
      </p:sp>
      <p:sp>
        <p:nvSpPr>
          <p:cNvPr id="6" name="pole tekstowe 5"/>
          <p:cNvSpPr txBox="1"/>
          <p:nvPr/>
        </p:nvSpPr>
        <p:spPr>
          <a:xfrm>
            <a:off x="3334740" y="1112550"/>
            <a:ext cx="16561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smtClean="0"/>
              <a:t>the</a:t>
            </a:r>
            <a:endParaRPr lang="en-GB" sz="4000" dirty="0"/>
          </a:p>
        </p:txBody>
      </p:sp>
      <p:sp>
        <p:nvSpPr>
          <p:cNvPr id="7" name="pole tekstowe 6"/>
          <p:cNvSpPr txBox="1"/>
          <p:nvPr/>
        </p:nvSpPr>
        <p:spPr>
          <a:xfrm>
            <a:off x="5863560" y="404664"/>
            <a:ext cx="20162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err="1" smtClean="0"/>
              <a:t>going</a:t>
            </a:r>
            <a:endParaRPr lang="en-GB" sz="40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833601" y="970618"/>
            <a:ext cx="13681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smtClean="0"/>
              <a:t>fast</a:t>
            </a:r>
            <a:endParaRPr lang="en-GB" sz="40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1863120" y="5612070"/>
            <a:ext cx="63306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dirty="0" smtClean="0"/>
              <a:t>The </a:t>
            </a:r>
            <a:r>
              <a:rPr lang="pl-PL" sz="4000" b="1" dirty="0" err="1" smtClean="0"/>
              <a:t>cars</a:t>
            </a:r>
            <a:r>
              <a:rPr lang="pl-PL" sz="4000" b="1" dirty="0" smtClean="0"/>
              <a:t> </a:t>
            </a:r>
            <a:r>
              <a:rPr lang="pl-PL" sz="4000" b="1" dirty="0" err="1" smtClean="0"/>
              <a:t>are</a:t>
            </a:r>
            <a:r>
              <a:rPr lang="pl-PL" sz="4000" b="1" dirty="0" smtClean="0"/>
              <a:t> </a:t>
            </a:r>
            <a:r>
              <a:rPr lang="pl-PL" sz="4000" b="1" dirty="0" err="1" smtClean="0"/>
              <a:t>going</a:t>
            </a:r>
            <a:r>
              <a:rPr lang="pl-PL" sz="4000" b="1" dirty="0" smtClean="0"/>
              <a:t> </a:t>
            </a:r>
            <a:r>
              <a:rPr lang="pl-PL" sz="4000" b="1" dirty="0" smtClean="0"/>
              <a:t>fast. </a:t>
            </a:r>
            <a:endParaRPr lang="en-GB" sz="4000" b="1" dirty="0"/>
          </a:p>
        </p:txBody>
      </p:sp>
      <p:pic>
        <p:nvPicPr>
          <p:cNvPr id="1026" name="Picture 2" descr="C:\Users\Anna Musielak\Desktop\gr\samochód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077072"/>
            <a:ext cx="1800200" cy="703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nna Musielak\Desktop\gr\samochód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234507"/>
            <a:ext cx="1911349" cy="746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nna Musielak\Desktop\gr\samochód 2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2238" y="3368548"/>
            <a:ext cx="2426762" cy="708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7788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/>
          <p:cNvSpPr txBox="1"/>
          <p:nvPr/>
        </p:nvSpPr>
        <p:spPr>
          <a:xfrm>
            <a:off x="5760132" y="2352075"/>
            <a:ext cx="24482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err="1" smtClean="0"/>
              <a:t>loud</a:t>
            </a:r>
            <a:endParaRPr lang="en-GB" sz="40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1835696" y="2182798"/>
            <a:ext cx="29523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err="1" smtClean="0"/>
              <a:t>birds</a:t>
            </a:r>
            <a:endParaRPr lang="en-GB" sz="4000" dirty="0"/>
          </a:p>
        </p:txBody>
      </p:sp>
      <p:sp>
        <p:nvSpPr>
          <p:cNvPr id="6" name="pole tekstowe 5"/>
          <p:cNvSpPr txBox="1"/>
          <p:nvPr/>
        </p:nvSpPr>
        <p:spPr>
          <a:xfrm>
            <a:off x="3981396" y="1112550"/>
            <a:ext cx="16561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smtClean="0"/>
              <a:t>the</a:t>
            </a:r>
            <a:endParaRPr lang="en-GB" sz="4000" dirty="0"/>
          </a:p>
        </p:txBody>
      </p:sp>
      <p:sp>
        <p:nvSpPr>
          <p:cNvPr id="7" name="pole tekstowe 6"/>
          <p:cNvSpPr txBox="1"/>
          <p:nvPr/>
        </p:nvSpPr>
        <p:spPr>
          <a:xfrm>
            <a:off x="5863560" y="404664"/>
            <a:ext cx="20162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err="1" smtClean="0"/>
              <a:t>are</a:t>
            </a:r>
            <a:endParaRPr lang="en-GB" sz="40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833600" y="970618"/>
            <a:ext cx="20822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err="1" smtClean="0"/>
              <a:t>singing</a:t>
            </a:r>
            <a:endParaRPr lang="en-GB" sz="40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1863120" y="5612070"/>
            <a:ext cx="63306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dirty="0" smtClean="0"/>
              <a:t>The </a:t>
            </a:r>
            <a:r>
              <a:rPr lang="pl-PL" sz="4000" b="1" dirty="0" err="1" smtClean="0"/>
              <a:t>birds</a:t>
            </a:r>
            <a:r>
              <a:rPr lang="pl-PL" sz="4000" b="1" dirty="0" smtClean="0"/>
              <a:t> </a:t>
            </a:r>
            <a:r>
              <a:rPr lang="pl-PL" sz="4000" b="1" dirty="0" err="1" smtClean="0"/>
              <a:t>are</a:t>
            </a:r>
            <a:r>
              <a:rPr lang="pl-PL" sz="4000" b="1" dirty="0" smtClean="0"/>
              <a:t> </a:t>
            </a:r>
            <a:r>
              <a:rPr lang="pl-PL" sz="4000" b="1" dirty="0" err="1" smtClean="0"/>
              <a:t>singing</a:t>
            </a:r>
            <a:r>
              <a:rPr lang="pl-PL" sz="4000" b="1" dirty="0" smtClean="0"/>
              <a:t> </a:t>
            </a:r>
            <a:r>
              <a:rPr lang="pl-PL" sz="4000" b="1" dirty="0" err="1" smtClean="0"/>
              <a:t>loud</a:t>
            </a:r>
            <a:r>
              <a:rPr lang="pl-PL" sz="4000" b="1" dirty="0" smtClean="0"/>
              <a:t>. </a:t>
            </a:r>
            <a:endParaRPr lang="en-GB" sz="4000" b="1" dirty="0"/>
          </a:p>
        </p:txBody>
      </p:sp>
      <p:pic>
        <p:nvPicPr>
          <p:cNvPr id="2050" name="Picture 2" descr="C:\Users\Anna Musielak\Desktop\gr\ptak kolor jp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7326" y="3356992"/>
            <a:ext cx="1481137" cy="1090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nna Musielak\Desktop\gr\nutka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4268" y="4075211"/>
            <a:ext cx="684213" cy="934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C:\Users\Anna Musielak\Desktop\gr\nutka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1238" y="3666530"/>
            <a:ext cx="684213" cy="934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C:\Users\Anna Musielak\Desktop\gr\nutka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8774" y="2706018"/>
            <a:ext cx="684213" cy="934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C:\Users\Anna Musielak\Desktop\gr\ptak kolor jp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6189" y="4002623"/>
            <a:ext cx="1481137" cy="1090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8364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/>
          <p:cNvSpPr txBox="1"/>
          <p:nvPr/>
        </p:nvSpPr>
        <p:spPr>
          <a:xfrm>
            <a:off x="6120172" y="1743116"/>
            <a:ext cx="24482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err="1" smtClean="0"/>
              <a:t>playing</a:t>
            </a:r>
            <a:endParaRPr lang="en-GB" sz="40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3765372" y="1988840"/>
            <a:ext cx="8066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smtClean="0"/>
              <a:t>in </a:t>
            </a:r>
            <a:endParaRPr lang="en-GB" sz="4000" dirty="0"/>
          </a:p>
        </p:txBody>
      </p:sp>
      <p:sp>
        <p:nvSpPr>
          <p:cNvPr id="6" name="pole tekstowe 5"/>
          <p:cNvSpPr txBox="1"/>
          <p:nvPr/>
        </p:nvSpPr>
        <p:spPr>
          <a:xfrm>
            <a:off x="2078401" y="82035"/>
            <a:ext cx="16561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smtClean="0"/>
              <a:t>the</a:t>
            </a:r>
            <a:endParaRPr lang="en-GB" sz="4000" dirty="0"/>
          </a:p>
        </p:txBody>
      </p:sp>
      <p:sp>
        <p:nvSpPr>
          <p:cNvPr id="7" name="pole tekstowe 6"/>
          <p:cNvSpPr txBox="1"/>
          <p:nvPr/>
        </p:nvSpPr>
        <p:spPr>
          <a:xfrm>
            <a:off x="6552220" y="343388"/>
            <a:ext cx="20162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err="1" smtClean="0"/>
              <a:t>children</a:t>
            </a:r>
            <a:endParaRPr lang="en-GB" sz="40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539552" y="758607"/>
            <a:ext cx="20822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err="1" smtClean="0"/>
              <a:t>are</a:t>
            </a:r>
            <a:endParaRPr lang="en-GB" sz="40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287114" y="5935174"/>
            <a:ext cx="88568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smtClean="0"/>
              <a:t>The </a:t>
            </a:r>
            <a:r>
              <a:rPr lang="pl-PL" sz="3600" b="1" dirty="0" err="1" smtClean="0"/>
              <a:t>children</a:t>
            </a:r>
            <a:r>
              <a:rPr lang="pl-PL" sz="3600" b="1" dirty="0" smtClean="0"/>
              <a:t> </a:t>
            </a:r>
            <a:r>
              <a:rPr lang="pl-PL" sz="3600" b="1" dirty="0" err="1" smtClean="0"/>
              <a:t>are</a:t>
            </a:r>
            <a:r>
              <a:rPr lang="pl-PL" sz="3600" b="1" dirty="0" smtClean="0"/>
              <a:t> </a:t>
            </a:r>
            <a:r>
              <a:rPr lang="pl-PL" sz="3600" b="1" dirty="0" err="1" smtClean="0"/>
              <a:t>playing</a:t>
            </a:r>
            <a:r>
              <a:rPr lang="pl-PL" sz="3600" b="1" dirty="0" smtClean="0"/>
              <a:t> football in the park. </a:t>
            </a:r>
            <a:endParaRPr lang="en-GB" sz="3600" b="1" dirty="0"/>
          </a:p>
        </p:txBody>
      </p:sp>
      <p:sp>
        <p:nvSpPr>
          <p:cNvPr id="16" name="pole tekstowe 15"/>
          <p:cNvSpPr txBox="1"/>
          <p:nvPr/>
        </p:nvSpPr>
        <p:spPr>
          <a:xfrm>
            <a:off x="315715" y="1988840"/>
            <a:ext cx="16561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smtClean="0"/>
              <a:t>The</a:t>
            </a:r>
            <a:endParaRPr lang="en-GB" sz="4000" dirty="0"/>
          </a:p>
        </p:txBody>
      </p:sp>
      <p:sp>
        <p:nvSpPr>
          <p:cNvPr id="17" name="pole tekstowe 16"/>
          <p:cNvSpPr txBox="1"/>
          <p:nvPr/>
        </p:nvSpPr>
        <p:spPr>
          <a:xfrm>
            <a:off x="2267744" y="1035230"/>
            <a:ext cx="29523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smtClean="0"/>
              <a:t>park.</a:t>
            </a:r>
            <a:endParaRPr lang="en-GB" sz="4000" dirty="0"/>
          </a:p>
        </p:txBody>
      </p:sp>
      <p:pic>
        <p:nvPicPr>
          <p:cNvPr id="4099" name="Picture 3" descr="C:\Users\Anna Musielak\Desktop\gr\kasztanowiec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517" y="2390028"/>
            <a:ext cx="2936632" cy="3221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Anna Musielak\Desktop\gr\klo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199" y="2780928"/>
            <a:ext cx="2752379" cy="2821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Anna Musielak\Desktop\gr\chłopiec z piłką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7558" y="3784610"/>
            <a:ext cx="1106002" cy="1574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Anna Musielak\Desktop\gr\dziewczynka biegnie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3930" y="4005064"/>
            <a:ext cx="761310" cy="1399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pole tekstowe 19"/>
          <p:cNvSpPr txBox="1"/>
          <p:nvPr/>
        </p:nvSpPr>
        <p:spPr>
          <a:xfrm>
            <a:off x="4222398" y="849830"/>
            <a:ext cx="24482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smtClean="0"/>
              <a:t>football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4045314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4865</TotalTime>
  <Words>509</Words>
  <Application>Microsoft Office PowerPoint</Application>
  <PresentationFormat>Pokaz na ekranie (4:3)</PresentationFormat>
  <Paragraphs>66</Paragraphs>
  <Slides>11</Slides>
  <Notes>11</Notes>
  <HiddenSlides>0</HiddenSlides>
  <MMClips>0</MMClips>
  <ScaleCrop>false</ScaleCrop>
  <HeadingPairs>
    <vt:vector size="6" baseType="variant">
      <vt:variant>
        <vt:lpstr>Używane czcionki</vt:lpstr>
      </vt:variant>
      <vt:variant>
        <vt:i4>11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11</vt:i4>
      </vt:variant>
    </vt:vector>
  </HeadingPairs>
  <TitlesOfParts>
    <vt:vector size="23" baseType="lpstr">
      <vt:lpstr>Arial</vt:lpstr>
      <vt:lpstr>Baskerville Old Face</vt:lpstr>
      <vt:lpstr>Bradley Hand ITC</vt:lpstr>
      <vt:lpstr>Calibri</vt:lpstr>
      <vt:lpstr>Gadugi</vt:lpstr>
      <vt:lpstr>Graphite Std Light Narrow</vt:lpstr>
      <vt:lpstr>Monotype Corsiva</vt:lpstr>
      <vt:lpstr>Narkisim</vt:lpstr>
      <vt:lpstr>Tekton Pro Cond</vt:lpstr>
      <vt:lpstr>Times New Roman</vt:lpstr>
      <vt:lpstr>Yu Mincho Demibold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Anna Musielak</dc:creator>
  <cp:lastModifiedBy>Admin</cp:lastModifiedBy>
  <cp:revision>38</cp:revision>
  <dcterms:created xsi:type="dcterms:W3CDTF">2015-03-13T10:06:13Z</dcterms:created>
  <dcterms:modified xsi:type="dcterms:W3CDTF">2015-07-14T12:01:22Z</dcterms:modified>
</cp:coreProperties>
</file>