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56" r:id="rId3"/>
    <p:sldId id="258" r:id="rId4"/>
    <p:sldId id="257" r:id="rId5"/>
    <p:sldId id="269" r:id="rId6"/>
    <p:sldId id="259" r:id="rId7"/>
    <p:sldId id="261" r:id="rId8"/>
    <p:sldId id="260" r:id="rId9"/>
    <p:sldId id="262" r:id="rId10"/>
    <p:sldId id="267" r:id="rId11"/>
    <p:sldId id="264" r:id="rId12"/>
    <p:sldId id="265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37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542698-EC04-41E0-A60C-5B79A0A4668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67829-23D0-49DB-BE26-AC29168844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64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(PL) Nauczyciel wprowadza temat pytając o wiedzę na temat pszczół. Czy się różnią od os? Co dzieci o nich wiedzą? </a:t>
            </a:r>
          </a:p>
          <a:p>
            <a:r>
              <a:rPr lang="pl-PL" dirty="0" smtClean="0"/>
              <a:t>(ENG) Nauczyciel wprowadza angielskie słownictwo – bee, </a:t>
            </a:r>
            <a:r>
              <a:rPr lang="pl-PL" dirty="0" err="1" smtClean="0"/>
              <a:t>honey</a:t>
            </a:r>
            <a:r>
              <a:rPr lang="pl-PL" dirty="0" smtClean="0"/>
              <a:t>, </a:t>
            </a:r>
            <a:r>
              <a:rPr lang="pl-PL" dirty="0" err="1" smtClean="0"/>
              <a:t>hive</a:t>
            </a:r>
            <a:r>
              <a:rPr lang="pl-PL" dirty="0" smtClean="0"/>
              <a:t> – </a:t>
            </a:r>
            <a:r>
              <a:rPr lang="pl-PL" dirty="0" err="1" smtClean="0"/>
              <a:t>honeybee</a:t>
            </a:r>
            <a:r>
              <a:rPr lang="pl-PL" dirty="0" smtClean="0"/>
              <a:t>, </a:t>
            </a:r>
            <a:r>
              <a:rPr lang="pl-PL" dirty="0" err="1" smtClean="0"/>
              <a:t>beehive</a:t>
            </a:r>
            <a:endParaRPr lang="pl-PL" dirty="0" smtClean="0"/>
          </a:p>
          <a:p>
            <a:pPr rtl="0"/>
            <a:endParaRPr lang="pl-PL" dirty="0" smtClean="0"/>
          </a:p>
          <a:p>
            <a:pPr rtl="0"/>
            <a:r>
              <a:rPr lang="pl-PL" dirty="0" smtClean="0"/>
              <a:t>Dodatkowe informacje</a:t>
            </a:r>
            <a:r>
              <a:rPr lang="pl-PL" baseline="0" dirty="0" smtClean="0"/>
              <a:t> (źródło </a:t>
            </a:r>
            <a:r>
              <a:rPr lang="pl-PL" baseline="0" dirty="0" err="1" smtClean="0"/>
              <a:t>wikipedia</a:t>
            </a:r>
            <a:r>
              <a:rPr lang="pl-PL" baseline="0" dirty="0" smtClean="0"/>
              <a:t>)</a:t>
            </a:r>
            <a:r>
              <a:rPr lang="pl-PL" b="1" dirty="0" smtClean="0">
                <a:effectLst/>
              </a:rPr>
              <a:t> Pszczoła miodna</a:t>
            </a:r>
            <a:r>
              <a:rPr lang="pl-PL" dirty="0" smtClean="0">
                <a:effectLst/>
              </a:rPr>
              <a:t> gatunek owada błonkoskrzydłego</a:t>
            </a:r>
            <a:r>
              <a:rPr lang="pl-PL" baseline="0" dirty="0" smtClean="0">
                <a:effectLst/>
              </a:rPr>
              <a:t> </a:t>
            </a:r>
            <a:r>
              <a:rPr lang="pl-PL" dirty="0" smtClean="0">
                <a:effectLst/>
              </a:rPr>
              <a:t>z rodziny pszczołowatych, obejmującej gatunki wytwarzające miód. Pszczoły miodne zbierają nektar i pyłek kwiatów, który jest ich pożywieniem. Do produktów pszczół miodnych należą m.in.: miód i wosk Pszczoła unosi się w powietrzu dzięki pracy dwóch par skrzydeł zbudowanych z przezroczystej błony. Jedna z trzech par nóg posiada specjalne poduszki zatrzymujące pyłek. Posiadają też narząd obronny – żądło. Znajduje się ono na końcu odwłoku i może zostać przez zagrożonego owada wprowadzone do ciała innego zwierzęcia. Żądlenie bezkręgowców o miękkim ciele nie przynosi żądlącej pszczole większych szkód, natomiast użądlenie większego zwierzęcia (kręgowca) kończy się śmiercią pszczoły.</a:t>
            </a:r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721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(PL) Nauczyciel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omawia z uczniami etapy powstawania miodu.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Miód jest naturalną słodką substancją wytworzoną przez pszczoły miodne (Apis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mellifera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z nektaru kwiatów (miód nektarowy) lub soku, który pszczoły pozyskują przy współudziale innych owadów, wysysających soki z żywych części roślin (miód spadziowy). Poza ww. miodami rozróżniamy jeszcze miody mieszane nektarowo-spadziowe</a:t>
            </a:r>
            <a:endParaRPr lang="pl-PL" dirty="0" smtClean="0"/>
          </a:p>
          <a:p>
            <a:r>
              <a:rPr lang="pl-PL" dirty="0" smtClean="0"/>
              <a:t>Więcej informacji o powstawaniu miodu na : </a:t>
            </a:r>
            <a:r>
              <a:rPr lang="en-GB" dirty="0" smtClean="0"/>
              <a:t>http://miodkupujeszpszczolyratujesz.pl/jak-powstaje-miod</a:t>
            </a:r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(ANG) Nauczyciel omawia </a:t>
            </a:r>
            <a:r>
              <a:rPr lang="pl-PL" dirty="0" err="1" smtClean="0"/>
              <a:t>posczególne</a:t>
            </a:r>
            <a:r>
              <a:rPr lang="pl-PL" dirty="0" smtClean="0"/>
              <a:t> etapy powstawania miodu, nazywając obrazki: Bee, flower, </a:t>
            </a:r>
            <a:r>
              <a:rPr lang="pl-PL" dirty="0" err="1" smtClean="0"/>
              <a:t>beehive</a:t>
            </a:r>
            <a:r>
              <a:rPr lang="pl-PL" dirty="0" smtClean="0"/>
              <a:t>, </a:t>
            </a:r>
            <a:r>
              <a:rPr lang="pl-PL" dirty="0" err="1" smtClean="0"/>
              <a:t>honeycomb</a:t>
            </a:r>
            <a:r>
              <a:rPr lang="pl-PL" dirty="0" smtClean="0"/>
              <a:t>, </a:t>
            </a:r>
            <a:r>
              <a:rPr lang="pl-PL" dirty="0" err="1" smtClean="0"/>
              <a:t>beekeeper</a:t>
            </a:r>
            <a:r>
              <a:rPr lang="pl-PL" dirty="0" smtClean="0"/>
              <a:t> </a:t>
            </a:r>
          </a:p>
          <a:p>
            <a:r>
              <a:rPr lang="pl-PL" dirty="0" smtClean="0"/>
              <a:t>Więcej informacji w języku angielskim</a:t>
            </a:r>
            <a:r>
              <a:rPr lang="pl-PL" baseline="0" dirty="0" smtClean="0"/>
              <a:t> na : http://www.honey.com/honey-at-home/learn-about-honey/how-honey-is-made/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361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triangle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Nauczyciel zadaje pytanie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What’s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Do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like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How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often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Bad?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Sweet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 </a:t>
            </a:r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979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dirty="0" smtClean="0"/>
              <a:t>Nauczyciel zadaje pytanie </a:t>
            </a:r>
            <a:r>
              <a:rPr lang="pl-PL" dirty="0" err="1" smtClean="0"/>
              <a:t>What’s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? </a:t>
            </a:r>
            <a:r>
              <a:rPr lang="pl-PL" dirty="0" err="1" smtClean="0"/>
              <a:t>Where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? Set of </a:t>
            </a:r>
            <a:r>
              <a:rPr lang="pl-PL" dirty="0" err="1" smtClean="0"/>
              <a:t>beehives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185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</a:t>
            </a:r>
            <a:r>
              <a:rPr lang="pl-PL" baseline="0" dirty="0" smtClean="0"/>
              <a:t> pyta dzieci  czy lubią miód, czy wiedzą dlaczego jest zdrowy. Następnie omawia zdania, prosi aby dzieci podały więcej </a:t>
            </a:r>
            <a:r>
              <a:rPr lang="pl-PL" baseline="0" dirty="0" err="1" smtClean="0"/>
              <a:t>przykłądów</a:t>
            </a:r>
            <a:r>
              <a:rPr lang="pl-PL" baseline="0" dirty="0" smtClean="0"/>
              <a:t> i zdań opisujących miód oraz jego dobroczynne właściwości(np. </a:t>
            </a:r>
            <a:r>
              <a:rPr lang="pl-PL" baseline="0" dirty="0" err="1" smtClean="0"/>
              <a:t>Honey</a:t>
            </a:r>
            <a:r>
              <a:rPr lang="pl-PL" baseline="0" dirty="0" smtClean="0"/>
              <a:t> </a:t>
            </a:r>
            <a:r>
              <a:rPr lang="pl-PL" baseline="0" dirty="0" err="1" smtClean="0"/>
              <a:t>is</a:t>
            </a:r>
            <a:r>
              <a:rPr lang="pl-PL" baseline="0" dirty="0" smtClean="0"/>
              <a:t> </a:t>
            </a:r>
            <a:r>
              <a:rPr lang="pl-PL" baseline="0" dirty="0" err="1" smtClean="0"/>
              <a:t>sweet</a:t>
            </a:r>
            <a:r>
              <a:rPr lang="pl-PL" baseline="0" dirty="0" smtClean="0"/>
              <a:t>, </a:t>
            </a:r>
            <a:r>
              <a:rPr lang="pl-PL" baseline="0" dirty="0" err="1" smtClean="0"/>
              <a:t>Honey</a:t>
            </a:r>
            <a:r>
              <a:rPr lang="pl-PL" baseline="0" dirty="0" smtClean="0"/>
              <a:t> </a:t>
            </a:r>
            <a:r>
              <a:rPr lang="pl-PL" baseline="0" dirty="0" err="1" smtClean="0"/>
              <a:t>is</a:t>
            </a:r>
            <a:r>
              <a:rPr lang="pl-PL" baseline="0" dirty="0" smtClean="0"/>
              <a:t> </a:t>
            </a:r>
            <a:r>
              <a:rPr lang="pl-PL" baseline="0" dirty="0" err="1" smtClean="0"/>
              <a:t>good</a:t>
            </a:r>
            <a:r>
              <a:rPr lang="pl-PL" baseline="0" dirty="0" smtClean="0"/>
              <a:t> for </a:t>
            </a:r>
            <a:r>
              <a:rPr lang="pl-PL" baseline="0" dirty="0" err="1" smtClean="0"/>
              <a:t>you</a:t>
            </a:r>
            <a:r>
              <a:rPr lang="pl-PL" baseline="0" dirty="0" smtClean="0"/>
              <a:t> </a:t>
            </a:r>
            <a:r>
              <a:rPr lang="pl-PL" baseline="0" dirty="0" err="1" smtClean="0"/>
              <a:t>because</a:t>
            </a:r>
            <a:r>
              <a:rPr lang="pl-PL" baseline="0" dirty="0" smtClean="0"/>
              <a:t> ….)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697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(ENG)Nauczyciel</a:t>
            </a:r>
            <a:r>
              <a:rPr lang="pl-PL" baseline="0" dirty="0" smtClean="0"/>
              <a:t> omawia z dziećmi poszczególne wyrazy zwracając ich uwagę na „część wspólną” wyrazów związanych z miodem i pszczołami – bee oraz </a:t>
            </a:r>
            <a:r>
              <a:rPr lang="pl-PL" baseline="0" dirty="0" err="1" smtClean="0"/>
              <a:t>honey</a:t>
            </a:r>
            <a:r>
              <a:rPr lang="pl-PL" baseline="0" dirty="0" smtClean="0"/>
              <a:t>. </a:t>
            </a:r>
          </a:p>
          <a:p>
            <a:r>
              <a:rPr lang="pl-PL" dirty="0" smtClean="0"/>
              <a:t> Nauczyciel prosi</a:t>
            </a:r>
            <a:r>
              <a:rPr lang="pl-PL" baseline="0" dirty="0" smtClean="0"/>
              <a:t> aby dzieci szybko powtórzyły dany wyraz zanim zniknie z tablicy.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 czyta powyższ</a:t>
            </a:r>
            <a:r>
              <a:rPr lang="pl-PL" baseline="0" dirty="0" smtClean="0"/>
              <a:t>e wyrazy, dzieci powtarzają. Następnie nauczyciel </a:t>
            </a:r>
            <a:r>
              <a:rPr lang="pl-PL" dirty="0" smtClean="0"/>
              <a:t>pyta</a:t>
            </a:r>
            <a:r>
              <a:rPr lang="pl-PL" baseline="0" dirty="0" smtClean="0"/>
              <a:t> dzieci w jaki sposób wymienione wyrazy kojarzą im się z pszczołami 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(wyrazy po kliknięciu podskakują)</a:t>
            </a:r>
            <a:r>
              <a:rPr lang="pl-PL" baseline="0" dirty="0" smtClean="0"/>
              <a:t>. Czy znają inne owady/zwierzęta, które również posiadają wymienione części?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Nauczyciel prosi aby dzieci nazwały obrazki (</a:t>
            </a:r>
            <a:r>
              <a:rPr lang="pl-PL" dirty="0" err="1" smtClean="0"/>
              <a:t>yoghurt</a:t>
            </a:r>
            <a:r>
              <a:rPr lang="pl-PL" dirty="0" smtClean="0"/>
              <a:t>, bun, </a:t>
            </a:r>
            <a:r>
              <a:rPr lang="pl-PL" dirty="0" err="1" smtClean="0"/>
              <a:t>lemon</a:t>
            </a:r>
            <a:r>
              <a:rPr lang="pl-PL" dirty="0" smtClean="0"/>
              <a:t>, </a:t>
            </a:r>
            <a:r>
              <a:rPr lang="pl-PL" dirty="0" err="1" smtClean="0"/>
              <a:t>honey</a:t>
            </a:r>
            <a:r>
              <a:rPr lang="pl-PL" dirty="0" smtClean="0"/>
              <a:t>, </a:t>
            </a:r>
            <a:r>
              <a:rPr lang="pl-PL" dirty="0" err="1" smtClean="0"/>
              <a:t>water</a:t>
            </a:r>
            <a:r>
              <a:rPr lang="pl-PL" dirty="0" smtClean="0"/>
              <a:t>, </a:t>
            </a:r>
            <a:r>
              <a:rPr lang="pl-PL" dirty="0" err="1" smtClean="0"/>
              <a:t>gingerbread</a:t>
            </a:r>
            <a:r>
              <a:rPr lang="pl-PL" baseline="0" dirty="0" smtClean="0"/>
              <a:t> </a:t>
            </a:r>
            <a:r>
              <a:rPr lang="pl-PL" baseline="0" dirty="0" err="1" smtClean="0"/>
              <a:t>man</a:t>
            </a:r>
            <a:r>
              <a:rPr lang="pl-PL" baseline="0" dirty="0" smtClean="0"/>
              <a:t>, banana. Czy potrafią podać proste przepisy z tych produktów i miodu? (Np. bułka z miodem, woda z miodem i cytryną, piernik z dodatkiem miodu, banan obtoczony w miodzie i wybranej dekoracji (czekoladowa posypka, słonecznik, chrupki kukurydziane </a:t>
            </a:r>
            <a:r>
              <a:rPr lang="pl-PL" baseline="0" dirty="0" err="1" smtClean="0"/>
              <a:t>etc</a:t>
            </a:r>
            <a:r>
              <a:rPr lang="pl-PL" baseline="0" dirty="0" smtClean="0"/>
              <a:t>…)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4206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 odsłania kolejne pola w kole, uczniowie nazywają wyrazy uzupełniając je brakującymi literami. Następnie nauczyciel wskaźnikiem rusza w kierunku zgodnym z ruchem wskazówek zegara po kole, dzieci na zmianę wołają STOP</a:t>
            </a:r>
            <a:r>
              <a:rPr lang="pl-PL" baseline="0" dirty="0" smtClean="0"/>
              <a:t> i w zależności na jakim rysunku zatrzymał się nauczyciel wołają nazwę obrazka po angielsku. Zamieniają się następnie rolami z nauczycielem.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08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Dzieci odgadują</a:t>
            </a:r>
            <a:r>
              <a:rPr lang="pl-PL" baseline="0" dirty="0" smtClean="0"/>
              <a:t> co jest na obrazku, zanim całkowicie się odsłoni.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997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658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Dzieci wykonują projekt ula i pszczół miodnych wykorzystując</a:t>
            </a:r>
            <a:r>
              <a:rPr lang="pl-PL" baseline="0" dirty="0" smtClean="0"/>
              <a:t> folię bąbelkową, farby, markery, kolorowy papier. Ul wykonany jest z farby odciśniętej na folii bąbelkowej a pszczoły z odcisków palców. Opisują projekt używając zwrotów </a:t>
            </a:r>
            <a:r>
              <a:rPr lang="pl-PL" baseline="0" dirty="0" err="1" smtClean="0"/>
              <a:t>There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is</a:t>
            </a:r>
            <a:r>
              <a:rPr lang="pl-PL" baseline="0" dirty="0" smtClean="0"/>
              <a:t>, </a:t>
            </a:r>
            <a:r>
              <a:rPr lang="pl-PL" baseline="0" dirty="0" err="1" smtClean="0"/>
              <a:t>there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are</a:t>
            </a:r>
            <a:r>
              <a:rPr lang="pl-PL" baseline="0" dirty="0" smtClean="0"/>
              <a:t>, I </a:t>
            </a:r>
            <a:r>
              <a:rPr lang="pl-PL" baseline="0" dirty="0" err="1" smtClean="0"/>
              <a:t>can</a:t>
            </a:r>
            <a:r>
              <a:rPr lang="pl-PL" baseline="0" dirty="0" smtClean="0"/>
              <a:t> </a:t>
            </a:r>
            <a:r>
              <a:rPr lang="pl-PL" baseline="0" dirty="0" err="1" smtClean="0"/>
              <a:t>see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etc</a:t>
            </a:r>
            <a:r>
              <a:rPr lang="pl-PL" baseline="0" dirty="0" smtClean="0"/>
              <a:t>….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67829-23D0-49DB-BE26-AC29168844A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074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386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640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329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540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848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45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84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777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72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644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665FE-1565-4780-8AF7-8BB1F8D2E04F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21719-BFA1-4A38-99C7-992EF00F4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311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oogle.pl/url?sa=i&amp;rct=j&amp;q=&amp;esrc=s&amp;source=images&amp;cd=&amp;cad=rja&amp;uact=8&amp;ved=0CAcQjRw&amp;url=http://www.helpingwithmath.com/printables/worksheets/fractions/fra0401identifying02.htm&amp;ei=383jVMiKC8i1Otu7gagH&amp;bvm=bv.85970519,d.ZWU&amp;psig=AFQjCNHj4i5hJzqhrtn_XqVKGhW1ub4AQg&amp;ust=1424301899983069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05160" y="2724875"/>
            <a:ext cx="48149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BEES AND HONEY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Miód</a:t>
            </a:r>
            <a:endParaRPr lang="en-GB" dirty="0"/>
          </a:p>
        </p:txBody>
      </p:sp>
      <p:pic>
        <p:nvPicPr>
          <p:cNvPr id="2050" name="Picture 2" descr="C:\Users\Anna Musielak\Desktop\tymczasowe\rabka i inne\20140801_1115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188" y="3573016"/>
            <a:ext cx="5556313" cy="312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na Musielak\Desktop\tymczasowe\rabka i inne\20140608_1437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75656" y="155058"/>
            <a:ext cx="5556313" cy="312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84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shutter\24\shutterstock_220187557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7163"/>
            <a:ext cx="9144000" cy="400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09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ia\Desktop\shutter\24\shutterstock_804304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465"/>
            <a:ext cx="6480720" cy="664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rójkąt równoramienny 10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równoramienny 11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prostokątny 12"/>
          <p:cNvSpPr/>
          <p:nvPr/>
        </p:nvSpPr>
        <p:spPr>
          <a:xfrm>
            <a:off x="-50310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prostokątny 13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Trójkąt równoramienny 14"/>
          <p:cNvSpPr/>
          <p:nvPr/>
        </p:nvSpPr>
        <p:spPr>
          <a:xfrm rot="10800000">
            <a:off x="4716161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09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0" y="483308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896" y="483308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050" name="Picture 2" descr="C:\Users\Ania\Desktop\shutter\24\shutterstock_139899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1"/>
            <a:ext cx="7577070" cy="501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Prostokąt 36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rostokąt 37"/>
          <p:cNvSpPr/>
          <p:nvPr/>
        </p:nvSpPr>
        <p:spPr>
          <a:xfrm>
            <a:off x="3041780" y="-1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Prostokąt 38"/>
          <p:cNvSpPr/>
          <p:nvPr/>
        </p:nvSpPr>
        <p:spPr>
          <a:xfrm>
            <a:off x="6102220" y="-1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Prostokąt 39"/>
          <p:cNvSpPr/>
          <p:nvPr/>
        </p:nvSpPr>
        <p:spPr>
          <a:xfrm>
            <a:off x="0" y="3415004"/>
            <a:ext cx="3041780" cy="34442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Prostokąt 40"/>
          <p:cNvSpPr/>
          <p:nvPr/>
        </p:nvSpPr>
        <p:spPr>
          <a:xfrm>
            <a:off x="3020202" y="3431817"/>
            <a:ext cx="3082018" cy="3415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Prostokąt 41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761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79512" y="332656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Graphite Std Narrow" pitchFamily="66" charset="0"/>
              </a:rPr>
              <a:t>Honey</a:t>
            </a:r>
            <a:r>
              <a:rPr lang="pl-PL" sz="4400" b="1" dirty="0" smtClean="0">
                <a:latin typeface="Graphite Std Narrow" pitchFamily="66" charset="0"/>
              </a:rPr>
              <a:t> </a:t>
            </a:r>
            <a:r>
              <a:rPr lang="pl-PL" sz="4400" b="1" dirty="0" err="1" smtClean="0">
                <a:latin typeface="Graphite Std Narrow" pitchFamily="66" charset="0"/>
              </a:rPr>
              <a:t>is</a:t>
            </a:r>
            <a:r>
              <a:rPr lang="pl-PL" sz="4400" b="1" dirty="0" smtClean="0">
                <a:latin typeface="Graphite Std Narrow" pitchFamily="66" charset="0"/>
              </a:rPr>
              <a:t> </a:t>
            </a:r>
            <a:r>
              <a:rPr lang="pl-PL" sz="4400" b="1" dirty="0" err="1" smtClean="0">
                <a:latin typeface="Graphite Std Narrow" pitchFamily="66" charset="0"/>
              </a:rPr>
              <a:t>good</a:t>
            </a:r>
            <a:r>
              <a:rPr lang="pl-PL" sz="4400" b="1" dirty="0" smtClean="0">
                <a:latin typeface="Graphite Std Narrow" pitchFamily="66" charset="0"/>
              </a:rPr>
              <a:t> for </a:t>
            </a:r>
            <a:r>
              <a:rPr lang="pl-PL" sz="4400" b="1" dirty="0" err="1" smtClean="0">
                <a:latin typeface="Graphite Std Narrow" pitchFamily="66" charset="0"/>
              </a:rPr>
              <a:t>you</a:t>
            </a:r>
            <a:r>
              <a:rPr lang="pl-PL" sz="4400" b="1" dirty="0" smtClean="0">
                <a:latin typeface="Graphite Std Narrow" pitchFamily="66" charset="0"/>
              </a:rPr>
              <a:t> </a:t>
            </a:r>
            <a:r>
              <a:rPr lang="pl-PL" sz="4400" b="1" dirty="0" err="1" smtClean="0">
                <a:latin typeface="Graphite Std Narrow" pitchFamily="66" charset="0"/>
              </a:rPr>
              <a:t>because</a:t>
            </a:r>
            <a:r>
              <a:rPr lang="pl-PL" sz="4400" b="1" dirty="0" smtClean="0">
                <a:latin typeface="Graphite Std Narrow" pitchFamily="66" charset="0"/>
              </a:rPr>
              <a:t>…</a:t>
            </a:r>
            <a:endParaRPr lang="en-GB" sz="4400" b="1" dirty="0">
              <a:latin typeface="Graphite Std Narrow" pitchFamily="66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755576" y="2708919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i</a:t>
            </a:r>
            <a:r>
              <a:rPr lang="pl-PL" sz="4400" b="1" dirty="0" err="1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t</a:t>
            </a:r>
            <a:r>
              <a:rPr lang="pl-PL" sz="4400" b="1" dirty="0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pl-PL" sz="4400" b="1" dirty="0" err="1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is</a:t>
            </a:r>
            <a:r>
              <a:rPr lang="pl-PL" sz="4400" b="1" dirty="0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a </a:t>
            </a:r>
            <a:r>
              <a:rPr lang="pl-PL" sz="4400" b="1" dirty="0" err="1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natural</a:t>
            </a:r>
            <a:r>
              <a:rPr lang="pl-PL" sz="4400" b="1" dirty="0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pl-PL" sz="4400" b="1" dirty="0" err="1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cure</a:t>
            </a:r>
            <a:r>
              <a:rPr lang="pl-PL" sz="4400" b="1" dirty="0" smtClean="0">
                <a:solidFill>
                  <a:srgbClr val="FFC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.</a:t>
            </a:r>
            <a:endParaRPr lang="en-GB" sz="4400" b="1" dirty="0">
              <a:solidFill>
                <a:srgbClr val="FFC00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818389" y="3645024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>
                <a:solidFill>
                  <a:srgbClr val="FFC000"/>
                </a:solidFill>
                <a:latin typeface="Cooper Black" panose="0208090404030B020404" pitchFamily="18" charset="0"/>
              </a:rPr>
              <a:t>i</a:t>
            </a:r>
            <a:r>
              <a:rPr lang="pl-PL" sz="4400" b="1" dirty="0" err="1" smtClean="0">
                <a:solidFill>
                  <a:srgbClr val="FFC000"/>
                </a:solidFill>
                <a:latin typeface="Cooper Black" panose="0208090404030B020404" pitchFamily="18" charset="0"/>
              </a:rPr>
              <a:t>t</a:t>
            </a:r>
            <a:r>
              <a:rPr lang="pl-PL" sz="4400" b="1" dirty="0" smtClean="0">
                <a:solidFill>
                  <a:srgbClr val="FFC000"/>
                </a:solidFill>
                <a:latin typeface="Cooper Black" panose="0208090404030B020404" pitchFamily="18" charset="0"/>
              </a:rPr>
              <a:t> </a:t>
            </a:r>
            <a:r>
              <a:rPr lang="pl-PL" sz="4400" b="1" dirty="0" err="1" smtClean="0">
                <a:solidFill>
                  <a:srgbClr val="FFC000"/>
                </a:solidFill>
                <a:latin typeface="Cooper Black" panose="0208090404030B020404" pitchFamily="18" charset="0"/>
              </a:rPr>
              <a:t>has</a:t>
            </a:r>
            <a:r>
              <a:rPr lang="pl-PL" sz="4400" b="1" dirty="0" smtClean="0">
                <a:solidFill>
                  <a:srgbClr val="FFC000"/>
                </a:solidFill>
                <a:latin typeface="Cooper Black" panose="0208090404030B020404" pitchFamily="18" charset="0"/>
              </a:rPr>
              <a:t> </a:t>
            </a:r>
            <a:r>
              <a:rPr lang="pl-PL" sz="4400" b="1" dirty="0" err="1" smtClean="0">
                <a:solidFill>
                  <a:srgbClr val="FFC000"/>
                </a:solidFill>
                <a:latin typeface="Cooper Black" panose="0208090404030B020404" pitchFamily="18" charset="0"/>
              </a:rPr>
              <a:t>vitamins</a:t>
            </a:r>
            <a:r>
              <a:rPr lang="pl-PL" sz="4400" b="1" dirty="0" smtClean="0">
                <a:solidFill>
                  <a:srgbClr val="FFC000"/>
                </a:solidFill>
                <a:latin typeface="Cooper Black" panose="0208090404030B020404" pitchFamily="18" charset="0"/>
              </a:rPr>
              <a:t>.</a:t>
            </a:r>
            <a:endParaRPr lang="en-GB" sz="4400" b="1" dirty="0">
              <a:solidFill>
                <a:srgbClr val="FFC000"/>
              </a:solidFill>
              <a:latin typeface="Cooper Black" panose="0208090404030B0204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818389" y="4797152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pl-PL" sz="4400" b="1" dirty="0" err="1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pl-PL" sz="4400" b="1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sz="4400" b="1" dirty="0" err="1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has</a:t>
            </a:r>
            <a:r>
              <a:rPr lang="pl-PL" sz="4400" b="1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sz="4400" b="1" dirty="0" err="1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antioxidants</a:t>
            </a:r>
            <a:r>
              <a:rPr lang="pl-PL" sz="4400" b="1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en-GB" sz="4400" b="1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755576" y="1628800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solidFill>
                  <a:srgbClr val="FFCC00"/>
                </a:solidFill>
                <a:latin typeface="Georgia" panose="02040502050405020303" pitchFamily="18" charset="0"/>
              </a:rPr>
              <a:t>it</a:t>
            </a:r>
            <a:r>
              <a:rPr lang="pl-PL" sz="4400" b="1" dirty="0" smtClean="0">
                <a:solidFill>
                  <a:srgbClr val="FFCC00"/>
                </a:solidFill>
                <a:latin typeface="Georgia" panose="02040502050405020303" pitchFamily="18" charset="0"/>
              </a:rPr>
              <a:t> </a:t>
            </a:r>
            <a:r>
              <a:rPr lang="pl-PL" sz="4400" b="1" dirty="0" err="1" smtClean="0">
                <a:solidFill>
                  <a:srgbClr val="FFCC00"/>
                </a:solidFill>
                <a:latin typeface="Georgia" panose="02040502050405020303" pitchFamily="18" charset="0"/>
              </a:rPr>
              <a:t>gives</a:t>
            </a:r>
            <a:r>
              <a:rPr lang="pl-PL" sz="4400" b="1" dirty="0" smtClean="0">
                <a:solidFill>
                  <a:srgbClr val="FFCC00"/>
                </a:solidFill>
                <a:latin typeface="Georgia" panose="02040502050405020303" pitchFamily="18" charset="0"/>
              </a:rPr>
              <a:t> </a:t>
            </a:r>
            <a:r>
              <a:rPr lang="pl-PL" sz="4400" b="1" dirty="0" err="1" smtClean="0">
                <a:solidFill>
                  <a:srgbClr val="FFCC00"/>
                </a:solidFill>
                <a:latin typeface="Georgia" panose="02040502050405020303" pitchFamily="18" charset="0"/>
              </a:rPr>
              <a:t>you</a:t>
            </a:r>
            <a:r>
              <a:rPr lang="pl-PL" sz="4400" b="1" dirty="0" smtClean="0">
                <a:solidFill>
                  <a:srgbClr val="FFCC00"/>
                </a:solidFill>
                <a:latin typeface="Georgia" panose="02040502050405020303" pitchFamily="18" charset="0"/>
              </a:rPr>
              <a:t> </a:t>
            </a:r>
            <a:r>
              <a:rPr lang="pl-PL" sz="4400" b="1" dirty="0" err="1">
                <a:solidFill>
                  <a:srgbClr val="FFCC00"/>
                </a:solidFill>
                <a:latin typeface="Georgia" panose="02040502050405020303" pitchFamily="18" charset="0"/>
              </a:rPr>
              <a:t>e</a:t>
            </a:r>
            <a:r>
              <a:rPr lang="pl-PL" sz="4400" b="1" dirty="0" err="1" smtClean="0">
                <a:solidFill>
                  <a:srgbClr val="FFCC00"/>
                </a:solidFill>
                <a:latin typeface="Georgia" panose="02040502050405020303" pitchFamily="18" charset="0"/>
              </a:rPr>
              <a:t>nergy</a:t>
            </a:r>
            <a:r>
              <a:rPr lang="pl-PL" sz="4400" b="1" dirty="0" smtClean="0">
                <a:solidFill>
                  <a:srgbClr val="FFCC00"/>
                </a:solidFill>
                <a:latin typeface="Georgia" panose="02040502050405020303" pitchFamily="18" charset="0"/>
              </a:rPr>
              <a:t>.</a:t>
            </a:r>
            <a:endParaRPr lang="en-GB" sz="4400" b="1" dirty="0">
              <a:solidFill>
                <a:srgbClr val="FFCC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49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79511" y="3789040"/>
            <a:ext cx="5091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u="sng" dirty="0" err="1">
                <a:solidFill>
                  <a:srgbClr val="0070C0"/>
                </a:solidFill>
                <a:latin typeface="Baskerville Old Face" panose="02020602080505020303" pitchFamily="18" charset="0"/>
              </a:rPr>
              <a:t>h</a:t>
            </a:r>
            <a:r>
              <a:rPr lang="pl-PL" sz="9600" b="1" u="sng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oney</a:t>
            </a:r>
            <a:r>
              <a:rPr lang="pl-PL" sz="96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 jar</a:t>
            </a:r>
            <a:endParaRPr lang="en-GB" sz="9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79511" y="958137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u="sng" dirty="0" err="1" smtClean="0">
                <a:solidFill>
                  <a:srgbClr val="C00000"/>
                </a:solidFill>
                <a:latin typeface="Graphite Std Light Narrow" pitchFamily="66" charset="0"/>
              </a:rPr>
              <a:t>honey</a:t>
            </a:r>
            <a:r>
              <a:rPr lang="pl-PL" sz="96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comb</a:t>
            </a:r>
            <a:endParaRPr lang="en-GB" sz="9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987824" y="2348880"/>
            <a:ext cx="5832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u="sng" dirty="0" err="1">
                <a:solidFill>
                  <a:srgbClr val="00B050"/>
                </a:solidFill>
                <a:latin typeface="Monotype Corsiva" panose="03010101010201010101" pitchFamily="66" charset="0"/>
              </a:rPr>
              <a:t>h</a:t>
            </a:r>
            <a:r>
              <a:rPr lang="pl-PL" sz="9600" b="1" u="sng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oney</a:t>
            </a:r>
            <a:r>
              <a:rPr lang="pl-PL" sz="9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</a:t>
            </a:r>
            <a:r>
              <a:rPr lang="pl-PL" sz="9600" b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bee</a:t>
            </a:r>
            <a:endParaRPr lang="en-GB" sz="96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499992" y="160245"/>
            <a:ext cx="4421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u="sng" dirty="0" err="1">
                <a:solidFill>
                  <a:srgbClr val="FFC000"/>
                </a:solidFill>
                <a:latin typeface="Bradley Hand ITC" panose="03070402050302030203" pitchFamily="66" charset="0"/>
              </a:rPr>
              <a:t>b</a:t>
            </a:r>
            <a:r>
              <a:rPr lang="pl-PL" sz="9600" b="1" u="sng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ee</a:t>
            </a:r>
            <a:r>
              <a:rPr lang="pl-PL" sz="9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hive</a:t>
            </a:r>
            <a:endParaRPr lang="en-GB" sz="9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131840" y="5411259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u="sng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bee</a:t>
            </a:r>
            <a:r>
              <a:rPr lang="pl-PL" sz="72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keeper</a:t>
            </a:r>
            <a:endParaRPr lang="en-GB" sz="72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pic>
        <p:nvPicPr>
          <p:cNvPr id="3074" name="Picture 2" descr="C:\Users\Anna Musielak\Desktop\DS_TN_materials\RYSUNKI\pszczoł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08" y="2891286"/>
            <a:ext cx="1224504" cy="84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50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25132" y="1603520"/>
            <a:ext cx="4355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stinger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23528" y="3645024"/>
            <a:ext cx="5040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stripes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legs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wings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644008" y="269253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antennae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36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DS_TN_materials\RYSUNKI\jogurt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06" y="260648"/>
            <a:ext cx="1280596" cy="154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nna Musielak\Desktop\DS_TN_materials\RYSUNKI\banan kolor cd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30369"/>
            <a:ext cx="2453730" cy="174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573" y="260648"/>
            <a:ext cx="1855365" cy="123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nna Musielak\Desktop\DS_TN_materials\RYSUNKI\dzbanek kolor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54" t="-4384" r="49815" b="-5277"/>
          <a:stretch/>
        </p:blipFill>
        <p:spPr bwMode="auto">
          <a:xfrm>
            <a:off x="251521" y="4647664"/>
            <a:ext cx="1656184" cy="205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nna Musielak\Downloads\kajzer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25" y="409882"/>
            <a:ext cx="1487240" cy="108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nna Musielak\Desktop\DS_TN_materials\RYSUNKI\pierniczek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60" y="4647664"/>
            <a:ext cx="1654969" cy="1934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Anna Musielak\Downloads\mió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08227"/>
            <a:ext cx="2936512" cy="217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18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984875" y="97797"/>
            <a:ext cx="7321363" cy="67413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/>
          </a:p>
        </p:txBody>
      </p:sp>
      <p:cxnSp>
        <p:nvCxnSpPr>
          <p:cNvPr id="4" name="Łącznik prostoliniowy 3"/>
          <p:cNvCxnSpPr>
            <a:stCxn id="2" idx="0"/>
            <a:endCxn id="2" idx="4"/>
          </p:cNvCxnSpPr>
          <p:nvPr/>
        </p:nvCxnSpPr>
        <p:spPr>
          <a:xfrm>
            <a:off x="4645557" y="97797"/>
            <a:ext cx="0" cy="6741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>
            <a:stCxn id="2" idx="2"/>
            <a:endCxn id="2" idx="6"/>
          </p:cNvCxnSpPr>
          <p:nvPr/>
        </p:nvCxnSpPr>
        <p:spPr>
          <a:xfrm>
            <a:off x="984875" y="3468481"/>
            <a:ext cx="7321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oliniowy 7"/>
          <p:cNvCxnSpPr>
            <a:stCxn id="2" idx="1"/>
          </p:cNvCxnSpPr>
          <p:nvPr/>
        </p:nvCxnSpPr>
        <p:spPr>
          <a:xfrm>
            <a:off x="2057064" y="1085047"/>
            <a:ext cx="5176985" cy="4740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9"/>
          <p:cNvCxnSpPr>
            <a:stCxn id="2" idx="7"/>
            <a:endCxn id="2" idx="3"/>
          </p:cNvCxnSpPr>
          <p:nvPr/>
        </p:nvCxnSpPr>
        <p:spPr>
          <a:xfrm flipH="1">
            <a:off x="2057064" y="1085047"/>
            <a:ext cx="5176985" cy="4766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ole tekstowe 2"/>
          <p:cNvSpPr txBox="1"/>
          <p:nvPr/>
        </p:nvSpPr>
        <p:spPr>
          <a:xfrm>
            <a:off x="2674241" y="800090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H _ N _ Y</a:t>
            </a:r>
            <a:endParaRPr lang="en-GB" sz="2400" b="1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5076056" y="80008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B _ _ </a:t>
            </a:r>
            <a:endParaRPr lang="en-GB" sz="24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331640" y="256819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H _ V _ </a:t>
            </a:r>
            <a:endParaRPr lang="en-GB" sz="2400" b="1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1331640" y="4256221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J _ R </a:t>
            </a:r>
            <a:endParaRPr lang="en-GB" sz="2400" b="1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2878312" y="582509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W _ N G S</a:t>
            </a:r>
            <a:endParaRPr lang="en-GB" sz="2400" b="1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6369953" y="256819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H _ N _ Y</a:t>
            </a:r>
            <a:endParaRPr lang="en-GB" sz="2400" b="1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6098020" y="4256220"/>
            <a:ext cx="1954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S T _ N G _ R </a:t>
            </a:r>
            <a:endParaRPr lang="en-GB" sz="2400" b="1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4939335" y="562108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S T R _ P _ S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9485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ia\Desktop\shutter\24\shutterstock_2325497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7"/>
            <a:ext cx="8352928" cy="556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ostokąt 4"/>
          <p:cNvSpPr/>
          <p:nvPr/>
        </p:nvSpPr>
        <p:spPr>
          <a:xfrm>
            <a:off x="18849" y="-23732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812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11560" y="-459432"/>
            <a:ext cx="66967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</a:p>
          <a:p>
            <a:pPr fontAlgn="t"/>
            <a:r>
              <a:rPr lang="en-GB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A </a:t>
            </a:r>
            <a:r>
              <a:rPr lang="en-GB" sz="4000" b="1" dirty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honey </a:t>
            </a:r>
            <a:r>
              <a:rPr lang="en-GB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bee makes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only</a:t>
            </a:r>
            <a:r>
              <a:rPr lang="en-GB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one</a:t>
            </a:r>
            <a:r>
              <a:rPr lang="en-GB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en-GB" sz="4000" b="1" dirty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teaspoon of honey in its </a:t>
            </a:r>
            <a:r>
              <a:rPr lang="en-GB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lifetime</a:t>
            </a:r>
            <a:r>
              <a:rPr lang="en-GB" sz="4000" b="1" dirty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. 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How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many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bees</a:t>
            </a:r>
            <a:r>
              <a:rPr lang="pl-PL" sz="4000" b="1" dirty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need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to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work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to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make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honey</a:t>
            </a:r>
            <a:r>
              <a:rPr lang="pl-PL" sz="4000" b="1" dirty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for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your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Christmas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 </a:t>
            </a:r>
            <a:r>
              <a:rPr lang="pl-PL" sz="4000" b="1" dirty="0" err="1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gingerbread</a:t>
            </a:r>
            <a:r>
              <a:rPr lang="pl-PL" sz="4000" b="1" dirty="0" smtClean="0">
                <a:solidFill>
                  <a:srgbClr val="00B050"/>
                </a:solidFill>
                <a:latin typeface="DFKai-SB" panose="03000509000000000000" pitchFamily="65" charset="-120"/>
                <a:ea typeface="DFKai-SB" panose="03000509000000000000" pitchFamily="65" charset="-120"/>
                <a:cs typeface="Ebrima" panose="02000000000000000000" pitchFamily="2" charset="0"/>
              </a:rPr>
              <a:t>?</a:t>
            </a:r>
            <a:endParaRPr lang="en-GB" sz="4000" b="1" dirty="0">
              <a:solidFill>
                <a:srgbClr val="00B050"/>
              </a:solidFill>
              <a:effectLst/>
              <a:latin typeface="DFKai-SB" panose="03000509000000000000" pitchFamily="65" charset="-120"/>
              <a:ea typeface="DFKai-SB" panose="03000509000000000000" pitchFamily="65" charset="-120"/>
              <a:cs typeface="Ebrima" panose="02000000000000000000" pitchFamily="2" charset="0"/>
            </a:endParaRPr>
          </a:p>
        </p:txBody>
      </p:sp>
      <p:pic>
        <p:nvPicPr>
          <p:cNvPr id="3074" name="Picture 2" descr="C:\Users\Anna Musielak\Desktop\DS_TN_materials\RYSUNKI\łyżka kolor cd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67058"/>
            <a:ext cx="3988891" cy="369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AutoShape 4" descr="data:image/jpeg;base64,/9j/4AAQSkZJRgABAQAAAQABAAD/2wCEAAkGBxQHEhUUEBMWFhQWGCAaGRgYFhgfHBwcHhsYIR4bGh0cHSggGx8pHBocITEhJSkrLi4uGx8zOjMuNygtLisBCgoKDg0NGhAQGy4lICUsLzcwNzcsLCwsLDI3LDQsLDQsLzQrNzQsLSw3LCw3MSwsKywsLDYsLiwsLCwsLCwsLP/AABEIAOEA4AMBIgACEQEDEQH/xAAcAAEAAwEAAwEAAAAAAAAAAAAABAUGAwECBwj/xABIEAABAgMEBAgKCAYCAgMAAAABAAIDBBEFITFBBhJRYRMVIjJxgbHRBxQzQlRykZOhwRYjNFJTgqPSJENikvDxouEmwiXi4//EABkBAQADAQEAAAAAAAAAAAAAAAACBAUDAf/EACERAQACAQMFAQEAAAAAAAAAAAABAgMEERITMjNBcVEh/9oADAMBAAIRAxEAPwD7iiIgIiICIiAiKqtjSGBY4PCv5Q8xt7sK37LszRBarhNzsOSFYr2sH9RA9m3FfJtIfCm95LZfkj+mhPW4/wDqNt6wc/pFHnXFxdQnE4k9JN+Fy42z0qr31OOvvd90n9OpaWB1dZ9MwNVuOZdT4ArOTvhUbD1tRsMX3VcXZ5hoFeor41Eiui85xPSSe1ei4Tqp9QrW10+ofTprwqxXO5LqCnmQhT/mSV7SXhImJ12q2Ia0rfDh5L5erXRvy35T8kpqL2tESY9Ve14iX3NktajwCI8C8Vw//Jef/lJX8CNX/jT+zGu/DLPTS3Mb6o7F0V1osu7SGalieFkXUF1WO1r91Bgu0npnKzJoXOhmtKPbTLaKgbLytEo8zJQ5vykNrrqcpoN2xB7y8w2aaHQ3BzTgQahdVnY2iMJji+WfEgP/AKHHVN5N4OW6tLsFH4zm7B+1Q+GhD+bD5wAzcOjo6Tig1SKFZtqwrUbWC8O2jMdIN4U1AREQEREBERAREQEREBcpqZZKNL4jg1oxJwUS2rWh2PDL4h3NaMXHYO/JUNn2VF0iLY89cyoLIIqG0vvcOvpN+AuQe/GcxpEaSgMGBW+M4Xux5o6Rl8MF8l0+s2LZ0UtcTqg0zvqah2+u3av0HDhiEA1oAAFABgBsWR8I9gC1IBiAXsHKpiW7fy4+1QyV5VmHPLTnSavz4i6zUAyryx2IP+j7FyWVMbfxiTG07SIiICtdG/LflPyVUrXRvy35T8l0xd8OuDy1+v01LcxvqjsXRc5bmN9Udi6LUbQiIgIiqtJbV4oglwviO5MMUrVx3bseqiDN2hZrbWntWUHBGE08JFaCOWQaAUurkcKjW2Kylrei2W5sO0GatSQ2M3mGm0DC7/WNLHRmy+K4NHXxHnXiHPWOXVh7TmrCalmTbSyI0OacQf8ALulB1Y4PAINQbwRgQvKyMSDG0Sq6GTFlLtZhNXs2luVMO4YrTyc2yeY18Nwc1wuP+YHcg7oiICIiAiIgKvtq1odjwy+IdzWjFx2DvyUifnGyEN0SIaNaKnD2CuZwCzFiWa634njk0OSfJQzgADcTdhs247ECw7HfbDxNTtT+HDIuAyJ3bqX4la9EQF4e0PBBFQbiDmvKIPhPhM0cNmxXOaOTi3C9h/aTRYJfpbTCxxa8AgCr2Vc3fde3rHxAX51tWT8SiFvmm9p3f9YKlqce08oZ2sxbTzhDREVRRFa6N+W/KfkqpWujflvyn5Lpi74dcHlr9fpqW5jfVHYui5y3Mb6o7F0Wo2hERAWTkR9I5wxnCsCXJZDwo5+Z7D1MUrTG0XQmNl4XlY51RfgCQCcM609pGCtrIs9tlwmwmYNGO05n2oJiIiDwRXFZOblX6KvMaXBdLONYsIYtP3m7v9YUI1q8EVxQcZObZOsD4bg5rhcR/lx3LushHZ9Eo+uwHxSKaObXmPPnAHKg27dgWuY4PAINQbwRmg8oiICIqbSi0HScIMg14aK4Mh0yJxd0AZ7wgqpxv0pmeCv8WgGryDTWfeKC6t146K7QtaBTBY2ShzOiLQCwRpfE8G3ltN1SdoxxyAvbgtLZVrQrWbrQnV2tNzh0jJBOREQEREBfI/CpozquMVgueS5u51OU3dXEb67F9cUC3LMba0F0N2JFWnY4YH2ry1YtG0o2rFo2l+W0VzpPZhs+KatLQSQRfc4Yj5qmWVes1naWJek0tNZFa6N+W/KfkqpWujflvyn5KWLvhPB5a/X6aluY31R2LouctzG+qOxdFqNoXKZjiWY57jRrQSegBdVlNKZg2pGhyUI8460YilzReAdmFcvN2oPOi0F1pxYk7FFzqtgg15LanLDdXM62FVqlylZdsoxrGCjWgADcO1dUBERAREQcZuWbOMcx4q1woQs9o5MGy4rpKKSdXlQXEU1mUwwyoc9uxWVs2/Csm5xL4hwhsvcTdlljn1VWbtOVnbUb4yQ2DwNXQodOXtJJpjTI3GmAxQblFDsefFqQWRW+cLxsOBHtUxAWbsxvG85Eju8nArChj+rz3fLr3VVnpDP8WS8SIMQOT6xuHxK9NGZDi2WhMpQ6tXdJvOQOdOpBaKhtbRiHOO4SC4wYwNddmfSK7c1fIgysK349ju1LQh8nARoYq0mmeG/AA3YZrSysy2baHw3BzTgRgvaLCEZpa4AtIoQRcRvWZmdGXyDzFs+JwZxMJxJY7durv6iEGpRZuztKhrcFOMMCL/VXVON4OQ34b1o2uDhUXg5oPKIiD534UdHRNN4YYOo125wHJdv2Hq6viURhhEgihBoV+q5yWbOsdDiCrXChC/PmnVhusyK4uGBod481w2ghVdTj3jlHpT1eLlXlHplVa6N+W/KfkqpWujflvyn5Kri74UcHlr9fpqW5jfVHYui5y3Mb6o7F0Wo2kK2bQFlwXxXeaLhtdkPaqnQyz3Q2OmIxrFmDr12NN46K1rTZQZKDaH/ks62CBWBLkmIci7Z7Rq5eetgBRB5REQEXOYjtlmlz3BrRiSaBZqY0kiWi8w7Ph6+RiuB1G393+jRBfWlaUKzG60Z4aMtp6ALys8Z+a0iqJZpl4B/mPHKcLuaOvEbMQpNmaKtY7hZtxjxdrq6oxuAOOOfTQLRoKmxtH4Nk3tGtENaxHXuNcejqxVsiIMvYrOJZyJL0pCijhYWyvnNGWHwaNq1CzumkN0KGyYhir4Dw7pabiMDu6BUq/gxRHa1zcHAEdBFQgzOmH8XGlIGIdE1nAgUIbkc8CR1rUrLQmmatZ5IuhQQARvpc7+9/s3LUoCIiAiIgiWhZsK0m6sZgcN+I6CLx1LNmzZvRzlSzzHgjGE7nAUy/+tMriteiCmsbSSDanJrwcXAw30BqMabe27BXKp7a0cg2uKubqvye249eTutU/js3o0f4gGYgffaOU0Vz6vvXXgayDYLIeESwxaEExQKljSHjaw49Grea9K0NlWtCtVutBeDtHnDpGIwU17Q8EEVBuIOaD8qTsqZN5Y7LDeMip2jflvyn5LV+EnRwyERxaLhVzDdew4j8p7N6ymjflvyn5Kh0+GaIZfS6eeI9bv01LcxvqjsVRpZa/FUA6p+ticmGBea5mm6vtI2q2guDGNJwDR2LJWS06STjphwrAgnVhg4E7aH+7D7uxX2outFrI4ogBp57uU87yMOrD2nNXCKptrSGDY45btZ+TG0LuvYOn4oLZZ21NKmQHCHLtMeKcAy8DpIx6thqQoHis5pNXhiZeXPmU5Thvrf7aDctFZVjwbJbSCwA5uxcek/LBBRS+jsa1yIloRSRWogtNAK5EilKYXX3YrTy0syUbqw2hrRkBQLqiAiIgIiII9oS/jcJ7LuU0i/C8Zqm0DmvGZRoNawyWGoGV4pTc4DqK0Ky+jLTLTc5DpQawffjyqn2XoPGif18zOxMKxNWnql19VqVjtFJ6FKRJsRYjGEx3U1ntFb3YVK0XHUv6RB96zvQT0UDjqX9Ig+9Z3px1L+kQfes70E9FA46l/SIPvWd6cdS/pEH3rO9BPRQOOpf0iD71nenHUv6RB96zvQT14c3WFDeCoPHUv6RB96zvTjqX9Ig+9Z3oKm1dEmRXcLKu4CKLxq11SbqXebhl7Co0rpNFstwh2jDLa3NitbcaY1pcfy7cAr/AI6l/SIPvWd65TVoSk20tiRoDmnIxGEdqCDpNZ7NIZbXhEPc0F0Mgi/a3rphtAqviUnI+JTJpzXNJb8Kjq7l9RmpRlku4Wz5yEL6mE6Myh3VLr9l9+9ZO04onYromoGkkkgGoBPOI3HGn/ShakW2n8QvSLTE/je6WWkRDhysGhiRwGnc00F+yuHQHK2gmDoxLta94a1uZxc68mgGJXz+StuII7ooDTFeNVpe4BrBTeQOaALztxJV/ZlmS0Rwiz03CjRD5pit1RhceVyujDcppu0S15rSIlsmwwoOBiuF5GBocNvNqcLwrWxdF4Nmcpw4SLiXu2nGgwGd+N+KmsteWhijY8AAYARGU7V546l/SIPvWd6CeigcdS/pEH3rO9OOpf0iD71negnooHHUv6RB96zvTjqX9Ig+9Z3oJ6KBx1L+kQfes7046l/SIPvWd6CeigcdS/pEH3rO9OOpf0iD71negnrK/ZbX28LA/t7/ACXx3K746l/SIPvWd6z8WZZN2rBdDe144EirXAiv1t1RnePagi6N2JAtOJNcND1tSM4N5ThQVddySFefRCT/AAf1In7lD0Q+pjzkM87hdbqJdRalBRfRCT/B/UifuT6ISf4P6kT9yvUQUX0Qk/wf1In7k+iEn+D+pE/cr1EFF9EJP8H9SJ+5PohJ/g/qRP3K9RBRfRCT/B/UifuT6ISf4P6kT9yvUQUX0Qk/wf1In7kOiEmP5P6kT9y7W3pFCsgUcdaJS6G3E7K/dFc+1UQk5vSi+MTLwPuAHWcM6g44YuuvwKCDazZGC7gpWXMeKSRRr4tBTodyur2rMTks6Xe8OaAW84NNQ2tLq1OBNLyb7l9Gn4cHROWc6C1oiEarSb3OdkSTeaXmguxwWdn7KMjZzokSvCxntc6uIFSQCNt5J3mmSCpsiVise/VgMiuhjlw3tDjSt+qMaimV9+a1thzEhavIMvChxc2OY3EVwNL8MMVx0jlnWU+FOwQbg0RQMxQAV3Eckn1VbT9iS+kTBEbQOcKtiMx68jhneL8EEziGW9Hhe7b3JxDLejwvdt7lnRNzmi90VpmIAweK1AwAJvphgai+lVprKtaFazdaC+tMRgR0hBz4hlvR4Xu29ycQy3o8L3be5WSIK3iGW9Hhe7b3JxDLejwvdt7lZIgreIZb0eF7tvcnEMt6PC923uVkiCt4hlvR4Xu29ycQy3o8L3be5WSIK3iGW9Hhe7b3KhfKMkrVgthMaxvAk0aABX62+7oHsWwWVjfxFrs1f5UDlf8ALDb5RqBZx8UtSOzARYYeK5kavN2i9/8Aadi1Sy2kg8TnJSOM3cE6mJBN2N3nHetSgIiICIiAi9YsQQQXOIAAqSTQAbSVmJrSh0+7grPhmI/N7hRjRtvp8figvrRtGHZjNeM8NGW0nYBiSs1EtSa0jJbJtMKDnFdUE+qR2Ct2NKqTZuiYcRFnXmNFrWhJ1Rs6crsMqLTNGrcMEFJYujEGzKOI4SLiYjtu0Cpp0471eIs/pjapkoQhQj9dGIa0DEA3E/IbzuQVbf8Aymer/Iljn5xr8y32N3qf4QfsbvXb2qy0esoWPAbDFNbF5Gbjj1ZDcFW+EH7G7129qC7dLtm4Oo8Va5lCNxCzeikw6yo0SSinAl0JxuqMaDbUcrdyti1UtzG+qOxZ7TSzXRWNmIN0WByqjEtzv3Y9GttQaVZq1dEmRTwkq7gIozbUNPUOblePYVb2NaLbVgtiNzF42OzHUc1OQZKW0ji2S4QrQhkZCK0ck3YnI5YZ5BaiWmGzbQ+G4OabwQvMxAbMtLXtDmkUIIWXmdGotlu4Sz4hbfUwnElp7+vdfcg1iLOWZpUyI7gpppgRgaEO5pNaXHvu2ErRg1QEREBERAWXsE+NT83EpXVAYHDDeNleSPYtJMRRAa5xwaCTTcKrO6AwT4u6K+90aI5xO2+l4wx1jdtQStM5Ez0q7V50MiIL6c2tf+JPXRWFjzotGDDiDzmgnpzHtqpZFVmdE38XRI0m6tWOL4dTWrDTD2g9JKDToirrXtuDZI+sdyjgwXuPQO9BYqhtbSeHKOMOCDGjYBjATfTMj4gVKg6k3pJXWJlpcnCn1jhX2jDdjmFeWTY0GyW0hMAObvOPSflggooej8e23a8/ELW5QWG4YYmpHad+S08rKsk2hsNoa0ZAUXZEBERB6RYggtLnEBrQSScABiSsno7BNuzL5yKKMbyYLei4nq3jFx2LrphOOm3w5OCeXFI1yDgzf8SdzcL1o5CUbIQ2w2CjWig7zvJvKDus14QfsbvXb2rSrNeEH7G7129qDQy3Mb6o7F7ka2K9JbmN9Udi6IMfZ4OjU6YJugTBrDxo12zsbndqLYKn0pskWvAcB5RvKYd4y6xd8cl66KWtxpBGt5WHyYgNxqM6ZV7QdiC6REQQ7TsuFajdWMwO2HMdBxCzhkZvRu+XJmIGcN3ObStzf+h1LXogqbH0hg2tcwlrxix1zh39StlT2zo5BtW8jUiZRGXO69vX8FWC0ZrR80mmmPAH85g5Q2aw9la7cScQ1aKLZ1ow7TZrwXhw+IOwjEFSkFBprNmXlixl74xENoqL6457Lq7SFbWdKCQhMhg1DGgV20zVBrG3J+4/UyvWHRD8Lv8A1O27UICzelks6XMObgir4J5Yw1od9RXdU7ecevSL1ewRAQQCCKEHAjYUGW46mLdOrIs4NlL40QZ7Gi8E+3qzsLI0ahWeQ9/1sbOI+812gEmnTjvVdZUT6OTLpZ5pAi8qCTgHE01K/DHIfeWsQEREBERAUa0pxtnwnxH4MFenYB0m5SVkbbcdIZpkqw/VQTrxjdQm67G/HV3EnGiCRodJOi683G8pHvAvublSuRoKbg1aZeGtDAABQC4ALygLNeEH7G7129q0qzXhB+xu9dvag0MtzG+qOxdFzluY31R2LogLIWqPo5ONjtugxzqxRdQO+9hd97qdtWvUS1ZFtpQnwnYOHsOR6jQoJTTrXi8FeVmtDZ5wa6ViikWX5PS2txFchd1Fq0qAiIgIb0RBnZ/RZodwsm7xeKPujkHG4twGOym5QZvSePZjHsmYRbGp9W9gqxxu27K1z2dOvc4MBJNALySsrI00mmuGN8vAuhilz35uvGV124b6ha6M2XxVAa0893Kea15Rx9lw6lbIiAiIgrrdsptrwix1zhymOrTVcAaH4qFoxazpkOgR7piFc4VqXAecPhXqOavlSaQWH4/SLBdwcwy9rxn/AEu3f5hUILtFS6PW4LTBZEAZHZc9nR5w3dnsJukBERBV6R2pxTAc8U1zyWDa44XZ0xpuXHRSyzZ0HWiD66LyohONTUgHor7SVWS4+kk6XkHgJa5uNHPriOsfBu1a1AREQFmvCD9jd67e1aVZrwg/Y3eu3tQaGW5jfVHYui5y3Mb6o7F0QEREGW0sl3WfEhzsEXw7ooFOUwkY7dnWDdqrSSsw2bY17CC1wqCF7RoQjtLXAFrhQg4EHELMaNxXWRHfJRObUvgknFpv1d+Z6nZINUiIgIio7ctJzneLSt8d4vOUJv33HI7B0bqhAt6dfbMbxOXJAF8Z4NKNuq0e35YVWlkpVskxsOGKNaKAKJYdjsseHqsvcb3vOLjtO7d/2VYoCIiAiIgIiIKTSCw/H6RYLuDmGXteM/6Xbv8AMKheli6QiadwMw3gZgYtdcHH+jbtp7K0qr5V1s2LCtdtIgo4c17aBzeg7NyCxVDpbaTpWG2FBP18YhjAMQDcXbtld+66Ey05jR2jJxpiwcBHbUnO54x3X+0r20aabYjxJx/N5kJuxoxOGfzduQXdiWa2yYLITb9UXmlKuOJ/zKinIiAiIgLNeEH7G7129q0qzXhB+xu9dvag0MtzG+qOxdFzluY31R2LogIiICoNLrNdNQxFg1EaAdZtK1Iuq27or1UzV+iCFY1ottWC2I3MXjY7MdRzU3BY4zI0Tmnhx/h44MQADmOGIABwNwwzbsK6v8Z0ooKOl5XM1pEeKUpTIY43dKD2tK3olpP4CzxrE3PjX6rMcDhgDf7Kq5sSyGWQzVbynG97zi47Tu2DJd7Ps+HZrAyE0NG4Xk7XHM71KQEREBERAREQEREBERB6xIYigtcAQRQgioI2EZqgjaNeKuMSRiGA4mpZjDduLcvletCiDOM0ifZ/JnoLoZ/EYC6GRXG69vR30VzI2jCtAVhRGv6Df1jEdBUkiuKpJ7RWXmyXBphv+9DOqcssMtmZQXiLLcSzsjfAnOEGOrFBPVU1OGyiC07QlfKSjYjW3EseATvAqT1avsQalZrwg/Y3eu3tXP6XuhXRZOO12wCt3SQOxVWk1v8AHEAwmS8ZpJBq5t13Qg3UtzG+qOxdFk4WmIY0DxaPcAOaO9ex0tiRvIyUZ9OdWopswa6uexBqkWWdOWlMkhsvChDEFzgbtho41O+g6kGjkzOH+JnX0vBbD5IIp1DE5tN3wC5tC2oFneVitB2Vq7PIX5KmNrzVt3ScPg4f40TPYWt+OfVnZWdo3L2fQthhzxfrv5Tq7b7ga7KK2AogorO0WhS7teMTHi/eiXjqaa/GqvkRAREQEREBERAREQEREBERAREQEREBERAREQEREBERAREQEREBERAREQEREH//2Q=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46038" y="-1417638"/>
            <a:ext cx="2943225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71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11015245_10205464610713208_1811335457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0" t="3734" r="3084" b="-3734"/>
          <a:stretch/>
        </p:blipFill>
        <p:spPr bwMode="auto">
          <a:xfrm>
            <a:off x="2021305" y="701261"/>
            <a:ext cx="4908884" cy="601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13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960</TotalTime>
  <Words>930</Words>
  <Application>Microsoft Office PowerPoint</Application>
  <PresentationFormat>Pokaz na ekranie (4:3)</PresentationFormat>
  <Paragraphs>69</Paragraphs>
  <Slides>13</Slides>
  <Notes>13</Notes>
  <HiddenSlides>0</HiddenSlides>
  <MMClips>0</MMClips>
  <ScaleCrop>false</ScaleCrop>
  <HeadingPairs>
    <vt:vector size="6" baseType="variant">
      <vt:variant>
        <vt:lpstr>Używane czcionki</vt:lpstr>
      </vt:variant>
      <vt:variant>
        <vt:i4>20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34" baseType="lpstr">
      <vt:lpstr>DFKai-SB</vt:lpstr>
      <vt:lpstr>FangSong</vt:lpstr>
      <vt:lpstr>Aharoni</vt:lpstr>
      <vt:lpstr>Arial</vt:lpstr>
      <vt:lpstr>Baskerville Old Face</vt:lpstr>
      <vt:lpstr>Berlin Sans FB</vt:lpstr>
      <vt:lpstr>Bradley Hand ITC</vt:lpstr>
      <vt:lpstr>Britannic Bold</vt:lpstr>
      <vt:lpstr>Calibri</vt:lpstr>
      <vt:lpstr>Cooper Black</vt:lpstr>
      <vt:lpstr>Ebrima</vt:lpstr>
      <vt:lpstr>Georgia</vt:lpstr>
      <vt:lpstr>Graphite Std Light Narrow</vt:lpstr>
      <vt:lpstr>Graphite Std Narrow</vt:lpstr>
      <vt:lpstr>Graphite Std Wide</vt:lpstr>
      <vt:lpstr>Jokerman</vt:lpstr>
      <vt:lpstr>Monotype Corsiva</vt:lpstr>
      <vt:lpstr>Tekton Pro Cond</vt:lpstr>
      <vt:lpstr>Tempus Sans ITC</vt:lpstr>
      <vt:lpstr>Times New Roman</vt:lpstr>
      <vt:lpstr>Motyw pakietu Office</vt:lpstr>
      <vt:lpstr>Prezentacja programu PowerPoint</vt:lpstr>
      <vt:lpstr>Miód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Miód</dc:title>
  <dc:creator>Anna Musielak</dc:creator>
  <cp:lastModifiedBy>Admin</cp:lastModifiedBy>
  <cp:revision>48</cp:revision>
  <dcterms:created xsi:type="dcterms:W3CDTF">2015-01-25T13:03:47Z</dcterms:created>
  <dcterms:modified xsi:type="dcterms:W3CDTF">2015-08-06T13:56:14Z</dcterms:modified>
</cp:coreProperties>
</file>