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2" r:id="rId14"/>
    <p:sldId id="273" r:id="rId15"/>
    <p:sldId id="271" r:id="rId16"/>
    <p:sldId id="268" r:id="rId17"/>
    <p:sldId id="269" r:id="rId18"/>
    <p:sldId id="270" r:id="rId19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0066"/>
    <a:srgbClr val="00642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8" autoAdjust="0"/>
    <p:restoredTop sz="94629" autoAdjust="0"/>
  </p:normalViewPr>
  <p:slideViewPr>
    <p:cSldViewPr>
      <p:cViewPr varScale="1">
        <p:scale>
          <a:sx n="69" d="100"/>
          <a:sy n="69" d="100"/>
        </p:scale>
        <p:origin x="-142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pl-PL"/>
              <a:t>Kliknij, aby edytować styl wzorca tytułu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BC02912E-E282-41B2-8036-ACDA1470998E}" type="datetimeFigureOut">
              <a:rPr lang="pl-PL"/>
              <a:pPr/>
              <a:t>2015-06-15</a:t>
            </a:fld>
            <a:endParaRPr lang="pl-PL"/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01CA0AE6-6078-4F3D-84F4-B58222056404}" type="slidenum">
              <a:rPr lang="pl-PL"/>
              <a:pPr/>
              <a:t>‹#›</a:t>
            </a:fld>
            <a:endParaRPr lang="pl-PL"/>
          </a:p>
        </p:txBody>
      </p:sp>
      <p:grpSp>
        <p:nvGrpSpPr>
          <p:cNvPr id="27656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27657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658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659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grpSp>
          <p:nvGrpSpPr>
            <p:cNvPr id="27660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27661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27662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27663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27664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27665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</p:grpSp>
      </p:grpSp>
      <p:grpSp>
        <p:nvGrpSpPr>
          <p:cNvPr id="27666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27667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668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669" name="Freeform 21"/>
            <p:cNvSpPr>
              <a:spLocks/>
            </p:cNvSpPr>
            <p:nvPr userDrawn="1"/>
          </p:nvSpPr>
          <p:spPr bwMode="auto">
            <a:xfrm rot="7320404">
              <a:off x="5000" y="2912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grpSp>
          <p:nvGrpSpPr>
            <p:cNvPr id="27670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27671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27672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27673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27674" name="Freeform 26"/>
              <p:cNvSpPr>
                <a:spLocks/>
              </p:cNvSpPr>
              <p:nvPr userDrawn="1"/>
            </p:nvSpPr>
            <p:spPr bwMode="auto">
              <a:xfrm rot="7320404">
                <a:off x="5363" y="2874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27675" name="Freeform 27"/>
              <p:cNvSpPr>
                <a:spLocks/>
              </p:cNvSpPr>
              <p:nvPr userDrawn="1"/>
            </p:nvSpPr>
            <p:spPr bwMode="auto">
              <a:xfrm rot="7320404">
                <a:off x="5136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</p:grpSp>
      </p:grpSp>
      <p:sp>
        <p:nvSpPr>
          <p:cNvPr id="27676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pl-PL"/>
          </a:p>
        </p:txBody>
      </p:sp>
      <p:sp>
        <p:nvSpPr>
          <p:cNvPr id="27677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ACD727-CBE1-4F55-A09A-3810E0E16092}" type="datetimeFigureOut">
              <a:rPr lang="pl-PL"/>
              <a:pPr/>
              <a:t>2015-06-15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12832A-0240-4BF9-B841-F5C9FD53019A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271CFE3-429D-4247-8C40-8B5BF3EED221}" type="datetimeFigureOut">
              <a:rPr lang="pl-PL"/>
              <a:pPr/>
              <a:t>2015-06-15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8EC14B-9CD7-44B8-B738-96BC1BBBC267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46AA89A-AAFA-4CA8-B7B5-04604B8DB631}" type="datetimeFigureOut">
              <a:rPr lang="pl-PL"/>
              <a:pPr/>
              <a:t>2015-06-15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F5FBE1-D021-4777-91AB-2DFF6A83F619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751841-BCBD-4183-A090-200638125F9B}" type="datetimeFigureOut">
              <a:rPr lang="pl-PL"/>
              <a:pPr/>
              <a:t>2015-06-15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D51CD5-CDC3-431C-96BD-A8502BE40EAA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F7EBE4B-5454-4DB6-97AA-5A8E998794E6}" type="datetimeFigureOut">
              <a:rPr lang="pl-PL"/>
              <a:pPr/>
              <a:t>2015-06-15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EEAA22-4099-45FC-9C46-69018D4A5AB5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FE8D9E1-2C1D-4049-87C1-AA038CE23357}" type="datetimeFigureOut">
              <a:rPr lang="pl-PL"/>
              <a:pPr/>
              <a:t>2015-06-15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86F558-5313-4605-AFA3-C61ABA8BB730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847D0F6-9CB6-430B-92ED-54B75FBCD3C6}" type="datetimeFigureOut">
              <a:rPr lang="pl-PL"/>
              <a:pPr/>
              <a:t>2015-06-15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34A3E4-DB18-4E6C-89D4-7808B7C19939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A3EB19-0FCC-4A32-B95F-943F59C8ADD1}" type="datetimeFigureOut">
              <a:rPr lang="pl-PL"/>
              <a:pPr/>
              <a:t>2015-06-15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7B5809-44BA-4FB0-95CC-915A88C8E505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359F3F-A7DE-479E-B310-B11943E7D859}" type="datetimeFigureOut">
              <a:rPr lang="pl-PL"/>
              <a:pPr/>
              <a:t>2015-06-15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53217D-0D0A-4BF3-B421-0132AE0F2411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529ED6-300F-4D17-8A7B-5AB802DAF67D}" type="datetimeFigureOut">
              <a:rPr lang="pl-PL"/>
              <a:pPr/>
              <a:t>2015-06-15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C72602-ACE6-48E0-8AEE-5D9755F9FFE0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fld id="{2F55B8F9-3DA2-49FD-8C11-BB7CE2B49D70}" type="datetimeFigureOut">
              <a:rPr lang="pl-PL"/>
              <a:pPr/>
              <a:t>2015-06-15</a:t>
            </a:fld>
            <a:endParaRPr lang="pl-PL"/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pl-PL"/>
          </a:p>
        </p:txBody>
      </p:sp>
      <p:sp>
        <p:nvSpPr>
          <p:cNvPr id="266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F4B38134-924A-43FA-9535-FB347B935DC2}" type="slidenum">
              <a:rPr lang="pl-PL"/>
              <a:pPr/>
              <a:t>‹#›</a:t>
            </a:fld>
            <a:endParaRPr lang="pl-PL"/>
          </a:p>
        </p:txBody>
      </p:sp>
      <p:sp>
        <p:nvSpPr>
          <p:cNvPr id="26632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6633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grpSp>
        <p:nvGrpSpPr>
          <p:cNvPr id="26634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26635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6636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6637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6638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6639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6640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6641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6642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6643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grpSp>
          <p:nvGrpSpPr>
            <p:cNvPr id="26644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26645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26646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26647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26648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</p:grpSp>
          <p:sp>
            <p:nvSpPr>
              <p:cNvPr id="26649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26650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26651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grpSp>
            <p:nvGrpSpPr>
              <p:cNvPr id="26652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26653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26654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26655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26656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26657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26658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26659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26660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</p:grpSp>
        </p:grpSp>
      </p:grpSp>
      <p:grpSp>
        <p:nvGrpSpPr>
          <p:cNvPr id="26661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26662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6663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</p:grpSp>
      <p:grpSp>
        <p:nvGrpSpPr>
          <p:cNvPr id="26664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26665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26666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grpSp>
            <p:nvGrpSpPr>
              <p:cNvPr id="26667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26668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26669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8" y="332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26670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8" y="182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26671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26672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7" y="897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26673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6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26674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26675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8" y="142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</p:grpSp>
        </p:grpSp>
        <p:sp>
          <p:nvSpPr>
            <p:cNvPr id="26676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/>
          <p:cNvSpPr txBox="1"/>
          <p:nvPr/>
        </p:nvSpPr>
        <p:spPr>
          <a:xfrm>
            <a:off x="899592" y="1628800"/>
            <a:ext cx="7416824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latin typeface="Adobe Caslon Pro" pitchFamily="18" charset="-18"/>
              </a:rPr>
              <a:t>Pewnego słonecznego poranka, jak zawsze w poniedziałek, Kasia i Franek szli razem do szkoły. Coraz częściej zwyczajem Katarzyny stawało się to, że przed lekcjami, w sklepie koło szkoły, kupowała trzy lub cztery batoniki. </a:t>
            </a:r>
          </a:p>
          <a:p>
            <a:endParaRPr lang="pl-PL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4294967295"/>
          </p:nvPr>
        </p:nvSpPr>
        <p:spPr>
          <a:xfrm>
            <a:off x="395536" y="1427287"/>
            <a:ext cx="8207375" cy="3153841"/>
          </a:xfrm>
        </p:spPr>
        <p:txBody>
          <a:bodyPr>
            <a:noAutofit/>
          </a:bodyPr>
          <a:lstStyle/>
          <a:p>
            <a:pPr marL="68263" indent="0" algn="ctr">
              <a:buFontTx/>
              <a:buNone/>
            </a:pPr>
            <a:r>
              <a:rPr lang="pl-PL" sz="2800" dirty="0">
                <a:latin typeface="Adobe Caslon Pro" pitchFamily="18" charset="-18"/>
              </a:rPr>
              <a:t>Liczba batoników zależna była </a:t>
            </a:r>
            <a:r>
              <a:rPr lang="pl-PL" sz="2800" dirty="0" smtClean="0">
                <a:latin typeface="Adobe Caslon Pro" pitchFamily="18" charset="-18"/>
              </a:rPr>
              <a:t>od </a:t>
            </a:r>
            <a:r>
              <a:rPr lang="pl-PL" sz="2800" dirty="0">
                <a:latin typeface="Adobe Caslon Pro" pitchFamily="18" charset="-18"/>
              </a:rPr>
              <a:t>tego, ile miała tego dnia lekcji. Jak pięć, to kupowała 4 batoniki, </a:t>
            </a:r>
            <a:r>
              <a:rPr lang="pl-PL" sz="2800" dirty="0" smtClean="0">
                <a:latin typeface="Adobe Caslon Pro" pitchFamily="18" charset="-18"/>
              </a:rPr>
              <a:t>a </a:t>
            </a:r>
            <a:r>
              <a:rPr lang="pl-PL" sz="2800" dirty="0">
                <a:latin typeface="Adobe Caslon Pro" pitchFamily="18" charset="-18"/>
              </a:rPr>
              <a:t>jak lekcji było cztery, to w sklepiku kupowała tych batonów 3. Tak, by wystarczyło jej </a:t>
            </a:r>
            <a:r>
              <a:rPr lang="pl-PL" sz="2800" dirty="0" smtClean="0">
                <a:latin typeface="Adobe Caslon Pro" pitchFamily="18" charset="-18"/>
              </a:rPr>
              <a:t>po </a:t>
            </a:r>
            <a:r>
              <a:rPr lang="pl-PL" sz="2800" dirty="0">
                <a:latin typeface="Adobe Caslon Pro" pitchFamily="18" charset="-18"/>
              </a:rPr>
              <a:t>jednym na każdą przerwę. </a:t>
            </a:r>
          </a:p>
          <a:p>
            <a:pPr marL="68263" indent="0" algn="ctr">
              <a:buFontTx/>
              <a:buNone/>
            </a:pPr>
            <a:r>
              <a:rPr lang="pl-PL" sz="2800" dirty="0">
                <a:latin typeface="Adobe Caslon Pro" pitchFamily="18" charset="-18"/>
              </a:rPr>
              <a:t>Jej ulubionymi batonami były: </a:t>
            </a:r>
          </a:p>
          <a:p>
            <a:pPr marL="68263" indent="0" algn="ctr">
              <a:buFontTx/>
              <a:buNone/>
            </a:pPr>
            <a:r>
              <a:rPr lang="pl-PL" sz="2800" dirty="0">
                <a:latin typeface="Adobe Caslon Pro" pitchFamily="18" charset="-18"/>
              </a:rPr>
              <a:t>Mars, </a:t>
            </a:r>
            <a:r>
              <a:rPr lang="pl-PL" sz="2800" dirty="0" err="1">
                <a:latin typeface="Adobe Caslon Pro" pitchFamily="18" charset="-18"/>
              </a:rPr>
              <a:t>Snikers</a:t>
            </a:r>
            <a:r>
              <a:rPr lang="pl-PL" sz="2800" dirty="0">
                <a:latin typeface="Adobe Caslon Pro" pitchFamily="18" charset="-18"/>
              </a:rPr>
              <a:t>, </a:t>
            </a:r>
            <a:r>
              <a:rPr lang="pl-PL" sz="2800" dirty="0" err="1">
                <a:latin typeface="Adobe Caslon Pro" pitchFamily="18" charset="-18"/>
              </a:rPr>
              <a:t>Twix</a:t>
            </a:r>
            <a:r>
              <a:rPr lang="pl-PL" sz="2800" dirty="0">
                <a:latin typeface="Adobe Caslon Pro" pitchFamily="18" charset="-18"/>
              </a:rPr>
              <a:t> i </a:t>
            </a:r>
            <a:r>
              <a:rPr lang="pl-PL" sz="2800" dirty="0" err="1">
                <a:latin typeface="Adobe Caslon Pro" pitchFamily="18" charset="-18"/>
              </a:rPr>
              <a:t>Milky</a:t>
            </a:r>
            <a:r>
              <a:rPr lang="pl-PL" sz="2800" dirty="0">
                <a:latin typeface="Adobe Caslon Pro" pitchFamily="18" charset="-18"/>
              </a:rPr>
              <a:t> </a:t>
            </a:r>
            <a:r>
              <a:rPr lang="pl-PL" sz="2800" dirty="0" err="1">
                <a:latin typeface="Adobe Caslon Pro" pitchFamily="18" charset="-18"/>
              </a:rPr>
              <a:t>Way</a:t>
            </a:r>
            <a:r>
              <a:rPr lang="pl-PL" sz="2800" dirty="0">
                <a:latin typeface="Adobe Caslon Pro" pitchFamily="18" charset="-18"/>
              </a:rPr>
              <a:t>. </a:t>
            </a:r>
          </a:p>
          <a:p>
            <a:pPr marL="68263" indent="0">
              <a:buFontTx/>
              <a:buNone/>
            </a:pPr>
            <a:endParaRPr lang="pl-PL" sz="2800" dirty="0">
              <a:latin typeface="Adobe Caslon Pro" pitchFamily="18" charset="-18"/>
            </a:endParaRPr>
          </a:p>
          <a:p>
            <a:pPr marL="68263" indent="0"/>
            <a:endParaRPr lang="pl-PL" sz="2800" dirty="0">
              <a:latin typeface="Adobe Caslon Pro" pitchFamily="18" charset="-1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ymbol zastępczy zawartości 2"/>
          <p:cNvSpPr>
            <a:spLocks noGrp="1"/>
          </p:cNvSpPr>
          <p:nvPr>
            <p:ph idx="4294967295"/>
          </p:nvPr>
        </p:nvSpPr>
        <p:spPr>
          <a:xfrm>
            <a:off x="611560" y="1267495"/>
            <a:ext cx="7886328" cy="4249737"/>
          </a:xfrm>
        </p:spPr>
        <p:txBody>
          <a:bodyPr/>
          <a:lstStyle/>
          <a:p>
            <a:pPr algn="ctr">
              <a:buFontTx/>
              <a:buNone/>
            </a:pPr>
            <a:r>
              <a:rPr lang="pl-PL" sz="2800" dirty="0">
                <a:latin typeface="Adobe Caslon Pro" pitchFamily="18" charset="-18"/>
              </a:rPr>
              <a:t>Frankowi wcale nie podobało się zachowanie swojej ulubionej koleżanki i bardzo często tłumaczył jej, </a:t>
            </a:r>
            <a:r>
              <a:rPr lang="pl-PL" sz="2800" dirty="0" smtClean="0">
                <a:latin typeface="Adobe Caslon Pro" pitchFamily="18" charset="-18"/>
              </a:rPr>
              <a:t>że </a:t>
            </a:r>
            <a:r>
              <a:rPr lang="pl-PL" sz="2800" dirty="0">
                <a:latin typeface="Adobe Caslon Pro" pitchFamily="18" charset="-18"/>
              </a:rPr>
              <a:t>takie jedzenie jest </a:t>
            </a:r>
            <a:r>
              <a:rPr lang="pl-PL" sz="2800" dirty="0" smtClean="0">
                <a:latin typeface="Adobe Caslon Pro" pitchFamily="18" charset="-18"/>
              </a:rPr>
              <a:t>bardzo </a:t>
            </a:r>
            <a:r>
              <a:rPr lang="pl-PL" sz="2800" dirty="0">
                <a:latin typeface="Adobe Caslon Pro" pitchFamily="18" charset="-18"/>
              </a:rPr>
              <a:t>szkodliwe dla zdrowia, </a:t>
            </a:r>
            <a:r>
              <a:rPr lang="pl-PL" sz="2800" dirty="0" smtClean="0">
                <a:latin typeface="Adobe Caslon Pro" pitchFamily="18" charset="-18"/>
              </a:rPr>
              <a:t>ale </a:t>
            </a:r>
            <a:r>
              <a:rPr lang="pl-PL" sz="2800" dirty="0">
                <a:latin typeface="Adobe Caslon Pro" pitchFamily="18" charset="-18"/>
              </a:rPr>
              <a:t>Kasia </a:t>
            </a:r>
            <a:r>
              <a:rPr lang="pl-PL" sz="2800" dirty="0" smtClean="0">
                <a:latin typeface="Adobe Caslon Pro" pitchFamily="18" charset="-18"/>
              </a:rPr>
              <a:t>to dziewczynka</a:t>
            </a:r>
            <a:r>
              <a:rPr lang="pl-PL" sz="2800" dirty="0">
                <a:latin typeface="Adobe Caslon Pro" pitchFamily="18" charset="-18"/>
              </a:rPr>
              <a:t>, która zawsze lub </a:t>
            </a:r>
            <a:r>
              <a:rPr lang="pl-PL" sz="2800" dirty="0" smtClean="0">
                <a:latin typeface="Adobe Caslon Pro" pitchFamily="18" charset="-18"/>
              </a:rPr>
              <a:t>prawie zawsze </a:t>
            </a:r>
            <a:r>
              <a:rPr lang="pl-PL" sz="2800" dirty="0">
                <a:latin typeface="Adobe Caslon Pro" pitchFamily="18" charset="-18"/>
              </a:rPr>
              <a:t>stawiała na swoim. A w kwestii słodyczy nie chciała słuchać nikogo, </a:t>
            </a:r>
            <a:r>
              <a:rPr lang="pl-PL" sz="2800" dirty="0" smtClean="0">
                <a:latin typeface="Adobe Caslon Pro" pitchFamily="18" charset="-18"/>
              </a:rPr>
              <a:t>ani </a:t>
            </a:r>
            <a:r>
              <a:rPr lang="pl-PL" sz="2800" dirty="0">
                <a:latin typeface="Adobe Caslon Pro" pitchFamily="18" charset="-18"/>
              </a:rPr>
              <a:t>rodziców, ani Franka. </a:t>
            </a:r>
          </a:p>
        </p:txBody>
      </p:sp>
      <p:sp>
        <p:nvSpPr>
          <p:cNvPr id="16387" name="Prostokąt 3"/>
          <p:cNvSpPr>
            <a:spLocks noChangeArrowheads="1"/>
          </p:cNvSpPr>
          <p:nvPr/>
        </p:nvSpPr>
        <p:spPr bwMode="auto">
          <a:xfrm>
            <a:off x="899592" y="908720"/>
            <a:ext cx="71294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pl-PL" sz="180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412776"/>
            <a:ext cx="8352928" cy="4649787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pl-PL" sz="2800" dirty="0">
                <a:latin typeface="Adobe Caslon Pro" pitchFamily="18" charset="-18"/>
              </a:rPr>
              <a:t>Któregoś dnia Kasia rano nie pojawiła się w umówionym miejscu i Franek sam poszedł do szkoły. Podczas lekcji bardzo się niepokoił, </a:t>
            </a:r>
            <a:r>
              <a:rPr lang="pl-PL" sz="2800" dirty="0" smtClean="0">
                <a:latin typeface="Adobe Caslon Pro" pitchFamily="18" charset="-18"/>
              </a:rPr>
              <a:t>co </a:t>
            </a:r>
            <a:r>
              <a:rPr lang="pl-PL" sz="2800" dirty="0">
                <a:latin typeface="Adobe Caslon Pro" pitchFamily="18" charset="-18"/>
              </a:rPr>
              <a:t>dzieje się </a:t>
            </a:r>
            <a:r>
              <a:rPr lang="pl-PL" sz="2800" dirty="0" smtClean="0">
                <a:latin typeface="Adobe Caslon Pro" pitchFamily="18" charset="-18"/>
              </a:rPr>
              <a:t>z </a:t>
            </a:r>
            <a:r>
              <a:rPr lang="pl-PL" sz="2800" dirty="0">
                <a:latin typeface="Adobe Caslon Pro" pitchFamily="18" charset="-18"/>
              </a:rPr>
              <a:t>Kasią, gdyż wcześniej uprzedzała go </a:t>
            </a:r>
            <a:r>
              <a:rPr lang="pl-PL" sz="2800" dirty="0" smtClean="0">
                <a:latin typeface="Adobe Caslon Pro" pitchFamily="18" charset="-18"/>
              </a:rPr>
              <a:t>o </a:t>
            </a:r>
            <a:r>
              <a:rPr lang="pl-PL" sz="2800" dirty="0">
                <a:latin typeface="Adobe Caslon Pro" pitchFamily="18" charset="-18"/>
              </a:rPr>
              <a:t>swojej nieobecności. Od razu po </a:t>
            </a:r>
            <a:r>
              <a:rPr lang="pl-PL" sz="2800" dirty="0" smtClean="0">
                <a:latin typeface="Adobe Caslon Pro" pitchFamily="18" charset="-18"/>
              </a:rPr>
              <a:t>skończonych lekcjach </a:t>
            </a:r>
            <a:r>
              <a:rPr lang="pl-PL" sz="2800" dirty="0">
                <a:latin typeface="Adobe Caslon Pro" pitchFamily="18" charset="-18"/>
              </a:rPr>
              <a:t>poszedł, więc Franio do swojej Kasi, </a:t>
            </a:r>
            <a:r>
              <a:rPr lang="pl-PL" sz="2800" dirty="0" smtClean="0">
                <a:latin typeface="Adobe Caslon Pro" pitchFamily="18" charset="-18"/>
              </a:rPr>
              <a:t>by </a:t>
            </a:r>
            <a:r>
              <a:rPr lang="pl-PL" sz="2800" dirty="0">
                <a:latin typeface="Adobe Caslon Pro" pitchFamily="18" charset="-18"/>
              </a:rPr>
              <a:t>sprawdzić przyczynę jej nieobecności.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1340768"/>
            <a:ext cx="8424936" cy="3657600"/>
          </a:xfrm>
        </p:spPr>
        <p:txBody>
          <a:bodyPr/>
          <a:lstStyle/>
          <a:p>
            <a:pPr algn="ctr">
              <a:buNone/>
            </a:pPr>
            <a:r>
              <a:rPr lang="pl-PL" sz="2800" dirty="0" smtClean="0"/>
              <a:t>Drzwi mieszkania otworzyła jej mama, miała bardzo smutną minę. </a:t>
            </a:r>
          </a:p>
          <a:p>
            <a:pPr algn="ctr">
              <a:buNone/>
            </a:pPr>
            <a:r>
              <a:rPr lang="pl-PL" sz="2800" dirty="0" smtClean="0"/>
              <a:t>Okazało się bowiem, że dziewczynka jest chora. </a:t>
            </a:r>
            <a:br>
              <a:rPr lang="pl-PL" sz="2800" dirty="0" smtClean="0"/>
            </a:br>
            <a:r>
              <a:rPr lang="pl-PL" sz="2800" dirty="0" smtClean="0"/>
              <a:t>Miała sińce po oczami, była bardzo niewyspana po nieprzespanej nocy, bolał ją brzuch i nie miała humoru. </a:t>
            </a:r>
          </a:p>
          <a:p>
            <a:pPr algn="ctr">
              <a:buNone/>
            </a:pPr>
            <a:r>
              <a:rPr lang="pl-PL" sz="2800" b="1" dirty="0" smtClean="0"/>
              <a:t>Dlaczego? </a:t>
            </a:r>
            <a:endParaRPr lang="pl-PL" sz="28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pl-PL" sz="2800" dirty="0" smtClean="0"/>
              <a:t>W nocy jej mama musiała wzywać pogotowie, ponieważ skurcze brzucha były bardzo silne.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pl-PL" sz="2800" dirty="0" smtClean="0"/>
              <a:t>Okazało się, że przyczyną bólu brzucha była zła dieta dziewczynki, czyli…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pl-PL" sz="2800" b="1" dirty="0" smtClean="0"/>
              <a:t>zbyt duża ilość słodyczy!</a:t>
            </a:r>
            <a:endParaRPr lang="pl-PL" sz="28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556792"/>
            <a:ext cx="7696200" cy="3929608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pl-PL" sz="2800" dirty="0" smtClean="0"/>
              <a:t>Franek, nie chciał jej jeszcze bardzie zasmucać, bo przecież uprzedzał ją, że tak stać się może, dodał tylko, że od dziś zabrania jej odwiedzania sklepu ze słodyczami, a w zamian za to, będzie dzielił się z nią swoimi owocami. Najbardziej z nich lubił: banany, jabłka, truskawki i mandarynki.</a:t>
            </a:r>
            <a:endParaRPr lang="pl-PL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196752"/>
            <a:ext cx="7270576" cy="3657600"/>
          </a:xfrm>
        </p:spPr>
        <p:txBody>
          <a:bodyPr/>
          <a:lstStyle/>
          <a:p>
            <a:pPr marL="0" algn="ctr">
              <a:spcBef>
                <a:spcPts val="0"/>
              </a:spcBef>
              <a:buNone/>
            </a:pPr>
            <a:r>
              <a:rPr lang="pl-PL" sz="2800" dirty="0" smtClean="0"/>
              <a:t>W domu czasami, wraz z mamą robi sałatkę owocową. Jest pyszna, o czym przekonała się Kasia, gdy odwiedziła Franka po zakończonej chorobie. </a:t>
            </a:r>
          </a:p>
          <a:p>
            <a:endParaRPr lang="pl-PL" dirty="0">
              <a:sym typeface="Wingdings" pitchFamily="2" charset="2"/>
            </a:endParaRPr>
          </a:p>
        </p:txBody>
      </p:sp>
      <p:pic>
        <p:nvPicPr>
          <p:cNvPr id="33796" name="Obraz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356992"/>
            <a:ext cx="3430776" cy="3024336"/>
          </a:xfrm>
          <a:prstGeom prst="rect">
            <a:avLst/>
          </a:prstGeom>
          <a:noFill/>
          <a:ln w="12700">
            <a:solidFill>
              <a:schemeClr val="tx2">
                <a:lumMod val="20000"/>
                <a:lumOff val="80000"/>
                <a:alpha val="87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1600200"/>
          </a:xfrm>
        </p:spPr>
        <p:txBody>
          <a:bodyPr/>
          <a:lstStyle/>
          <a:p>
            <a:r>
              <a:rPr lang="pl-PL" b="1" dirty="0" smtClean="0">
                <a:solidFill>
                  <a:srgbClr val="7030A0"/>
                </a:solidFill>
              </a:rPr>
              <a:t>OWOCE EGZOTYCZNE</a:t>
            </a:r>
            <a:endParaRPr lang="pl-PL" b="1" dirty="0">
              <a:solidFill>
                <a:srgbClr val="7030A0"/>
              </a:solidFill>
            </a:endParaRPr>
          </a:p>
        </p:txBody>
      </p:sp>
      <p:pic>
        <p:nvPicPr>
          <p:cNvPr id="34820" name="Obraz 1"/>
          <p:cNvPicPr>
            <a:picLocks noGrp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220072" y="2132856"/>
            <a:ext cx="1487553" cy="2127688"/>
          </a:xfrm>
          <a:prstGeom prst="rect">
            <a:avLst/>
          </a:prstGeom>
          <a:noFill/>
          <a:ln>
            <a:noFill/>
          </a:ln>
        </p:spPr>
      </p:pic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1881187" y="2819489"/>
            <a:ext cx="269081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pl-PL" sz="3600" b="1" dirty="0">
                <a:solidFill>
                  <a:srgbClr val="FF0066"/>
                </a:solidFill>
                <a:latin typeface="+mj-lt"/>
              </a:rPr>
              <a:t>MANGO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pl-PL" b="1" dirty="0">
                <a:solidFill>
                  <a:srgbClr val="FF0066"/>
                </a:solidFill>
              </a:rPr>
              <a:t>AWOKADO</a:t>
            </a:r>
          </a:p>
        </p:txBody>
      </p:sp>
      <p:pic>
        <p:nvPicPr>
          <p:cNvPr id="35844" name="Obraz 3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475" y="333375"/>
            <a:ext cx="3529013" cy="263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6817657" y="5010657"/>
            <a:ext cx="189519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pl-PL" b="1" dirty="0">
                <a:solidFill>
                  <a:srgbClr val="FF0066"/>
                </a:solidFill>
                <a:latin typeface="+mn-lt"/>
              </a:rPr>
              <a:t>GRANAT</a:t>
            </a:r>
          </a:p>
        </p:txBody>
      </p:sp>
      <p:pic>
        <p:nvPicPr>
          <p:cNvPr id="35846" name="Obraz 5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3501008"/>
            <a:ext cx="2381250" cy="257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endParaRPr lang="pl-PL" b="1" dirty="0"/>
          </a:p>
          <a:p>
            <a:pPr>
              <a:buFontTx/>
              <a:buNone/>
            </a:pPr>
            <a:endParaRPr lang="pl-PL" b="1" dirty="0"/>
          </a:p>
          <a:p>
            <a:pPr>
              <a:buFontTx/>
              <a:buNone/>
            </a:pPr>
            <a:r>
              <a:rPr lang="pl-PL" b="1" dirty="0">
                <a:solidFill>
                  <a:srgbClr val="FF0066"/>
                </a:solidFill>
              </a:rPr>
              <a:t>   ANANAS </a:t>
            </a:r>
          </a:p>
        </p:txBody>
      </p:sp>
      <p:pic>
        <p:nvPicPr>
          <p:cNvPr id="36868" name="Obraz 6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8400" y="1125538"/>
            <a:ext cx="424815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>
                <a:solidFill>
                  <a:srgbClr val="7030A0"/>
                </a:solidFill>
              </a:rPr>
              <a:t>Matematyka ze smakiem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pl-PL"/>
              <a:t>Zadanie 2. Porównaj liczebność grup owoców  używając znaków &lt;, &gt;, =.</a:t>
            </a:r>
          </a:p>
          <a:p>
            <a:pPr>
              <a:buFontTx/>
              <a:buNone/>
            </a:pPr>
            <a:r>
              <a:rPr lang="pl-PL"/>
              <a:t>                                                            </a:t>
            </a:r>
          </a:p>
          <a:p>
            <a:pPr>
              <a:buFontTx/>
              <a:buNone/>
            </a:pPr>
            <a:r>
              <a:rPr lang="pl-PL"/>
              <a:t> </a:t>
            </a:r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3429000"/>
            <a:ext cx="770334" cy="7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4" cstate="print"/>
          <a:srcRect l="26559" r="30914"/>
          <a:stretch>
            <a:fillRect/>
          </a:stretch>
        </p:blipFill>
        <p:spPr bwMode="auto">
          <a:xfrm>
            <a:off x="4283968" y="2780928"/>
            <a:ext cx="608158" cy="1439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3284984"/>
            <a:ext cx="993325" cy="729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4797152"/>
            <a:ext cx="864394" cy="841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4" cstate="print"/>
          <a:srcRect l="26559" r="30914"/>
          <a:stretch>
            <a:fillRect/>
          </a:stretch>
        </p:blipFill>
        <p:spPr bwMode="auto">
          <a:xfrm>
            <a:off x="6876256" y="4149080"/>
            <a:ext cx="682416" cy="1615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4797152"/>
            <a:ext cx="1114613" cy="818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>
                <a:solidFill>
                  <a:srgbClr val="7030A0"/>
                </a:solidFill>
              </a:rPr>
              <a:t>Matematyka ze smakiem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/>
        <p:txBody>
          <a:bodyPr lIns="0"/>
          <a:lstStyle/>
          <a:p>
            <a:pPr>
              <a:buFontTx/>
              <a:buNone/>
            </a:pPr>
            <a:r>
              <a:rPr lang="pl-PL" sz="2800" dirty="0"/>
              <a:t>Zadanie 2. Porównaj liczebność grup owoców  używając znaków &lt;, &gt;, =.</a:t>
            </a:r>
          </a:p>
          <a:p>
            <a:pPr>
              <a:buFontTx/>
              <a:buNone/>
            </a:pPr>
            <a:r>
              <a:rPr lang="pl-PL" dirty="0"/>
              <a:t>                                                                                         </a:t>
            </a:r>
          </a:p>
          <a:p>
            <a:pPr>
              <a:buFontTx/>
              <a:buNone/>
            </a:pPr>
            <a:r>
              <a:rPr lang="pl-PL" sz="4000" b="1" dirty="0"/>
              <a:t>                 &gt;                   &lt;</a:t>
            </a:r>
          </a:p>
          <a:p>
            <a:pPr>
              <a:buFontTx/>
              <a:buNone/>
            </a:pPr>
            <a:endParaRPr lang="pl-PL" sz="4000" b="1" dirty="0"/>
          </a:p>
          <a:p>
            <a:pPr>
              <a:buFontTx/>
              <a:buNone/>
            </a:pPr>
            <a:r>
              <a:rPr lang="pl-PL" sz="4000" b="1" dirty="0"/>
              <a:t>                 &gt;                   &gt;</a:t>
            </a:r>
          </a:p>
        </p:txBody>
      </p:sp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3429000"/>
            <a:ext cx="770334" cy="7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Picture 5"/>
          <p:cNvPicPr>
            <a:picLocks noChangeAspect="1" noChangeArrowheads="1"/>
          </p:cNvPicPr>
          <p:nvPr/>
        </p:nvPicPr>
        <p:blipFill>
          <a:blip r:embed="rId4" cstate="print"/>
          <a:srcRect l="26559" r="30914"/>
          <a:stretch>
            <a:fillRect/>
          </a:stretch>
        </p:blipFill>
        <p:spPr bwMode="auto">
          <a:xfrm>
            <a:off x="4283968" y="2780928"/>
            <a:ext cx="608158" cy="1439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3284984"/>
            <a:ext cx="993325" cy="729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5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4797152"/>
            <a:ext cx="864394" cy="841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6" name="Picture 8"/>
          <p:cNvPicPr>
            <a:picLocks noChangeAspect="1" noChangeArrowheads="1"/>
          </p:cNvPicPr>
          <p:nvPr/>
        </p:nvPicPr>
        <p:blipFill>
          <a:blip r:embed="rId4" cstate="print"/>
          <a:srcRect l="26559" r="30914"/>
          <a:stretch>
            <a:fillRect/>
          </a:stretch>
        </p:blipFill>
        <p:spPr bwMode="auto">
          <a:xfrm>
            <a:off x="6876256" y="4149080"/>
            <a:ext cx="682416" cy="1615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7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4797152"/>
            <a:ext cx="1114613" cy="818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27384"/>
            <a:ext cx="9144000" cy="1600200"/>
          </a:xfrm>
        </p:spPr>
        <p:txBody>
          <a:bodyPr/>
          <a:lstStyle/>
          <a:p>
            <a:r>
              <a:rPr lang="pl-PL" u="sng" dirty="0">
                <a:solidFill>
                  <a:srgbClr val="7030A0"/>
                </a:solidFill>
              </a:rPr>
              <a:t>Pamiętaj</a:t>
            </a:r>
            <a:r>
              <a:rPr lang="pl-PL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828800"/>
            <a:ext cx="7914456" cy="3657600"/>
          </a:xfrm>
        </p:spPr>
        <p:txBody>
          <a:bodyPr/>
          <a:lstStyle/>
          <a:p>
            <a:pPr algn="ctr">
              <a:buFontTx/>
              <a:buNone/>
            </a:pPr>
            <a:r>
              <a:rPr lang="pl-PL" b="1" dirty="0">
                <a:solidFill>
                  <a:srgbClr val="FF0066"/>
                </a:solidFill>
              </a:rPr>
              <a:t> </a:t>
            </a:r>
            <a:r>
              <a:rPr lang="pl-PL" b="1" dirty="0" smtClean="0">
                <a:solidFill>
                  <a:srgbClr val="FF0066"/>
                </a:solidFill>
              </a:rPr>
              <a:t>UTRZYMUJ ŁAD I PORZĄDEK </a:t>
            </a:r>
          </a:p>
          <a:p>
            <a:pPr algn="ctr">
              <a:buFontTx/>
              <a:buNone/>
            </a:pPr>
            <a:r>
              <a:rPr lang="pl-PL" b="1" dirty="0" smtClean="0">
                <a:solidFill>
                  <a:srgbClr val="FF0066"/>
                </a:solidFill>
              </a:rPr>
              <a:t>W MIEJSCU PRACY </a:t>
            </a:r>
          </a:p>
          <a:p>
            <a:pPr algn="ctr">
              <a:buFontTx/>
              <a:buNone/>
            </a:pPr>
            <a:endParaRPr lang="pl-PL" dirty="0"/>
          </a:p>
          <a:p>
            <a:pPr algn="ctr">
              <a:buFontTx/>
              <a:buNone/>
            </a:pPr>
            <a:r>
              <a:rPr lang="pl-PL" b="1" dirty="0" smtClean="0">
                <a:solidFill>
                  <a:srgbClr val="00642D"/>
                </a:solidFill>
              </a:rPr>
              <a:t>ZACHOWAJ HIGIENĘ I BEZPIECZEŃSTWO PRACY</a:t>
            </a:r>
            <a:endParaRPr lang="pl-PL" b="1" dirty="0">
              <a:solidFill>
                <a:srgbClr val="00642D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>
                <a:solidFill>
                  <a:srgbClr val="7030A0"/>
                </a:solidFill>
              </a:rPr>
              <a:t>Matematyka ze smakiem</a:t>
            </a:r>
            <a:br>
              <a:rPr lang="pl-PL" dirty="0">
                <a:solidFill>
                  <a:srgbClr val="7030A0"/>
                </a:solidFill>
              </a:rPr>
            </a:br>
            <a:r>
              <a:rPr lang="pl-PL" dirty="0">
                <a:solidFill>
                  <a:srgbClr val="7030A0"/>
                </a:solidFill>
              </a:rPr>
              <a:t>czyli sałatka owocowa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2060575"/>
            <a:ext cx="7696200" cy="3889375"/>
          </a:xfrm>
        </p:spPr>
        <p:txBody>
          <a:bodyPr/>
          <a:lstStyle/>
          <a:p>
            <a:pPr marL="609600" indent="-609600"/>
            <a:r>
              <a:rPr lang="pl-PL" sz="2800" dirty="0"/>
              <a:t>Przygotuj wszystkie owoce, umyj je i obierz te, które tego wymagają. Przygotuj sobie deskę do krojenia i nóż.</a:t>
            </a:r>
          </a:p>
          <a:p>
            <a:pPr marL="609600" indent="-609600"/>
            <a:r>
              <a:rPr lang="pl-PL" sz="2800" dirty="0"/>
              <a:t>Kiwi, jabłko, banana i brzoskwinie pokrój w kostkę.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923528"/>
            <a:ext cx="7696200" cy="3657600"/>
          </a:xfrm>
        </p:spPr>
        <p:txBody>
          <a:bodyPr/>
          <a:lstStyle/>
          <a:p>
            <a:pPr marL="609600" indent="-609600"/>
            <a:r>
              <a:rPr lang="pl-PL" sz="2800" dirty="0"/>
              <a:t>Winogrona pozostaw w całości. </a:t>
            </a:r>
          </a:p>
          <a:p>
            <a:pPr marL="609600" indent="-609600"/>
            <a:r>
              <a:rPr lang="pl-PL" sz="2800" dirty="0"/>
              <a:t>Mandarynki podziel na cząstki.</a:t>
            </a:r>
          </a:p>
          <a:p>
            <a:pPr marL="609600" indent="-609600"/>
            <a:r>
              <a:rPr lang="pl-PL" sz="2800" dirty="0"/>
              <a:t>Wszystkie składniki włóż do dużej miski i jak lubisz wlej trochę syropu po brzoskwiniach.</a:t>
            </a:r>
          </a:p>
          <a:p>
            <a:pPr marL="609600" indent="-609600"/>
            <a:r>
              <a:rPr lang="pl-PL" sz="2800" dirty="0" smtClean="0"/>
              <a:t>Całość </a:t>
            </a:r>
            <a:r>
              <a:rPr lang="pl-PL" sz="2800" dirty="0"/>
              <a:t>wymieszaj.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83568"/>
            <a:ext cx="7696200" cy="3657600"/>
          </a:xfrm>
        </p:spPr>
        <p:txBody>
          <a:bodyPr/>
          <a:lstStyle/>
          <a:p>
            <a:pPr marL="609600" indent="-609600" algn="ctr">
              <a:buFontTx/>
              <a:buNone/>
            </a:pPr>
            <a:r>
              <a:rPr lang="pl-PL" sz="2800" dirty="0"/>
              <a:t>Przełóż sałatkę do miseczek po równo dla każdego ucznia</a:t>
            </a:r>
            <a:r>
              <a:rPr lang="pl-PL" sz="2800" dirty="0" smtClean="0"/>
              <a:t>.</a:t>
            </a:r>
            <a:endParaRPr lang="pl-PL" sz="2800" dirty="0"/>
          </a:p>
          <a:p>
            <a:pPr marL="609600" indent="-609600">
              <a:buFontTx/>
              <a:buNone/>
            </a:pPr>
            <a:endParaRPr lang="pl-PL" dirty="0"/>
          </a:p>
          <a:p>
            <a:pPr marL="609600" indent="-609600" algn="ctr">
              <a:buFontTx/>
              <a:buNone/>
            </a:pPr>
            <a:r>
              <a:rPr lang="pl-PL" b="1" dirty="0">
                <a:solidFill>
                  <a:srgbClr val="7030A0"/>
                </a:solidFill>
              </a:rPr>
              <a:t>SMACZNEGO DLA KAŻDEGO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Kredki">
  <a:themeElements>
    <a:clrScheme name="Kredki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prezentacja sc1">
      <a:majorFont>
        <a:latin typeface="Adobe Garamond Pro"/>
        <a:ea typeface=""/>
        <a:cs typeface="Arial"/>
      </a:majorFont>
      <a:minorFont>
        <a:latin typeface="Adobe Garamond Pro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redki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redki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redki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redki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edki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edki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edki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edki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</TotalTime>
  <Words>487</Words>
  <Application>Microsoft Office PowerPoint</Application>
  <PresentationFormat>Pokaz na ekranie (4:3)</PresentationFormat>
  <Paragraphs>46</Paragraphs>
  <Slides>18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19" baseType="lpstr">
      <vt:lpstr>Kredki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OWOCE EGZOTYCZNE</vt:lpstr>
      <vt:lpstr>Slajd 11</vt:lpstr>
      <vt:lpstr>Slajd 12</vt:lpstr>
      <vt:lpstr>Matematyka ze smakiem</vt:lpstr>
      <vt:lpstr>Matematyka ze smakiem</vt:lpstr>
      <vt:lpstr>Pamiętaj </vt:lpstr>
      <vt:lpstr>Matematyka ze smakiem czyli sałatka owocowa</vt:lpstr>
      <vt:lpstr>Slajd 17</vt:lpstr>
      <vt:lpstr>Slajd 18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Mleko, jajka  i twaróg</dc:title>
  <dc:creator>Iza</dc:creator>
  <cp:lastModifiedBy>Łukasz Tutak</cp:lastModifiedBy>
  <cp:revision>21</cp:revision>
  <dcterms:created xsi:type="dcterms:W3CDTF">2014-06-01T10:30:31Z</dcterms:created>
  <dcterms:modified xsi:type="dcterms:W3CDTF">2015-06-15T13:40:57Z</dcterms:modified>
</cp:coreProperties>
</file>