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4" r:id="rId8"/>
    <p:sldId id="261" r:id="rId9"/>
    <p:sldId id="262" r:id="rId10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572" y="-17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C1DDC-6126-4B40-BACB-737CDF8B774A}" type="datetimeFigureOut">
              <a:rPr lang="pl-PL" smtClean="0"/>
              <a:pPr/>
              <a:t>2015-06-24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AA364-C042-49C7-B8A3-2348AE636468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C1DDC-6126-4B40-BACB-737CDF8B774A}" type="datetimeFigureOut">
              <a:rPr lang="pl-PL" smtClean="0"/>
              <a:pPr/>
              <a:t>2015-06-24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AA364-C042-49C7-B8A3-2348AE636468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C1DDC-6126-4B40-BACB-737CDF8B774A}" type="datetimeFigureOut">
              <a:rPr lang="pl-PL" smtClean="0"/>
              <a:pPr/>
              <a:t>2015-06-24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AA364-C042-49C7-B8A3-2348AE636468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C1DDC-6126-4B40-BACB-737CDF8B774A}" type="datetimeFigureOut">
              <a:rPr lang="pl-PL" smtClean="0"/>
              <a:pPr/>
              <a:t>2015-06-24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AA364-C042-49C7-B8A3-2348AE636468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C1DDC-6126-4B40-BACB-737CDF8B774A}" type="datetimeFigureOut">
              <a:rPr lang="pl-PL" smtClean="0"/>
              <a:pPr/>
              <a:t>2015-06-24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AA364-C042-49C7-B8A3-2348AE636468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C1DDC-6126-4B40-BACB-737CDF8B774A}" type="datetimeFigureOut">
              <a:rPr lang="pl-PL" smtClean="0"/>
              <a:pPr/>
              <a:t>2015-06-24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AA364-C042-49C7-B8A3-2348AE636468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C1DDC-6126-4B40-BACB-737CDF8B774A}" type="datetimeFigureOut">
              <a:rPr lang="pl-PL" smtClean="0"/>
              <a:pPr/>
              <a:t>2015-06-24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AA364-C042-49C7-B8A3-2348AE636468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C1DDC-6126-4B40-BACB-737CDF8B774A}" type="datetimeFigureOut">
              <a:rPr lang="pl-PL" smtClean="0"/>
              <a:pPr/>
              <a:t>2015-06-24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AA364-C042-49C7-B8A3-2348AE636468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C1DDC-6126-4B40-BACB-737CDF8B774A}" type="datetimeFigureOut">
              <a:rPr lang="pl-PL" smtClean="0"/>
              <a:pPr/>
              <a:t>2015-06-24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AA364-C042-49C7-B8A3-2348AE636468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C1DDC-6126-4B40-BACB-737CDF8B774A}" type="datetimeFigureOut">
              <a:rPr lang="pl-PL" smtClean="0"/>
              <a:pPr/>
              <a:t>2015-06-24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AA364-C042-49C7-B8A3-2348AE636468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C1DDC-6126-4B40-BACB-737CDF8B774A}" type="datetimeFigureOut">
              <a:rPr lang="pl-PL" smtClean="0"/>
              <a:pPr/>
              <a:t>2015-06-24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AA364-C042-49C7-B8A3-2348AE636468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5C1DDC-6126-4B40-BACB-737CDF8B774A}" type="datetimeFigureOut">
              <a:rPr lang="pl-PL" smtClean="0"/>
              <a:pPr/>
              <a:t>2015-06-24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9AA364-C042-49C7-B8A3-2348AE636468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ommons.wikimedia.org/wiki/User:Amano1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commons.wikimedia.org/wiki/User:Janmad" TargetMode="External"/><Relationship Id="rId4" Type="http://schemas.openxmlformats.org/officeDocument/2006/relationships/hyperlink" Target="http://pl.wikipedia.org/wiki/Fryderyk_Chopin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3999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Prostokąt 6"/>
          <p:cNvSpPr/>
          <p:nvPr/>
        </p:nvSpPr>
        <p:spPr>
          <a:xfrm>
            <a:off x="1403648" y="2204864"/>
            <a:ext cx="590465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7200" dirty="0" smtClean="0">
                <a:ln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solidFill>
                  <a:schemeClr val="bg1"/>
                </a:solidFill>
                <a:latin typeface="Broadway" pitchFamily="82" charset="0"/>
              </a:rPr>
              <a:t>Fryderyk </a:t>
            </a:r>
            <a:r>
              <a:rPr lang="pl-PL" sz="7200" dirty="0" smtClean="0">
                <a:ln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solidFill>
                  <a:schemeClr val="bg1"/>
                </a:solidFill>
                <a:latin typeface="Broadway" pitchFamily="82" charset="0"/>
              </a:rPr>
              <a:t>Chopin</a:t>
            </a:r>
          </a:p>
          <a:p>
            <a:pPr algn="ctr"/>
            <a:r>
              <a:rPr lang="pl-PL" sz="4800" dirty="0" smtClean="0">
                <a:solidFill>
                  <a:schemeClr val="bg1"/>
                </a:solidFill>
                <a:latin typeface="Broadway" pitchFamily="82" charset="0"/>
              </a:rPr>
              <a:t>Wielki polski </a:t>
            </a:r>
            <a:r>
              <a:rPr lang="pl-PL" sz="4800" dirty="0" smtClean="0">
                <a:solidFill>
                  <a:schemeClr val="bg1"/>
                </a:solidFill>
                <a:latin typeface="Broadway" pitchFamily="82" charset="0"/>
              </a:rPr>
              <a:t>kompozytor</a:t>
            </a:r>
            <a:endParaRPr lang="pl-PL" sz="7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58595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1584176"/>
          </a:xfrm>
        </p:spPr>
        <p:txBody>
          <a:bodyPr>
            <a:noAutofit/>
          </a:bodyPr>
          <a:lstStyle/>
          <a:p>
            <a:pPr algn="ctr"/>
            <a:r>
              <a:rPr lang="pl-PL" sz="5400" b="1" dirty="0" smtClean="0">
                <a:latin typeface="Broadway" pitchFamily="82" charset="0"/>
              </a:rPr>
              <a:t>FRYDERYK  CHOPIN </a:t>
            </a:r>
            <a:r>
              <a:rPr lang="pl-PL" sz="3600" dirty="0">
                <a:latin typeface="Broadway" pitchFamily="82" charset="0"/>
              </a:rPr>
              <a:t/>
            </a:r>
            <a:br>
              <a:rPr lang="pl-PL" sz="3600" dirty="0">
                <a:latin typeface="Broadway" pitchFamily="82" charset="0"/>
              </a:rPr>
            </a:br>
            <a:r>
              <a:rPr lang="pl-PL" sz="3600" b="1" dirty="0" smtClean="0">
                <a:latin typeface="Broadway" pitchFamily="82" charset="0"/>
              </a:rPr>
              <a:t>ur</a:t>
            </a:r>
            <a:r>
              <a:rPr lang="pl-PL" sz="3600" b="1" dirty="0" smtClean="0">
                <a:latin typeface="Broadway" pitchFamily="82" charset="0"/>
              </a:rPr>
              <a:t>.  22 lutego 1810 </a:t>
            </a:r>
            <a:r>
              <a:rPr lang="pl-PL" sz="3600" b="1" dirty="0" smtClean="0">
                <a:latin typeface="Broadway" pitchFamily="82" charset="0"/>
              </a:rPr>
              <a:t>r.,   zm</a:t>
            </a:r>
            <a:r>
              <a:rPr lang="pl-PL" sz="3600" b="1" dirty="0" smtClean="0">
                <a:latin typeface="Broadway" pitchFamily="82" charset="0"/>
              </a:rPr>
              <a:t>. 17 października 1849 r</a:t>
            </a:r>
            <a:r>
              <a:rPr lang="pl-PL" sz="3600" b="1" dirty="0" smtClean="0">
                <a:latin typeface="Broadway" pitchFamily="82" charset="0"/>
              </a:rPr>
              <a:t>.</a:t>
            </a:r>
            <a:endParaRPr lang="pl-PL" sz="1200" b="1" dirty="0">
              <a:latin typeface="Cambria" panose="02040503050406030204" pitchFamily="18" charset="0"/>
            </a:endParaRPr>
          </a:p>
        </p:txBody>
      </p:sp>
      <p:pic>
        <p:nvPicPr>
          <p:cNvPr id="3" name="Picture 2" descr="http://upload.wikimedia.org/wikipedia/commons/thumb/e/e8/Frederic_Chopin_photo.jpeg/640px-Frederic_Chopin_photo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844824"/>
            <a:ext cx="3012099" cy="43204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5" name="Tytuł 1"/>
          <p:cNvSpPr txBox="1">
            <a:spLocks/>
          </p:cNvSpPr>
          <p:nvPr/>
        </p:nvSpPr>
        <p:spPr>
          <a:xfrm>
            <a:off x="523089" y="5661248"/>
            <a:ext cx="8229600" cy="68407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sz="3600" b="1" kern="1200" cap="none" spc="5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l-PL" sz="2400" dirty="0" smtClean="0">
                <a:latin typeface="Broadway" pitchFamily="82" charset="0"/>
              </a:rPr>
              <a:t/>
            </a:r>
            <a:br>
              <a:rPr lang="pl-PL" sz="2400" dirty="0" smtClean="0">
                <a:latin typeface="Broadway" pitchFamily="82" charset="0"/>
              </a:rPr>
            </a:br>
            <a:endParaRPr lang="pl-PL" sz="2400" dirty="0">
              <a:latin typeface="Broadway" pitchFamily="82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0" y="6309321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1200" dirty="0" smtClean="0">
                <a:latin typeface="Cambria" panose="02040503050406030204" pitchFamily="18" charset="0"/>
              </a:rPr>
              <a:t>http://pl.wikipedia.org/wiki/Fryderyk_Chopin#mediaviewer/Plik:Frederic_Chopin_photo.jpeg</a:t>
            </a:r>
            <a:r>
              <a:rPr lang="pl-PL" sz="1200" dirty="0" smtClean="0">
                <a:latin typeface="Broadway" pitchFamily="82" charset="0"/>
              </a:rPr>
              <a:t/>
            </a:r>
            <a:br>
              <a:rPr lang="pl-PL" sz="1200" dirty="0" smtClean="0">
                <a:latin typeface="Broadway" pitchFamily="82" charset="0"/>
              </a:rPr>
            </a:br>
            <a:r>
              <a:rPr lang="pl-PL" sz="1200" dirty="0" smtClean="0">
                <a:latin typeface="Cambria" panose="02040503050406030204" pitchFamily="18" charset="0"/>
              </a:rPr>
              <a:t>Licencja: CC BY-SA 3.0, Publikacja: </a:t>
            </a:r>
            <a:r>
              <a:rPr lang="pl-PL" sz="1200" dirty="0" smtClean="0">
                <a:hlinkClick r:id="rId4"/>
              </a:rPr>
              <a:t>Amano1</a:t>
            </a:r>
            <a:endParaRPr lang="pl-PL" sz="1200" dirty="0"/>
          </a:p>
        </p:txBody>
      </p:sp>
    </p:spTree>
    <p:extLst>
      <p:ext uri="{BB962C8B-B14F-4D97-AF65-F5344CB8AC3E}">
        <p14:creationId xmlns:p14="http://schemas.microsoft.com/office/powerpoint/2010/main" xmlns="" val="2553819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3988" y="0"/>
            <a:ext cx="8229600" cy="1268760"/>
          </a:xfrm>
        </p:spPr>
        <p:txBody>
          <a:bodyPr>
            <a:normAutofit/>
          </a:bodyPr>
          <a:lstStyle/>
          <a:p>
            <a:pPr algn="ctr"/>
            <a:r>
              <a:rPr lang="pl-PL" sz="6000" b="1" dirty="0" smtClean="0">
                <a:latin typeface="Broadway" pitchFamily="82" charset="0"/>
              </a:rPr>
              <a:t>Dom w Żelazowej </a:t>
            </a:r>
            <a:r>
              <a:rPr lang="pl-PL" sz="6000" b="1" dirty="0" smtClean="0">
                <a:latin typeface="Broadway" pitchFamily="82" charset="0"/>
              </a:rPr>
              <a:t>Woli</a:t>
            </a:r>
            <a:endParaRPr lang="pl-PL" sz="6000" b="1" dirty="0">
              <a:latin typeface="Cambria" panose="02040503050406030204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340768"/>
            <a:ext cx="6186264" cy="46087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5" name="Prostokąt 4"/>
          <p:cNvSpPr/>
          <p:nvPr/>
        </p:nvSpPr>
        <p:spPr>
          <a:xfrm>
            <a:off x="0" y="6237312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1200" dirty="0" smtClean="0">
                <a:latin typeface="Cambria" panose="02040503050406030204" pitchFamily="18" charset="0"/>
              </a:rPr>
              <a:t>http://pl.wikipedia.org/wiki/Fryderyk_Chopin#mediaviewer/Plik:Poland_Zelazowa_Wola.jpg</a:t>
            </a:r>
            <a:r>
              <a:rPr lang="pl-PL" sz="1200" dirty="0" smtClean="0">
                <a:latin typeface="Broadway" pitchFamily="82" charset="0"/>
              </a:rPr>
              <a:t/>
            </a:r>
            <a:br>
              <a:rPr lang="pl-PL" sz="1200" dirty="0" smtClean="0">
                <a:latin typeface="Broadway" pitchFamily="82" charset="0"/>
              </a:rPr>
            </a:br>
            <a:r>
              <a:rPr lang="pl-PL" sz="1200" dirty="0" smtClean="0">
                <a:latin typeface="Cambria" panose="02040503050406030204" pitchFamily="18" charset="0"/>
              </a:rPr>
              <a:t>Licencja CC </a:t>
            </a:r>
            <a:r>
              <a:rPr lang="pl-PL" sz="1200" dirty="0" err="1" smtClean="0">
                <a:latin typeface="Cambria" panose="02040503050406030204" pitchFamily="18" charset="0"/>
              </a:rPr>
              <a:t>BY_SA</a:t>
            </a:r>
            <a:r>
              <a:rPr lang="pl-PL" sz="1200" dirty="0" smtClean="0">
                <a:latin typeface="Cambria" panose="02040503050406030204" pitchFamily="18" charset="0"/>
              </a:rPr>
              <a:t> 3.0, Publikacja: </a:t>
            </a:r>
            <a:r>
              <a:rPr lang="pl-PL" sz="1200" dirty="0" err="1" smtClean="0">
                <a:latin typeface="Cambria" panose="02040503050406030204" pitchFamily="18" charset="0"/>
              </a:rPr>
              <a:t>Wojsyl</a:t>
            </a:r>
            <a:endParaRPr lang="pl-PL" sz="1200" dirty="0"/>
          </a:p>
        </p:txBody>
      </p:sp>
    </p:spTree>
    <p:extLst>
      <p:ext uri="{BB962C8B-B14F-4D97-AF65-F5344CB8AC3E}">
        <p14:creationId xmlns:p14="http://schemas.microsoft.com/office/powerpoint/2010/main" xmlns="" val="4183889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67544" y="0"/>
            <a:ext cx="8352928" cy="1124744"/>
          </a:xfrm>
        </p:spPr>
        <p:txBody>
          <a:bodyPr>
            <a:normAutofit/>
          </a:bodyPr>
          <a:lstStyle/>
          <a:p>
            <a:pPr algn="ctr"/>
            <a:r>
              <a:rPr lang="pl-PL" sz="6000" b="1" dirty="0" smtClean="0">
                <a:latin typeface="Broadway" pitchFamily="82" charset="0"/>
              </a:rPr>
              <a:t>Pianino </a:t>
            </a:r>
            <a:r>
              <a:rPr lang="pl-PL" sz="6000" b="1" dirty="0" smtClean="0">
                <a:latin typeface="Broadway" pitchFamily="82" charset="0"/>
              </a:rPr>
              <a:t>Chopina</a:t>
            </a:r>
            <a:endParaRPr lang="pl-PL" sz="60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196752"/>
            <a:ext cx="5610200" cy="46985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Prostokąt 3"/>
          <p:cNvSpPr/>
          <p:nvPr/>
        </p:nvSpPr>
        <p:spPr>
          <a:xfrm>
            <a:off x="0" y="6165304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1200" dirty="0" smtClean="0">
                <a:latin typeface="Cambria" panose="02040503050406030204" pitchFamily="18" charset="0"/>
                <a:hlinkClick r:id="rId4"/>
              </a:rPr>
              <a:t>http://pl.wikipedia.org/wiki/Fryderyk_Chopin#mediaviewer/Plik:Piano_of_Chopin.JPG</a:t>
            </a:r>
            <a:r>
              <a:rPr lang="pl-PL" sz="1200" dirty="0" smtClean="0">
                <a:latin typeface="Cambria" panose="02040503050406030204" pitchFamily="18" charset="0"/>
              </a:rPr>
              <a:t/>
            </a:r>
            <a:br>
              <a:rPr lang="pl-PL" sz="1200" dirty="0" smtClean="0">
                <a:latin typeface="Cambria" panose="02040503050406030204" pitchFamily="18" charset="0"/>
              </a:rPr>
            </a:br>
            <a:r>
              <a:rPr lang="pl-PL" sz="1200" dirty="0" smtClean="0">
                <a:latin typeface="Cambria" panose="02040503050406030204" pitchFamily="18" charset="0"/>
              </a:rPr>
              <a:t>Licencja: CC </a:t>
            </a:r>
            <a:r>
              <a:rPr lang="pl-PL" sz="1200" dirty="0" err="1" smtClean="0">
                <a:latin typeface="Cambria" panose="02040503050406030204" pitchFamily="18" charset="0"/>
              </a:rPr>
              <a:t>BY_SA</a:t>
            </a:r>
            <a:r>
              <a:rPr lang="pl-PL" sz="1200" dirty="0" smtClean="0">
                <a:latin typeface="Cambria" panose="02040503050406030204" pitchFamily="18" charset="0"/>
              </a:rPr>
              <a:t> 3.0, Publikacja: </a:t>
            </a:r>
            <a:r>
              <a:rPr lang="pl-PL" sz="1200" dirty="0" smtClean="0">
                <a:hlinkClick r:id="rId5"/>
              </a:rPr>
              <a:t> </a:t>
            </a:r>
            <a:r>
              <a:rPr lang="pl-PL" sz="1200" dirty="0" err="1" smtClean="0">
                <a:hlinkClick r:id="rId5"/>
              </a:rPr>
              <a:t>Janmad</a:t>
            </a:r>
            <a:endParaRPr lang="pl-PL" sz="1200" dirty="0"/>
          </a:p>
        </p:txBody>
      </p:sp>
    </p:spTree>
    <p:extLst>
      <p:ext uri="{BB962C8B-B14F-4D97-AF65-F5344CB8AC3E}">
        <p14:creationId xmlns:p14="http://schemas.microsoft.com/office/powerpoint/2010/main" xmlns="" val="1161569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449309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pl-PL" sz="3000" dirty="0" smtClean="0">
                <a:solidFill>
                  <a:schemeClr val="tx1"/>
                </a:solidFill>
                <a:latin typeface="Book Antiqua" pitchFamily="18" charset="0"/>
                <a:cs typeface="Angsana New" pitchFamily="18" charset="-34"/>
              </a:rPr>
              <a:t>Fryderyk Chopin </a:t>
            </a:r>
            <a:r>
              <a:rPr lang="pl-PL" sz="3000" dirty="0">
                <a:solidFill>
                  <a:schemeClr val="tx1"/>
                </a:solidFill>
                <a:latin typeface="Book Antiqua" pitchFamily="18" charset="0"/>
                <a:cs typeface="Angsana New" pitchFamily="18" charset="-34"/>
              </a:rPr>
              <a:t>jest uważany za jednego </a:t>
            </a:r>
            <a:endParaRPr lang="pl-PL" sz="3000" dirty="0" smtClean="0">
              <a:solidFill>
                <a:schemeClr val="tx1"/>
              </a:solidFill>
              <a:latin typeface="Book Antiqua" pitchFamily="18" charset="0"/>
              <a:cs typeface="Angsana New" pitchFamily="18" charset="-34"/>
            </a:endParaRPr>
          </a:p>
          <a:p>
            <a:pPr marL="0" indent="0" algn="ctr">
              <a:spcBef>
                <a:spcPts val="0"/>
              </a:spcBef>
              <a:spcAft>
                <a:spcPts val="1200"/>
              </a:spcAft>
              <a:buNone/>
            </a:pPr>
            <a:r>
              <a:rPr lang="pl-PL" sz="3000" dirty="0" smtClean="0">
                <a:solidFill>
                  <a:schemeClr val="tx1"/>
                </a:solidFill>
                <a:latin typeface="Book Antiqua" pitchFamily="18" charset="0"/>
                <a:cs typeface="Angsana New" pitchFamily="18" charset="-34"/>
              </a:rPr>
              <a:t>z </a:t>
            </a:r>
            <a:r>
              <a:rPr lang="pl-PL" sz="3000" dirty="0">
                <a:solidFill>
                  <a:schemeClr val="tx1"/>
                </a:solidFill>
                <a:latin typeface="Book Antiqua" pitchFamily="18" charset="0"/>
                <a:cs typeface="Angsana New" pitchFamily="18" charset="-34"/>
              </a:rPr>
              <a:t>najważniejszych </a:t>
            </a:r>
            <a:r>
              <a:rPr lang="pl-PL" sz="3000" dirty="0" smtClean="0">
                <a:solidFill>
                  <a:schemeClr val="tx1"/>
                </a:solidFill>
                <a:latin typeface="Book Antiqua" pitchFamily="18" charset="0"/>
                <a:cs typeface="Angsana New" pitchFamily="18" charset="-34"/>
              </a:rPr>
              <a:t>polskich </a:t>
            </a:r>
            <a:r>
              <a:rPr lang="pl-PL" sz="3000" dirty="0">
                <a:solidFill>
                  <a:schemeClr val="tx1"/>
                </a:solidFill>
                <a:latin typeface="Book Antiqua" pitchFamily="18" charset="0"/>
                <a:cs typeface="Angsana New" pitchFamily="18" charset="-34"/>
              </a:rPr>
              <a:t>kompozytorów </a:t>
            </a:r>
            <a:r>
              <a:rPr lang="pl-PL" sz="3000" dirty="0" smtClean="0">
                <a:solidFill>
                  <a:schemeClr val="tx1"/>
                </a:solidFill>
                <a:latin typeface="Book Antiqua" pitchFamily="18" charset="0"/>
                <a:cs typeface="Angsana New" pitchFamily="18" charset="-34"/>
              </a:rPr>
              <a:t>          w </a:t>
            </a:r>
            <a:r>
              <a:rPr lang="pl-PL" sz="3000" dirty="0">
                <a:solidFill>
                  <a:schemeClr val="tx1"/>
                </a:solidFill>
                <a:latin typeface="Book Antiqua" pitchFamily="18" charset="0"/>
                <a:cs typeface="Angsana New" pitchFamily="18" charset="-34"/>
              </a:rPr>
              <a:t>historii. Był jednym z najsłynniejszych pianistów swoich czasów, </a:t>
            </a:r>
            <a:r>
              <a:rPr lang="pl-PL" sz="3000" dirty="0" smtClean="0">
                <a:solidFill>
                  <a:schemeClr val="tx1"/>
                </a:solidFill>
                <a:latin typeface="Book Antiqua" pitchFamily="18" charset="0"/>
                <a:cs typeface="Angsana New" pitchFamily="18" charset="-34"/>
              </a:rPr>
              <a:t>często   </a:t>
            </a:r>
            <a:r>
              <a:rPr lang="pl-PL" sz="3000" dirty="0">
                <a:solidFill>
                  <a:schemeClr val="tx1"/>
                </a:solidFill>
                <a:latin typeface="Book Antiqua" pitchFamily="18" charset="0"/>
                <a:cs typeface="Angsana New" pitchFamily="18" charset="-34"/>
              </a:rPr>
              <a:t>nazywany </a:t>
            </a:r>
            <a:r>
              <a:rPr lang="pl-PL" sz="3000" dirty="0" smtClean="0">
                <a:solidFill>
                  <a:schemeClr val="tx1"/>
                </a:solidFill>
                <a:latin typeface="Book Antiqua" pitchFamily="18" charset="0"/>
                <a:cs typeface="Angsana New" pitchFamily="18" charset="-34"/>
              </a:rPr>
              <a:t> </a:t>
            </a:r>
            <a:r>
              <a:rPr lang="pl-PL" sz="3000" b="1" i="1" dirty="0" smtClean="0">
                <a:solidFill>
                  <a:schemeClr val="tx1"/>
                </a:solidFill>
                <a:latin typeface="Book Antiqua" pitchFamily="18" charset="0"/>
                <a:cs typeface="Angsana New" pitchFamily="18" charset="-34"/>
              </a:rPr>
              <a:t>poetą </a:t>
            </a:r>
            <a:r>
              <a:rPr lang="pl-PL" sz="3000" b="1" i="1" dirty="0">
                <a:solidFill>
                  <a:schemeClr val="tx1"/>
                </a:solidFill>
                <a:latin typeface="Book Antiqua" pitchFamily="18" charset="0"/>
                <a:cs typeface="Angsana New" pitchFamily="18" charset="-34"/>
              </a:rPr>
              <a:t>fortepianu</a:t>
            </a:r>
            <a:r>
              <a:rPr lang="pl-PL" sz="3000" dirty="0">
                <a:solidFill>
                  <a:schemeClr val="tx1"/>
                </a:solidFill>
                <a:latin typeface="Book Antiqua" pitchFamily="18" charset="0"/>
                <a:cs typeface="Angsana New" pitchFamily="18" charset="-34"/>
              </a:rPr>
              <a:t>. </a:t>
            </a:r>
            <a:endParaRPr lang="pl-PL" sz="3000" dirty="0" smtClean="0">
              <a:solidFill>
                <a:schemeClr val="tx1"/>
              </a:solidFill>
              <a:latin typeface="Book Antiqua" pitchFamily="18" charset="0"/>
              <a:cs typeface="Angsana New" pitchFamily="18" charset="-34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pl-PL" sz="3000" dirty="0" smtClean="0">
                <a:solidFill>
                  <a:schemeClr val="tx1"/>
                </a:solidFill>
                <a:latin typeface="Book Antiqua" pitchFamily="18" charset="0"/>
                <a:cs typeface="Angsana New" pitchFamily="18" charset="-34"/>
              </a:rPr>
              <a:t>Elementem </a:t>
            </a:r>
            <a:r>
              <a:rPr lang="pl-PL" sz="3000" dirty="0">
                <a:solidFill>
                  <a:schemeClr val="tx1"/>
                </a:solidFill>
                <a:latin typeface="Book Antiqua" pitchFamily="18" charset="0"/>
                <a:cs typeface="Angsana New" pitchFamily="18" charset="-34"/>
              </a:rPr>
              <a:t>charakterystycznym dla </a:t>
            </a:r>
            <a:r>
              <a:rPr lang="pl-PL" sz="3000" dirty="0" smtClean="0">
                <a:solidFill>
                  <a:schemeClr val="tx1"/>
                </a:solidFill>
                <a:latin typeface="Book Antiqua" pitchFamily="18" charset="0"/>
                <a:cs typeface="Angsana New" pitchFamily="18" charset="-34"/>
              </a:rPr>
              <a:t>utworów </a:t>
            </a:r>
            <a:r>
              <a:rPr lang="pl-PL" sz="3000" dirty="0">
                <a:solidFill>
                  <a:schemeClr val="tx1"/>
                </a:solidFill>
                <a:latin typeface="Book Antiqua" pitchFamily="18" charset="0"/>
                <a:cs typeface="Angsana New" pitchFamily="18" charset="-34"/>
              </a:rPr>
              <a:t>Chopina jest pogłębiona </a:t>
            </a:r>
            <a:r>
              <a:rPr lang="pl-PL" sz="3000" dirty="0" smtClean="0">
                <a:solidFill>
                  <a:schemeClr val="tx1"/>
                </a:solidFill>
                <a:latin typeface="Book Antiqua" pitchFamily="18" charset="0"/>
                <a:cs typeface="Angsana New" pitchFamily="18" charset="-34"/>
              </a:rPr>
              <a:t>ekspresja </a:t>
            </a:r>
            <a:r>
              <a:rPr lang="pl-PL" sz="3000" dirty="0">
                <a:solidFill>
                  <a:schemeClr val="tx1"/>
                </a:solidFill>
                <a:latin typeface="Book Antiqua" pitchFamily="18" charset="0"/>
                <a:cs typeface="Angsana New" pitchFamily="18" charset="-34"/>
              </a:rPr>
              <a:t>oraz </a:t>
            </a:r>
            <a:r>
              <a:rPr lang="pl-PL" sz="3000" dirty="0" smtClean="0">
                <a:solidFill>
                  <a:schemeClr val="tx1"/>
                </a:solidFill>
                <a:latin typeface="Book Antiqua" pitchFamily="18" charset="0"/>
                <a:cs typeface="Angsana New" pitchFamily="18" charset="-34"/>
              </a:rPr>
              <a:t>czerpanie    z </a:t>
            </a:r>
            <a:r>
              <a:rPr lang="pl-PL" sz="3000" dirty="0">
                <a:solidFill>
                  <a:schemeClr val="tx1"/>
                </a:solidFill>
                <a:latin typeface="Book Antiqua" pitchFamily="18" charset="0"/>
                <a:cs typeface="Angsana New" pitchFamily="18" charset="-34"/>
              </a:rPr>
              <a:t>wzorców stylistycznych polskiej muzyki ludowej.</a:t>
            </a:r>
          </a:p>
        </p:txBody>
      </p:sp>
      <p:sp>
        <p:nvSpPr>
          <p:cNvPr id="5" name="Tytuł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424936" cy="1124744"/>
          </a:xfrm>
        </p:spPr>
        <p:txBody>
          <a:bodyPr>
            <a:normAutofit/>
          </a:bodyPr>
          <a:lstStyle/>
          <a:p>
            <a:pPr algn="ctr"/>
            <a:r>
              <a:rPr lang="pl-PL" sz="6000" b="1" dirty="0" smtClean="0">
                <a:latin typeface="Broadway" pitchFamily="82" charset="0"/>
              </a:rPr>
              <a:t>Kompozytor i pianista</a:t>
            </a:r>
            <a:endParaRPr lang="pl-PL" sz="60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1920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692696"/>
            <a:ext cx="9144000" cy="724942"/>
          </a:xfrm>
        </p:spPr>
        <p:txBody>
          <a:bodyPr>
            <a:noAutofit/>
          </a:bodyPr>
          <a:lstStyle/>
          <a:p>
            <a:r>
              <a:rPr lang="pl-PL" sz="6000" b="1" dirty="0" smtClean="0">
                <a:latin typeface="Broadway" pitchFamily="82" charset="0"/>
              </a:rPr>
              <a:t>Fryderyk Chopin skomponował:</a:t>
            </a:r>
            <a:endParaRPr lang="pl-PL" sz="6000" dirty="0">
              <a:latin typeface="Book Antiqua" panose="02040602050305030304" pitchFamily="18" charset="0"/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23528" y="1916832"/>
            <a:ext cx="8435280" cy="439248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pl-PL" sz="2800" dirty="0">
                <a:latin typeface="Book Antiqua" panose="02040602050305030304" pitchFamily="18" charset="0"/>
              </a:rPr>
              <a:t>57 </a:t>
            </a:r>
            <a:r>
              <a:rPr lang="pl-PL" sz="2800" dirty="0" smtClean="0">
                <a:latin typeface="Book Antiqua" panose="02040602050305030304" pitchFamily="18" charset="0"/>
              </a:rPr>
              <a:t>mazurków, </a:t>
            </a:r>
            <a:r>
              <a:rPr lang="pl-PL" sz="2800" dirty="0">
                <a:latin typeface="Book Antiqua" panose="02040602050305030304" pitchFamily="18" charset="0"/>
              </a:rPr>
              <a:t>19 </a:t>
            </a:r>
            <a:r>
              <a:rPr lang="pl-PL" sz="2800" dirty="0" smtClean="0">
                <a:latin typeface="Book Antiqua" panose="02040602050305030304" pitchFamily="18" charset="0"/>
              </a:rPr>
              <a:t>walców, 16 polonezów, </a:t>
            </a:r>
            <a:r>
              <a:rPr lang="pl-PL" sz="2800" dirty="0" smtClean="0">
                <a:latin typeface="Book Antiqua" panose="02040602050305030304" pitchFamily="18" charset="0"/>
              </a:rPr>
              <a:t>                           19 </a:t>
            </a:r>
            <a:r>
              <a:rPr lang="pl-PL" sz="2800" dirty="0" smtClean="0">
                <a:latin typeface="Book Antiqua" panose="02040602050305030304" pitchFamily="18" charset="0"/>
              </a:rPr>
              <a:t>nokturnów, 4 ballady,  </a:t>
            </a:r>
            <a:r>
              <a:rPr lang="pl-PL" sz="2800" dirty="0">
                <a:latin typeface="Book Antiqua" panose="02040602050305030304" pitchFamily="18" charset="0"/>
              </a:rPr>
              <a:t>4 </a:t>
            </a:r>
            <a:r>
              <a:rPr lang="pl-PL" sz="2800" dirty="0" smtClean="0">
                <a:latin typeface="Book Antiqua" panose="02040602050305030304" pitchFamily="18" charset="0"/>
              </a:rPr>
              <a:t>scherza, 3 </a:t>
            </a:r>
            <a:r>
              <a:rPr lang="pl-PL" sz="2800" dirty="0">
                <a:latin typeface="Book Antiqua" panose="02040602050305030304" pitchFamily="18" charset="0"/>
              </a:rPr>
              <a:t>sonaty </a:t>
            </a:r>
            <a:r>
              <a:rPr lang="pl-PL" sz="2800" dirty="0" smtClean="0">
                <a:latin typeface="Book Antiqua" panose="02040602050305030304" pitchFamily="18" charset="0"/>
              </a:rPr>
              <a:t>fortepianowe, 1 sonata </a:t>
            </a:r>
            <a:r>
              <a:rPr lang="pl-PL" sz="2800" dirty="0">
                <a:latin typeface="Book Antiqua" panose="02040602050305030304" pitchFamily="18" charset="0"/>
              </a:rPr>
              <a:t>na fortepian i </a:t>
            </a:r>
            <a:r>
              <a:rPr lang="pl-PL" sz="2800" dirty="0" smtClean="0">
                <a:latin typeface="Book Antiqua" panose="02040602050305030304" pitchFamily="18" charset="0"/>
              </a:rPr>
              <a:t>wiolonczelę, </a:t>
            </a:r>
            <a:r>
              <a:rPr lang="pl-PL" sz="2800" dirty="0" smtClean="0">
                <a:latin typeface="Book Antiqua" panose="02040602050305030304" pitchFamily="18" charset="0"/>
              </a:rPr>
              <a:t>               26 </a:t>
            </a:r>
            <a:r>
              <a:rPr lang="pl-PL" sz="2800" dirty="0" smtClean="0">
                <a:latin typeface="Book Antiqua" panose="02040602050305030304" pitchFamily="18" charset="0"/>
              </a:rPr>
              <a:t>preludiów, 27 etiud, </a:t>
            </a:r>
            <a:r>
              <a:rPr lang="pl-PL" sz="2800" dirty="0">
                <a:latin typeface="Book Antiqua" panose="02040602050305030304" pitchFamily="18" charset="0"/>
              </a:rPr>
              <a:t>2 </a:t>
            </a:r>
            <a:r>
              <a:rPr lang="pl-PL" sz="2800" dirty="0" smtClean="0">
                <a:latin typeface="Book Antiqua" panose="02040602050305030304" pitchFamily="18" charset="0"/>
              </a:rPr>
              <a:t>koncerty, 4 </a:t>
            </a:r>
            <a:r>
              <a:rPr lang="pl-PL" sz="2800" dirty="0">
                <a:latin typeface="Book Antiqua" panose="02040602050305030304" pitchFamily="18" charset="0"/>
              </a:rPr>
              <a:t>inne utwory na fortepian z </a:t>
            </a:r>
            <a:r>
              <a:rPr lang="pl-PL" sz="2800" dirty="0" smtClean="0">
                <a:latin typeface="Book Antiqua" panose="02040602050305030304" pitchFamily="18" charset="0"/>
              </a:rPr>
              <a:t>orkiestrą, 17 pieśni, 2 </a:t>
            </a:r>
            <a:r>
              <a:rPr lang="pl-PL" sz="2800" dirty="0">
                <a:latin typeface="Book Antiqua" panose="02040602050305030304" pitchFamily="18" charset="0"/>
              </a:rPr>
              <a:t>utwory na </a:t>
            </a:r>
            <a:r>
              <a:rPr lang="pl-PL" sz="2800" dirty="0" smtClean="0">
                <a:latin typeface="Book Antiqua" panose="02040602050305030304" pitchFamily="18" charset="0"/>
              </a:rPr>
              <a:t>wiolonczelę </a:t>
            </a:r>
            <a:r>
              <a:rPr lang="pl-PL" sz="2800" dirty="0">
                <a:latin typeface="Book Antiqua" panose="02040602050305030304" pitchFamily="18" charset="0"/>
              </a:rPr>
              <a:t>i fortepian, trio </a:t>
            </a:r>
            <a:r>
              <a:rPr lang="pl-PL" sz="2800" dirty="0" smtClean="0">
                <a:latin typeface="Book Antiqua" panose="02040602050305030304" pitchFamily="18" charset="0"/>
              </a:rPr>
              <a:t>fortepianowe, inne </a:t>
            </a:r>
            <a:r>
              <a:rPr lang="pl-PL" sz="2800" dirty="0">
                <a:latin typeface="Book Antiqua" panose="02040602050305030304" pitchFamily="18" charset="0"/>
              </a:rPr>
              <a:t>utwory fortepianowe (ronda, wariacje, marsze), kilka utworów na 4 </a:t>
            </a:r>
            <a:r>
              <a:rPr lang="pl-PL" sz="2800" dirty="0" smtClean="0">
                <a:latin typeface="Book Antiqua" panose="02040602050305030304" pitchFamily="18" charset="0"/>
              </a:rPr>
              <a:t>ręce, utwory </a:t>
            </a:r>
            <a:r>
              <a:rPr lang="pl-PL" sz="2800" dirty="0">
                <a:latin typeface="Book Antiqua" panose="02040602050305030304" pitchFamily="18" charset="0"/>
              </a:rPr>
              <a:t>pojedyncze: „Fantazja”, „Barkarola”, „</a:t>
            </a:r>
            <a:r>
              <a:rPr lang="pl-PL" sz="2800" dirty="0" err="1">
                <a:latin typeface="Book Antiqua" panose="02040602050305030304" pitchFamily="18" charset="0"/>
              </a:rPr>
              <a:t>Berceuse</a:t>
            </a:r>
            <a:r>
              <a:rPr lang="pl-PL" sz="2800" dirty="0">
                <a:latin typeface="Book Antiqua" panose="02040602050305030304" pitchFamily="18" charset="0"/>
              </a:rPr>
              <a:t>”, </a:t>
            </a:r>
            <a:r>
              <a:rPr lang="pl-PL" sz="2800" dirty="0" smtClean="0">
                <a:latin typeface="Book Antiqua" panose="02040602050305030304" pitchFamily="18" charset="0"/>
              </a:rPr>
              <a:t>      „</a:t>
            </a:r>
            <a:r>
              <a:rPr lang="pl-PL" sz="2800" dirty="0">
                <a:latin typeface="Book Antiqua" panose="02040602050305030304" pitchFamily="18" charset="0"/>
              </a:rPr>
              <a:t>Tarantela”, „Bolero”.</a:t>
            </a:r>
          </a:p>
        </p:txBody>
      </p:sp>
    </p:spTree>
    <p:extLst>
      <p:ext uri="{BB962C8B-B14F-4D97-AF65-F5344CB8AC3E}">
        <p14:creationId xmlns:p14="http://schemas.microsoft.com/office/powerpoint/2010/main" xmlns="" val="3633185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0"/>
            <a:ext cx="8229600" cy="6858000"/>
          </a:xfrm>
        </p:spPr>
        <p:txBody>
          <a:bodyPr anchor="ctr">
            <a:noAutofit/>
          </a:bodyPr>
          <a:lstStyle/>
          <a:p>
            <a:pPr marL="0" indent="0" algn="ctr">
              <a:buNone/>
            </a:pPr>
            <a:r>
              <a:rPr lang="pl-PL" sz="3600" dirty="0" smtClean="0">
                <a:latin typeface="Book Antiqua" panose="02040602050305030304" pitchFamily="18" charset="0"/>
              </a:rPr>
              <a:t>Aby propagować twórczość i postać </a:t>
            </a:r>
          </a:p>
          <a:p>
            <a:pPr marL="0" indent="0" algn="ctr">
              <a:buNone/>
            </a:pPr>
            <a:r>
              <a:rPr lang="pl-PL" sz="3600" dirty="0" smtClean="0">
                <a:latin typeface="Book Antiqua" panose="02040602050305030304" pitchFamily="18" charset="0"/>
              </a:rPr>
              <a:t>wielkiego polskiego kompozytora </a:t>
            </a:r>
          </a:p>
          <a:p>
            <a:pPr marL="0" indent="0" algn="ctr">
              <a:buNone/>
            </a:pPr>
            <a:r>
              <a:rPr lang="pl-PL" sz="3600" dirty="0" smtClean="0">
                <a:latin typeface="Book Antiqua" panose="02040602050305030304" pitchFamily="18" charset="0"/>
              </a:rPr>
              <a:t>i pianistę Fryderyka Chopina, </a:t>
            </a:r>
          </a:p>
          <a:p>
            <a:pPr marL="0" indent="0" algn="ctr">
              <a:buNone/>
            </a:pPr>
            <a:r>
              <a:rPr lang="pl-PL" sz="3600" dirty="0" smtClean="0">
                <a:latin typeface="Book Antiqua" panose="02040602050305030304" pitchFamily="18" charset="0"/>
              </a:rPr>
              <a:t>co 5 lat organizowany jest konkurs chopinowski, w którym biorą udział najwięksi </a:t>
            </a:r>
            <a:r>
              <a:rPr lang="pl-PL" sz="3600" u="sng" dirty="0" smtClean="0">
                <a:latin typeface="Book Antiqua" panose="02040602050305030304" pitchFamily="18" charset="0"/>
              </a:rPr>
              <a:t>wirtuozi </a:t>
            </a:r>
            <a:r>
              <a:rPr lang="pl-PL" sz="3600" dirty="0" smtClean="0">
                <a:latin typeface="Book Antiqua" panose="02040602050305030304" pitchFamily="18" charset="0"/>
              </a:rPr>
              <a:t>pianistyczni.</a:t>
            </a:r>
            <a:endParaRPr lang="pl-PL" sz="3600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0318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51520" y="1052736"/>
            <a:ext cx="8640960" cy="1080120"/>
          </a:xfrm>
        </p:spPr>
        <p:txBody>
          <a:bodyPr>
            <a:noAutofit/>
          </a:bodyPr>
          <a:lstStyle/>
          <a:p>
            <a:pPr algn="ctr"/>
            <a:r>
              <a:rPr lang="pl-PL" b="1" dirty="0" smtClean="0">
                <a:latin typeface="Bookman Old Style" pitchFamily="18" charset="0"/>
              </a:rPr>
              <a:t>Propozycje </a:t>
            </a:r>
            <a:r>
              <a:rPr lang="pl-PL" b="1" dirty="0" smtClean="0">
                <a:latin typeface="Bookman Old Style" pitchFamily="18" charset="0"/>
              </a:rPr>
              <a:t>do </a:t>
            </a:r>
            <a:r>
              <a:rPr lang="pl-PL" b="1" dirty="0" smtClean="0">
                <a:latin typeface="Bookman Old Style" pitchFamily="18" charset="0"/>
              </a:rPr>
              <a:t>wysłuchania</a:t>
            </a:r>
            <a:r>
              <a:rPr lang="pl-PL" b="1" dirty="0" smtClean="0"/>
              <a:t>:</a:t>
            </a:r>
            <a:endParaRPr lang="pl-PL" b="1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67544" y="2852936"/>
            <a:ext cx="8229600" cy="2260848"/>
          </a:xfrm>
        </p:spPr>
        <p:txBody>
          <a:bodyPr>
            <a:normAutofit/>
          </a:bodyPr>
          <a:lstStyle/>
          <a:p>
            <a:pPr algn="ctr"/>
            <a:r>
              <a:rPr lang="pl-PL" sz="4000" dirty="0" smtClean="0">
                <a:latin typeface="Bookman Old Style" pitchFamily="18" charset="0"/>
              </a:rPr>
              <a:t>Etiuda rewolucyjna</a:t>
            </a:r>
          </a:p>
          <a:p>
            <a:pPr algn="ctr"/>
            <a:r>
              <a:rPr lang="pl-PL" sz="4000" dirty="0" smtClean="0">
                <a:latin typeface="Bookman Old Style" pitchFamily="18" charset="0"/>
              </a:rPr>
              <a:t>Marsz żałobny</a:t>
            </a:r>
          </a:p>
          <a:p>
            <a:pPr algn="ctr"/>
            <a:r>
              <a:rPr lang="pl-PL" sz="4000" dirty="0" smtClean="0">
                <a:latin typeface="Bookman Old Style" pitchFamily="18" charset="0"/>
              </a:rPr>
              <a:t>Polonez As-dur op. 53</a:t>
            </a:r>
            <a:endParaRPr lang="pl-PL" sz="4000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6317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23528" y="836712"/>
            <a:ext cx="8568952" cy="782960"/>
          </a:xfrm>
        </p:spPr>
        <p:txBody>
          <a:bodyPr>
            <a:normAutofit fontScale="90000"/>
          </a:bodyPr>
          <a:lstStyle/>
          <a:p>
            <a:pPr algn="ctr"/>
            <a:r>
              <a:rPr lang="pl-PL" b="1" dirty="0" smtClean="0">
                <a:latin typeface="Bookman Old Style" pitchFamily="18" charset="0"/>
              </a:rPr>
              <a:t>Zdjęcia skopiowano ze stron:</a:t>
            </a:r>
            <a:endParaRPr lang="pl-PL" b="1" dirty="0">
              <a:latin typeface="Bookman Old Style" pitchFamily="18" charset="0"/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67544" y="2204864"/>
            <a:ext cx="8229600" cy="2736305"/>
          </a:xfrm>
        </p:spPr>
        <p:txBody>
          <a:bodyPr>
            <a:normAutofit/>
          </a:bodyPr>
          <a:lstStyle/>
          <a:p>
            <a:pPr marL="457200" indent="-457200">
              <a:spcBef>
                <a:spcPts val="600"/>
              </a:spcBef>
              <a:spcAft>
                <a:spcPts val="1200"/>
              </a:spcAft>
              <a:buFont typeface="+mj-lt"/>
              <a:buAutoNum type="arabicPeriod"/>
            </a:pPr>
            <a:r>
              <a:rPr lang="pl-PL" sz="2000" dirty="0" smtClean="0">
                <a:solidFill>
                  <a:schemeClr val="tx1"/>
                </a:solidFill>
                <a:latin typeface="Bookman Old Style" pitchFamily="18" charset="0"/>
              </a:rPr>
              <a:t>Slajd </a:t>
            </a:r>
            <a:r>
              <a:rPr lang="pl-PL" sz="2000" dirty="0" smtClean="0">
                <a:solidFill>
                  <a:schemeClr val="tx1"/>
                </a:solidFill>
                <a:latin typeface="Bookman Old Style" pitchFamily="18" charset="0"/>
              </a:rPr>
              <a:t>nr </a:t>
            </a:r>
            <a:r>
              <a:rPr lang="pl-PL" sz="2000" dirty="0" smtClean="0">
                <a:solidFill>
                  <a:schemeClr val="tx1"/>
                </a:solidFill>
                <a:latin typeface="Bookman Old Style" pitchFamily="18" charset="0"/>
              </a:rPr>
              <a:t>2 - </a:t>
            </a:r>
            <a:r>
              <a:rPr lang="pl-PL" sz="2000" dirty="0" smtClean="0">
                <a:solidFill>
                  <a:schemeClr val="tx1"/>
                </a:solidFill>
                <a:latin typeface="Bookman Old Style" pitchFamily="18" charset="0"/>
              </a:rPr>
              <a:t>portret F. </a:t>
            </a:r>
            <a:r>
              <a:rPr lang="pl-PL" sz="2000" dirty="0">
                <a:solidFill>
                  <a:schemeClr val="tx1"/>
                </a:solidFill>
                <a:latin typeface="Bookman Old Style" pitchFamily="18" charset="0"/>
              </a:rPr>
              <a:t>Chopina (http://</a:t>
            </a:r>
            <a:r>
              <a:rPr lang="pl-PL" sz="2000" dirty="0" smtClean="0">
                <a:solidFill>
                  <a:schemeClr val="tx1"/>
                </a:solidFill>
                <a:latin typeface="Bookman Old Style" pitchFamily="18" charset="0"/>
              </a:rPr>
              <a:t>pl.wikipedia.org/wiki/Fryderyk_Chopin)</a:t>
            </a:r>
          </a:p>
          <a:p>
            <a:pPr marL="457200" indent="-457200">
              <a:spcBef>
                <a:spcPts val="600"/>
              </a:spcBef>
              <a:spcAft>
                <a:spcPts val="1200"/>
              </a:spcAft>
              <a:buFont typeface="+mj-lt"/>
              <a:buAutoNum type="arabicPeriod"/>
            </a:pPr>
            <a:r>
              <a:rPr lang="pl-PL" sz="2000" dirty="0" smtClean="0">
                <a:solidFill>
                  <a:schemeClr val="tx1"/>
                </a:solidFill>
                <a:latin typeface="Bookman Old Style" pitchFamily="18" charset="0"/>
              </a:rPr>
              <a:t>Slajd </a:t>
            </a:r>
            <a:r>
              <a:rPr lang="pl-PL" sz="2000" dirty="0" smtClean="0">
                <a:solidFill>
                  <a:schemeClr val="tx1"/>
                </a:solidFill>
                <a:latin typeface="Bookman Old Style" pitchFamily="18" charset="0"/>
              </a:rPr>
              <a:t>nr </a:t>
            </a:r>
            <a:r>
              <a:rPr lang="pl-PL" sz="2000" dirty="0" smtClean="0">
                <a:solidFill>
                  <a:schemeClr val="tx1"/>
                </a:solidFill>
                <a:latin typeface="Bookman Old Style" pitchFamily="18" charset="0"/>
              </a:rPr>
              <a:t>3 - </a:t>
            </a:r>
            <a:r>
              <a:rPr lang="pl-PL" sz="2000" dirty="0" smtClean="0">
                <a:solidFill>
                  <a:schemeClr val="tx1"/>
                </a:solidFill>
                <a:latin typeface="Bookman Old Style" pitchFamily="18" charset="0"/>
              </a:rPr>
              <a:t>dom w żelazowej Woli (licencja CC BY-SA 3.0, autor: </a:t>
            </a:r>
            <a:r>
              <a:rPr lang="pl-PL" sz="2000" dirty="0" err="1" smtClean="0">
                <a:solidFill>
                  <a:schemeClr val="tx1"/>
                </a:solidFill>
                <a:latin typeface="Bookman Old Style" pitchFamily="18" charset="0"/>
              </a:rPr>
              <a:t>Wojsyl</a:t>
            </a:r>
            <a:r>
              <a:rPr lang="pl-PL" sz="2000" dirty="0" smtClean="0">
                <a:solidFill>
                  <a:schemeClr val="tx1"/>
                </a:solidFill>
                <a:latin typeface="Bookman Old Style" pitchFamily="18" charset="0"/>
              </a:rPr>
              <a:t>)</a:t>
            </a:r>
          </a:p>
          <a:p>
            <a:pPr marL="457200" indent="-457200">
              <a:spcBef>
                <a:spcPts val="600"/>
              </a:spcBef>
              <a:spcAft>
                <a:spcPts val="1200"/>
              </a:spcAft>
              <a:buFont typeface="+mj-lt"/>
              <a:buAutoNum type="arabicPeriod"/>
            </a:pPr>
            <a:r>
              <a:rPr lang="pl-PL" sz="2000" dirty="0" smtClean="0">
                <a:solidFill>
                  <a:schemeClr val="tx1"/>
                </a:solidFill>
                <a:latin typeface="Bookman Old Style" pitchFamily="18" charset="0"/>
              </a:rPr>
              <a:t>Slajd </a:t>
            </a:r>
            <a:r>
              <a:rPr lang="pl-PL" sz="2000" dirty="0" smtClean="0">
                <a:solidFill>
                  <a:schemeClr val="tx1"/>
                </a:solidFill>
                <a:latin typeface="Bookman Old Style" pitchFamily="18" charset="0"/>
              </a:rPr>
              <a:t>nr </a:t>
            </a:r>
            <a:r>
              <a:rPr lang="pl-PL" sz="2000" dirty="0" smtClean="0">
                <a:solidFill>
                  <a:schemeClr val="tx1"/>
                </a:solidFill>
                <a:latin typeface="Bookman Old Style" pitchFamily="18" charset="0"/>
              </a:rPr>
              <a:t>4 - </a:t>
            </a:r>
            <a:r>
              <a:rPr lang="pl-PL" sz="2000" dirty="0" smtClean="0">
                <a:solidFill>
                  <a:schemeClr val="tx1"/>
                </a:solidFill>
                <a:latin typeface="Bookman Old Style" pitchFamily="18" charset="0"/>
              </a:rPr>
              <a:t>fortepian (licencja CC BY- SA 3.0, autor: Bechstein </a:t>
            </a:r>
            <a:r>
              <a:rPr lang="pl-PL" sz="2000" dirty="0" err="1" smtClean="0">
                <a:solidFill>
                  <a:schemeClr val="tx1"/>
                </a:solidFill>
                <a:latin typeface="Bookman Old Style" pitchFamily="18" charset="0"/>
              </a:rPr>
              <a:t>uploaded</a:t>
            </a:r>
            <a:r>
              <a:rPr lang="pl-PL" sz="2000" dirty="0" smtClean="0">
                <a:solidFill>
                  <a:schemeClr val="tx1"/>
                </a:solidFill>
                <a:latin typeface="Bookman Old Style" pitchFamily="18" charset="0"/>
              </a:rPr>
              <a:t> to </a:t>
            </a:r>
            <a:r>
              <a:rPr lang="pl-PL" sz="2000" dirty="0" err="1" smtClean="0">
                <a:solidFill>
                  <a:schemeClr val="tx1"/>
                </a:solidFill>
                <a:latin typeface="Bookman Old Style" pitchFamily="18" charset="0"/>
              </a:rPr>
              <a:t>Commons</a:t>
            </a:r>
            <a:r>
              <a:rPr lang="pl-PL" sz="2000" dirty="0" smtClean="0">
                <a:solidFill>
                  <a:schemeClr val="tx1"/>
                </a:solidFill>
                <a:latin typeface="Bookman Old Style" pitchFamily="18" charset="0"/>
              </a:rPr>
              <a:t> by </a:t>
            </a:r>
            <a:r>
              <a:rPr lang="pl-PL" sz="2000" dirty="0" err="1" smtClean="0">
                <a:solidFill>
                  <a:schemeClr val="tx1"/>
                </a:solidFill>
                <a:latin typeface="Bookman Old Style" pitchFamily="18" charset="0"/>
              </a:rPr>
              <a:t>Janmad-pl</a:t>
            </a:r>
            <a:r>
              <a:rPr lang="pl-PL" sz="2000" dirty="0" smtClean="0">
                <a:solidFill>
                  <a:schemeClr val="tx1"/>
                </a:solidFill>
                <a:latin typeface="Bookman Old Style" pitchFamily="18" charset="0"/>
              </a:rPr>
              <a:t>/Wiki</a:t>
            </a:r>
            <a:r>
              <a:rPr lang="pl-PL" sz="2000" dirty="0" smtClean="0">
                <a:solidFill>
                  <a:schemeClr val="tx1"/>
                </a:solidFill>
              </a:rPr>
              <a:t>;</a:t>
            </a:r>
            <a:endParaRPr lang="pl-PL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19129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84</TotalTime>
  <Words>244</Words>
  <Application>Microsoft Office PowerPoint</Application>
  <PresentationFormat>Pokaz na ekranie (4:3)</PresentationFormat>
  <Paragraphs>27</Paragraphs>
  <Slides>9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9</vt:i4>
      </vt:variant>
    </vt:vector>
  </HeadingPairs>
  <TitlesOfParts>
    <vt:vector size="10" baseType="lpstr">
      <vt:lpstr>Motyw pakietu Office</vt:lpstr>
      <vt:lpstr>Slajd 1</vt:lpstr>
      <vt:lpstr>FRYDERYK  CHOPIN  ur.  22 lutego 1810 r.,   zm. 17 października 1849 r.</vt:lpstr>
      <vt:lpstr>Dom w Żelazowej Woli</vt:lpstr>
      <vt:lpstr>Pianino Chopina</vt:lpstr>
      <vt:lpstr>Kompozytor i pianista</vt:lpstr>
      <vt:lpstr>Fryderyk Chopin skomponował:</vt:lpstr>
      <vt:lpstr>Slajd 7</vt:lpstr>
      <vt:lpstr>Propozycje do wysłuchania:</vt:lpstr>
      <vt:lpstr>Zdjęcia skopiowano ze stron: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Fryderyk Chopin</dc:title>
  <dc:creator>Iza</dc:creator>
  <cp:lastModifiedBy>Łukasz Tutak</cp:lastModifiedBy>
  <cp:revision>18</cp:revision>
  <dcterms:created xsi:type="dcterms:W3CDTF">2014-07-19T13:08:04Z</dcterms:created>
  <dcterms:modified xsi:type="dcterms:W3CDTF">2015-06-24T18:37:16Z</dcterms:modified>
</cp:coreProperties>
</file>