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61" r:id="rId6"/>
    <p:sldId id="263" r:id="rId7"/>
    <p:sldId id="264" r:id="rId8"/>
    <p:sldId id="265" r:id="rId9"/>
    <p:sldId id="266" r:id="rId10"/>
    <p:sldId id="267" r:id="rId11"/>
    <p:sldId id="258" r:id="rId12"/>
    <p:sldId id="268" r:id="rId13"/>
    <p:sldId id="270" r:id="rId14"/>
    <p:sldId id="269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2386A-6AB7-4B06-BD36-A68CB77BBAD8}" type="datetimeFigureOut">
              <a:rPr lang="pl-PL" smtClean="0"/>
              <a:t>2015-06-24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41500-F5E0-4150-8A7C-66D2EEFD08AA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emf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https://encrypted-tbn2.gstatic.com/images?q=tbn:ANd9GcROQI13cyrIIZZgRqkd-ZqS2tb90WmAHXFMXtbORrVojBaLoB0gH9d4BQ" TargetMode="External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https://encrypted-tbn0.gstatic.com/images?q=tbn:ANd9GcRZl2mc7svDAszEyh89caInQOpji9IwkuQ8YY3gMsY3jZrYu5wzpO7Abw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838200" y="320674"/>
            <a:ext cx="7848600" cy="8040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itchFamily="34" charset="0"/>
                <a:ea typeface="+mj-ea"/>
                <a:cs typeface="+mj-cs"/>
              </a:rPr>
              <a:t>OPOWIADANIE O GOTOWANIU</a:t>
            </a:r>
            <a:endParaRPr kumimoji="0" lang="ru-RU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itchFamily="34" charset="0"/>
              <a:ea typeface="+mj-ea"/>
              <a:cs typeface="+mj-cs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0" y="6550223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u="sng" dirty="0" smtClean="0">
                <a:solidFill>
                  <a:schemeClr val="bg1"/>
                </a:solidFill>
              </a:rPr>
              <a:t>http://pl.smiletemplates.com/powerpoint-templates/fresh-vegetables/01598/</a:t>
            </a:r>
            <a:endParaRPr lang="pl-PL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884238"/>
            <a:ext cx="6934200" cy="715962"/>
          </a:xfrm>
        </p:spPr>
        <p:txBody>
          <a:bodyPr/>
          <a:lstStyle/>
          <a:p>
            <a:pPr algn="ctr"/>
            <a:r>
              <a:rPr lang="pl-PL" sz="4000" b="1" dirty="0" smtClean="0">
                <a:solidFill>
                  <a:srgbClr val="94C600"/>
                </a:solidFill>
                <a:latin typeface="Century Gothic" pitchFamily="34" charset="0"/>
              </a:rPr>
              <a:t>Opowiadanie o gotowaniu</a:t>
            </a:r>
            <a:endParaRPr lang="en-US" sz="4000" dirty="0">
              <a:solidFill>
                <a:schemeClr val="tx1"/>
              </a:solidFill>
              <a:latin typeface="Century Gothic" pitchFamily="34" charset="0"/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905000"/>
            <a:ext cx="6934200" cy="4267200"/>
          </a:xfrm>
        </p:spPr>
        <p:txBody>
          <a:bodyPr/>
          <a:lstStyle/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Asia, moja najlepsza przyjaciółka ma 8 lat. Sztuki gotowania uczy się od najlepszych, czyli swojej mamy. Kocha to, co robi i stara się każdą wolną chwilę spędzać przy blacie kuchennym.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Któregoś dnia w naszej klasie rozmawiałyśmy o naszych zainteresowaniach.</a:t>
            </a:r>
          </a:p>
          <a:p>
            <a:pPr>
              <a:lnSpc>
                <a:spcPct val="80000"/>
              </a:lnSpc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196752"/>
            <a:ext cx="6934200" cy="4975448"/>
          </a:xfrm>
        </p:spPr>
        <p:txBody>
          <a:bodyPr/>
          <a:lstStyle/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Dzieci opowiadały o tym, co lubią,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co je interesuje, w czym są lepsi od innych.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Ja, np. świetnie gram w piłkę,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jestem najlepszym strzelcem w klasie.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Kasia pięknie maluje, a Zuzia ładnie śpiewa. Pani ciągle ćwiczy z nią nowe piosenki. Wiele dzieci miało się czym pochwalić. Zdziwiło nas tylko zainteresowanie Asi. </a:t>
            </a:r>
          </a:p>
          <a:p>
            <a:pPr marL="68263" indent="0" algn="ctr">
              <a:buFont typeface="Wingdings 2" pitchFamily="18" charset="2"/>
              <a:buNone/>
            </a:pPr>
            <a:endParaRPr lang="pl-PL" sz="2400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Jak to? </a:t>
            </a:r>
          </a:p>
          <a:p>
            <a:pPr>
              <a:lnSpc>
                <a:spcPct val="80000"/>
              </a:lnSpc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484784"/>
            <a:ext cx="6934200" cy="4687416"/>
          </a:xfrm>
        </p:spPr>
        <p:txBody>
          <a:bodyPr/>
          <a:lstStyle/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Gotowanie to hobby?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Przecież każdy musi jakoś umieć gotować, by nie chodzić głodnym.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Każda mama przecież doskonale gotuje, czy to więc znaczy, że jej hobby,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to gotowanie? </a:t>
            </a:r>
          </a:p>
          <a:p>
            <a:pPr>
              <a:lnSpc>
                <a:spcPct val="80000"/>
              </a:lnSpc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340768"/>
            <a:ext cx="6934200" cy="4831432"/>
          </a:xfrm>
        </p:spPr>
        <p:txBody>
          <a:bodyPr/>
          <a:lstStyle/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Zaczęliśmy w klasie dyskusje,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o co tak właściwie chodzi z tym zainteresowaniem i gotowaniem.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Nie mogliśmy jednak dojść do porozumienia. Część klasy uważała, że to racja, a część, że tak się nie da. Musieliśmy poprosić o pomoc nasza panią, która przecież zna się na takich sprawach jak gotowanie i zainteresowanie. 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400" dirty="0" smtClean="0">
                <a:solidFill>
                  <a:schemeClr val="tx1"/>
                </a:solidFill>
                <a:latin typeface="Century Gothic" pitchFamily="34" charset="0"/>
              </a:rPr>
              <a:t>Jak myślicie, co nam powiedziała?</a:t>
            </a:r>
          </a:p>
          <a:p>
            <a:pPr>
              <a:lnSpc>
                <a:spcPct val="80000"/>
              </a:lnSpc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76672"/>
            <a:ext cx="6934200" cy="1368152"/>
          </a:xfrm>
        </p:spPr>
        <p:txBody>
          <a:bodyPr/>
          <a:lstStyle/>
          <a:p>
            <a:r>
              <a:rPr lang="pl-PL" sz="3600" b="1" dirty="0" smtClean="0">
                <a:solidFill>
                  <a:srgbClr val="94C600"/>
                </a:solidFill>
                <a:latin typeface="Century Gothic" pitchFamily="34" charset="0"/>
              </a:rPr>
              <a:t>Wyszukaj trudności wyrazy z trudnościami ortograficznymi</a:t>
            </a:r>
            <a:endParaRPr lang="en-US" sz="3600" b="1" dirty="0">
              <a:solidFill>
                <a:srgbClr val="94C600"/>
              </a:solidFill>
              <a:latin typeface="Century Gothic" pitchFamily="34" charset="0"/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2276872"/>
            <a:ext cx="6934200" cy="3895328"/>
          </a:xfrm>
        </p:spPr>
        <p:txBody>
          <a:bodyPr/>
          <a:lstStyle/>
          <a:p>
            <a:pPr marL="68263" indent="0" algn="ctr">
              <a:lnSpc>
                <a:spcPct val="150000"/>
              </a:lnSpc>
              <a:buFont typeface="Wingdings 2" pitchFamily="18" charset="2"/>
              <a:buNone/>
            </a:pP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Świetnie gram w piłkę.</a:t>
            </a:r>
          </a:p>
          <a:p>
            <a:pPr marL="68263" indent="0" algn="ctr">
              <a:lnSpc>
                <a:spcPct val="150000"/>
              </a:lnSpc>
              <a:buFont typeface="Wingdings 2" pitchFamily="18" charset="2"/>
              <a:buNone/>
            </a:pP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Jestem najlepszym strzelcem w klasie. </a:t>
            </a:r>
          </a:p>
          <a:p>
            <a:pPr marL="68263" indent="0" algn="ctr">
              <a:lnSpc>
                <a:spcPct val="150000"/>
              </a:lnSpc>
              <a:buFont typeface="Wingdings 2" pitchFamily="18" charset="2"/>
              <a:buNone/>
            </a:pP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Kasia pięknie maluje, a Zuzia ładnie śpiewa. Wiele dzieci miało się czym pochwalić.</a:t>
            </a:r>
          </a:p>
          <a:p>
            <a:pPr>
              <a:lnSpc>
                <a:spcPct val="80000"/>
              </a:lnSpc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764704"/>
            <a:ext cx="6934200" cy="715962"/>
          </a:xfrm>
        </p:spPr>
        <p:txBody>
          <a:bodyPr/>
          <a:lstStyle/>
          <a:p>
            <a:pPr algn="ctr"/>
            <a:r>
              <a:rPr lang="pl-PL" sz="4000" dirty="0" smtClean="0">
                <a:solidFill>
                  <a:srgbClr val="94C600"/>
                </a:solidFill>
              </a:rPr>
              <a:t>trudności ortograficzne</a:t>
            </a:r>
            <a:endParaRPr lang="en-US" sz="4000" dirty="0">
              <a:solidFill>
                <a:srgbClr val="94C6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905000"/>
            <a:ext cx="6934200" cy="4267200"/>
          </a:xfrm>
        </p:spPr>
        <p:txBody>
          <a:bodyPr/>
          <a:lstStyle/>
          <a:p>
            <a:pPr marL="68263" indent="0" algn="ctr">
              <a:lnSpc>
                <a:spcPct val="150000"/>
              </a:lnSpc>
              <a:buFont typeface="Wingdings 2" pitchFamily="18" charset="2"/>
              <a:buNone/>
            </a:pP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Ś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wiet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ni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e gram w piłk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ę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.</a:t>
            </a:r>
          </a:p>
          <a:p>
            <a:pPr marL="68263" indent="0" algn="ctr">
              <a:lnSpc>
                <a:spcPct val="150000"/>
              </a:lnSpc>
              <a:buFont typeface="Wingdings 2" pitchFamily="18" charset="2"/>
              <a:buNone/>
            </a:pP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J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estem najle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psz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ym st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rz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elcem w kla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si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e. </a:t>
            </a:r>
          </a:p>
          <a:p>
            <a:pPr marL="68263" indent="0" algn="ctr">
              <a:lnSpc>
                <a:spcPct val="150000"/>
              </a:lnSpc>
              <a:buFont typeface="Wingdings 2" pitchFamily="18" charset="2"/>
              <a:buNone/>
            </a:pP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K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a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si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a pi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ę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k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ni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e maluje, a 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Zuzi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a ładnie 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ś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piewa. 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K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a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ż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de 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dzi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ecko ma 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się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 czym po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ch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wali</a:t>
            </a:r>
            <a:r>
              <a:rPr lang="pl-PL" sz="2400" b="1" dirty="0" smtClean="0">
                <a:solidFill>
                  <a:srgbClr val="FF0000"/>
                </a:solidFill>
                <a:latin typeface="Century Gothic" pitchFamily="34" charset="0"/>
              </a:rPr>
              <a:t>ć</a:t>
            </a: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.</a:t>
            </a:r>
          </a:p>
          <a:p>
            <a:pPr>
              <a:lnSpc>
                <a:spcPct val="80000"/>
              </a:lnSpc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476672"/>
            <a:ext cx="7308304" cy="1123528"/>
          </a:xfrm>
        </p:spPr>
        <p:txBody>
          <a:bodyPr/>
          <a:lstStyle/>
          <a:p>
            <a:r>
              <a:rPr lang="pl-PL" sz="3600" b="1" dirty="0" smtClean="0">
                <a:solidFill>
                  <a:srgbClr val="94C600"/>
                </a:solidFill>
                <a:latin typeface="Century Gothic" pitchFamily="34" charset="0"/>
              </a:rPr>
              <a:t>produkty ze swoimi jednostkami</a:t>
            </a:r>
            <a:endParaRPr lang="en-US" sz="3600" b="1" dirty="0">
              <a:solidFill>
                <a:srgbClr val="94C600"/>
              </a:solidFill>
              <a:latin typeface="Century Gothic" pitchFamily="34" charset="0"/>
            </a:endParaRPr>
          </a:p>
        </p:txBody>
      </p:sp>
      <p:sp>
        <p:nvSpPr>
          <p:cNvPr id="4" name="Elipsa 3"/>
          <p:cNvSpPr/>
          <p:nvPr/>
        </p:nvSpPr>
        <p:spPr bwMode="auto">
          <a:xfrm>
            <a:off x="1835696" y="1772816"/>
            <a:ext cx="2160240" cy="4824536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Elipsa 4"/>
          <p:cNvSpPr/>
          <p:nvPr/>
        </p:nvSpPr>
        <p:spPr bwMode="auto">
          <a:xfrm>
            <a:off x="6660232" y="5085184"/>
            <a:ext cx="2483768" cy="1584176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ipsa 5"/>
          <p:cNvSpPr/>
          <p:nvPr/>
        </p:nvSpPr>
        <p:spPr bwMode="auto">
          <a:xfrm>
            <a:off x="7236296" y="1556792"/>
            <a:ext cx="1691680" cy="1224136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400" b="0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</p:txBody>
      </p:sp>
      <p:graphicFrame>
        <p:nvGraphicFramePr>
          <p:cNvPr id="7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644008" y="1844824"/>
          <a:ext cx="1949450" cy="475252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49450"/>
              </a:tblGrid>
              <a:tr h="2049952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</a:endParaRPr>
                    </a:p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600" dirty="0">
                          <a:effectLst/>
                        </a:rPr>
                        <a:t>sztuka - </a:t>
                      </a:r>
                      <a:r>
                        <a:rPr lang="pl-PL" sz="1600" dirty="0" err="1">
                          <a:effectLst/>
                        </a:rPr>
                        <a:t>szt</a:t>
                      </a:r>
                      <a:r>
                        <a:rPr lang="pl-PL" sz="1600" dirty="0">
                          <a:effectLst/>
                        </a:rPr>
                        <a:t> 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351288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600" dirty="0">
                          <a:effectLst/>
                        </a:rPr>
                        <a:t>kilogram - kg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351288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</a:endParaRPr>
                    </a:p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600" dirty="0">
                          <a:effectLst/>
                        </a:rPr>
                        <a:t>litr - l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8" name="Obraz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5991" y="5300811"/>
            <a:ext cx="70643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9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276872"/>
            <a:ext cx="719708" cy="143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az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077072"/>
            <a:ext cx="466725" cy="66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az 1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2191" y="3959374"/>
            <a:ext cx="935037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7" cstate="print"/>
          <a:srcRect l="26662" r="28712"/>
          <a:stretch>
            <a:fillRect/>
          </a:stretch>
        </p:blipFill>
        <p:spPr bwMode="auto">
          <a:xfrm>
            <a:off x="7956376" y="5229200"/>
            <a:ext cx="607484" cy="129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5675" y="1772816"/>
            <a:ext cx="18383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2699792" y="2564904"/>
            <a:ext cx="571500" cy="8001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Aft>
                <a:spcPts val="800"/>
              </a:spcAft>
            </a:pPr>
            <a:endParaRPr lang="pl-PL" altLang="pl-PL" sz="1100" dirty="0">
              <a:latin typeface="Times New Roman" pitchFamily="18" charset="0"/>
            </a:endParaRPr>
          </a:p>
          <a:p>
            <a:pPr eaLnBrk="0" hangingPunct="0">
              <a:spcAft>
                <a:spcPts val="800"/>
              </a:spcAft>
            </a:pPr>
            <a:r>
              <a:rPr lang="pl-PL" altLang="pl-PL" sz="1100" b="1" dirty="0">
                <a:latin typeface="Calibri" pitchFamily="34" charset="0"/>
              </a:rPr>
              <a:t>cukier</a:t>
            </a:r>
            <a:endParaRPr lang="pl-PL" altLang="pl-PL" dirty="0"/>
          </a:p>
        </p:txBody>
      </p:sp>
      <p:cxnSp>
        <p:nvCxnSpPr>
          <p:cNvPr id="16" name="Łącznik prosty ze strzałką 15"/>
          <p:cNvCxnSpPr/>
          <p:nvPr/>
        </p:nvCxnSpPr>
        <p:spPr bwMode="auto">
          <a:xfrm flipH="1">
            <a:off x="6372200" y="2636912"/>
            <a:ext cx="1152128" cy="288032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/>
          <p:nvPr/>
        </p:nvCxnSpPr>
        <p:spPr bwMode="auto">
          <a:xfrm flipH="1" flipV="1">
            <a:off x="5724128" y="6093296"/>
            <a:ext cx="1152128" cy="288032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8" name="Łącznik prosty ze strzałką 17"/>
          <p:cNvCxnSpPr/>
          <p:nvPr/>
        </p:nvCxnSpPr>
        <p:spPr bwMode="auto">
          <a:xfrm flipV="1">
            <a:off x="3995936" y="4437112"/>
            <a:ext cx="792088" cy="43204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19" name="Picture 13" descr="https://encrypted-tbn2.gstatic.com/images?q=tbn:ANd9GcROQI13cyrIIZZgRqkd-ZqS2tb90WmAHXFMXtbORrVojBaLoB0gH9d4BQ"/>
          <p:cNvPicPr>
            <a:picLocks noChangeAspect="1" noChangeArrowheads="1"/>
          </p:cNvPicPr>
          <p:nvPr/>
        </p:nvPicPr>
        <p:blipFill>
          <a:blip r:embed="rId9" r:link="rId10" cstate="print"/>
          <a:srcRect/>
          <a:stretch>
            <a:fillRect/>
          </a:stretch>
        </p:blipFill>
        <p:spPr bwMode="auto">
          <a:xfrm>
            <a:off x="2267744" y="4725144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5"/>
          <p:cNvSpPr>
            <a:spLocks noChangeArrowheads="1"/>
          </p:cNvSpPr>
          <p:nvPr/>
        </p:nvSpPr>
        <p:spPr bwMode="auto">
          <a:xfrm rot="257029">
            <a:off x="2580354" y="5033572"/>
            <a:ext cx="571500" cy="679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Aft>
                <a:spcPts val="800"/>
              </a:spcAft>
            </a:pPr>
            <a:endParaRPr lang="pl-PL" altLang="pl-PL" sz="1100" dirty="0">
              <a:latin typeface="Times New Roman" pitchFamily="18" charset="0"/>
            </a:endParaRPr>
          </a:p>
          <a:p>
            <a:pPr eaLnBrk="0" hangingPunct="0">
              <a:spcAft>
                <a:spcPts val="800"/>
              </a:spcAft>
            </a:pPr>
            <a:r>
              <a:rPr lang="pl-PL" altLang="pl-PL" sz="1100" b="1" dirty="0">
                <a:latin typeface="Calibri" pitchFamily="34" charset="0"/>
              </a:rPr>
              <a:t>MĄKA</a:t>
            </a:r>
            <a:endParaRPr lang="pl-PL" alt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8636" y="836712"/>
            <a:ext cx="738536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https://encrypted-tbn0.gstatic.com/images?q=tbn:ANd9GcRZl2mc7svDAszEyh89caInQOpji9IwkuQ8YY3gMsY3jZrYu5wzpO7Abw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1979712" y="1628800"/>
            <a:ext cx="237648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rostokąt 7"/>
          <p:cNvSpPr>
            <a:spLocks noChangeArrowheads="1"/>
          </p:cNvSpPr>
          <p:nvPr/>
        </p:nvSpPr>
        <p:spPr bwMode="auto">
          <a:xfrm>
            <a:off x="2482949" y="3008337"/>
            <a:ext cx="1087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dirty="0">
                <a:latin typeface="Century Gothic" pitchFamily="34" charset="0"/>
              </a:rPr>
              <a:t>pół litra </a:t>
            </a:r>
          </a:p>
        </p:txBody>
      </p:sp>
      <p:pic>
        <p:nvPicPr>
          <p:cNvPr id="5" name="Obraz 8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7362" y="3181375"/>
            <a:ext cx="915987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1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862" y="3213125"/>
            <a:ext cx="915987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13"/>
          <p:cNvSpPr>
            <a:spLocks noChangeArrowheads="1"/>
          </p:cNvSpPr>
          <p:nvPr/>
        </p:nvSpPr>
        <p:spPr bwMode="auto">
          <a:xfrm>
            <a:off x="6496149" y="3686200"/>
            <a:ext cx="377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latin typeface="Century Gothic" pitchFamily="34" charset="0"/>
              </a:rPr>
              <a:t>1 </a:t>
            </a:r>
          </a:p>
        </p:txBody>
      </p:sp>
      <p:sp>
        <p:nvSpPr>
          <p:cNvPr id="8" name="Prostokąt 14"/>
          <p:cNvSpPr>
            <a:spLocks noChangeArrowheads="1"/>
          </p:cNvSpPr>
          <p:nvPr/>
        </p:nvSpPr>
        <p:spPr bwMode="auto">
          <a:xfrm>
            <a:off x="7577237" y="3686200"/>
            <a:ext cx="312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>
                <a:latin typeface="Century Gothic" pitchFamily="34" charset="0"/>
              </a:rPr>
              <a:t>2</a:t>
            </a:r>
          </a:p>
        </p:txBody>
      </p:sp>
      <p:sp>
        <p:nvSpPr>
          <p:cNvPr id="9" name="Prostokąt 15"/>
          <p:cNvSpPr>
            <a:spLocks noChangeArrowheads="1"/>
          </p:cNvSpPr>
          <p:nvPr/>
        </p:nvSpPr>
        <p:spPr bwMode="auto">
          <a:xfrm>
            <a:off x="5053112" y="3686200"/>
            <a:ext cx="4333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3200" dirty="0">
                <a:latin typeface="Century Gothic" pitchFamily="34" charset="0"/>
              </a:rPr>
              <a:t>=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Łukasz Tutak\Downloads\Fotolia_70896826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59404"/>
            <a:ext cx="8100392" cy="5398596"/>
          </a:xfrm>
          <a:prstGeom prst="rect">
            <a:avLst/>
          </a:prstGeom>
          <a:noFill/>
        </p:spPr>
      </p:pic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5724128" y="476672"/>
            <a:ext cx="3419872" cy="1881014"/>
          </a:xfrm>
        </p:spPr>
        <p:txBody>
          <a:bodyPr/>
          <a:lstStyle/>
          <a:p>
            <a:pPr algn="ctr"/>
            <a:r>
              <a:rPr lang="pl-PL" b="1" dirty="0" smtClean="0"/>
              <a:t>Mleko, jajka </a:t>
            </a:r>
            <a:br>
              <a:rPr lang="pl-PL" b="1" dirty="0" smtClean="0"/>
            </a:br>
            <a:r>
              <a:rPr lang="pl-PL" b="1" dirty="0" smtClean="0"/>
              <a:t>i twaróg</a:t>
            </a:r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5724128" y="2348880"/>
            <a:ext cx="3419872" cy="1584176"/>
          </a:xfrm>
        </p:spPr>
        <p:txBody>
          <a:bodyPr/>
          <a:lstStyle/>
          <a:p>
            <a:pPr algn="ctr">
              <a:buNone/>
            </a:pPr>
            <a:r>
              <a:rPr lang="pl-PL" dirty="0" smtClean="0"/>
              <a:t>w diecie młodego człowieka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332656"/>
            <a:ext cx="7308304" cy="1008112"/>
          </a:xfrm>
        </p:spPr>
        <p:txBody>
          <a:bodyPr/>
          <a:lstStyle/>
          <a:p>
            <a:pPr algn="ctr"/>
            <a:r>
              <a:rPr lang="pl-PL" sz="4000" b="1" dirty="0" smtClean="0">
                <a:solidFill>
                  <a:srgbClr val="94C600"/>
                </a:solidFill>
                <a:latin typeface="Century Gothic" pitchFamily="34" charset="0"/>
              </a:rPr>
              <a:t>MLEKO</a:t>
            </a:r>
            <a:endParaRPr lang="en-US" sz="4000" b="1" dirty="0">
              <a:solidFill>
                <a:srgbClr val="94C600"/>
              </a:solidFill>
              <a:latin typeface="Century Gothic" pitchFamily="34" charset="0"/>
            </a:endParaRPr>
          </a:p>
        </p:txBody>
      </p:sp>
      <p:sp>
        <p:nvSpPr>
          <p:cNvPr id="4" name="Symbol zastępczy zawartości 18"/>
          <p:cNvSpPr>
            <a:spLocks noGrp="1"/>
          </p:cNvSpPr>
          <p:nvPr>
            <p:ph idx="1"/>
          </p:nvPr>
        </p:nvSpPr>
        <p:spPr>
          <a:xfrm>
            <a:off x="1828800" y="1412776"/>
            <a:ext cx="7315200" cy="4771256"/>
          </a:xfrm>
        </p:spPr>
        <p:txBody>
          <a:bodyPr/>
          <a:lstStyle/>
          <a:p>
            <a:pPr marL="68263" indent="0" algn="ctr">
              <a:buFont typeface="Wingdings 2" pitchFamily="18" charset="2"/>
              <a:buNone/>
            </a:pPr>
            <a:r>
              <a:rPr lang="pl-PL" sz="2300" dirty="0" smtClean="0">
                <a:solidFill>
                  <a:srgbClr val="000000"/>
                </a:solidFill>
                <a:latin typeface="Century Gothic" pitchFamily="34" charset="0"/>
              </a:rPr>
              <a:t>Mleko, napoje mleczne, jogurty oraz sery charakteryzują się przede wszystkim dużą wartością odżywczą. Oznacza to, że spożywając nawet niewielkie porcje tych produktów, dostarczamy organizmowi stosunkowo duże ilości składników niezbędnych do wzrostu i rozwoju.</a:t>
            </a:r>
          </a:p>
          <a:p>
            <a:pPr marL="68263" indent="0" algn="ctr">
              <a:buFont typeface="Wingdings 2" pitchFamily="18" charset="2"/>
              <a:buNone/>
            </a:pPr>
            <a:r>
              <a:rPr lang="pl-PL" sz="2300" dirty="0" smtClean="0">
                <a:solidFill>
                  <a:srgbClr val="000000"/>
                </a:solidFill>
                <a:latin typeface="Century Gothic" pitchFamily="34" charset="0"/>
              </a:rPr>
              <a:t>Najważniejszym składnikiem mleka jest wapń.         Mleko jest również bogatym źródłem witamin                         z grupy B, A i D oraz cynku i jodu.</a:t>
            </a:r>
          </a:p>
          <a:p>
            <a:pPr>
              <a:buNone/>
            </a:pPr>
            <a:endParaRPr lang="pl-PL" sz="2400" dirty="0">
              <a:solidFill>
                <a:srgbClr val="000000"/>
              </a:solidFill>
              <a:latin typeface="Century Gothic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085184"/>
            <a:ext cx="912813" cy="140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332656"/>
            <a:ext cx="7308304" cy="1008112"/>
          </a:xfrm>
        </p:spPr>
        <p:txBody>
          <a:bodyPr/>
          <a:lstStyle/>
          <a:p>
            <a:pPr algn="ctr"/>
            <a:r>
              <a:rPr lang="pl-PL" sz="4000" b="1" dirty="0" smtClean="0">
                <a:solidFill>
                  <a:srgbClr val="94C600"/>
                </a:solidFill>
                <a:latin typeface="Century Gothic" pitchFamily="34" charset="0"/>
              </a:rPr>
              <a:t>TWARÓG</a:t>
            </a:r>
            <a:endParaRPr lang="en-US" sz="4000" dirty="0">
              <a:solidFill>
                <a:srgbClr val="94C600"/>
              </a:solidFill>
              <a:latin typeface="Century Gothic" pitchFamily="34" charset="0"/>
            </a:endParaRPr>
          </a:p>
        </p:txBody>
      </p:sp>
      <p:sp>
        <p:nvSpPr>
          <p:cNvPr id="4" name="Symbol zastępczy zawartości 18"/>
          <p:cNvSpPr>
            <a:spLocks noGrp="1"/>
          </p:cNvSpPr>
          <p:nvPr>
            <p:ph idx="1"/>
          </p:nvPr>
        </p:nvSpPr>
        <p:spPr>
          <a:xfrm>
            <a:off x="1828800" y="1844824"/>
            <a:ext cx="7315200" cy="4339208"/>
          </a:xfrm>
        </p:spPr>
        <p:txBody>
          <a:bodyPr/>
          <a:lstStyle/>
          <a:p>
            <a:pPr algn="ctr">
              <a:buNone/>
            </a:pPr>
            <a:r>
              <a:rPr lang="pl-PL" sz="2400" dirty="0" smtClean="0">
                <a:solidFill>
                  <a:srgbClr val="000000"/>
                </a:solidFill>
                <a:latin typeface="Century Gothic" pitchFamily="34" charset="0"/>
              </a:rPr>
              <a:t>Nieocenione źródło pełnowartościowego białka, soli mineralnych – głównie wapnia o wysokiej biodostępności oraz witamin.</a:t>
            </a:r>
          </a:p>
          <a:p>
            <a:pPr algn="ctr">
              <a:buNone/>
            </a:pPr>
            <a:endParaRPr lang="pl-PL" sz="2400" dirty="0">
              <a:solidFill>
                <a:srgbClr val="000000"/>
              </a:solidFill>
              <a:latin typeface="Century Gothic" pitchFamily="34" charset="0"/>
            </a:endParaRPr>
          </a:p>
          <a:p>
            <a:pPr algn="ctr">
              <a:buNone/>
            </a:pPr>
            <a:endParaRPr lang="pl-PL" sz="2400" dirty="0" smtClean="0">
              <a:solidFill>
                <a:srgbClr val="000000"/>
              </a:solidFill>
              <a:latin typeface="Century Gothic" pitchFamily="34" charset="0"/>
            </a:endParaRPr>
          </a:p>
          <a:p>
            <a:pPr>
              <a:buNone/>
            </a:pPr>
            <a:endParaRPr lang="pl-PL" sz="2400" dirty="0">
              <a:solidFill>
                <a:srgbClr val="000000"/>
              </a:solidFill>
              <a:latin typeface="Century Gothic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84984"/>
            <a:ext cx="17907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332656"/>
            <a:ext cx="7308304" cy="1008112"/>
          </a:xfrm>
        </p:spPr>
        <p:txBody>
          <a:bodyPr/>
          <a:lstStyle/>
          <a:p>
            <a:pPr algn="ctr"/>
            <a:r>
              <a:rPr lang="pl-PL" sz="4000" b="1" dirty="0" smtClean="0">
                <a:solidFill>
                  <a:srgbClr val="94C600"/>
                </a:solidFill>
                <a:latin typeface="Century Gothic" pitchFamily="34" charset="0"/>
              </a:rPr>
              <a:t>JAJKA</a:t>
            </a:r>
            <a:endParaRPr lang="en-US" sz="4000" dirty="0">
              <a:solidFill>
                <a:srgbClr val="94C600"/>
              </a:solidFill>
              <a:latin typeface="Century Gothic" pitchFamily="34" charset="0"/>
            </a:endParaRPr>
          </a:p>
        </p:txBody>
      </p:sp>
      <p:sp>
        <p:nvSpPr>
          <p:cNvPr id="4" name="Symbol zastępczy zawartości 18"/>
          <p:cNvSpPr>
            <a:spLocks noGrp="1"/>
          </p:cNvSpPr>
          <p:nvPr>
            <p:ph idx="1"/>
          </p:nvPr>
        </p:nvSpPr>
        <p:spPr>
          <a:xfrm>
            <a:off x="1828800" y="1412776"/>
            <a:ext cx="7315200" cy="4771256"/>
          </a:xfrm>
        </p:spPr>
        <p:txBody>
          <a:bodyPr/>
          <a:lstStyle/>
          <a:p>
            <a:pPr algn="ctr">
              <a:buNone/>
            </a:pPr>
            <a:r>
              <a:rPr lang="pl-PL" sz="2100" dirty="0" smtClean="0">
                <a:solidFill>
                  <a:srgbClr val="000000"/>
                </a:solidFill>
                <a:latin typeface="Century Gothic" pitchFamily="34" charset="0"/>
              </a:rPr>
              <a:t>Jajo stanowi skarbnicę wartości odżywczych. Zawiera proteiny, niemal wszystkie witaminy, karotenoidy, cholinę, niacynę, która reguluje poziom cukru i cholesterolu we krwi, oraz lecytynę, niezbędną do prawidłowej pracy serca i mózgu. Białko jaja jest niezastąpionym budulcem organizmu. Atutem jaj jest też wysoka zawartość cynku, wapnia, fosforu i żelaza. Jako jeden z nielicznych produktów spożywczych jaja zawierają naturalny selen i jod.</a:t>
            </a:r>
          </a:p>
          <a:p>
            <a:pPr>
              <a:buNone/>
            </a:pPr>
            <a:endParaRPr lang="pl-PL" sz="2400" dirty="0">
              <a:solidFill>
                <a:srgbClr val="000000"/>
              </a:solidFill>
              <a:latin typeface="Century Gothic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653135"/>
            <a:ext cx="1080120" cy="1973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452</Words>
  <Application>Microsoft Office PowerPoint</Application>
  <PresentationFormat>Pokaz na ekranie (4:3)</PresentationFormat>
  <Paragraphs>54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Slajd 1</vt:lpstr>
      <vt:lpstr>Opowiadanie o gotowaniu</vt:lpstr>
      <vt:lpstr>Slajd 3</vt:lpstr>
      <vt:lpstr>Slajd 4</vt:lpstr>
      <vt:lpstr>Slajd 5</vt:lpstr>
      <vt:lpstr>Wyszukaj trudności wyrazy z trudnościami ortograficznymi</vt:lpstr>
      <vt:lpstr>trudności ortograficzne</vt:lpstr>
      <vt:lpstr>produkty ze swoimi jednostkami</vt:lpstr>
      <vt:lpstr>Slajd 9</vt:lpstr>
      <vt:lpstr>Slajd 10</vt:lpstr>
      <vt:lpstr>Mleko, jajka  i twaróg</vt:lpstr>
      <vt:lpstr>MLEKO</vt:lpstr>
      <vt:lpstr>TWARÓG</vt:lpstr>
      <vt:lpstr>JAJKA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Łukasz Tutak</dc:creator>
  <cp:lastModifiedBy>Łukasz Tutak</cp:lastModifiedBy>
  <cp:revision>2</cp:revision>
  <dcterms:created xsi:type="dcterms:W3CDTF">2015-06-24T07:47:09Z</dcterms:created>
  <dcterms:modified xsi:type="dcterms:W3CDTF">2015-06-24T08:05:45Z</dcterms:modified>
</cp:coreProperties>
</file>