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60" r:id="rId3"/>
    <p:sldId id="261" r:id="rId4"/>
    <p:sldId id="256" r:id="rId5"/>
    <p:sldId id="257" r:id="rId6"/>
    <p:sldId id="258" r:id="rId7"/>
    <p:sldId id="269" r:id="rId8"/>
    <p:sldId id="271" r:id="rId9"/>
    <p:sldId id="272" r:id="rId10"/>
    <p:sldId id="267" r:id="rId11"/>
    <p:sldId id="268" r:id="rId12"/>
    <p:sldId id="273" r:id="rId13"/>
    <p:sldId id="270" r:id="rId14"/>
    <p:sldId id="262" r:id="rId15"/>
    <p:sldId id="263" r:id="rId16"/>
    <p:sldId id="264" r:id="rId17"/>
    <p:sldId id="265" r:id="rId18"/>
    <p:sldId id="266" r:id="rId19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13718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rójkąt równoramienny 6"/>
          <p:cNvSpPr/>
          <p:nvPr/>
        </p:nvSpPr>
        <p:spPr>
          <a:xfrm rot="16200000">
            <a:off x="7553325" y="5254626"/>
            <a:ext cx="1893887" cy="1293812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Tytuł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/>
          <a:lstStyle>
            <a:lvl1pPr algn="r">
              <a:defRPr sz="4400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9" name="Podtytuł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pl-PL" smtClean="0"/>
              <a:t>Kliknij, aby edytować styl wzorca podtytułu</a:t>
            </a:r>
            <a:endParaRPr lang="en-US"/>
          </a:p>
        </p:txBody>
      </p:sp>
      <p:sp>
        <p:nvSpPr>
          <p:cNvPr id="5" name="Symbol zastępczy daty 27"/>
          <p:cNvSpPr>
            <a:spLocks noGrp="1"/>
          </p:cNvSpPr>
          <p:nvPr>
            <p:ph type="dt" sz="half" idx="10"/>
          </p:nvPr>
        </p:nvSpPr>
        <p:spPr>
          <a:xfrm>
            <a:off x="1371600" y="6011863"/>
            <a:ext cx="5791200" cy="365125"/>
          </a:xfrm>
        </p:spPr>
        <p:txBody>
          <a:bodyPr tIns="0" bIns="0" anchor="t"/>
          <a:lstStyle>
            <a:lvl1pPr algn="r">
              <a:defRPr sz="1000" smtClean="0"/>
            </a:lvl1pPr>
          </a:lstStyle>
          <a:p>
            <a:pPr>
              <a:defRPr/>
            </a:pPr>
            <a:fld id="{7566F3B4-DD8F-4DAA-93F9-F7B721F52F53}" type="datetimeFigureOut">
              <a:rPr lang="pl-PL"/>
              <a:pPr>
                <a:defRPr/>
              </a:pPr>
              <a:t>2015-06-26</a:t>
            </a:fld>
            <a:endParaRPr lang="pl-PL"/>
          </a:p>
        </p:txBody>
      </p:sp>
      <p:sp>
        <p:nvSpPr>
          <p:cNvPr id="6" name="Symbol zastępczy stopki 16"/>
          <p:cNvSpPr>
            <a:spLocks noGrp="1"/>
          </p:cNvSpPr>
          <p:nvPr>
            <p:ph type="ftr" sz="quarter" idx="11"/>
          </p:nvPr>
        </p:nvSpPr>
        <p:spPr>
          <a:xfrm>
            <a:off x="1371600" y="5649913"/>
            <a:ext cx="5791200" cy="365125"/>
          </a:xfrm>
        </p:spPr>
        <p:txBody>
          <a:bodyPr tIns="0" bIns="0"/>
          <a:lstStyle>
            <a:lvl1pPr algn="r">
              <a:defRPr sz="11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28"/>
          <p:cNvSpPr>
            <a:spLocks noGrp="1"/>
          </p:cNvSpPr>
          <p:nvPr>
            <p:ph type="sldNum" sz="quarter" idx="12"/>
          </p:nvPr>
        </p:nvSpPr>
        <p:spPr>
          <a:xfrm>
            <a:off x="8391525" y="5753100"/>
            <a:ext cx="503238" cy="365125"/>
          </a:xfrm>
        </p:spPr>
        <p:txBody>
          <a:bodyPr anchor="ctr"/>
          <a:lstStyle>
            <a:lvl1pPr algn="ctr">
              <a:defRPr sz="13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508DC6E-A21C-4DCD-BBB3-7E8EB981B17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4791075" y="6480175"/>
            <a:ext cx="2133600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9EA97F-7B50-4FB6-9E36-55D53A1C2BDD}" type="datetimeFigureOut">
              <a:rPr lang="pl-PL"/>
              <a:pPr>
                <a:defRPr/>
              </a:pPr>
              <a:t>2015-06-26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457200" y="6481763"/>
            <a:ext cx="4259263" cy="3000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6563AE-82CC-4D09-BB28-340F11DE2F5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rójkąt prostokątny 8"/>
          <p:cNvSpPr/>
          <p:nvPr/>
        </p:nvSpPr>
        <p:spPr>
          <a:xfrm flipV="1">
            <a:off x="6350" y="6350"/>
            <a:ext cx="9131300" cy="6837363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Trójkąt równoramienny 7"/>
          <p:cNvSpPr/>
          <p:nvPr/>
        </p:nvSpPr>
        <p:spPr>
          <a:xfrm rot="5400000" flipV="1">
            <a:off x="7553325" y="309563"/>
            <a:ext cx="1893888" cy="1293812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6" name="Łącznik prostoliniowy 10"/>
          <p:cNvCxnSpPr/>
          <p:nvPr/>
        </p:nvCxnSpPr>
        <p:spPr>
          <a:xfrm rot="10800000">
            <a:off x="6469063" y="9525"/>
            <a:ext cx="2673350" cy="1900238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Łącznik prostoliniowy 9"/>
          <p:cNvCxnSpPr/>
          <p:nvPr/>
        </p:nvCxnSpPr>
        <p:spPr>
          <a:xfrm flipV="1">
            <a:off x="0" y="6350"/>
            <a:ext cx="9137650" cy="6845300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/>
          <a:lstStyle>
            <a:lvl1pPr marL="0" algn="l">
              <a:buNone/>
              <a:defRPr sz="3600" b="1" cap="none" baseline="0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8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6956425" y="6477000"/>
            <a:ext cx="2133600" cy="3048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D66295-054E-4C7E-9129-2817A93B2EBA}" type="datetimeFigureOut">
              <a:rPr lang="pl-PL"/>
              <a:pPr>
                <a:defRPr/>
              </a:pPr>
              <a:t>2015-06-26</a:t>
            </a:fld>
            <a:endParaRPr lang="pl-PL"/>
          </a:p>
        </p:txBody>
      </p:sp>
      <p:sp>
        <p:nvSpPr>
          <p:cNvPr id="9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2619375" y="6481763"/>
            <a:ext cx="4260850" cy="3000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0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8450263" y="809625"/>
            <a:ext cx="503237" cy="30003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ADFC55-1F65-4130-A582-349C862F693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0CD475-90AB-4CD6-820D-1C619DA1D57D}" type="datetimeFigureOut">
              <a:rPr lang="pl-PL"/>
              <a:pPr>
                <a:defRPr/>
              </a:pPr>
              <a:t>2015-06-26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3A38B9-6177-43BE-A966-16AADEAFF9C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>
          <a:xfrm>
            <a:off x="4791075" y="6481763"/>
            <a:ext cx="2130425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EFA030-6E4E-48BA-B81A-714CF95A45DC}" type="datetimeFigureOut">
              <a:rPr lang="pl-PL"/>
              <a:pPr>
                <a:defRPr/>
              </a:pPr>
              <a:t>2015-06-26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>
          <a:xfrm>
            <a:off x="457200" y="6481763"/>
            <a:ext cx="4260850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>
          <a:xfrm>
            <a:off x="7589838" y="6483350"/>
            <a:ext cx="503237" cy="301625"/>
          </a:xfrm>
        </p:spPr>
        <p:txBody>
          <a:bodyPr/>
          <a:lstStyle>
            <a:lvl1pPr algn="ctr">
              <a:defRPr smtClean="0"/>
            </a:lvl1pPr>
          </a:lstStyle>
          <a:p>
            <a:pPr>
              <a:defRPr/>
            </a:pPr>
            <a:fld id="{20AF69A5-ED53-461A-BBB1-6BFE543A9E4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FCAB5F-1E71-49FC-ADB5-230AD6B2B18F}" type="datetimeFigureOut">
              <a:rPr lang="pl-PL"/>
              <a:pPr>
                <a:defRPr/>
              </a:pPr>
              <a:t>2015-06-26</a:t>
            </a:fld>
            <a:endParaRPr lang="pl-PL"/>
          </a:p>
        </p:txBody>
      </p:sp>
      <p:sp>
        <p:nvSpPr>
          <p:cNvPr id="4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1B688A-337F-46F9-AEF6-11371E05410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DD1453-9CE5-4BD0-A2FD-43CD328C5898}" type="datetimeFigureOut">
              <a:rPr lang="pl-PL"/>
              <a:pPr>
                <a:defRPr/>
              </a:pPr>
              <a:t>2015-06-26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FC880A-242D-444E-8780-CA717076C17B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6278563" y="6556375"/>
            <a:ext cx="2133600" cy="301625"/>
          </a:xfrm>
        </p:spPr>
        <p:txBody>
          <a:bodyPr/>
          <a:lstStyle>
            <a:lvl1pPr>
              <a:defRPr sz="900" smtClean="0"/>
            </a:lvl1pPr>
          </a:lstStyle>
          <a:p>
            <a:pPr>
              <a:defRPr/>
            </a:pPr>
            <a:fld id="{1D1F9DE9-1190-49E8-9A16-A97679E482FF}" type="datetimeFigureOut">
              <a:rPr lang="pl-PL"/>
              <a:pPr>
                <a:defRPr/>
              </a:pPr>
              <a:t>2015-06-26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1135063" y="6556375"/>
            <a:ext cx="5143500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8410575" y="6556375"/>
            <a:ext cx="503238" cy="301625"/>
          </a:xfrm>
        </p:spPr>
        <p:txBody>
          <a:bodyPr/>
          <a:lstStyle>
            <a:lvl1pPr>
              <a:defRPr sz="900" smtClean="0"/>
            </a:lvl1pPr>
          </a:lstStyle>
          <a:p>
            <a:pPr>
              <a:defRPr/>
            </a:pPr>
            <a:fld id="{E5C17382-3056-4E4C-8186-0306BAF948D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pl-PL" noProof="0" smtClean="0"/>
              <a:t>Kliknij ikonę, aby dodać obraz</a:t>
            </a:r>
            <a:endParaRPr lang="en-US" noProof="0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6108700" y="6556375"/>
            <a:ext cx="2101850" cy="301625"/>
          </a:xfrm>
        </p:spPr>
        <p:txBody>
          <a:bodyPr/>
          <a:lstStyle>
            <a:lvl1pPr>
              <a:defRPr sz="900" smtClean="0"/>
            </a:lvl1pPr>
          </a:lstStyle>
          <a:p>
            <a:pPr>
              <a:defRPr/>
            </a:pPr>
            <a:fld id="{B1FEF6AB-C9F1-473D-8833-41D710CC3FAA}" type="datetimeFigureOut">
              <a:rPr lang="pl-PL"/>
              <a:pPr>
                <a:defRPr/>
              </a:pPr>
              <a:t>2015-06-26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1169988" y="6557963"/>
            <a:ext cx="4948237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8216900" y="6556375"/>
            <a:ext cx="366713" cy="301625"/>
          </a:xfrm>
        </p:spPr>
        <p:txBody>
          <a:bodyPr/>
          <a:lstStyle>
            <a:lvl1pPr algn="ctr">
              <a:defRPr sz="900" smtClean="0"/>
            </a:lvl1pPr>
          </a:lstStyle>
          <a:p>
            <a:pPr>
              <a:defRPr/>
            </a:pPr>
            <a:fld id="{166A3A09-CE38-45EA-ADB6-9AA31C82DAE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AC8A6C-54C5-4231-A8F3-844655524B5A}" type="datetimeFigureOut">
              <a:rPr lang="pl-PL"/>
              <a:pPr>
                <a:defRPr/>
              </a:pPr>
              <a:t>2015-06-26</a:t>
            </a:fld>
            <a:endParaRPr lang="pl-PL"/>
          </a:p>
        </p:txBody>
      </p:sp>
      <p:sp>
        <p:nvSpPr>
          <p:cNvPr id="5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5B4905-ABDB-449A-A1C9-B9B07695718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FF5211-80CD-4350-9C0E-BBB99CC36A4C}" type="datetimeFigureOut">
              <a:rPr lang="pl-PL"/>
              <a:pPr>
                <a:defRPr/>
              </a:pPr>
              <a:t>2015-06-26</a:t>
            </a:fld>
            <a:endParaRPr lang="pl-PL"/>
          </a:p>
        </p:txBody>
      </p:sp>
      <p:sp>
        <p:nvSpPr>
          <p:cNvPr id="5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FD420E-B903-4989-AD16-A35F47C0361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rójkąt prostokątny 10"/>
          <p:cNvSpPr/>
          <p:nvPr/>
        </p:nvSpPr>
        <p:spPr>
          <a:xfrm>
            <a:off x="6350" y="14288"/>
            <a:ext cx="9131300" cy="6837362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Łącznik prostoliniowy 7"/>
          <p:cNvCxnSpPr/>
          <p:nvPr/>
        </p:nvCxnSpPr>
        <p:spPr>
          <a:xfrm>
            <a:off x="0" y="6350"/>
            <a:ext cx="9137650" cy="6845300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Łącznik prostoliniowy 8"/>
          <p:cNvCxnSpPr/>
          <p:nvPr/>
        </p:nvCxnSpPr>
        <p:spPr>
          <a:xfrm rot="10800000" flipV="1">
            <a:off x="6469063" y="4948238"/>
            <a:ext cx="2673350" cy="1900237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Symbol zastępczy tytułu 21"/>
          <p:cNvSpPr>
            <a:spLocks noGrp="1"/>
          </p:cNvSpPr>
          <p:nvPr>
            <p:ph type="title"/>
          </p:nvPr>
        </p:nvSpPr>
        <p:spPr>
          <a:xfrm>
            <a:off x="457200" y="268288"/>
            <a:ext cx="8229600" cy="1398587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1030" name="Symbol zastępczy tekstu 12"/>
          <p:cNvSpPr>
            <a:spLocks noGrp="1"/>
          </p:cNvSpPr>
          <p:nvPr>
            <p:ph type="body" idx="1"/>
          </p:nvPr>
        </p:nvSpPr>
        <p:spPr bwMode="auto">
          <a:xfrm>
            <a:off x="457200" y="1882775"/>
            <a:ext cx="82296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smtClean="0"/>
          </a:p>
        </p:txBody>
      </p:sp>
      <p:sp>
        <p:nvSpPr>
          <p:cNvPr id="14" name="Symbol zastępczy daty 13"/>
          <p:cNvSpPr>
            <a:spLocks noGrp="1"/>
          </p:cNvSpPr>
          <p:nvPr>
            <p:ph type="dt" sz="half" idx="2"/>
          </p:nvPr>
        </p:nvSpPr>
        <p:spPr>
          <a:xfrm>
            <a:off x="4791075" y="6481763"/>
            <a:ext cx="2133600" cy="3016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b="0" smtClean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80CC0AD-8751-43A4-8361-20E04C2CCB61}" type="datetimeFigureOut">
              <a:rPr lang="pl-PL"/>
              <a:pPr>
                <a:defRPr/>
              </a:pPr>
              <a:t>2015-06-26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3"/>
          </p:nvPr>
        </p:nvSpPr>
        <p:spPr>
          <a:xfrm>
            <a:off x="457200" y="6481763"/>
            <a:ext cx="4259263" cy="3016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3" name="Symbol zastępczy numeru slajdu 22"/>
          <p:cNvSpPr>
            <a:spLocks noGrp="1"/>
          </p:cNvSpPr>
          <p:nvPr>
            <p:ph type="sldNum" sz="quarter" idx="4"/>
          </p:nvPr>
        </p:nvSpPr>
        <p:spPr>
          <a:xfrm>
            <a:off x="7589838" y="6481763"/>
            <a:ext cx="503237" cy="301625"/>
          </a:xfrm>
          <a:prstGeom prst="rect">
            <a:avLst/>
          </a:prstGeom>
        </p:spPr>
        <p:txBody>
          <a:bodyPr vert="horz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8F0E55C-53F5-4CCA-A1D0-03BC9212C68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1" r:id="rId6"/>
    <p:sldLayoutId id="2147483670" r:id="rId7"/>
    <p:sldLayoutId id="2147483677" r:id="rId8"/>
    <p:sldLayoutId id="2147483678" r:id="rId9"/>
    <p:sldLayoutId id="2147483669" r:id="rId10"/>
    <p:sldLayoutId id="2147483668" r:id="rId11"/>
  </p:sldLayoutIdLst>
  <p:txStyles>
    <p:titleStyle>
      <a:lvl1pPr marL="484188" algn="l" rtl="0" fontAlgn="base">
        <a:spcBef>
          <a:spcPct val="0"/>
        </a:spcBef>
        <a:spcAft>
          <a:spcPct val="0"/>
        </a:spcAft>
        <a:defRPr sz="4200" kern="1200">
          <a:ln w="6350">
            <a:solidFill>
              <a:schemeClr val="accent1">
                <a:shade val="43000"/>
              </a:schemeClr>
            </a:solidFill>
          </a:ln>
          <a:solidFill>
            <a:srgbClr val="FF5C9C"/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marL="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2pPr>
      <a:lvl3pPr marL="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3pPr>
      <a:lvl4pPr marL="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4pPr>
      <a:lvl5pPr marL="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5pPr>
      <a:lvl6pPr marL="9413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6pPr>
      <a:lvl7pPr marL="13985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7pPr>
      <a:lvl8pPr marL="18557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8pPr>
      <a:lvl9pPr marL="23129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9pPr>
    </p:titleStyle>
    <p:bodyStyle>
      <a:lvl1pPr marL="447675" indent="-382588" algn="l" rtl="0" fontAlgn="base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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325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95000"/>
        <a:buFont typeface="Verdana" pitchFamily="34" charset="0"/>
        <a:buChar char="›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49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0955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09550" algn="l" rtl="0" fontAlgn="base">
        <a:spcBef>
          <a:spcPct val="20000"/>
        </a:spcBef>
        <a:spcAft>
          <a:spcPct val="0"/>
        </a:spcAft>
        <a:buClr>
          <a:srgbClr val="FF90B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pl.wikipedia.org/wiki/Prawa_dziecka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brpd.gov.pl/detail.php?recid=729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pl.wikipedia.org/wiki/Order_U%C5%9Bmiechu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ommons.wikimedia.org/wiki/User:Redro" TargetMode="External"/><Relationship Id="rId4" Type="http://schemas.openxmlformats.org/officeDocument/2006/relationships/hyperlink" Target="http://creativecommons.org/licenses/by-sa/3.0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0" y="332656"/>
            <a:ext cx="9144000" cy="1154609"/>
          </a:xfrm>
        </p:spPr>
        <p:txBody>
          <a:bodyPr>
            <a:noAutofit/>
          </a:bodyPr>
          <a:lstStyle/>
          <a:p>
            <a:pPr marL="484632" algn="l" fontAlgn="auto">
              <a:spcAft>
                <a:spcPts val="0"/>
              </a:spcAft>
              <a:defRPr/>
            </a:pPr>
            <a:r>
              <a:rPr lang="pl-PL" sz="5500" b="1" dirty="0" smtClean="0">
                <a:solidFill>
                  <a:schemeClr val="accent2">
                    <a:lumMod val="75000"/>
                  </a:schemeClr>
                </a:solidFill>
                <a:effectLst/>
              </a:rPr>
              <a:t>Prawa dziecka i ucznia</a:t>
            </a:r>
            <a:endParaRPr lang="pl-PL" sz="5500" b="1" dirty="0">
              <a:solidFill>
                <a:schemeClr val="accent2">
                  <a:lumMod val="75000"/>
                </a:schemeClr>
              </a:solidFill>
              <a:effectLst/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179512" y="6021288"/>
            <a:ext cx="82079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/>
              <a:t>- Wikipedia: </a:t>
            </a:r>
            <a:r>
              <a:rPr lang="pl-PL" dirty="0">
                <a:hlinkClick r:id="rId3"/>
              </a:rPr>
              <a:t>http://pl.wikipedia.org/wiki/Prawa_dziecka</a:t>
            </a:r>
            <a:r>
              <a:rPr lang="pl-PL" dirty="0"/>
              <a:t/>
            </a:r>
            <a:br>
              <a:rPr lang="pl-PL" dirty="0"/>
            </a:br>
            <a:r>
              <a:rPr lang="pl-PL" dirty="0"/>
              <a:t>- strona Rzecznika Praw Dziecka: </a:t>
            </a:r>
            <a:r>
              <a:rPr lang="pl-PL" dirty="0">
                <a:hlinkClick r:id="rId4"/>
              </a:rPr>
              <a:t>http://www.brpd.gov.pl/detail.php?recid=729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5760640" cy="1399032"/>
          </a:xfrm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484632" fontAlgn="auto">
              <a:spcAft>
                <a:spcPts val="0"/>
              </a:spcAft>
              <a:defRPr/>
            </a:pPr>
            <a:r>
              <a:rPr lang="pl-PL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Prawa dziecka</a:t>
            </a:r>
            <a:endParaRPr lang="pl-PL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784976" cy="1368152"/>
          </a:xfrm>
          <a:noFill/>
          <a:ln>
            <a:noFill/>
          </a:ln>
        </p:spPr>
        <p:txBody>
          <a:bodyPr>
            <a:normAutofit fontScale="9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484632" algn="ctr" fontAlgn="auto">
              <a:spcAft>
                <a:spcPts val="0"/>
              </a:spcAft>
              <a:defRPr/>
            </a:pPr>
            <a:r>
              <a:rPr lang="pl-PL" sz="47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 Antiqua" pitchFamily="18" charset="0"/>
              </a:rPr>
              <a:t>Dziecko ma prawo do:</a:t>
            </a:r>
            <a:r>
              <a:rPr lang="pl-PL" sz="4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 Antiqua" pitchFamily="18" charset="0"/>
              </a:rPr>
              <a:t/>
            </a:r>
            <a:br>
              <a:rPr lang="pl-PL" sz="4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 Antiqua" pitchFamily="18" charset="0"/>
              </a:rPr>
            </a:br>
            <a:r>
              <a:rPr lang="pl-PL" sz="2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 Antiqua" pitchFamily="18" charset="0"/>
              </a:rPr>
              <a:t>Fragment wiersza „O </a:t>
            </a:r>
            <a:r>
              <a:rPr lang="pl-PL" sz="22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 Antiqua" pitchFamily="18" charset="0"/>
              </a:rPr>
              <a:t>prawach </a:t>
            </a:r>
            <a:r>
              <a:rPr lang="pl-PL" sz="2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 Antiqua" pitchFamily="18" charset="0"/>
              </a:rPr>
              <a:t>dziecka” Marcina Brykczyńskiego</a:t>
            </a:r>
            <a:r>
              <a:rPr lang="pl-PL" sz="22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 Antiqua" pitchFamily="18" charset="0"/>
              </a:rPr>
              <a:t/>
            </a:r>
            <a:br>
              <a:rPr lang="pl-PL" sz="22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ok Antiqua" pitchFamily="18" charset="0"/>
              </a:rPr>
            </a:br>
            <a:endParaRPr lang="pl-PL" sz="22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ook Antiqua" pitchFamily="18" charset="0"/>
            </a:endParaRPr>
          </a:p>
        </p:txBody>
      </p:sp>
      <p:sp>
        <p:nvSpPr>
          <p:cNvPr id="15362" name="Symbol zastępczy zawartości 2"/>
          <p:cNvSpPr>
            <a:spLocks noGrp="1"/>
          </p:cNvSpPr>
          <p:nvPr>
            <p:ph idx="1"/>
          </p:nvPr>
        </p:nvSpPr>
        <p:spPr>
          <a:xfrm>
            <a:off x="1979613" y="1196752"/>
            <a:ext cx="5905500" cy="5229225"/>
          </a:xfrm>
        </p:spPr>
        <p:txBody>
          <a:bodyPr/>
          <a:lstStyle/>
          <a:p>
            <a:pPr marL="63500" indent="0">
              <a:buFont typeface="Wingdings 2" pitchFamily="18" charset="2"/>
              <a:buNone/>
            </a:pPr>
            <a:r>
              <a:rPr lang="pl-PL" sz="2000" dirty="0" smtClean="0">
                <a:solidFill>
                  <a:schemeClr val="bg1"/>
                </a:solidFill>
                <a:latin typeface="Baskerville Old Face"/>
              </a:rPr>
              <a:t>Nikt mnie siłą nie ma prawa zmuszać do niczego,</a:t>
            </a:r>
            <a:br>
              <a:rPr lang="pl-PL" sz="2000" dirty="0" smtClean="0">
                <a:solidFill>
                  <a:schemeClr val="bg1"/>
                </a:solidFill>
                <a:latin typeface="Baskerville Old Face"/>
              </a:rPr>
            </a:br>
            <a:r>
              <a:rPr lang="pl-PL" sz="2000" dirty="0" smtClean="0">
                <a:solidFill>
                  <a:schemeClr val="bg1"/>
                </a:solidFill>
                <a:latin typeface="Baskerville Old Face"/>
              </a:rPr>
              <a:t>A szczególnie do zrobienia czegoś niedobrego.</a:t>
            </a:r>
            <a:br>
              <a:rPr lang="pl-PL" sz="2000" dirty="0" smtClean="0">
                <a:solidFill>
                  <a:schemeClr val="bg1"/>
                </a:solidFill>
                <a:latin typeface="Baskerville Old Face"/>
              </a:rPr>
            </a:br>
            <a:r>
              <a:rPr lang="pl-PL" sz="2000" dirty="0" smtClean="0">
                <a:solidFill>
                  <a:schemeClr val="bg1"/>
                </a:solidFill>
                <a:latin typeface="Baskerville Old Face"/>
              </a:rPr>
              <a:t/>
            </a:r>
            <a:br>
              <a:rPr lang="pl-PL" sz="2000" dirty="0" smtClean="0">
                <a:solidFill>
                  <a:schemeClr val="bg1"/>
                </a:solidFill>
                <a:latin typeface="Baskerville Old Face"/>
              </a:rPr>
            </a:br>
            <a:r>
              <a:rPr lang="pl-PL" sz="2000" dirty="0" smtClean="0">
                <a:solidFill>
                  <a:schemeClr val="bg1"/>
                </a:solidFill>
                <a:latin typeface="Baskerville Old Face"/>
              </a:rPr>
              <a:t>Mogę uczyć się wszystkiego, co mnie zaciekawi</a:t>
            </a:r>
            <a:br>
              <a:rPr lang="pl-PL" sz="2000" dirty="0" smtClean="0">
                <a:solidFill>
                  <a:schemeClr val="bg1"/>
                </a:solidFill>
                <a:latin typeface="Baskerville Old Face"/>
              </a:rPr>
            </a:br>
            <a:r>
              <a:rPr lang="pl-PL" sz="2000" dirty="0" smtClean="0">
                <a:solidFill>
                  <a:schemeClr val="bg1"/>
                </a:solidFill>
                <a:latin typeface="Baskerville Old Face"/>
              </a:rPr>
              <a:t>I mam prawo sam wybierać, z kim się będę bawić.</a:t>
            </a:r>
            <a:br>
              <a:rPr lang="pl-PL" sz="2000" dirty="0" smtClean="0">
                <a:solidFill>
                  <a:schemeClr val="bg1"/>
                </a:solidFill>
                <a:latin typeface="Baskerville Old Face"/>
              </a:rPr>
            </a:br>
            <a:r>
              <a:rPr lang="pl-PL" sz="2000" dirty="0" smtClean="0">
                <a:solidFill>
                  <a:schemeClr val="bg1"/>
                </a:solidFill>
                <a:latin typeface="Baskerville Old Face"/>
              </a:rPr>
              <a:t/>
            </a:r>
            <a:br>
              <a:rPr lang="pl-PL" sz="2000" dirty="0" smtClean="0">
                <a:solidFill>
                  <a:schemeClr val="bg1"/>
                </a:solidFill>
                <a:latin typeface="Baskerville Old Face"/>
              </a:rPr>
            </a:br>
            <a:r>
              <a:rPr lang="pl-PL" sz="2000" dirty="0" smtClean="0">
                <a:solidFill>
                  <a:schemeClr val="bg1"/>
                </a:solidFill>
                <a:latin typeface="Baskerville Old Face"/>
              </a:rPr>
              <a:t>Nikt nie może mnie poniżać, krzywdzić, bić, wyzywać,</a:t>
            </a:r>
            <a:br>
              <a:rPr lang="pl-PL" sz="2000" dirty="0" smtClean="0">
                <a:solidFill>
                  <a:schemeClr val="bg1"/>
                </a:solidFill>
                <a:latin typeface="Baskerville Old Face"/>
              </a:rPr>
            </a:br>
            <a:r>
              <a:rPr lang="pl-PL" sz="2000" dirty="0" smtClean="0">
                <a:solidFill>
                  <a:schemeClr val="bg1"/>
                </a:solidFill>
                <a:latin typeface="Baskerville Old Face"/>
              </a:rPr>
              <a:t>I każdego mogę zawsze na ratunek wzywać.</a:t>
            </a:r>
            <a:br>
              <a:rPr lang="pl-PL" sz="2000" dirty="0" smtClean="0">
                <a:solidFill>
                  <a:schemeClr val="bg1"/>
                </a:solidFill>
                <a:latin typeface="Baskerville Old Face"/>
              </a:rPr>
            </a:br>
            <a:r>
              <a:rPr lang="pl-PL" sz="2000" dirty="0" smtClean="0">
                <a:solidFill>
                  <a:schemeClr val="bg1"/>
                </a:solidFill>
                <a:latin typeface="Baskerville Old Face"/>
              </a:rPr>
              <a:t/>
            </a:r>
            <a:br>
              <a:rPr lang="pl-PL" sz="2000" dirty="0" smtClean="0">
                <a:solidFill>
                  <a:schemeClr val="bg1"/>
                </a:solidFill>
                <a:latin typeface="Baskerville Old Face"/>
              </a:rPr>
            </a:br>
            <a:r>
              <a:rPr lang="pl-PL" sz="2000" dirty="0" smtClean="0">
                <a:solidFill>
                  <a:schemeClr val="bg1"/>
                </a:solidFill>
                <a:latin typeface="Baskerville Old Face"/>
              </a:rPr>
              <a:t>Jeśli mama albo tata już nie mieszka z nami,</a:t>
            </a:r>
            <a:br>
              <a:rPr lang="pl-PL" sz="2000" dirty="0" smtClean="0">
                <a:solidFill>
                  <a:schemeClr val="bg1"/>
                </a:solidFill>
                <a:latin typeface="Baskerville Old Face"/>
              </a:rPr>
            </a:br>
            <a:r>
              <a:rPr lang="pl-PL" sz="2000" dirty="0" smtClean="0">
                <a:solidFill>
                  <a:schemeClr val="bg1"/>
                </a:solidFill>
                <a:latin typeface="Baskerville Old Face"/>
              </a:rPr>
              <a:t>Nikt nie może mi zabronić spotkać ich czasami.</a:t>
            </a:r>
            <a:br>
              <a:rPr lang="pl-PL" sz="2000" dirty="0" smtClean="0">
                <a:solidFill>
                  <a:schemeClr val="bg1"/>
                </a:solidFill>
                <a:latin typeface="Baskerville Old Face"/>
              </a:rPr>
            </a:br>
            <a:r>
              <a:rPr lang="pl-PL" sz="2000" dirty="0" smtClean="0">
                <a:solidFill>
                  <a:schemeClr val="bg1"/>
                </a:solidFill>
                <a:latin typeface="Baskerville Old Face"/>
              </a:rPr>
              <a:t/>
            </a:r>
            <a:br>
              <a:rPr lang="pl-PL" sz="2000" dirty="0" smtClean="0">
                <a:solidFill>
                  <a:schemeClr val="bg1"/>
                </a:solidFill>
                <a:latin typeface="Baskerville Old Face"/>
              </a:rPr>
            </a:br>
            <a:r>
              <a:rPr lang="pl-PL" sz="2000" dirty="0" smtClean="0">
                <a:solidFill>
                  <a:schemeClr val="bg1"/>
                </a:solidFill>
                <a:latin typeface="Baskerville Old Face"/>
              </a:rPr>
              <a:t>Nikt nie może moich listów czytać bez pytania,</a:t>
            </a:r>
            <a:br>
              <a:rPr lang="pl-PL" sz="2000" dirty="0" smtClean="0">
                <a:solidFill>
                  <a:schemeClr val="bg1"/>
                </a:solidFill>
                <a:latin typeface="Baskerville Old Face"/>
              </a:rPr>
            </a:br>
            <a:r>
              <a:rPr lang="pl-PL" sz="2000" dirty="0" smtClean="0">
                <a:solidFill>
                  <a:schemeClr val="bg1"/>
                </a:solidFill>
                <a:latin typeface="Baskerville Old Face"/>
              </a:rPr>
              <a:t>Mam też prawo do tajemnic i własnego zdania.</a:t>
            </a:r>
            <a:br>
              <a:rPr lang="pl-PL" sz="2000" dirty="0" smtClean="0">
                <a:solidFill>
                  <a:schemeClr val="bg1"/>
                </a:solidFill>
                <a:latin typeface="Baskerville Old Face"/>
              </a:rPr>
            </a:br>
            <a:r>
              <a:rPr lang="pl-PL" sz="2000" dirty="0" smtClean="0">
                <a:solidFill>
                  <a:schemeClr val="bg1"/>
                </a:solidFill>
                <a:latin typeface="Baskerville Old Face"/>
              </a:rPr>
              <a:t/>
            </a:r>
            <a:br>
              <a:rPr lang="pl-PL" sz="2000" dirty="0" smtClean="0">
                <a:solidFill>
                  <a:schemeClr val="bg1"/>
                </a:solidFill>
                <a:latin typeface="Baskerville Old Face"/>
              </a:rPr>
            </a:br>
            <a:r>
              <a:rPr lang="pl-PL" sz="2000" dirty="0" smtClean="0">
                <a:solidFill>
                  <a:schemeClr val="bg1"/>
                </a:solidFill>
                <a:latin typeface="Baskerville Old Face"/>
              </a:rPr>
              <a:t>Mogę żądać, żeby każdy uznał moje prawa,</a:t>
            </a:r>
            <a:br>
              <a:rPr lang="pl-PL" sz="2000" dirty="0" smtClean="0">
                <a:solidFill>
                  <a:schemeClr val="bg1"/>
                </a:solidFill>
                <a:latin typeface="Baskerville Old Face"/>
              </a:rPr>
            </a:br>
            <a:r>
              <a:rPr lang="pl-PL" sz="2000" dirty="0" smtClean="0">
                <a:solidFill>
                  <a:schemeClr val="bg1"/>
                </a:solidFill>
                <a:latin typeface="Baskerville Old Face"/>
              </a:rPr>
              <a:t>A gdy różnię się od innych, to jest moja sprawa.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3995936" y="1340768"/>
            <a:ext cx="4679528" cy="1121569"/>
          </a:xfrm>
        </p:spPr>
        <p:txBody>
          <a:bodyPr>
            <a:normAutofit/>
          </a:bodyPr>
          <a:lstStyle/>
          <a:p>
            <a:pPr marL="484632" fontAlgn="auto">
              <a:spcAft>
                <a:spcPts val="0"/>
              </a:spcAft>
              <a:defRPr/>
            </a:pPr>
            <a:r>
              <a:rPr lang="pl-PL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Prawa ucznia</a:t>
            </a:r>
            <a:endParaRPr lang="pl-PL" sz="4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619672" y="332656"/>
            <a:ext cx="5915000" cy="1399032"/>
          </a:xfrm>
        </p:spPr>
        <p:txBody>
          <a:bodyPr>
            <a:normAutofit fontScale="90000"/>
          </a:bodyPr>
          <a:lstStyle/>
          <a:p>
            <a:pPr marL="484632" algn="ctr" fontAlgn="auto">
              <a:spcAft>
                <a:spcPts val="0"/>
              </a:spcAft>
              <a:defRPr/>
            </a:pPr>
            <a:r>
              <a:rPr lang="pl-PL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 Antiqua" pitchFamily="18" charset="0"/>
              </a:rPr>
              <a:t>Uczeń ma prawo do:</a:t>
            </a:r>
            <a:endParaRPr lang="pl-PL" sz="4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ook Antiqua" pitchFamily="18" charset="0"/>
            </a:endParaRPr>
          </a:p>
        </p:txBody>
      </p:sp>
      <p:sp>
        <p:nvSpPr>
          <p:cNvPr id="17410" name="Symbol zastępczy zawartości 2"/>
          <p:cNvSpPr>
            <a:spLocks noGrp="1"/>
          </p:cNvSpPr>
          <p:nvPr>
            <p:ph idx="1"/>
          </p:nvPr>
        </p:nvSpPr>
        <p:spPr>
          <a:xfrm>
            <a:off x="590872" y="1484784"/>
            <a:ext cx="8229600" cy="4572000"/>
          </a:xfrm>
        </p:spPr>
        <p:txBody>
          <a:bodyPr/>
          <a:lstStyle/>
          <a:p>
            <a:pPr>
              <a:buClr>
                <a:schemeClr val="accent6">
                  <a:lumMod val="60000"/>
                  <a:lumOff val="40000"/>
                </a:schemeClr>
              </a:buClr>
            </a:pPr>
            <a:r>
              <a:rPr lang="pl-PL" sz="2700" dirty="0" smtClean="0">
                <a:solidFill>
                  <a:schemeClr val="accent6">
                    <a:lumMod val="75000"/>
                  </a:schemeClr>
                </a:solidFill>
                <a:latin typeface="Book Antiqua" pitchFamily="18" charset="0"/>
              </a:rPr>
              <a:t>Właściwie zorganizowanego procesu kształcenia, zgodnie z zasadami higieny pracy umysłowej.</a:t>
            </a:r>
          </a:p>
          <a:p>
            <a:pPr>
              <a:buClr>
                <a:schemeClr val="accent6">
                  <a:lumMod val="60000"/>
                  <a:lumOff val="40000"/>
                </a:schemeClr>
              </a:buClr>
            </a:pPr>
            <a:r>
              <a:rPr lang="pl-PL" sz="2700" dirty="0" smtClean="0">
                <a:solidFill>
                  <a:schemeClr val="accent6">
                    <a:lumMod val="75000"/>
                  </a:schemeClr>
                </a:solidFill>
                <a:latin typeface="Book Antiqua" pitchFamily="18" charset="0"/>
              </a:rPr>
              <a:t>Rozwijania zainteresowań i zdolności.</a:t>
            </a:r>
          </a:p>
          <a:p>
            <a:pPr>
              <a:buClr>
                <a:schemeClr val="accent6">
                  <a:lumMod val="60000"/>
                  <a:lumOff val="40000"/>
                </a:schemeClr>
              </a:buClr>
            </a:pPr>
            <a:r>
              <a:rPr lang="pl-PL" sz="2700" dirty="0" smtClean="0">
                <a:solidFill>
                  <a:schemeClr val="accent6">
                    <a:lumMod val="75000"/>
                  </a:schemeClr>
                </a:solidFill>
                <a:latin typeface="Book Antiqua" pitchFamily="18" charset="0"/>
              </a:rPr>
              <a:t>Życzliwego traktowania.</a:t>
            </a:r>
          </a:p>
          <a:p>
            <a:pPr>
              <a:buClr>
                <a:schemeClr val="accent6">
                  <a:lumMod val="60000"/>
                  <a:lumOff val="40000"/>
                </a:schemeClr>
              </a:buClr>
            </a:pPr>
            <a:r>
              <a:rPr lang="pl-PL" sz="2700" dirty="0" smtClean="0">
                <a:solidFill>
                  <a:schemeClr val="accent6">
                    <a:lumMod val="75000"/>
                  </a:schemeClr>
                </a:solidFill>
                <a:latin typeface="Book Antiqua" pitchFamily="18" charset="0"/>
              </a:rPr>
              <a:t>Swobody wyrażania myśli.</a:t>
            </a:r>
          </a:p>
          <a:p>
            <a:pPr>
              <a:buClr>
                <a:schemeClr val="accent6">
                  <a:lumMod val="60000"/>
                  <a:lumOff val="40000"/>
                </a:schemeClr>
              </a:buClr>
            </a:pPr>
            <a:r>
              <a:rPr lang="pl-PL" sz="2700" dirty="0" smtClean="0">
                <a:solidFill>
                  <a:schemeClr val="accent6">
                    <a:lumMod val="75000"/>
                  </a:schemeClr>
                </a:solidFill>
                <a:latin typeface="Book Antiqua" pitchFamily="18" charset="0"/>
              </a:rPr>
              <a:t>Opieki wychowawczej zapewniającej poczucie bezpieczeństwa, chroniącej przed wszelkimi formami przemocy fizycznej i psychicznej.</a:t>
            </a:r>
          </a:p>
          <a:p>
            <a:pPr>
              <a:buClr>
                <a:schemeClr val="accent6">
                  <a:lumMod val="60000"/>
                  <a:lumOff val="40000"/>
                </a:schemeClr>
              </a:buClr>
            </a:pPr>
            <a:r>
              <a:rPr lang="pl-PL" sz="2700" dirty="0" smtClean="0">
                <a:solidFill>
                  <a:schemeClr val="accent6">
                    <a:lumMod val="75000"/>
                  </a:schemeClr>
                </a:solidFill>
                <a:latin typeface="Book Antiqua" pitchFamily="18" charset="0"/>
              </a:rPr>
              <a:t>Ochrony i poszanowania godności, nietykalności osobistej.</a:t>
            </a:r>
          </a:p>
          <a:p>
            <a:pPr>
              <a:buClr>
                <a:schemeClr val="accent6">
                  <a:lumMod val="60000"/>
                  <a:lumOff val="40000"/>
                </a:schemeClr>
              </a:buClr>
            </a:pPr>
            <a:endParaRPr lang="pl-PL" sz="2700" dirty="0" smtClean="0">
              <a:solidFill>
                <a:schemeClr val="accent6">
                  <a:lumMod val="75000"/>
                </a:schemeClr>
              </a:solidFill>
              <a:latin typeface="Book Antiqua" pitchFamily="18" charset="0"/>
            </a:endParaRPr>
          </a:p>
          <a:p>
            <a:endParaRPr lang="pl-PL" sz="27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260350"/>
            <a:ext cx="8229600" cy="6194425"/>
          </a:xfrm>
        </p:spPr>
        <p:txBody>
          <a:bodyPr>
            <a:noAutofit/>
          </a:bodyPr>
          <a:lstStyle/>
          <a:p>
            <a:pPr marL="448056" indent="-384048" fontAlgn="auto">
              <a:lnSpc>
                <a:spcPct val="120000"/>
              </a:lnSpc>
              <a:spcAft>
                <a:spcPts val="0"/>
              </a:spcAft>
              <a:buClr>
                <a:schemeClr val="accent6">
                  <a:lumMod val="60000"/>
                  <a:lumOff val="40000"/>
                </a:schemeClr>
              </a:buClr>
              <a:buFont typeface="Wingdings 2"/>
              <a:buChar char=""/>
              <a:defRPr/>
            </a:pPr>
            <a:r>
              <a:rPr lang="pl-PL" sz="2400" dirty="0" smtClean="0">
                <a:solidFill>
                  <a:schemeClr val="accent6">
                    <a:lumMod val="75000"/>
                  </a:schemeClr>
                </a:solidFill>
                <a:latin typeface="Book Antiqua" pitchFamily="18" charset="0"/>
              </a:rPr>
              <a:t>Korzystania </a:t>
            </a:r>
            <a:r>
              <a:rPr lang="pl-PL" sz="2400" dirty="0">
                <a:solidFill>
                  <a:schemeClr val="accent6">
                    <a:lumMod val="75000"/>
                  </a:schemeClr>
                </a:solidFill>
                <a:latin typeface="Book Antiqua" pitchFamily="18" charset="0"/>
              </a:rPr>
              <a:t>z pomocy bądź doraźnej.</a:t>
            </a:r>
          </a:p>
          <a:p>
            <a:pPr marL="448056" indent="-384048" fontAlgn="auto">
              <a:lnSpc>
                <a:spcPct val="120000"/>
              </a:lnSpc>
              <a:spcAft>
                <a:spcPts val="0"/>
              </a:spcAft>
              <a:buClr>
                <a:schemeClr val="accent6">
                  <a:lumMod val="60000"/>
                  <a:lumOff val="40000"/>
                </a:schemeClr>
              </a:buClr>
              <a:buFont typeface="Wingdings 2"/>
              <a:buChar char=""/>
              <a:defRPr/>
            </a:pPr>
            <a:r>
              <a:rPr lang="pl-PL" sz="2400" dirty="0">
                <a:solidFill>
                  <a:schemeClr val="accent6">
                    <a:lumMod val="75000"/>
                  </a:schemeClr>
                </a:solidFill>
                <a:latin typeface="Book Antiqua" pitchFamily="18" charset="0"/>
              </a:rPr>
              <a:t>Korzystania z poradnictwa psychologiczno-pedagogicznego </a:t>
            </a:r>
          </a:p>
          <a:p>
            <a:pPr marL="448056" indent="-384048" fontAlgn="auto">
              <a:lnSpc>
                <a:spcPct val="120000"/>
              </a:lnSpc>
              <a:spcAft>
                <a:spcPts val="0"/>
              </a:spcAft>
              <a:buClr>
                <a:schemeClr val="accent6">
                  <a:lumMod val="60000"/>
                  <a:lumOff val="40000"/>
                </a:schemeClr>
              </a:buClr>
              <a:buFont typeface="Wingdings 2"/>
              <a:buChar char=""/>
              <a:defRPr/>
            </a:pPr>
            <a:r>
              <a:rPr lang="pl-PL" sz="2400" dirty="0">
                <a:solidFill>
                  <a:schemeClr val="accent6">
                    <a:lumMod val="75000"/>
                  </a:schemeClr>
                </a:solidFill>
                <a:latin typeface="Book Antiqua" pitchFamily="18" charset="0"/>
              </a:rPr>
              <a:t>Pomocy w przypadku trudności w nauce.</a:t>
            </a:r>
          </a:p>
          <a:p>
            <a:pPr marL="448056" indent="-384048" fontAlgn="auto">
              <a:lnSpc>
                <a:spcPct val="120000"/>
              </a:lnSpc>
              <a:spcAft>
                <a:spcPts val="0"/>
              </a:spcAft>
              <a:buClr>
                <a:schemeClr val="accent6">
                  <a:lumMod val="60000"/>
                  <a:lumOff val="40000"/>
                </a:schemeClr>
              </a:buClr>
              <a:buFont typeface="Wingdings 2"/>
              <a:buChar char=""/>
              <a:defRPr/>
            </a:pPr>
            <a:r>
              <a:rPr lang="pl-PL" sz="2400" dirty="0">
                <a:solidFill>
                  <a:schemeClr val="accent6">
                    <a:lumMod val="75000"/>
                  </a:schemeClr>
                </a:solidFill>
                <a:latin typeface="Book Antiqua" pitchFamily="18" charset="0"/>
              </a:rPr>
              <a:t>Sprawiedliwej, obiektywnej i jawnej oceny postępów w nauce </a:t>
            </a:r>
          </a:p>
          <a:p>
            <a:pPr marL="448056" indent="-384048" fontAlgn="auto">
              <a:lnSpc>
                <a:spcPct val="120000"/>
              </a:lnSpc>
              <a:spcAft>
                <a:spcPts val="0"/>
              </a:spcAft>
              <a:buClr>
                <a:schemeClr val="accent6">
                  <a:lumMod val="60000"/>
                  <a:lumOff val="40000"/>
                </a:schemeClr>
              </a:buClr>
              <a:buFont typeface="Wingdings 2"/>
              <a:buChar char=""/>
              <a:defRPr/>
            </a:pPr>
            <a:r>
              <a:rPr lang="pl-PL" sz="2400" dirty="0">
                <a:solidFill>
                  <a:schemeClr val="accent6">
                    <a:lumMod val="75000"/>
                  </a:schemeClr>
                </a:solidFill>
                <a:latin typeface="Book Antiqua" pitchFamily="18" charset="0"/>
              </a:rPr>
              <a:t>Uczestnictwa w olimpiadach, konkursach, zawodach sportowych.</a:t>
            </a:r>
          </a:p>
          <a:p>
            <a:pPr marL="448056" indent="-384048" fontAlgn="auto">
              <a:lnSpc>
                <a:spcPct val="120000"/>
              </a:lnSpc>
              <a:spcAft>
                <a:spcPts val="0"/>
              </a:spcAft>
              <a:buClr>
                <a:schemeClr val="accent6">
                  <a:lumMod val="60000"/>
                  <a:lumOff val="40000"/>
                </a:schemeClr>
              </a:buClr>
              <a:buFont typeface="Wingdings 2"/>
              <a:buChar char=""/>
              <a:defRPr/>
            </a:pPr>
            <a:r>
              <a:rPr lang="pl-PL" sz="2400" dirty="0">
                <a:solidFill>
                  <a:schemeClr val="accent6">
                    <a:lumMod val="75000"/>
                  </a:schemeClr>
                </a:solidFill>
                <a:latin typeface="Book Antiqua" pitchFamily="18" charset="0"/>
              </a:rPr>
              <a:t>Wpływania na życie szkolne.</a:t>
            </a:r>
          </a:p>
          <a:p>
            <a:pPr marL="448056" indent="-384048" fontAlgn="auto">
              <a:lnSpc>
                <a:spcPct val="120000"/>
              </a:lnSpc>
              <a:spcAft>
                <a:spcPts val="0"/>
              </a:spcAft>
              <a:buClr>
                <a:schemeClr val="accent6">
                  <a:lumMod val="60000"/>
                  <a:lumOff val="40000"/>
                </a:schemeClr>
              </a:buClr>
              <a:buFont typeface="Wingdings 2"/>
              <a:buChar char=""/>
              <a:defRPr/>
            </a:pPr>
            <a:r>
              <a:rPr lang="pl-PL" sz="2400" dirty="0">
                <a:solidFill>
                  <a:schemeClr val="accent6">
                    <a:lumMod val="75000"/>
                  </a:schemeClr>
                </a:solidFill>
                <a:latin typeface="Book Antiqua" pitchFamily="18" charset="0"/>
              </a:rPr>
              <a:t>Korzystania z pomieszczeń szkolnych, sprzętu, środków dydaktycznych, księgozbioru bibliotecznego. </a:t>
            </a:r>
          </a:p>
          <a:p>
            <a:pPr marL="448056" indent="-384048" fontAlgn="auto">
              <a:lnSpc>
                <a:spcPct val="120000"/>
              </a:lnSpc>
              <a:spcAft>
                <a:spcPts val="0"/>
              </a:spcAft>
              <a:buClr>
                <a:schemeClr val="accent6">
                  <a:lumMod val="60000"/>
                  <a:lumOff val="40000"/>
                </a:schemeClr>
              </a:buClr>
              <a:buFont typeface="Wingdings 2"/>
              <a:buChar char=""/>
              <a:defRPr/>
            </a:pPr>
            <a:r>
              <a:rPr lang="pl-PL" sz="2400" dirty="0">
                <a:solidFill>
                  <a:schemeClr val="accent6">
                    <a:lumMod val="75000"/>
                  </a:schemeClr>
                </a:solidFill>
                <a:latin typeface="Book Antiqua" pitchFamily="18" charset="0"/>
              </a:rPr>
              <a:t>Uczestniczenia w zajęciach pozalekcyjnych.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Char char=""/>
              <a:defRPr/>
            </a:pPr>
            <a:endParaRPr lang="pl-P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3923928" y="764704"/>
            <a:ext cx="4823544" cy="1440160"/>
          </a:xfrm>
        </p:spPr>
        <p:txBody>
          <a:bodyPr>
            <a:normAutofit fontScale="90000"/>
          </a:bodyPr>
          <a:lstStyle/>
          <a:p>
            <a:pPr marL="484632" fontAlgn="auto">
              <a:spcAft>
                <a:spcPts val="0"/>
              </a:spcAft>
              <a:defRPr/>
            </a:pPr>
            <a:r>
              <a:rPr lang="pl-PL" b="1" dirty="0" smtClean="0">
                <a:ln w="6350">
                  <a:solidFill>
                    <a:srgbClr val="113718"/>
                  </a:solidFill>
                </a:ln>
                <a:solidFill>
                  <a:srgbClr val="00B050"/>
                </a:solidFill>
              </a:rPr>
              <a:t>Obowiązki dziecka, ucznia  </a:t>
            </a:r>
            <a:endParaRPr lang="pl-PL" b="1" dirty="0">
              <a:ln w="6350">
                <a:solidFill>
                  <a:srgbClr val="113718"/>
                </a:solidFill>
              </a:ln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91540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666526"/>
            <a:ext cx="8229600" cy="5074842"/>
          </a:xfrm>
        </p:spPr>
        <p:txBody>
          <a:bodyPr/>
          <a:lstStyle/>
          <a:p>
            <a:pPr marL="579437" indent="-514350">
              <a:buClr>
                <a:srgbClr val="113718"/>
              </a:buClr>
              <a:buSzPct val="87000"/>
              <a:buFont typeface="+mj-lt"/>
              <a:buAutoNum type="arabicPeriod"/>
            </a:pPr>
            <a:r>
              <a:rPr lang="pl-PL" sz="2800" dirty="0" smtClean="0">
                <a:solidFill>
                  <a:schemeClr val="bg1"/>
                </a:solidFill>
              </a:rPr>
              <a:t>przestrzeganie </a:t>
            </a:r>
            <a:r>
              <a:rPr lang="pl-PL" sz="2800" dirty="0">
                <a:solidFill>
                  <a:schemeClr val="bg1"/>
                </a:solidFill>
              </a:rPr>
              <a:t>zawartych </a:t>
            </a:r>
            <a:r>
              <a:rPr lang="pl-PL" sz="2800" dirty="0" smtClean="0">
                <a:solidFill>
                  <a:schemeClr val="bg1"/>
                </a:solidFill>
              </a:rPr>
              <a:t>umów;</a:t>
            </a:r>
            <a:endParaRPr lang="pl-PL" sz="2800" dirty="0">
              <a:solidFill>
                <a:schemeClr val="bg1"/>
              </a:solidFill>
            </a:endParaRPr>
          </a:p>
          <a:p>
            <a:pPr marL="579437" indent="-514350">
              <a:buClr>
                <a:srgbClr val="113718"/>
              </a:buClr>
              <a:buSzPct val="87000"/>
              <a:buFont typeface="+mj-lt"/>
              <a:buAutoNum type="arabicPeriod"/>
            </a:pPr>
            <a:r>
              <a:rPr lang="pl-PL" sz="2800" dirty="0" smtClean="0">
                <a:solidFill>
                  <a:schemeClr val="bg1"/>
                </a:solidFill>
              </a:rPr>
              <a:t>dbanie </a:t>
            </a:r>
            <a:r>
              <a:rPr lang="pl-PL" sz="2800" dirty="0">
                <a:solidFill>
                  <a:schemeClr val="bg1"/>
                </a:solidFill>
              </a:rPr>
              <a:t>i szanowanie cudzej własności, nie niszczenie </a:t>
            </a:r>
            <a:r>
              <a:rPr lang="pl-PL" sz="2800" dirty="0" smtClean="0">
                <a:solidFill>
                  <a:schemeClr val="bg1"/>
                </a:solidFill>
              </a:rPr>
              <a:t>jej;</a:t>
            </a:r>
            <a:endParaRPr lang="pl-PL" sz="2800" dirty="0">
              <a:solidFill>
                <a:schemeClr val="bg1"/>
              </a:solidFill>
            </a:endParaRPr>
          </a:p>
          <a:p>
            <a:pPr marL="579437" indent="-514350">
              <a:buClr>
                <a:srgbClr val="113718"/>
              </a:buClr>
              <a:buSzPct val="87000"/>
              <a:buFont typeface="+mj-lt"/>
              <a:buAutoNum type="arabicPeriod"/>
            </a:pPr>
            <a:r>
              <a:rPr lang="pl-PL" sz="2800" dirty="0" smtClean="0">
                <a:solidFill>
                  <a:schemeClr val="bg1"/>
                </a:solidFill>
              </a:rPr>
              <a:t>nie </a:t>
            </a:r>
            <a:r>
              <a:rPr lang="pl-PL" sz="2800" dirty="0">
                <a:solidFill>
                  <a:schemeClr val="bg1"/>
                </a:solidFill>
              </a:rPr>
              <a:t>urządzanie niebezpiecznych zabaw w sali, w ogrodzie, podczas zajęć i </a:t>
            </a:r>
            <a:r>
              <a:rPr lang="pl-PL" sz="2800" dirty="0" smtClean="0">
                <a:solidFill>
                  <a:schemeClr val="bg1"/>
                </a:solidFill>
              </a:rPr>
              <a:t>posiłków;</a:t>
            </a:r>
            <a:endParaRPr lang="pl-PL" sz="2800" dirty="0">
              <a:solidFill>
                <a:schemeClr val="bg1"/>
              </a:solidFill>
            </a:endParaRPr>
          </a:p>
          <a:p>
            <a:pPr marL="579437" indent="-514350">
              <a:buClr>
                <a:srgbClr val="113718"/>
              </a:buClr>
              <a:buSzPct val="87000"/>
              <a:buFont typeface="+mj-lt"/>
              <a:buAutoNum type="arabicPeriod"/>
            </a:pPr>
            <a:r>
              <a:rPr lang="pl-PL" sz="2800" dirty="0" smtClean="0">
                <a:solidFill>
                  <a:schemeClr val="bg1"/>
                </a:solidFill>
              </a:rPr>
              <a:t>nie </a:t>
            </a:r>
            <a:r>
              <a:rPr lang="pl-PL" sz="2800" dirty="0">
                <a:solidFill>
                  <a:schemeClr val="bg1"/>
                </a:solidFill>
              </a:rPr>
              <a:t>przeszkadzanie innym w pracy i w </a:t>
            </a:r>
            <a:r>
              <a:rPr lang="pl-PL" sz="2800" dirty="0" smtClean="0">
                <a:solidFill>
                  <a:schemeClr val="bg1"/>
                </a:solidFill>
              </a:rPr>
              <a:t>zabawie;</a:t>
            </a:r>
            <a:endParaRPr lang="pl-PL" sz="2800" dirty="0">
              <a:solidFill>
                <a:schemeClr val="bg1"/>
              </a:solidFill>
            </a:endParaRPr>
          </a:p>
          <a:p>
            <a:pPr marL="579437" indent="-514350">
              <a:buClr>
                <a:srgbClr val="113718"/>
              </a:buClr>
              <a:buSzPct val="87000"/>
              <a:buFont typeface="+mj-lt"/>
              <a:buAutoNum type="arabicPeriod"/>
            </a:pPr>
            <a:r>
              <a:rPr lang="pl-PL" sz="2800" dirty="0" smtClean="0">
                <a:solidFill>
                  <a:schemeClr val="bg1"/>
                </a:solidFill>
              </a:rPr>
              <a:t>utrzymywanie </a:t>
            </a:r>
            <a:r>
              <a:rPr lang="pl-PL" sz="2800" dirty="0">
                <a:solidFill>
                  <a:schemeClr val="bg1"/>
                </a:solidFill>
              </a:rPr>
              <a:t>porządku w swoim najbliższym otoczeniu ( sali, szatni, łazience, kącikach zainteresowań, zabawkach);</a:t>
            </a:r>
            <a:r>
              <a:rPr lang="pl-PL" dirty="0"/>
              <a:t/>
            </a:r>
            <a:br>
              <a:rPr lang="pl-PL" dirty="0"/>
            </a:br>
            <a:endParaRPr lang="pl-PL" dirty="0"/>
          </a:p>
        </p:txBody>
      </p:sp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323528" y="267494"/>
            <a:ext cx="8363272" cy="1399032"/>
          </a:xfrm>
        </p:spPr>
        <p:txBody>
          <a:bodyPr>
            <a:noAutofit/>
          </a:bodyPr>
          <a:lstStyle/>
          <a:p>
            <a:r>
              <a:rPr lang="pl-PL" sz="2400" b="1" dirty="0" smtClean="0">
                <a:ln w="6350">
                  <a:solidFill>
                    <a:srgbClr val="113718"/>
                  </a:solidFill>
                </a:ln>
                <a:solidFill>
                  <a:srgbClr val="113718"/>
                </a:solidFill>
                <a:effectLst/>
              </a:rPr>
              <a:t>Pamiętaj, </a:t>
            </a:r>
            <a:r>
              <a:rPr lang="pl-PL" sz="2400" b="1" dirty="0">
                <a:ln w="6350">
                  <a:solidFill>
                    <a:srgbClr val="113718"/>
                  </a:solidFill>
                </a:ln>
                <a:solidFill>
                  <a:srgbClr val="113718"/>
                </a:solidFill>
                <a:effectLst/>
              </a:rPr>
              <a:t>że oprócz wspomnianych praw - dziecko ma </a:t>
            </a:r>
            <a:r>
              <a:rPr lang="pl-PL" sz="2400" b="1" dirty="0" smtClean="0">
                <a:ln w="6350">
                  <a:solidFill>
                    <a:srgbClr val="113718"/>
                  </a:solidFill>
                </a:ln>
                <a:solidFill>
                  <a:srgbClr val="113718"/>
                </a:solidFill>
                <a:effectLst/>
              </a:rPr>
              <a:t>obowiązki</a:t>
            </a:r>
            <a:r>
              <a:rPr lang="pl-PL" sz="2400" b="1" dirty="0">
                <a:ln w="6350">
                  <a:solidFill>
                    <a:srgbClr val="113718"/>
                  </a:solidFill>
                </a:ln>
                <a:solidFill>
                  <a:srgbClr val="113718"/>
                </a:solidFill>
                <a:effectLst/>
              </a:rPr>
              <a:t>. </a:t>
            </a:r>
            <a:r>
              <a:rPr lang="pl-PL" sz="2400" b="1" dirty="0" smtClean="0">
                <a:ln w="6350">
                  <a:solidFill>
                    <a:srgbClr val="113718"/>
                  </a:solidFill>
                </a:ln>
                <a:solidFill>
                  <a:srgbClr val="113718"/>
                </a:solidFill>
                <a:effectLst/>
              </a:rPr>
              <a:t/>
            </a:r>
            <a:br>
              <a:rPr lang="pl-PL" sz="2400" b="1" dirty="0" smtClean="0">
                <a:ln w="6350">
                  <a:solidFill>
                    <a:srgbClr val="113718"/>
                  </a:solidFill>
                </a:ln>
                <a:solidFill>
                  <a:srgbClr val="113718"/>
                </a:solidFill>
                <a:effectLst/>
              </a:rPr>
            </a:br>
            <a:r>
              <a:rPr lang="pl-PL" sz="2400" b="1" dirty="0" smtClean="0">
                <a:ln w="6350">
                  <a:solidFill>
                    <a:srgbClr val="113718"/>
                  </a:solidFill>
                </a:ln>
                <a:solidFill>
                  <a:srgbClr val="113718"/>
                </a:solidFill>
                <a:effectLst/>
              </a:rPr>
              <a:t>Są </a:t>
            </a:r>
            <a:r>
              <a:rPr lang="pl-PL" sz="2400" b="1" dirty="0">
                <a:ln w="6350">
                  <a:solidFill>
                    <a:srgbClr val="113718"/>
                  </a:solidFill>
                </a:ln>
                <a:solidFill>
                  <a:srgbClr val="113718"/>
                </a:solidFill>
                <a:effectLst/>
              </a:rPr>
              <a:t>to:</a:t>
            </a:r>
          </a:p>
        </p:txBody>
      </p:sp>
    </p:spTree>
    <p:extLst>
      <p:ext uri="{BB962C8B-B14F-4D97-AF65-F5344CB8AC3E}">
        <p14:creationId xmlns="" xmlns:p14="http://schemas.microsoft.com/office/powerpoint/2010/main" val="4285168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194160"/>
          </a:xfrm>
        </p:spPr>
        <p:txBody>
          <a:bodyPr/>
          <a:lstStyle/>
          <a:p>
            <a:pPr marL="579437" indent="-514350">
              <a:buClr>
                <a:srgbClr val="113718"/>
              </a:buClr>
              <a:buSzPct val="86000"/>
              <a:buFont typeface="+mj-lt"/>
              <a:buAutoNum type="arabicPeriod" startAt="6"/>
            </a:pPr>
            <a:r>
              <a:rPr lang="pl-PL" sz="2800" dirty="0" smtClean="0">
                <a:solidFill>
                  <a:schemeClr val="bg1"/>
                </a:solidFill>
              </a:rPr>
              <a:t>aktywny </a:t>
            </a:r>
            <a:r>
              <a:rPr lang="pl-PL" sz="2800" dirty="0">
                <a:solidFill>
                  <a:schemeClr val="bg1"/>
                </a:solidFill>
              </a:rPr>
              <a:t>udział w zajęciach dydaktycznych i zabawach ruchowych, nauki wierszyków i </a:t>
            </a:r>
            <a:r>
              <a:rPr lang="pl-PL" sz="2800" dirty="0" smtClean="0">
                <a:solidFill>
                  <a:schemeClr val="bg1"/>
                </a:solidFill>
              </a:rPr>
              <a:t>piosenek,</a:t>
            </a:r>
            <a:endParaRPr lang="pl-PL" sz="2800" dirty="0">
              <a:solidFill>
                <a:schemeClr val="bg1"/>
              </a:solidFill>
            </a:endParaRPr>
          </a:p>
          <a:p>
            <a:pPr marL="579437" indent="-514350">
              <a:buClr>
                <a:srgbClr val="113718"/>
              </a:buClr>
              <a:buSzPct val="86000"/>
              <a:buFont typeface="+mj-lt"/>
              <a:buAutoNum type="arabicPeriod" startAt="6"/>
            </a:pPr>
            <a:r>
              <a:rPr lang="pl-PL" sz="2800" dirty="0" smtClean="0">
                <a:solidFill>
                  <a:schemeClr val="bg1"/>
                </a:solidFill>
              </a:rPr>
              <a:t>dbanie </a:t>
            </a:r>
            <a:r>
              <a:rPr lang="pl-PL" sz="2800" dirty="0">
                <a:solidFill>
                  <a:schemeClr val="bg1"/>
                </a:solidFill>
              </a:rPr>
              <a:t>o higienę osobistą oraz o czysty, schludny i estetyczny </a:t>
            </a:r>
            <a:r>
              <a:rPr lang="pl-PL" sz="2800" dirty="0" smtClean="0">
                <a:solidFill>
                  <a:schemeClr val="bg1"/>
                </a:solidFill>
              </a:rPr>
              <a:t>wygląd;</a:t>
            </a:r>
            <a:endParaRPr lang="pl-PL" sz="2800" dirty="0">
              <a:solidFill>
                <a:schemeClr val="bg1"/>
              </a:solidFill>
            </a:endParaRPr>
          </a:p>
          <a:p>
            <a:pPr marL="579437" indent="-514350">
              <a:buClr>
                <a:srgbClr val="113718"/>
              </a:buClr>
              <a:buSzPct val="86000"/>
              <a:buFont typeface="+mj-lt"/>
              <a:buAutoNum type="arabicPeriod" startAt="6"/>
            </a:pPr>
            <a:r>
              <a:rPr lang="pl-PL" sz="2800" dirty="0" smtClean="0">
                <a:solidFill>
                  <a:schemeClr val="bg1"/>
                </a:solidFill>
              </a:rPr>
              <a:t>szanowanie </a:t>
            </a:r>
            <a:r>
              <a:rPr lang="pl-PL" sz="2800" dirty="0">
                <a:solidFill>
                  <a:schemeClr val="bg1"/>
                </a:solidFill>
              </a:rPr>
              <a:t>siebie i </a:t>
            </a:r>
            <a:r>
              <a:rPr lang="pl-PL" sz="2800" dirty="0" smtClean="0">
                <a:solidFill>
                  <a:schemeClr val="bg1"/>
                </a:solidFill>
              </a:rPr>
              <a:t>innych;</a:t>
            </a:r>
            <a:endParaRPr lang="pl-PL" sz="2800" dirty="0">
              <a:solidFill>
                <a:schemeClr val="bg1"/>
              </a:solidFill>
            </a:endParaRPr>
          </a:p>
          <a:p>
            <a:pPr marL="579437" indent="-514350">
              <a:buClr>
                <a:srgbClr val="113718"/>
              </a:buClr>
              <a:buSzPct val="86000"/>
              <a:buFont typeface="+mj-lt"/>
              <a:buAutoNum type="arabicPeriod" startAt="6"/>
            </a:pPr>
            <a:r>
              <a:rPr lang="pl-PL" sz="2800" dirty="0" smtClean="0">
                <a:solidFill>
                  <a:schemeClr val="bg1"/>
                </a:solidFill>
              </a:rPr>
              <a:t>używanie </a:t>
            </a:r>
            <a:r>
              <a:rPr lang="pl-PL" sz="2800" dirty="0">
                <a:solidFill>
                  <a:schemeClr val="bg1"/>
                </a:solidFill>
              </a:rPr>
              <a:t>słów Proszę, Przepraszam, Dziękuję, Dzień dobry, Do </a:t>
            </a:r>
            <a:r>
              <a:rPr lang="pl-PL" sz="2800" dirty="0" smtClean="0">
                <a:solidFill>
                  <a:schemeClr val="bg1"/>
                </a:solidFill>
              </a:rPr>
              <a:t>widzenia;</a:t>
            </a:r>
            <a:endParaRPr lang="pl-PL" sz="2800" dirty="0">
              <a:solidFill>
                <a:schemeClr val="bg1"/>
              </a:solidFill>
            </a:endParaRPr>
          </a:p>
          <a:p>
            <a:pPr marL="579437" indent="-514350">
              <a:buClr>
                <a:srgbClr val="113718"/>
              </a:buClr>
              <a:buSzPct val="86000"/>
              <a:buFont typeface="+mj-lt"/>
              <a:buAutoNum type="arabicPeriod" startAt="6"/>
            </a:pPr>
            <a:r>
              <a:rPr lang="pl-PL" sz="2800" dirty="0" smtClean="0">
                <a:solidFill>
                  <a:schemeClr val="bg1"/>
                </a:solidFill>
              </a:rPr>
              <a:t>zgłaszać </a:t>
            </a:r>
            <a:r>
              <a:rPr lang="pl-PL" sz="2800" dirty="0">
                <a:solidFill>
                  <a:schemeClr val="bg1"/>
                </a:solidFill>
              </a:rPr>
              <a:t>wszelkie </a:t>
            </a:r>
            <a:r>
              <a:rPr lang="pl-PL" sz="2800" dirty="0" smtClean="0">
                <a:solidFill>
                  <a:schemeClr val="bg1"/>
                </a:solidFill>
              </a:rPr>
              <a:t>dolegliwości;</a:t>
            </a:r>
            <a:endParaRPr lang="pl-PL" sz="2800" dirty="0">
              <a:solidFill>
                <a:schemeClr val="bg1"/>
              </a:solidFill>
            </a:endParaRPr>
          </a:p>
          <a:p>
            <a:pPr marL="579437" indent="-514350">
              <a:buClr>
                <a:srgbClr val="113718"/>
              </a:buClr>
              <a:buSzPct val="86000"/>
              <a:buFont typeface="+mj-lt"/>
              <a:buAutoNum type="arabicPeriod" startAt="6"/>
            </a:pPr>
            <a:r>
              <a:rPr lang="pl-PL" sz="2800" dirty="0" smtClean="0">
                <a:solidFill>
                  <a:schemeClr val="bg1"/>
                </a:solidFill>
              </a:rPr>
              <a:t>zgodnie </a:t>
            </a:r>
            <a:r>
              <a:rPr lang="pl-PL" sz="2800" dirty="0">
                <a:solidFill>
                  <a:schemeClr val="bg1"/>
                </a:solidFill>
              </a:rPr>
              <a:t>współdziałać w zespole – dzielić się zabawkami i pomocami dydaktycznymi.</a:t>
            </a:r>
          </a:p>
        </p:txBody>
      </p:sp>
    </p:spTree>
    <p:extLst>
      <p:ext uri="{BB962C8B-B14F-4D97-AF65-F5344CB8AC3E}">
        <p14:creationId xmlns="" xmlns:p14="http://schemas.microsoft.com/office/powerpoint/2010/main" val="877233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3200" dirty="0">
                <a:ln w="6350">
                  <a:solidFill>
                    <a:srgbClr val="113718"/>
                  </a:solidFill>
                </a:ln>
                <a:solidFill>
                  <a:srgbClr val="113718"/>
                </a:solidFill>
              </a:rPr>
              <a:t>Uczniowie </a:t>
            </a:r>
            <a:r>
              <a:rPr lang="pl-PL" sz="3200" dirty="0" smtClean="0">
                <a:ln w="6350">
                  <a:solidFill>
                    <a:srgbClr val="113718"/>
                  </a:solidFill>
                </a:ln>
                <a:solidFill>
                  <a:srgbClr val="113718"/>
                </a:solidFill>
              </a:rPr>
              <a:t>mają obowiązek: </a:t>
            </a:r>
            <a:endParaRPr lang="pl-PL" sz="3200" dirty="0">
              <a:ln w="6350">
                <a:solidFill>
                  <a:srgbClr val="113718"/>
                </a:solidFill>
              </a:ln>
              <a:solidFill>
                <a:srgbClr val="113718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23528" y="1340768"/>
            <a:ext cx="8229600" cy="4572000"/>
          </a:xfrm>
        </p:spPr>
        <p:txBody>
          <a:bodyPr/>
          <a:lstStyle/>
          <a:p>
            <a:pPr marL="579437" indent="-514350">
              <a:buClr>
                <a:srgbClr val="113718"/>
              </a:buClr>
              <a:buFont typeface="+mj-lt"/>
              <a:buAutoNum type="arabicPeriod"/>
            </a:pPr>
            <a:r>
              <a:rPr lang="pl-PL" dirty="0" smtClean="0">
                <a:solidFill>
                  <a:schemeClr val="bg1"/>
                </a:solidFill>
              </a:rPr>
              <a:t>systematycznego </a:t>
            </a:r>
            <a:r>
              <a:rPr lang="pl-PL" dirty="0">
                <a:solidFill>
                  <a:schemeClr val="bg1"/>
                </a:solidFill>
              </a:rPr>
              <a:t>i </a:t>
            </a:r>
            <a:r>
              <a:rPr lang="pl-PL" b="1" u="sng" dirty="0">
                <a:solidFill>
                  <a:schemeClr val="bg1"/>
                </a:solidFill>
              </a:rPr>
              <a:t>aktywnego</a:t>
            </a:r>
            <a:r>
              <a:rPr lang="pl-PL" dirty="0">
                <a:solidFill>
                  <a:schemeClr val="bg1"/>
                </a:solidFill>
              </a:rPr>
              <a:t> uczestniczenia w zajęciach </a:t>
            </a:r>
            <a:r>
              <a:rPr lang="pl-PL" dirty="0" smtClean="0">
                <a:solidFill>
                  <a:schemeClr val="bg1"/>
                </a:solidFill>
              </a:rPr>
              <a:t>lekcyjnych,</a:t>
            </a:r>
            <a:br>
              <a:rPr lang="pl-PL" dirty="0" smtClean="0">
                <a:solidFill>
                  <a:schemeClr val="bg1"/>
                </a:solidFill>
              </a:rPr>
            </a:br>
            <a:r>
              <a:rPr lang="pl-PL" dirty="0" smtClean="0">
                <a:solidFill>
                  <a:schemeClr val="bg1"/>
                </a:solidFill>
              </a:rPr>
              <a:t>w </a:t>
            </a:r>
            <a:r>
              <a:rPr lang="pl-PL" dirty="0">
                <a:solidFill>
                  <a:schemeClr val="bg1"/>
                </a:solidFill>
              </a:rPr>
              <a:t>życiu </a:t>
            </a:r>
            <a:r>
              <a:rPr lang="pl-PL" dirty="0" smtClean="0">
                <a:solidFill>
                  <a:schemeClr val="bg1"/>
                </a:solidFill>
              </a:rPr>
              <a:t>klasy i szkoły,</a:t>
            </a:r>
            <a:endParaRPr lang="pl-PL" dirty="0">
              <a:solidFill>
                <a:schemeClr val="bg1"/>
              </a:solidFill>
            </a:endParaRPr>
          </a:p>
          <a:p>
            <a:pPr marL="579437" indent="-514350">
              <a:buClr>
                <a:srgbClr val="113718"/>
              </a:buClr>
              <a:buFont typeface="+mj-lt"/>
              <a:buAutoNum type="arabicPeriod"/>
            </a:pPr>
            <a:r>
              <a:rPr lang="pl-PL" dirty="0" smtClean="0">
                <a:solidFill>
                  <a:schemeClr val="bg1"/>
                </a:solidFill>
              </a:rPr>
              <a:t>systematycznego </a:t>
            </a:r>
            <a:r>
              <a:rPr lang="pl-PL" dirty="0">
                <a:solidFill>
                  <a:schemeClr val="bg1"/>
                </a:solidFill>
              </a:rPr>
              <a:t>przygotowywania się do zajęć </a:t>
            </a:r>
            <a:r>
              <a:rPr lang="pl-PL" dirty="0" smtClean="0">
                <a:solidFill>
                  <a:schemeClr val="bg1"/>
                </a:solidFill>
              </a:rPr>
              <a:t>szkolnych,</a:t>
            </a:r>
            <a:endParaRPr lang="pl-PL" dirty="0">
              <a:solidFill>
                <a:schemeClr val="bg1"/>
              </a:solidFill>
            </a:endParaRPr>
          </a:p>
          <a:p>
            <a:pPr marL="579437" indent="-514350">
              <a:buClr>
                <a:srgbClr val="113718"/>
              </a:buClr>
              <a:buFont typeface="+mj-lt"/>
              <a:buAutoNum type="arabicPeriod"/>
            </a:pPr>
            <a:r>
              <a:rPr lang="pl-PL" dirty="0" smtClean="0">
                <a:solidFill>
                  <a:schemeClr val="bg1"/>
                </a:solidFill>
              </a:rPr>
              <a:t>okazywania </a:t>
            </a:r>
            <a:r>
              <a:rPr lang="pl-PL" dirty="0">
                <a:solidFill>
                  <a:schemeClr val="bg1"/>
                </a:solidFill>
              </a:rPr>
              <a:t>szacunku nauczycielom, wychowawcy oraz pracownikom </a:t>
            </a:r>
            <a:r>
              <a:rPr lang="pl-PL" dirty="0" smtClean="0">
                <a:solidFill>
                  <a:schemeClr val="bg1"/>
                </a:solidFill>
              </a:rPr>
              <a:t>szkoły</a:t>
            </a:r>
            <a:r>
              <a:rPr lang="pl-PL" dirty="0" smtClean="0"/>
              <a:t>,</a:t>
            </a:r>
            <a:endParaRPr lang="pl-PL" dirty="0"/>
          </a:p>
        </p:txBody>
      </p:sp>
    </p:spTree>
    <p:extLst>
      <p:ext uri="{BB962C8B-B14F-4D97-AF65-F5344CB8AC3E}">
        <p14:creationId xmlns="" xmlns:p14="http://schemas.microsoft.com/office/powerpoint/2010/main" val="2592001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340768"/>
            <a:ext cx="8435280" cy="4464496"/>
          </a:xfrm>
        </p:spPr>
        <p:txBody>
          <a:bodyPr/>
          <a:lstStyle/>
          <a:p>
            <a:pPr marL="579437" indent="-514350">
              <a:buClr>
                <a:srgbClr val="113718"/>
              </a:buClr>
              <a:buFont typeface="+mj-lt"/>
              <a:buAutoNum type="arabicPeriod" startAt="4"/>
            </a:pPr>
            <a:r>
              <a:rPr lang="pl-PL" dirty="0" smtClean="0">
                <a:solidFill>
                  <a:schemeClr val="bg1"/>
                </a:solidFill>
              </a:rPr>
              <a:t>przestrzegania </a:t>
            </a:r>
            <a:r>
              <a:rPr lang="pl-PL" dirty="0">
                <a:solidFill>
                  <a:schemeClr val="bg1"/>
                </a:solidFill>
              </a:rPr>
              <a:t>zasad higieny </a:t>
            </a:r>
            <a:r>
              <a:rPr lang="pl-PL" dirty="0" smtClean="0">
                <a:solidFill>
                  <a:schemeClr val="bg1"/>
                </a:solidFill>
              </a:rPr>
              <a:t>osobistej,</a:t>
            </a:r>
            <a:endParaRPr lang="pl-PL" dirty="0">
              <a:solidFill>
                <a:schemeClr val="bg1"/>
              </a:solidFill>
            </a:endParaRPr>
          </a:p>
          <a:p>
            <a:pPr marL="579437" indent="-514350">
              <a:buClr>
                <a:srgbClr val="113718"/>
              </a:buClr>
              <a:buFont typeface="+mj-lt"/>
              <a:buAutoNum type="arabicPeriod" startAt="4"/>
            </a:pPr>
            <a:r>
              <a:rPr lang="pl-PL" dirty="0" smtClean="0">
                <a:solidFill>
                  <a:schemeClr val="bg1"/>
                </a:solidFill>
              </a:rPr>
              <a:t>przybywanie </a:t>
            </a:r>
            <a:r>
              <a:rPr lang="pl-PL" dirty="0">
                <a:solidFill>
                  <a:schemeClr val="bg1"/>
                </a:solidFill>
              </a:rPr>
              <a:t>punktualnie na zajęcia lekcyjne i </a:t>
            </a:r>
            <a:r>
              <a:rPr lang="pl-PL" dirty="0" smtClean="0">
                <a:solidFill>
                  <a:schemeClr val="bg1"/>
                </a:solidFill>
              </a:rPr>
              <a:t>pozalekcyjne,</a:t>
            </a:r>
            <a:endParaRPr lang="pl-PL" dirty="0">
              <a:solidFill>
                <a:schemeClr val="bg1"/>
              </a:solidFill>
            </a:endParaRPr>
          </a:p>
          <a:p>
            <a:pPr marL="579437" indent="-514350">
              <a:buClr>
                <a:srgbClr val="113718"/>
              </a:buClr>
              <a:buFont typeface="+mj-lt"/>
              <a:buAutoNum type="arabicPeriod" startAt="4"/>
            </a:pPr>
            <a:r>
              <a:rPr lang="pl-PL" dirty="0" smtClean="0">
                <a:solidFill>
                  <a:schemeClr val="bg1"/>
                </a:solidFill>
              </a:rPr>
              <a:t>szanowania </a:t>
            </a:r>
            <a:r>
              <a:rPr lang="pl-PL" dirty="0">
                <a:solidFill>
                  <a:schemeClr val="bg1"/>
                </a:solidFill>
              </a:rPr>
              <a:t>i ochrony mienia </a:t>
            </a:r>
            <a:r>
              <a:rPr lang="pl-PL" dirty="0" smtClean="0">
                <a:solidFill>
                  <a:schemeClr val="bg1"/>
                </a:solidFill>
              </a:rPr>
              <a:t>szkoły,</a:t>
            </a:r>
            <a:endParaRPr lang="pl-PL" dirty="0">
              <a:solidFill>
                <a:schemeClr val="bg1"/>
              </a:solidFill>
            </a:endParaRPr>
          </a:p>
          <a:p>
            <a:pPr marL="579437" indent="-514350">
              <a:buClr>
                <a:srgbClr val="113718"/>
              </a:buClr>
              <a:buFont typeface="+mj-lt"/>
              <a:buAutoNum type="arabicPeriod" startAt="4"/>
            </a:pPr>
            <a:r>
              <a:rPr lang="pl-PL" dirty="0" smtClean="0">
                <a:solidFill>
                  <a:schemeClr val="bg1"/>
                </a:solidFill>
              </a:rPr>
              <a:t>godnego </a:t>
            </a:r>
            <a:r>
              <a:rPr lang="pl-PL" dirty="0">
                <a:solidFill>
                  <a:schemeClr val="bg1"/>
                </a:solidFill>
              </a:rPr>
              <a:t>reprezentowania </a:t>
            </a:r>
            <a:r>
              <a:rPr lang="pl-PL" dirty="0" smtClean="0">
                <a:solidFill>
                  <a:schemeClr val="bg1"/>
                </a:solidFill>
              </a:rPr>
              <a:t>szkoły </a:t>
            </a:r>
            <a:r>
              <a:rPr lang="pl-PL" dirty="0">
                <a:solidFill>
                  <a:schemeClr val="bg1"/>
                </a:solidFill>
              </a:rPr>
              <a:t>na </a:t>
            </a:r>
            <a:r>
              <a:rPr lang="pl-PL" dirty="0" smtClean="0">
                <a:solidFill>
                  <a:schemeClr val="bg1"/>
                </a:solidFill>
              </a:rPr>
              <a:t>zewnątrz,</a:t>
            </a:r>
            <a:endParaRPr lang="pl-PL" dirty="0">
              <a:solidFill>
                <a:schemeClr val="bg1"/>
              </a:solidFill>
            </a:endParaRPr>
          </a:p>
          <a:p>
            <a:pPr marL="579437" indent="-514350">
              <a:buClr>
                <a:srgbClr val="113718"/>
              </a:buClr>
              <a:buFont typeface="+mj-lt"/>
              <a:buAutoNum type="arabicPeriod" startAt="4"/>
            </a:pPr>
            <a:r>
              <a:rPr lang="pl-PL" dirty="0" smtClean="0">
                <a:solidFill>
                  <a:schemeClr val="bg1"/>
                </a:solidFill>
              </a:rPr>
              <a:t>uzupełniania </a:t>
            </a:r>
            <a:r>
              <a:rPr lang="pl-PL" dirty="0">
                <a:solidFill>
                  <a:schemeClr val="bg1"/>
                </a:solidFill>
              </a:rPr>
              <a:t>braków wynikających z nieobecności na zajęciach.</a:t>
            </a:r>
          </a:p>
        </p:txBody>
      </p:sp>
    </p:spTree>
    <p:extLst>
      <p:ext uri="{BB962C8B-B14F-4D97-AF65-F5344CB8AC3E}">
        <p14:creationId xmlns="" xmlns:p14="http://schemas.microsoft.com/office/powerpoint/2010/main" val="4272836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8064"/>
          </a:xfrm>
        </p:spPr>
        <p:txBody>
          <a:bodyPr/>
          <a:lstStyle/>
          <a:p>
            <a:pPr marL="65087" indent="0">
              <a:buNone/>
            </a:pPr>
            <a:r>
              <a:rPr lang="pl-PL" sz="2800" dirty="0" smtClean="0">
                <a:solidFill>
                  <a:schemeClr val="bg1"/>
                </a:solidFill>
              </a:rPr>
              <a:t>W sytuacji gdy dziecko / uczeń nie wywiązuje się ze swoich obowiązków </a:t>
            </a:r>
          </a:p>
          <a:p>
            <a:pPr marL="65087" indent="0">
              <a:buNone/>
            </a:pPr>
            <a:r>
              <a:rPr lang="pl-PL" sz="2800" dirty="0">
                <a:solidFill>
                  <a:schemeClr val="bg1"/>
                </a:solidFill>
              </a:rPr>
              <a:t>r</a:t>
            </a:r>
            <a:r>
              <a:rPr lang="pl-PL" sz="2800" dirty="0" smtClean="0">
                <a:solidFill>
                  <a:schemeClr val="bg1"/>
                </a:solidFill>
              </a:rPr>
              <a:t>odzice / opiekunowie mają prawo </a:t>
            </a:r>
            <a:r>
              <a:rPr lang="pl-PL" sz="2800" dirty="0">
                <a:solidFill>
                  <a:schemeClr val="bg1"/>
                </a:solidFill>
              </a:rPr>
              <a:t>do wydawania </a:t>
            </a:r>
            <a:r>
              <a:rPr lang="pl-PL" sz="2800" dirty="0" smtClean="0">
                <a:solidFill>
                  <a:schemeClr val="bg1"/>
                </a:solidFill>
              </a:rPr>
              <a:t>zakazów lub nakazów. </a:t>
            </a:r>
          </a:p>
          <a:p>
            <a:pPr marL="65087" indent="0">
              <a:buNone/>
            </a:pPr>
            <a:r>
              <a:rPr lang="pl-PL" sz="2800" dirty="0" smtClean="0">
                <a:solidFill>
                  <a:schemeClr val="bg1"/>
                </a:solidFill>
              </a:rPr>
              <a:t>Takie </a:t>
            </a:r>
            <a:r>
              <a:rPr lang="pl-PL" sz="2800" dirty="0">
                <a:solidFill>
                  <a:schemeClr val="bg1"/>
                </a:solidFill>
              </a:rPr>
              <a:t>uprawnienia </a:t>
            </a:r>
            <a:r>
              <a:rPr lang="pl-PL" sz="2800" dirty="0" smtClean="0">
                <a:solidFill>
                  <a:schemeClr val="bg1"/>
                </a:solidFill>
              </a:rPr>
              <a:t>rodziców / opiekunów </a:t>
            </a:r>
            <a:r>
              <a:rPr lang="pl-PL" sz="2800" dirty="0">
                <a:solidFill>
                  <a:schemeClr val="bg1"/>
                </a:solidFill>
              </a:rPr>
              <a:t>wynikają z kodeksu rodzinnego i opiekuńczego. </a:t>
            </a:r>
            <a:endParaRPr lang="pl-PL" sz="2800" dirty="0" smtClean="0">
              <a:solidFill>
                <a:schemeClr val="bg1"/>
              </a:solidFill>
            </a:endParaRPr>
          </a:p>
          <a:p>
            <a:pPr marL="65087" indent="0">
              <a:buNone/>
            </a:pPr>
            <a:r>
              <a:rPr lang="pl-PL" sz="2800" dirty="0" smtClean="0">
                <a:solidFill>
                  <a:schemeClr val="bg1"/>
                </a:solidFill>
              </a:rPr>
              <a:t>Zawiera </a:t>
            </a:r>
            <a:r>
              <a:rPr lang="pl-PL" sz="2800" dirty="0">
                <a:solidFill>
                  <a:schemeClr val="bg1"/>
                </a:solidFill>
              </a:rPr>
              <a:t>on zbiór zasad, którymi powinni kierować się w codziennym życiu zarówno rodzice, jak </a:t>
            </a:r>
            <a:r>
              <a:rPr lang="pl-PL" sz="2800" dirty="0" smtClean="0">
                <a:solidFill>
                  <a:schemeClr val="bg1"/>
                </a:solidFill>
              </a:rPr>
              <a:t>i dzieci.</a:t>
            </a:r>
            <a:endParaRPr lang="pl-PL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23555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>
                <a:srgbClr val="113718"/>
              </a:buClr>
            </a:pPr>
            <a:r>
              <a:rPr lang="pl-PL" dirty="0" smtClean="0">
                <a:solidFill>
                  <a:schemeClr val="bg1"/>
                </a:solidFill>
              </a:rPr>
              <a:t>dziecko </a:t>
            </a:r>
            <a:r>
              <a:rPr lang="pl-PL" dirty="0">
                <a:solidFill>
                  <a:schemeClr val="bg1"/>
                </a:solidFill>
              </a:rPr>
              <a:t>pozostaje pod władzą rodzicielską aż do osiągnięcia pełnoletniości. I do tego czasu musi liczyć się z ich zdaniem. I nie ma w tym zakresie </a:t>
            </a:r>
            <a:r>
              <a:rPr lang="pl-PL" dirty="0" smtClean="0">
                <a:solidFill>
                  <a:schemeClr val="bg1"/>
                </a:solidFill>
              </a:rPr>
              <a:t>wyjątków.</a:t>
            </a:r>
          </a:p>
          <a:p>
            <a:pPr>
              <a:buClr>
                <a:srgbClr val="113718"/>
              </a:buClr>
            </a:pPr>
            <a:r>
              <a:rPr lang="pl-PL" dirty="0">
                <a:solidFill>
                  <a:schemeClr val="bg1"/>
                </a:solidFill>
              </a:rPr>
              <a:t>dziecko musi się słuchać rodziców,</a:t>
            </a:r>
          </a:p>
          <a:p>
            <a:pPr marL="65087" indent="0">
              <a:buClr>
                <a:srgbClr val="113718"/>
              </a:buClr>
              <a:buNone/>
            </a:pPr>
            <a:endParaRPr lang="pl-PL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57301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48680" y="661816"/>
            <a:ext cx="8795320" cy="1399032"/>
          </a:xfrm>
        </p:spPr>
        <p:txBody>
          <a:bodyPr>
            <a:normAutofit fontScale="90000"/>
          </a:bodyPr>
          <a:lstStyle/>
          <a:p>
            <a:r>
              <a:rPr lang="pl-PL" sz="5300" b="1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Order Uśmiechu</a:t>
            </a:r>
            <a:r>
              <a:rPr lang="pl-PL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l-PL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987368"/>
            <a:ext cx="8229600" cy="4970024"/>
          </a:xfrm>
        </p:spPr>
        <p:txBody>
          <a:bodyPr/>
          <a:lstStyle/>
          <a:p>
            <a:pPr marL="65087" indent="0">
              <a:buNone/>
            </a:pPr>
            <a:r>
              <a:rPr lang="pl-PL" sz="28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Order Uśmiechu</a:t>
            </a:r>
            <a:r>
              <a:rPr lang="pl-PL" sz="2800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 – międzynarodowe odznaczenie nadawane za działania przynoszące dzieciom radość. </a:t>
            </a:r>
            <a:r>
              <a:rPr lang="pl-PL" sz="2800" dirty="0">
                <a:solidFill>
                  <a:schemeClr val="bg1"/>
                </a:solidFill>
                <a:latin typeface="Cambria" panose="0204050305040603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Na pomysł nadawania Orderu </a:t>
            </a:r>
            <a:r>
              <a:rPr lang="pl-PL" sz="2800" dirty="0" smtClean="0">
                <a:solidFill>
                  <a:schemeClr val="bg1"/>
                </a:solidFill>
                <a:latin typeface="Cambria" panose="0204050305040603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wpadła w</a:t>
            </a:r>
            <a:r>
              <a:rPr lang="pl-PL" sz="2800" dirty="0">
                <a:solidFill>
                  <a:schemeClr val="bg1"/>
                </a:solidFill>
                <a:latin typeface="Cambria" panose="0204050305040603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 1968 redakcja Kuriera Polskiego. Inspiracją był wywiad z Wandą Chotomską z okazji 5-lecia dobranocki dla dzieci "Jacek i Agatka", gdzie pisarka opowiedziała o chłopcu ze szpitala rehabilitacyjnego pod Warszawą, który chciał nadać jakieś odznaczenie od dzieci. </a:t>
            </a:r>
            <a:endParaRPr lang="pl-PL" sz="2800" dirty="0">
              <a:solidFill>
                <a:schemeClr val="bg1"/>
              </a:solidFill>
            </a:endParaRPr>
          </a:p>
        </p:txBody>
      </p:sp>
      <p:pic>
        <p:nvPicPr>
          <p:cNvPr id="4" name="Obraz 3" descr="http://2012korczak.pl/pub/dr/sites/default/files/order_usmiechu_logo.gif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63935"/>
            <a:ext cx="1944216" cy="194092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595040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5087" indent="0" algn="just">
              <a:buNone/>
            </a:pPr>
            <a:r>
              <a:rPr lang="pl-PL" dirty="0">
                <a:solidFill>
                  <a:schemeClr val="bg1"/>
                </a:solidFill>
                <a:latin typeface="Cambria" panose="0204050305040603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Dziennikarze uznali, że to może być inicjatywa samych dzieci, żeby nagradzać dobrą pracę dorosłych, więc ogłoszono ogólnopolski konkurs na projekt odznaczenia.</a:t>
            </a:r>
            <a:endParaRPr lang="pl-PL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5087" indent="0">
              <a:buNone/>
            </a:pPr>
            <a:endParaRPr lang="pl-PL" dirty="0"/>
          </a:p>
        </p:txBody>
      </p:sp>
    </p:spTree>
    <p:extLst>
      <p:ext uri="{BB962C8B-B14F-4D97-AF65-F5344CB8AC3E}">
        <p14:creationId xmlns="" xmlns:p14="http://schemas.microsoft.com/office/powerpoint/2010/main" val="3354453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763232"/>
            <a:ext cx="8229600" cy="5978136"/>
          </a:xfrm>
        </p:spPr>
        <p:txBody>
          <a:bodyPr/>
          <a:lstStyle/>
          <a:p>
            <a:pPr marL="65087" indent="0" algn="just">
              <a:buNone/>
            </a:pPr>
            <a:r>
              <a:rPr lang="pl-PL" sz="2800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Projekt Orderu Uśmiechu stworzyła dziewięciolatka z Głuchołaz – </a:t>
            </a:r>
            <a:r>
              <a:rPr lang="pl-PL" sz="2800" u="sng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Ewa Chrobak</a:t>
            </a:r>
            <a:r>
              <a:rPr lang="pl-PL" sz="2800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 Od talerzyka i szklanki odrysowała słońce, do którego ręcznie dorysowała nierówne promienie. Projekt, z ponad 44 tysięcy innych, wybrało jury pod przewodnictwem </a:t>
            </a:r>
            <a:r>
              <a:rPr lang="pl-PL" sz="2800" u="sng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Szymona Kobylińskiego</a:t>
            </a:r>
            <a:r>
              <a:rPr lang="pl-PL" sz="2800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 który dopracował go do znanej formy. Znak graficzny i nazwa "Order Uśmiechu" jest znakiem zastrzeżonym, do którego wyłączne prawa autorskie posiada Międzynarodowa Kapituła Orderu Uśmiechu.</a:t>
            </a:r>
            <a:endParaRPr lang="pl-PL" sz="28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l-PL" dirty="0" smtClean="0"/>
          </a:p>
          <a:p>
            <a:endParaRPr lang="pl-PL" dirty="0"/>
          </a:p>
        </p:txBody>
      </p:sp>
    </p:spTree>
    <p:extLst>
      <p:ext uri="{BB962C8B-B14F-4D97-AF65-F5344CB8AC3E}">
        <p14:creationId xmlns="" xmlns:p14="http://schemas.microsoft.com/office/powerpoint/2010/main" val="4059694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611560" y="686386"/>
            <a:ext cx="8229600" cy="6415022"/>
          </a:xfrm>
        </p:spPr>
        <p:txBody>
          <a:bodyPr/>
          <a:lstStyle/>
          <a:p>
            <a:endParaRPr lang="pl-PL" dirty="0" smtClean="0"/>
          </a:p>
          <a:p>
            <a:endParaRPr lang="pl-PL" dirty="0"/>
          </a:p>
          <a:p>
            <a:endParaRPr lang="pl-PL" dirty="0" smtClean="0"/>
          </a:p>
          <a:p>
            <a:endParaRPr lang="pl-PL" dirty="0"/>
          </a:p>
          <a:p>
            <a:endParaRPr lang="pl-PL" dirty="0" smtClean="0"/>
          </a:p>
          <a:p>
            <a:endParaRPr lang="pl-PL" dirty="0"/>
          </a:p>
          <a:p>
            <a:endParaRPr lang="pl-PL" dirty="0" smtClean="0"/>
          </a:p>
          <a:p>
            <a:pPr marL="65087" indent="0">
              <a:buNone/>
            </a:pPr>
            <a:r>
              <a:rPr lang="pl-PL" sz="2600" b="1" dirty="0" smtClean="0">
                <a:solidFill>
                  <a:schemeClr val="bg1"/>
                </a:solidFill>
                <a:latin typeface="Cambria" pitchFamily="18" charset="0"/>
                <a:ea typeface="Calibri" panose="020F0502020204030204" pitchFamily="34" charset="0"/>
                <a:cs typeface="Arial" panose="020B0604020202020204" pitchFamily="34" charset="0"/>
              </a:rPr>
              <a:t>Ewa </a:t>
            </a:r>
            <a:r>
              <a:rPr lang="pl-PL" sz="2600" b="1" dirty="0">
                <a:solidFill>
                  <a:schemeClr val="bg1"/>
                </a:solidFill>
                <a:latin typeface="Cambria" pitchFamily="18" charset="0"/>
                <a:ea typeface="Calibri" panose="020F0502020204030204" pitchFamily="34" charset="0"/>
                <a:cs typeface="Arial" panose="020B0604020202020204" pitchFamily="34" charset="0"/>
              </a:rPr>
              <a:t>Chrobak-Szota </a:t>
            </a:r>
            <a:r>
              <a:rPr lang="pl-PL" sz="2600" dirty="0">
                <a:solidFill>
                  <a:schemeClr val="bg1"/>
                </a:solidFill>
                <a:latin typeface="Cambria" pitchFamily="18" charset="0"/>
                <a:ea typeface="Calibri" panose="020F0502020204030204" pitchFamily="34" charset="0"/>
                <a:cs typeface="Arial" panose="020B0604020202020204" pitchFamily="34" charset="0"/>
              </a:rPr>
              <a:t>– projektantka Orderu Uśmiechu z dziećmi w Centrum Przyjaźni Dziecięcej, Żarów, 2007. </a:t>
            </a:r>
            <a:endParaRPr lang="pl-PL" sz="2600" dirty="0" smtClean="0">
              <a:solidFill>
                <a:schemeClr val="bg1"/>
              </a:solidFill>
              <a:latin typeface="Cambria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65087" indent="0">
              <a:buNone/>
            </a:pPr>
            <a:r>
              <a:rPr lang="pl-PL" sz="2600" dirty="0" smtClean="0">
                <a:solidFill>
                  <a:schemeClr val="bg1"/>
                </a:solidFill>
                <a:latin typeface="Cambria" pitchFamily="18" charset="0"/>
                <a:ea typeface="Calibri" panose="020F0502020204030204" pitchFamily="34" charset="0"/>
                <a:cs typeface="Arial" panose="020B0604020202020204" pitchFamily="34" charset="0"/>
              </a:rPr>
              <a:t>Obecnie </a:t>
            </a:r>
            <a:r>
              <a:rPr lang="pl-PL" sz="2600" dirty="0">
                <a:solidFill>
                  <a:schemeClr val="bg1"/>
                </a:solidFill>
                <a:latin typeface="Cambria" pitchFamily="18" charset="0"/>
                <a:ea typeface="Calibri" panose="020F0502020204030204" pitchFamily="34" charset="0"/>
                <a:cs typeface="Arial" panose="020B0604020202020204" pitchFamily="34" charset="0"/>
              </a:rPr>
              <a:t>Ewa Chrobak jest Sekretarzem Międzynarodowej Kapituły Orderu Uśmiechu</a:t>
            </a:r>
            <a:endParaRPr lang="pl-PL" sz="2600" dirty="0">
              <a:solidFill>
                <a:schemeClr val="bg1"/>
              </a:solidFill>
              <a:latin typeface="Cambria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5087" indent="0">
              <a:buNone/>
            </a:pPr>
            <a:endParaRPr lang="pl-PL" dirty="0"/>
          </a:p>
        </p:txBody>
      </p:sp>
      <p:pic>
        <p:nvPicPr>
          <p:cNvPr id="4" name="Obraz 3" descr="http://upload.wikimedia.org/wikipedia/commons/thumb/b/b0/Chrobak4305.JPG/800px-Chrobak4305.JPG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82330"/>
            <a:ext cx="5544616" cy="425478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="" xmlns:p14="http://schemas.microsoft.com/office/powerpoint/2010/main" val="1580997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572000"/>
          </a:xfrm>
        </p:spPr>
        <p:txBody>
          <a:bodyPr/>
          <a:lstStyle/>
          <a:p>
            <a:pPr>
              <a:buClr>
                <a:srgbClr val="FF0000"/>
              </a:buClr>
            </a:pPr>
            <a:r>
              <a:rPr lang="pl-PL" sz="2800" u="sng" dirty="0">
                <a:solidFill>
                  <a:schemeClr val="bg1"/>
                </a:solidFill>
                <a:latin typeface="Cambria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http://pl.wikipedia.org/wiki/Order_U%C5%9Bmiechu#mediaviewer/Plik:Chrobak4305.JPG</a:t>
            </a:r>
            <a:r>
              <a:rPr lang="pl-PL" sz="2800" dirty="0">
                <a:solidFill>
                  <a:schemeClr val="bg1"/>
                </a:solidFill>
                <a:latin typeface="Cambria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Licencja: </a:t>
            </a:r>
            <a:r>
              <a:rPr lang="pl-PL" sz="2800" u="sng" dirty="0">
                <a:solidFill>
                  <a:schemeClr val="bg1"/>
                </a:solidFill>
                <a:latin typeface="Cambria" pitchFamily="18" charset="0"/>
                <a:ea typeface="Calibri" panose="020F0502020204030204" pitchFamily="34" charset="0"/>
                <a:cs typeface="Arial" panose="020B0604020202020204" pitchFamily="34" charset="0"/>
                <a:hlinkClick r:id="rId4"/>
              </a:rPr>
              <a:t>CC BY-SA 3.0</a:t>
            </a:r>
            <a:r>
              <a:rPr lang="pl-PL" sz="2800" dirty="0">
                <a:solidFill>
                  <a:schemeClr val="bg1"/>
                </a:solidFill>
                <a:latin typeface="Cambria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PUBLIKACJA: </a:t>
            </a:r>
            <a:r>
              <a:rPr lang="pl-PL" sz="2800" u="sng" dirty="0" err="1">
                <a:solidFill>
                  <a:schemeClr val="bg1"/>
                </a:solidFill>
                <a:latin typeface="Cambria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Redro</a:t>
            </a:r>
            <a:r>
              <a:rPr lang="pl-PL" sz="2800" dirty="0">
                <a:solidFill>
                  <a:schemeClr val="bg1"/>
                </a:solidFill>
                <a:latin typeface="Cambria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>
              <a:buClr>
                <a:srgbClr val="FF0000"/>
              </a:buClr>
            </a:pPr>
            <a:endParaRPr lang="pl-PL" sz="2800" dirty="0" smtClean="0">
              <a:solidFill>
                <a:schemeClr val="bg1"/>
              </a:solidFill>
              <a:latin typeface="Cambria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Clr>
                <a:srgbClr val="FF0000"/>
              </a:buClr>
            </a:pPr>
            <a:r>
              <a:rPr lang="pl-PL" sz="2800" dirty="0">
                <a:solidFill>
                  <a:schemeClr val="bg1"/>
                </a:solidFill>
                <a:latin typeface="Cambria" pitchFamily="18" charset="0"/>
                <a:ea typeface="Calibri" panose="020F0502020204030204" pitchFamily="34" charset="0"/>
                <a:cs typeface="Arial" panose="020B0604020202020204" pitchFamily="34" charset="0"/>
              </a:rPr>
              <a:t>Więcej informacji na: </a:t>
            </a:r>
            <a:r>
              <a:rPr lang="pl-PL" sz="2800" u="sng" dirty="0">
                <a:solidFill>
                  <a:schemeClr val="bg1"/>
                </a:solidFill>
                <a:latin typeface="Cambria" pitchFamily="18" charset="0"/>
                <a:ea typeface="Calibri" panose="020F0502020204030204" pitchFamily="34" charset="0"/>
                <a:cs typeface="Arial" panose="020B0604020202020204" pitchFamily="34" charset="0"/>
                <a:hlinkClick r:id="rId3"/>
              </a:rPr>
              <a:t>http://pl.wikipedia.org/wiki/Order_U%C5%9Bmiechu</a:t>
            </a:r>
            <a:endParaRPr lang="pl-PL" sz="2800" dirty="0">
              <a:solidFill>
                <a:schemeClr val="bg1"/>
              </a:solidFill>
              <a:latin typeface="Cambria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5087" indent="0">
              <a:buNone/>
            </a:pPr>
            <a:r>
              <a:rPr lang="pl-PL" sz="2800" u="sng" dirty="0">
                <a:solidFill>
                  <a:srgbClr val="0000FF"/>
                </a:solidFill>
                <a:latin typeface="Cambria" pitchFamily="18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pl-PL" sz="2800" u="sng" dirty="0">
                <a:solidFill>
                  <a:srgbClr val="0000FF"/>
                </a:solidFill>
                <a:latin typeface="Cambria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pl-PL" sz="2800" dirty="0">
              <a:latin typeface="Cambr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40976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nergetyczny">
  <a:themeElements>
    <a:clrScheme name="Energetyczny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Energetyczny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Energetyczny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97</TotalTime>
  <Words>483</Words>
  <Application>Microsoft Office PowerPoint</Application>
  <PresentationFormat>Pokaz na ekranie (4:3)</PresentationFormat>
  <Paragraphs>66</Paragraphs>
  <Slides>18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18</vt:i4>
      </vt:variant>
    </vt:vector>
  </HeadingPairs>
  <TitlesOfParts>
    <vt:vector size="19" baseType="lpstr">
      <vt:lpstr>Energetyczny</vt:lpstr>
      <vt:lpstr>Prawa dziecka i ucznia</vt:lpstr>
      <vt:lpstr>Prawa dziecka</vt:lpstr>
      <vt:lpstr>Dziecko ma prawo do: Fragment wiersza „O prawach dziecka” Marcina Brykczyńskiego </vt:lpstr>
      <vt:lpstr>Prawa ucznia</vt:lpstr>
      <vt:lpstr>Uczeń ma prawo do:</vt:lpstr>
      <vt:lpstr>Slajd 6</vt:lpstr>
      <vt:lpstr>Obowiązki dziecka, ucznia  </vt:lpstr>
      <vt:lpstr>Pamiętaj, że oprócz wspomnianych praw - dziecko ma obowiązki.  Są to:</vt:lpstr>
      <vt:lpstr>Slajd 9</vt:lpstr>
      <vt:lpstr>Uczniowie mają obowiązek: </vt:lpstr>
      <vt:lpstr>Slajd 11</vt:lpstr>
      <vt:lpstr>Slajd 12</vt:lpstr>
      <vt:lpstr>Slajd 13</vt:lpstr>
      <vt:lpstr>Order Uśmiechu </vt:lpstr>
      <vt:lpstr>Slajd 15</vt:lpstr>
      <vt:lpstr>Slajd 16</vt:lpstr>
      <vt:lpstr>Slajd 17</vt:lpstr>
      <vt:lpstr>Slajd 18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Prawa dziecka  i ucznia</dc:title>
  <dc:creator>Iza</dc:creator>
  <cp:lastModifiedBy>Łukasz Tutak</cp:lastModifiedBy>
  <cp:revision>16</cp:revision>
  <dcterms:created xsi:type="dcterms:W3CDTF">2014-08-27T18:55:39Z</dcterms:created>
  <dcterms:modified xsi:type="dcterms:W3CDTF">2015-06-26T06:45:14Z</dcterms:modified>
</cp:coreProperties>
</file>