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5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</p:sldIdLst>
  <p:sldSz cx="9144000" cy="6858000" type="screen4x3"/>
  <p:notesSz cx="6858000" cy="9144000"/>
  <p:defaultTextStyle>
    <a:defPPr>
      <a:defRPr lang="pl-P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</p:showPr>
  <p:clrMru>
    <a:srgbClr val="793905"/>
    <a:srgbClr val="698335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68" d="100"/>
          <a:sy n="68" d="100"/>
        </p:scale>
        <p:origin x="-1362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l-PL" smtClean="0"/>
              <a:t>Kliknij, aby edytować styl wzorca podtytułu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CD702336-3207-4705-AE2A-E3A3E261DFDA}" type="datetimeFigureOut">
              <a:rPr lang="pl-PL" smtClean="0"/>
              <a:pPr>
                <a:defRPr/>
              </a:pPr>
              <a:t>2015-06-23</a:t>
            </a:fld>
            <a:endParaRPr lang="pl-PL" dirty="0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C0CD539-D24D-47AE-9CB1-000298E8DDB6}" type="slidenum">
              <a:rPr lang="pl-PL" smtClean="0"/>
              <a:pPr>
                <a:defRPr/>
              </a:pPr>
              <a:t>‹#›</a:t>
            </a:fld>
            <a:endParaRPr lang="pl-PL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38E7D9ED-63EA-4277-811D-0B99FDC0E276}" type="datetimeFigureOut">
              <a:rPr lang="pl-PL" smtClean="0"/>
              <a:pPr>
                <a:defRPr/>
              </a:pPr>
              <a:t>2015-06-23</a:t>
            </a:fld>
            <a:endParaRPr lang="pl-PL" dirty="0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8E7ECFD-627F-4089-984D-796A73D7E767}" type="slidenum">
              <a:rPr lang="pl-PL" smtClean="0"/>
              <a:pPr>
                <a:defRPr/>
              </a:pPr>
              <a:t>‹#›</a:t>
            </a:fld>
            <a:endParaRPr lang="pl-PL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BD7CE2DE-2ED6-4794-9ECA-342805F4D439}" type="datetimeFigureOut">
              <a:rPr lang="pl-PL" smtClean="0"/>
              <a:pPr>
                <a:defRPr/>
              </a:pPr>
              <a:t>2015-06-23</a:t>
            </a:fld>
            <a:endParaRPr lang="pl-PL" dirty="0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74FA3BE-7916-487B-9F23-48ABD4B12560}" type="slidenum">
              <a:rPr lang="pl-PL" smtClean="0"/>
              <a:pPr>
                <a:defRPr/>
              </a:pPr>
              <a:t>‹#›</a:t>
            </a:fld>
            <a:endParaRPr lang="pl-PL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F23B8228-E721-4F09-97BF-A7D8B0EAA538}" type="datetimeFigureOut">
              <a:rPr lang="pl-PL" smtClean="0"/>
              <a:pPr>
                <a:defRPr/>
              </a:pPr>
              <a:t>2015-06-23</a:t>
            </a:fld>
            <a:endParaRPr lang="pl-PL" dirty="0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B073D4C-A0A2-4313-BD97-FFB2A2811BF7}" type="slidenum">
              <a:rPr lang="pl-PL" smtClean="0"/>
              <a:pPr>
                <a:defRPr/>
              </a:pPr>
              <a:t>‹#›</a:t>
            </a:fld>
            <a:endParaRPr lang="pl-PL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tekstu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6" name="Symbol zastępczy zawartości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7" name="Symbol zastępczy daty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AE50BF1C-F265-4FBC-996D-5F91D0E94E3F}" type="datetimeFigureOut">
              <a:rPr lang="pl-PL" smtClean="0"/>
              <a:pPr>
                <a:defRPr/>
              </a:pPr>
              <a:t>2015-06-23</a:t>
            </a:fld>
            <a:endParaRPr lang="pl-PL" dirty="0"/>
          </a:p>
        </p:txBody>
      </p:sp>
      <p:sp>
        <p:nvSpPr>
          <p:cNvPr id="8" name="Symbol zastępczy stopki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pl-PL"/>
          </a:p>
        </p:txBody>
      </p:sp>
      <p:sp>
        <p:nvSpPr>
          <p:cNvPr id="9" name="Symbol zastępczy numeru slajd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F912AB3-6D25-4E8E-8400-AEF8A9F38B93}" type="slidenum">
              <a:rPr lang="pl-PL" smtClean="0"/>
              <a:pPr>
                <a:defRPr/>
              </a:pPr>
              <a:t>‹#›</a:t>
            </a:fld>
            <a:endParaRPr lang="pl-PL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424AEADD-A22B-4ADD-8C99-8FA9F8FBA336}" type="datetimeFigureOut">
              <a:rPr lang="pl-PL" smtClean="0"/>
              <a:pPr>
                <a:defRPr/>
              </a:pPr>
              <a:t>2015-06-23</a:t>
            </a:fld>
            <a:endParaRPr lang="pl-PL" dirty="0"/>
          </a:p>
        </p:txBody>
      </p:sp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pl-PL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1F26750-DAC6-4DCC-96DD-49071E169265}" type="slidenum">
              <a:rPr lang="pl-PL" smtClean="0"/>
              <a:pPr>
                <a:defRPr/>
              </a:pPr>
              <a:t>‹#›</a:t>
            </a:fld>
            <a:endParaRPr lang="pl-PL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daty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3D3D8ABD-27DF-4F8C-B056-A4EF442415A8}" type="datetimeFigureOut">
              <a:rPr lang="pl-PL" smtClean="0"/>
              <a:pPr>
                <a:defRPr/>
              </a:pPr>
              <a:t>2015-06-23</a:t>
            </a:fld>
            <a:endParaRPr lang="pl-PL" dirty="0"/>
          </a:p>
        </p:txBody>
      </p:sp>
      <p:sp>
        <p:nvSpPr>
          <p:cNvPr id="3" name="Symbol zastępczy stopki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pl-PL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1203527-5918-45F4-A7A6-57107BC7976A}" type="slidenum">
              <a:rPr lang="pl-PL" smtClean="0"/>
              <a:pPr>
                <a:defRPr/>
              </a:pPr>
              <a:t>‹#›</a:t>
            </a:fld>
            <a:endParaRPr lang="pl-PL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44504ECC-1A0D-4006-BED1-A7DF7CA5386A}" type="datetimeFigureOut">
              <a:rPr lang="pl-PL" smtClean="0"/>
              <a:pPr>
                <a:defRPr/>
              </a:pPr>
              <a:t>2015-06-23</a:t>
            </a:fld>
            <a:endParaRPr lang="pl-PL" dirty="0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3630904-5FCE-49FB-9820-03CCE4136859}" type="slidenum">
              <a:rPr lang="pl-PL" smtClean="0"/>
              <a:pPr>
                <a:defRPr/>
              </a:pPr>
              <a:t>‹#›</a:t>
            </a:fld>
            <a:endParaRPr lang="pl-PL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obrazu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3CE078A1-2B92-4FBA-9BC8-16AE8A414DE9}" type="datetimeFigureOut">
              <a:rPr lang="pl-PL" smtClean="0"/>
              <a:pPr>
                <a:defRPr/>
              </a:pPr>
              <a:t>2015-06-23</a:t>
            </a:fld>
            <a:endParaRPr lang="pl-PL" dirty="0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37E8F9F-A762-4B5A-8971-FC5D02D56F40}" type="slidenum">
              <a:rPr lang="pl-PL" smtClean="0"/>
              <a:pPr>
                <a:defRPr/>
              </a:pPr>
              <a:t>‹#›</a:t>
            </a:fld>
            <a:endParaRPr lang="pl-PL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A049FE54-7EE4-4422-8EF6-4A18994A985C}" type="datetimeFigureOut">
              <a:rPr lang="pl-PL" smtClean="0"/>
              <a:pPr>
                <a:defRPr/>
              </a:pPr>
              <a:t>2015-06-23</a:t>
            </a:fld>
            <a:endParaRPr lang="pl-PL" dirty="0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97F0735-3508-4FBC-817E-BB972530CAD0}" type="slidenum">
              <a:rPr lang="pl-PL" smtClean="0"/>
              <a:pPr>
                <a:defRPr/>
              </a:pPr>
              <a:t>‹#›</a:t>
            </a:fld>
            <a:endParaRPr lang="pl-PL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EDA08E92-4D51-42BB-A233-B5F8A9EE7848}" type="datetimeFigureOut">
              <a:rPr lang="pl-PL" smtClean="0"/>
              <a:pPr>
                <a:defRPr/>
              </a:pPr>
              <a:t>2015-06-23</a:t>
            </a:fld>
            <a:endParaRPr lang="pl-PL" dirty="0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9FBBFA0-91F3-43D6-B801-B83ADFD417CA}" type="slidenum">
              <a:rPr lang="pl-PL" smtClean="0"/>
              <a:pPr>
                <a:defRPr/>
              </a:pPr>
              <a:t>‹#›</a:t>
            </a:fld>
            <a:endParaRPr lang="pl-PL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tytułu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4E2742A1-052E-40EF-8A78-11ED33AE20CD}" type="datetimeFigureOut">
              <a:rPr lang="pl-PL" smtClean="0"/>
              <a:pPr>
                <a:defRPr/>
              </a:pPr>
              <a:t>2015-06-23</a:t>
            </a:fld>
            <a:endParaRPr lang="pl-PL" dirty="0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CDB1BA06-AB09-49AC-BC58-833FC565CF17}" type="slidenum">
              <a:rPr lang="pl-PL" smtClean="0"/>
              <a:pPr>
                <a:defRPr/>
              </a:pPr>
              <a:t>‹#›</a:t>
            </a:fld>
            <a:endParaRPr lang="pl-PL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  <p:sldLayoutId id="2147483677" r:id="rId2"/>
    <p:sldLayoutId id="2147483678" r:id="rId3"/>
    <p:sldLayoutId id="2147483679" r:id="rId4"/>
    <p:sldLayoutId id="2147483680" r:id="rId5"/>
    <p:sldLayoutId id="2147483681" r:id="rId6"/>
    <p:sldLayoutId id="2147483682" r:id="rId7"/>
    <p:sldLayoutId id="2147483683" r:id="rId8"/>
    <p:sldLayoutId id="2147483684" r:id="rId9"/>
    <p:sldLayoutId id="2147483685" r:id="rId10"/>
    <p:sldLayoutId id="2147483686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l-P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wmf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wmf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Łukasz Tutak\Desktop\smieci_segregacj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" name="Prostokąt 3"/>
          <p:cNvSpPr/>
          <p:nvPr/>
        </p:nvSpPr>
        <p:spPr>
          <a:xfrm>
            <a:off x="1187624" y="404664"/>
            <a:ext cx="6711004" cy="10156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l-PL" sz="6000" b="1" dirty="0" smtClean="0">
                <a:ln w="900" cmpd="sng">
                  <a:solidFill>
                    <a:schemeClr val="tx1">
                      <a:lumMod val="65000"/>
                      <a:lumOff val="35000"/>
                      <a:alpha val="55000"/>
                    </a:schemeClr>
                  </a:solidFill>
                  <a:prstDash val="solid"/>
                </a:ln>
                <a:solidFill>
                  <a:srgbClr val="92D050"/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MY i nasze śmieci</a:t>
            </a:r>
            <a:endParaRPr lang="pl-PL" sz="6000" b="1" dirty="0">
              <a:ln w="900" cmpd="sng">
                <a:solidFill>
                  <a:schemeClr val="tx1">
                    <a:lumMod val="65000"/>
                    <a:lumOff val="35000"/>
                    <a:alpha val="55000"/>
                  </a:schemeClr>
                </a:solidFill>
                <a:prstDash val="solid"/>
              </a:ln>
              <a:solidFill>
                <a:srgbClr val="92D050"/>
              </a:solidFill>
              <a:effectLst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C:\Users\Łukasz Tutak\Desktop\sc28 śmieci 2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4337" name="Tytuł 1"/>
          <p:cNvSpPr>
            <a:spLocks noGrp="1"/>
          </p:cNvSpPr>
          <p:nvPr>
            <p:ph type="title"/>
          </p:nvPr>
        </p:nvSpPr>
        <p:spPr>
          <a:xfrm>
            <a:off x="539552" y="1027113"/>
            <a:ext cx="8064896" cy="1143000"/>
          </a:xfrm>
        </p:spPr>
        <p:txBody>
          <a:bodyPr>
            <a:normAutofit/>
          </a:bodyPr>
          <a:lstStyle/>
          <a:p>
            <a:pPr algn="ctr"/>
            <a:r>
              <a:rPr lang="pl-PL" sz="5400" b="1" dirty="0" smtClean="0"/>
              <a:t>CO TO SĄ ODPADY?</a:t>
            </a:r>
            <a:endParaRPr lang="pl-PL" sz="5400" b="1" dirty="0" smtClean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1043608" y="2996952"/>
            <a:ext cx="7128792" cy="2184400"/>
          </a:xfrm>
        </p:spPr>
        <p:txBody>
          <a:bodyPr rtlCol="0">
            <a:noAutofit/>
          </a:bodyPr>
          <a:lstStyle/>
          <a:p>
            <a:pPr marL="68580" indent="0" algn="ctr" fontAlgn="auto">
              <a:spcAft>
                <a:spcPts val="0"/>
              </a:spcAft>
              <a:buFont typeface="Wingdings 2" pitchFamily="18" charset="2"/>
              <a:buNone/>
              <a:defRPr/>
            </a:pPr>
            <a:r>
              <a:rPr lang="pl-PL" sz="4000" b="1" dirty="0" smtClean="0">
                <a:ln>
                  <a:solidFill>
                    <a:schemeClr val="tx1">
                      <a:alpha val="50000"/>
                    </a:schemeClr>
                  </a:solidFill>
                </a:ln>
                <a:solidFill>
                  <a:schemeClr val="bg1"/>
                </a:solidFill>
              </a:rPr>
              <a:t>Odpadami nazywamy to, co wyrzucamy, co nam się wydaje, że już jest niepotrzebne</a:t>
            </a:r>
            <a:r>
              <a:rPr lang="pl-PL" sz="4000" dirty="0" smtClean="0">
                <a:ln>
                  <a:solidFill>
                    <a:schemeClr val="tx1">
                      <a:alpha val="50000"/>
                    </a:schemeClr>
                  </a:solidFill>
                </a:ln>
                <a:solidFill>
                  <a:schemeClr val="bg1"/>
                </a:solidFill>
              </a:rPr>
              <a:t>.</a:t>
            </a:r>
            <a:endParaRPr lang="pl-PL" sz="4000" dirty="0">
              <a:ln>
                <a:solidFill>
                  <a:schemeClr val="tx1">
                    <a:alpha val="50000"/>
                  </a:schemeClr>
                </a:solidFill>
              </a:ln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6354"/>
            <a:ext cx="9144000" cy="689070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67544" y="620688"/>
            <a:ext cx="8208912" cy="1143000"/>
          </a:xfrm>
        </p:spPr>
        <p:txBody>
          <a:bodyPr rtlCol="0">
            <a:noAutofit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pl-PL" sz="5400" b="1" dirty="0" smtClean="0"/>
              <a:t>CO WYRZUCAMY?</a:t>
            </a:r>
            <a:endParaRPr lang="pl-PL" sz="5400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1116013" y="2204864"/>
            <a:ext cx="6984379" cy="3816424"/>
          </a:xfrm>
          <a:solidFill>
            <a:schemeClr val="bg1">
              <a:alpha val="41000"/>
            </a:schemeClr>
          </a:solidFill>
        </p:spPr>
        <p:txBody>
          <a:bodyPr rtlCol="0">
            <a:normAutofit fontScale="85000" lnSpcReduction="20000"/>
          </a:bodyPr>
          <a:lstStyle/>
          <a:p>
            <a:pPr marL="68580" indent="0" algn="ctr" fontAlgn="auto">
              <a:spcAft>
                <a:spcPts val="1200"/>
              </a:spcAft>
              <a:buFont typeface="Wingdings 2" pitchFamily="18" charset="2"/>
              <a:buNone/>
              <a:defRPr/>
            </a:pPr>
            <a:r>
              <a:rPr lang="pl-PL" sz="3800" b="1" dirty="0">
                <a:ln>
                  <a:solidFill>
                    <a:schemeClr val="tx1">
                      <a:alpha val="50000"/>
                    </a:schemeClr>
                  </a:solidFill>
                </a:ln>
                <a:solidFill>
                  <a:srgbClr val="698335"/>
                </a:solidFill>
              </a:rPr>
              <a:t>W Polsce przeciętny Polak produkuje 340 kg odpadów </a:t>
            </a:r>
            <a:r>
              <a:rPr lang="pl-PL" sz="3800" b="1" dirty="0" smtClean="0">
                <a:ln>
                  <a:solidFill>
                    <a:schemeClr val="tx1">
                      <a:alpha val="50000"/>
                    </a:schemeClr>
                  </a:solidFill>
                </a:ln>
                <a:solidFill>
                  <a:srgbClr val="698335"/>
                </a:solidFill>
              </a:rPr>
              <a:t>rocznie. Są to:</a:t>
            </a:r>
          </a:p>
          <a:p>
            <a:pPr marL="450850" indent="-365125" algn="ctr" fontAlgn="auto">
              <a:spcAft>
                <a:spcPts val="0"/>
              </a:spcAft>
              <a:defRPr/>
            </a:pPr>
            <a:r>
              <a:rPr lang="pl-PL" b="1" dirty="0" smtClean="0">
                <a:solidFill>
                  <a:srgbClr val="698335"/>
                </a:solidFill>
              </a:rPr>
              <a:t>resztki </a:t>
            </a:r>
            <a:r>
              <a:rPr lang="pl-PL" b="1" dirty="0" smtClean="0">
                <a:solidFill>
                  <a:srgbClr val="698335"/>
                </a:solidFill>
              </a:rPr>
              <a:t>jedzenia -150 kg</a:t>
            </a:r>
          </a:p>
          <a:p>
            <a:pPr marL="450850" indent="-365125" algn="ctr" fontAlgn="auto">
              <a:spcAft>
                <a:spcPts val="0"/>
              </a:spcAft>
              <a:defRPr/>
            </a:pPr>
            <a:r>
              <a:rPr lang="pl-PL" b="1" dirty="0" smtClean="0">
                <a:solidFill>
                  <a:srgbClr val="698335"/>
                </a:solidFill>
              </a:rPr>
              <a:t>szkło </a:t>
            </a:r>
            <a:r>
              <a:rPr lang="pl-PL" b="1" dirty="0" smtClean="0">
                <a:solidFill>
                  <a:srgbClr val="698335"/>
                </a:solidFill>
              </a:rPr>
              <a:t>– 30 kg</a:t>
            </a:r>
          </a:p>
          <a:p>
            <a:pPr marL="450850" indent="-365125" algn="ctr" fontAlgn="auto">
              <a:spcAft>
                <a:spcPts val="0"/>
              </a:spcAft>
              <a:defRPr/>
            </a:pPr>
            <a:r>
              <a:rPr lang="pl-PL" b="1" dirty="0" smtClean="0">
                <a:solidFill>
                  <a:srgbClr val="698335"/>
                </a:solidFill>
              </a:rPr>
              <a:t>metale </a:t>
            </a:r>
            <a:r>
              <a:rPr lang="pl-PL" b="1" dirty="0" smtClean="0">
                <a:solidFill>
                  <a:srgbClr val="698335"/>
                </a:solidFill>
              </a:rPr>
              <a:t>– 30 kg,</a:t>
            </a:r>
          </a:p>
          <a:p>
            <a:pPr marL="450850" indent="-365125" algn="ctr" fontAlgn="auto">
              <a:spcAft>
                <a:spcPts val="0"/>
              </a:spcAft>
              <a:defRPr/>
            </a:pPr>
            <a:r>
              <a:rPr lang="pl-PL" b="1" dirty="0" smtClean="0">
                <a:solidFill>
                  <a:srgbClr val="698335"/>
                </a:solidFill>
              </a:rPr>
              <a:t>makulatura </a:t>
            </a:r>
            <a:r>
              <a:rPr lang="pl-PL" b="1" dirty="0" smtClean="0">
                <a:solidFill>
                  <a:srgbClr val="698335"/>
                </a:solidFill>
              </a:rPr>
              <a:t>– 70 kg</a:t>
            </a:r>
          </a:p>
          <a:p>
            <a:pPr marL="450850" indent="-365125" algn="ctr" fontAlgn="auto">
              <a:spcAft>
                <a:spcPts val="0"/>
              </a:spcAft>
              <a:defRPr/>
            </a:pPr>
            <a:r>
              <a:rPr lang="pl-PL" b="1" dirty="0" smtClean="0">
                <a:solidFill>
                  <a:srgbClr val="698335"/>
                </a:solidFill>
              </a:rPr>
              <a:t>odpady </a:t>
            </a:r>
            <a:r>
              <a:rPr lang="pl-PL" b="1" dirty="0" smtClean="0">
                <a:solidFill>
                  <a:srgbClr val="698335"/>
                </a:solidFill>
              </a:rPr>
              <a:t>niebezpieczne - 20kg</a:t>
            </a:r>
          </a:p>
          <a:p>
            <a:pPr marL="450850" indent="-365125" algn="ctr" fontAlgn="auto">
              <a:spcAft>
                <a:spcPts val="0"/>
              </a:spcAft>
              <a:defRPr/>
            </a:pPr>
            <a:r>
              <a:rPr lang="pl-PL" b="1" dirty="0" smtClean="0">
                <a:solidFill>
                  <a:srgbClr val="698335"/>
                </a:solidFill>
              </a:rPr>
              <a:t>inne </a:t>
            </a:r>
            <a:r>
              <a:rPr lang="pl-PL" b="1" dirty="0" smtClean="0">
                <a:solidFill>
                  <a:srgbClr val="698335"/>
                </a:solidFill>
              </a:rPr>
              <a:t>odpady- 40 kg</a:t>
            </a:r>
          </a:p>
          <a:p>
            <a:pPr indent="-274320" fontAlgn="auto">
              <a:spcAft>
                <a:spcPts val="0"/>
              </a:spcAft>
              <a:defRPr/>
            </a:pPr>
            <a:endParaRPr lang="pl-PL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C:\Users\Łukasz Tutak\Desktop\sc28 śmieci 2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0" y="1124744"/>
            <a:ext cx="9144000" cy="1575594"/>
          </a:xfrm>
        </p:spPr>
        <p:txBody>
          <a:bodyPr rtlCol="0">
            <a:noAutofit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pl-PL" sz="5400" b="1" dirty="0" smtClean="0"/>
              <a:t>Część odpadów możemy wykorzystać ponownie</a:t>
            </a:r>
            <a:endParaRPr lang="pl-PL" sz="5400" b="1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0" y="3573463"/>
            <a:ext cx="9144000" cy="1367705"/>
          </a:xfrm>
        </p:spPr>
        <p:txBody>
          <a:bodyPr rtlCol="0">
            <a:noAutofit/>
          </a:bodyPr>
          <a:lstStyle/>
          <a:p>
            <a:pPr marL="68580" indent="0" algn="ctr" fontAlgn="auto">
              <a:spcAft>
                <a:spcPts val="0"/>
              </a:spcAft>
              <a:buFont typeface="Wingdings 2" pitchFamily="18" charset="2"/>
              <a:buNone/>
              <a:defRPr/>
            </a:pPr>
            <a:r>
              <a:rPr lang="pl-PL" sz="4400" b="1" dirty="0" smtClean="0">
                <a:ln>
                  <a:solidFill>
                    <a:schemeClr val="tx1">
                      <a:alpha val="50000"/>
                    </a:schemeClr>
                  </a:solidFill>
                </a:ln>
                <a:solidFill>
                  <a:schemeClr val="bg1"/>
                </a:solidFill>
              </a:rPr>
              <a:t>Czy wiesz, co możemy </a:t>
            </a:r>
            <a:r>
              <a:rPr lang="pl-PL" sz="4400" b="1" dirty="0" smtClean="0">
                <a:ln>
                  <a:solidFill>
                    <a:schemeClr val="tx1">
                      <a:alpha val="50000"/>
                    </a:schemeClr>
                  </a:solidFill>
                </a:ln>
                <a:solidFill>
                  <a:schemeClr val="bg1"/>
                </a:solidFill>
              </a:rPr>
              <a:t>          wykorzystać raz </a:t>
            </a:r>
            <a:r>
              <a:rPr lang="pl-PL" sz="4400" b="1" dirty="0" smtClean="0">
                <a:ln>
                  <a:solidFill>
                    <a:schemeClr val="tx1">
                      <a:alpha val="50000"/>
                    </a:schemeClr>
                  </a:solidFill>
                </a:ln>
                <a:solidFill>
                  <a:schemeClr val="bg1"/>
                </a:solidFill>
              </a:rPr>
              <a:t>jeszcze?</a:t>
            </a:r>
            <a:endParaRPr lang="pl-PL" sz="4400" b="1" dirty="0">
              <a:ln>
                <a:solidFill>
                  <a:schemeClr val="tx1">
                    <a:alpha val="50000"/>
                  </a:schemeClr>
                </a:solidFill>
              </a:ln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32709"/>
            <a:ext cx="9144000" cy="689070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413" name="Obraz 6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588224" y="4221088"/>
            <a:ext cx="904875" cy="1550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411" name="Obraz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084168" y="1340768"/>
            <a:ext cx="1762125" cy="1570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410" name="Picture 2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051720" y="1412776"/>
            <a:ext cx="1530350" cy="1719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7409" name="Symbol zastępczy zawartości 2"/>
          <p:cNvSpPr>
            <a:spLocks noGrp="1"/>
          </p:cNvSpPr>
          <p:nvPr>
            <p:ph sz="half" idx="1"/>
          </p:nvPr>
        </p:nvSpPr>
        <p:spPr>
          <a:xfrm>
            <a:off x="899592" y="980728"/>
            <a:ext cx="3744416" cy="5102027"/>
          </a:xfrm>
        </p:spPr>
        <p:txBody>
          <a:bodyPr/>
          <a:lstStyle/>
          <a:p>
            <a:pPr>
              <a:spcBef>
                <a:spcPts val="0"/>
              </a:spcBef>
            </a:pPr>
            <a:r>
              <a:rPr lang="pl-PL" sz="3200" b="1" dirty="0" smtClean="0"/>
              <a:t>MAKULATURĘ	</a:t>
            </a:r>
            <a:r>
              <a:rPr lang="pl-PL" sz="3200" dirty="0" smtClean="0"/>
              <a:t>		</a:t>
            </a:r>
          </a:p>
          <a:p>
            <a:pPr>
              <a:spcBef>
                <a:spcPts val="0"/>
              </a:spcBef>
            </a:pPr>
            <a:endParaRPr lang="pl-PL" sz="3200" dirty="0" smtClean="0"/>
          </a:p>
          <a:p>
            <a:pPr>
              <a:spcBef>
                <a:spcPts val="0"/>
              </a:spcBef>
            </a:pPr>
            <a:endParaRPr lang="pl-PL" sz="3200" dirty="0" smtClean="0"/>
          </a:p>
          <a:p>
            <a:pPr>
              <a:spcBef>
                <a:spcPts val="0"/>
              </a:spcBef>
              <a:buNone/>
            </a:pPr>
            <a:endParaRPr lang="pl-PL" sz="3200" dirty="0" smtClean="0"/>
          </a:p>
          <a:p>
            <a:pPr>
              <a:spcBef>
                <a:spcPts val="0"/>
              </a:spcBef>
              <a:buNone/>
            </a:pPr>
            <a:endParaRPr lang="pl-PL" sz="3200" dirty="0" smtClean="0"/>
          </a:p>
          <a:p>
            <a:pPr>
              <a:spcBef>
                <a:spcPts val="0"/>
              </a:spcBef>
            </a:pPr>
            <a:r>
              <a:rPr lang="pl-PL" sz="3200" b="1" dirty="0" smtClean="0"/>
              <a:t>METAL</a:t>
            </a:r>
            <a:r>
              <a:rPr lang="pl-PL" dirty="0" smtClean="0"/>
              <a:t>				</a:t>
            </a:r>
          </a:p>
          <a:p>
            <a:endParaRPr lang="pl-PL" dirty="0" smtClean="0"/>
          </a:p>
        </p:txBody>
      </p:sp>
      <p:sp>
        <p:nvSpPr>
          <p:cNvPr id="8" name="Symbol zastępczy zawartości 7"/>
          <p:cNvSpPr>
            <a:spLocks noGrp="1"/>
          </p:cNvSpPr>
          <p:nvPr>
            <p:ph sz="half" idx="2"/>
          </p:nvPr>
        </p:nvSpPr>
        <p:spPr>
          <a:xfrm>
            <a:off x="4932040" y="980728"/>
            <a:ext cx="3643064" cy="5102027"/>
          </a:xfrm>
        </p:spPr>
        <p:txBody>
          <a:bodyPr>
            <a:normAutofit/>
          </a:bodyPr>
          <a:lstStyle/>
          <a:p>
            <a:pPr>
              <a:spcBef>
                <a:spcPts val="0"/>
              </a:spcBef>
            </a:pPr>
            <a:r>
              <a:rPr lang="pl-PL" sz="3200" b="1" dirty="0" smtClean="0"/>
              <a:t>SZKŁO</a:t>
            </a:r>
          </a:p>
          <a:p>
            <a:pPr>
              <a:spcBef>
                <a:spcPts val="0"/>
              </a:spcBef>
            </a:pPr>
            <a:endParaRPr lang="pl-PL" sz="3200" dirty="0"/>
          </a:p>
          <a:p>
            <a:pPr>
              <a:spcBef>
                <a:spcPts val="0"/>
              </a:spcBef>
            </a:pPr>
            <a:endParaRPr lang="pl-PL" sz="3200" dirty="0" smtClean="0"/>
          </a:p>
          <a:p>
            <a:pPr>
              <a:spcBef>
                <a:spcPts val="0"/>
              </a:spcBef>
              <a:buNone/>
            </a:pPr>
            <a:endParaRPr lang="pl-PL" sz="3200" dirty="0" smtClean="0"/>
          </a:p>
          <a:p>
            <a:pPr>
              <a:spcBef>
                <a:spcPts val="0"/>
              </a:spcBef>
              <a:buNone/>
            </a:pPr>
            <a:endParaRPr lang="pl-PL" sz="3200" dirty="0" smtClean="0"/>
          </a:p>
          <a:p>
            <a:pPr>
              <a:spcBef>
                <a:spcPts val="0"/>
              </a:spcBef>
              <a:buNone/>
            </a:pPr>
            <a:endParaRPr lang="pl-PL" sz="3200" dirty="0"/>
          </a:p>
          <a:p>
            <a:pPr>
              <a:spcBef>
                <a:spcPts val="0"/>
              </a:spcBef>
            </a:pPr>
            <a:r>
              <a:rPr lang="pl-PL" sz="3200" b="1" dirty="0" smtClean="0"/>
              <a:t>PLASTIK</a:t>
            </a:r>
            <a:endParaRPr lang="pl-PL" sz="3200" b="1" dirty="0"/>
          </a:p>
        </p:txBody>
      </p:sp>
      <p:pic>
        <p:nvPicPr>
          <p:cNvPr id="17412" name="Obraz 5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979712" y="4365104"/>
            <a:ext cx="1352550" cy="1335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C:\Users\Łukasz Tutak\Desktop\sc28 śmieci 2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8433" name="Tytuł 1"/>
          <p:cNvSpPr>
            <a:spLocks noGrp="1"/>
          </p:cNvSpPr>
          <p:nvPr>
            <p:ph type="title"/>
          </p:nvPr>
        </p:nvSpPr>
        <p:spPr>
          <a:xfrm>
            <a:off x="0" y="332656"/>
            <a:ext cx="9144000" cy="1152128"/>
          </a:xfrm>
        </p:spPr>
        <p:txBody>
          <a:bodyPr>
            <a:noAutofit/>
          </a:bodyPr>
          <a:lstStyle/>
          <a:p>
            <a:pPr algn="ctr"/>
            <a:r>
              <a:rPr lang="pl-PL" sz="5400" b="1" dirty="0" smtClean="0"/>
              <a:t>JAK SEGREGOWAĆ ODPADY?</a:t>
            </a:r>
            <a:endParaRPr lang="pl-PL" sz="5400" b="1" dirty="0" smtClean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457200" y="1844824"/>
            <a:ext cx="8229600" cy="4464496"/>
          </a:xfrm>
        </p:spPr>
        <p:txBody>
          <a:bodyPr rtlCol="0">
            <a:normAutofit lnSpcReduction="10000"/>
          </a:bodyPr>
          <a:lstStyle/>
          <a:p>
            <a:pPr marL="68580" indent="0" algn="ctr" fontAlgn="auto">
              <a:spcAft>
                <a:spcPts val="0"/>
              </a:spcAft>
              <a:buFont typeface="Wingdings 2" pitchFamily="18" charset="2"/>
              <a:buNone/>
              <a:defRPr/>
            </a:pPr>
            <a:r>
              <a:rPr lang="pl-PL" b="1" dirty="0" smtClean="0"/>
              <a:t>Oczywiście do odpowiednich pojemników:</a:t>
            </a:r>
          </a:p>
          <a:p>
            <a:pPr marL="68580" indent="0" algn="ctr" fontAlgn="auto">
              <a:spcAft>
                <a:spcPts val="0"/>
              </a:spcAft>
              <a:buFont typeface="Wingdings 2" pitchFamily="18" charset="2"/>
              <a:buNone/>
              <a:defRPr/>
            </a:pPr>
            <a:endParaRPr lang="pl-PL" dirty="0" smtClean="0"/>
          </a:p>
          <a:p>
            <a:pPr indent="-274320" algn="ctr" fontAlgn="auto">
              <a:spcAft>
                <a:spcPts val="0"/>
              </a:spcAft>
              <a:defRPr/>
            </a:pPr>
            <a:r>
              <a:rPr lang="pl-PL" b="1" dirty="0" smtClean="0">
                <a:solidFill>
                  <a:srgbClr val="00B050"/>
                </a:solidFill>
              </a:rPr>
              <a:t>Szkło kolorowe- zielony </a:t>
            </a:r>
          </a:p>
          <a:p>
            <a:pPr indent="-274320" algn="ctr" fontAlgn="auto">
              <a:spcAft>
                <a:spcPts val="0"/>
              </a:spcAft>
              <a:defRPr/>
            </a:pPr>
            <a:r>
              <a:rPr lang="pl-PL" dirty="0" smtClean="0">
                <a:solidFill>
                  <a:schemeClr val="bg1"/>
                </a:solidFill>
              </a:rPr>
              <a:t>Szkło białe- biały</a:t>
            </a:r>
          </a:p>
          <a:p>
            <a:pPr indent="-274320" algn="ctr" fontAlgn="auto">
              <a:spcAft>
                <a:spcPts val="0"/>
              </a:spcAft>
              <a:defRPr/>
            </a:pPr>
            <a:r>
              <a:rPr lang="pl-PL" b="1" dirty="0" smtClean="0">
                <a:solidFill>
                  <a:srgbClr val="0070C0"/>
                </a:solidFill>
              </a:rPr>
              <a:t>Papier- niebieski</a:t>
            </a:r>
          </a:p>
          <a:p>
            <a:pPr indent="-274320" algn="ctr" fontAlgn="auto">
              <a:spcAft>
                <a:spcPts val="0"/>
              </a:spcAft>
              <a:defRPr/>
            </a:pPr>
            <a:r>
              <a:rPr lang="pl-PL" b="1" dirty="0" smtClean="0">
                <a:solidFill>
                  <a:srgbClr val="FFFF00"/>
                </a:solidFill>
              </a:rPr>
              <a:t>Plastik- żółty</a:t>
            </a:r>
          </a:p>
          <a:p>
            <a:pPr indent="-274320" algn="ctr" fontAlgn="auto">
              <a:spcAft>
                <a:spcPts val="0"/>
              </a:spcAft>
              <a:defRPr/>
            </a:pPr>
            <a:r>
              <a:rPr lang="pl-PL" b="1" dirty="0" smtClean="0">
                <a:solidFill>
                  <a:srgbClr val="FF0000"/>
                </a:solidFill>
              </a:rPr>
              <a:t>Metal- czerwony</a:t>
            </a:r>
          </a:p>
          <a:p>
            <a:pPr indent="-274320" algn="ctr" fontAlgn="auto">
              <a:spcAft>
                <a:spcPts val="0"/>
              </a:spcAft>
              <a:defRPr/>
            </a:pPr>
            <a:r>
              <a:rPr lang="pl-PL" b="1" dirty="0" smtClean="0">
                <a:solidFill>
                  <a:srgbClr val="793905"/>
                </a:solidFill>
              </a:rPr>
              <a:t>Bioodpady- brązowy</a:t>
            </a:r>
          </a:p>
          <a:p>
            <a:pPr indent="-274320" fontAlgn="auto">
              <a:spcAft>
                <a:spcPts val="0"/>
              </a:spcAft>
              <a:defRPr/>
            </a:pPr>
            <a:endParaRPr lang="pl-PL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32709"/>
            <a:ext cx="9144000" cy="689070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0" y="404664"/>
            <a:ext cx="9144000" cy="1512168"/>
          </a:xfrm>
        </p:spPr>
        <p:txBody>
          <a:bodyPr rtlCol="0">
            <a:noAutofit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pl-PL" b="1" dirty="0" smtClean="0"/>
              <a:t>Co zyskujemy, jak zaczniemy segregować odpady?</a:t>
            </a:r>
            <a:endParaRPr lang="pl-PL" b="1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467544" y="2204864"/>
            <a:ext cx="8229600" cy="3888432"/>
          </a:xfrm>
        </p:spPr>
        <p:txBody>
          <a:bodyPr rtlCol="0">
            <a:normAutofit/>
          </a:bodyPr>
          <a:lstStyle/>
          <a:p>
            <a:pPr indent="-274320" algn="ctr" fontAlgn="auto">
              <a:spcAft>
                <a:spcPts val="0"/>
              </a:spcAft>
              <a:defRPr/>
            </a:pPr>
            <a:r>
              <a:rPr lang="pl-PL" sz="2600" dirty="0"/>
              <a:t>Ograniczenie ilości śmieci;</a:t>
            </a:r>
          </a:p>
          <a:p>
            <a:pPr indent="-274320" algn="ctr" fontAlgn="auto">
              <a:spcAft>
                <a:spcPts val="0"/>
              </a:spcAft>
              <a:defRPr/>
            </a:pPr>
            <a:r>
              <a:rPr lang="pl-PL" sz="2600" dirty="0"/>
              <a:t>Zmniejszenie ilości szkodliwych odpadów;</a:t>
            </a:r>
          </a:p>
          <a:p>
            <a:pPr indent="-274320" algn="ctr" fontAlgn="auto">
              <a:spcAft>
                <a:spcPts val="0"/>
              </a:spcAft>
              <a:defRPr/>
            </a:pPr>
            <a:r>
              <a:rPr lang="pl-PL" sz="2600" dirty="0"/>
              <a:t>Ograniczenie zużycia energii i zanieczyszczeń powietrza;</a:t>
            </a:r>
          </a:p>
          <a:p>
            <a:pPr indent="-274320" algn="ctr" fontAlgn="auto">
              <a:spcAft>
                <a:spcPts val="0"/>
              </a:spcAft>
              <a:defRPr/>
            </a:pPr>
            <a:r>
              <a:rPr lang="pl-PL" sz="2600" dirty="0"/>
              <a:t>Ochrona lasów (wyprodukowanie 1 tony papieru powoduje ścięcie 17 drzew, ze 100 ton makulatury wyprodukować można 90 ton papieru); </a:t>
            </a:r>
          </a:p>
          <a:p>
            <a:pPr indent="-274320" algn="ctr" fontAlgn="auto">
              <a:spcAft>
                <a:spcPts val="0"/>
              </a:spcAft>
              <a:defRPr/>
            </a:pPr>
            <a:r>
              <a:rPr lang="pl-PL" sz="2600" dirty="0"/>
              <a:t>Atrakcyjny wygląd i estetyka naszej okolicy;</a:t>
            </a:r>
          </a:p>
          <a:p>
            <a:pPr indent="-274320" algn="ctr" fontAlgn="auto">
              <a:spcAft>
                <a:spcPts val="0"/>
              </a:spcAft>
              <a:defRPr/>
            </a:pPr>
            <a:r>
              <a:rPr lang="pl-PL" sz="2600" dirty="0"/>
              <a:t>Mniejszy koszt surowców po recyklingu.</a:t>
            </a:r>
          </a:p>
          <a:p>
            <a:pPr indent="-274320" fontAlgn="auto">
              <a:spcAft>
                <a:spcPts val="0"/>
              </a:spcAft>
              <a:defRPr/>
            </a:pPr>
            <a:endParaRPr lang="pl-PL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C:\Users\Łukasz Tutak\Desktop\sc28 śmieci 2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3554" name="Rectangle 2"/>
          <p:cNvSpPr>
            <a:spLocks noGrp="1"/>
          </p:cNvSpPr>
          <p:nvPr>
            <p:ph type="title"/>
          </p:nvPr>
        </p:nvSpPr>
        <p:spPr>
          <a:xfrm>
            <a:off x="0" y="620688"/>
            <a:ext cx="9144000" cy="1143000"/>
          </a:xfrm>
        </p:spPr>
        <p:txBody>
          <a:bodyPr>
            <a:noAutofit/>
          </a:bodyPr>
          <a:lstStyle/>
          <a:p>
            <a:r>
              <a:rPr lang="pl-PL" sz="4800" b="1" dirty="0" smtClean="0"/>
              <a:t>SURÓWKA Z MARCHWI I JABŁKA</a:t>
            </a:r>
            <a:endParaRPr lang="pl-PL" sz="4800" b="1" dirty="0" smtClean="0"/>
          </a:p>
        </p:txBody>
      </p:sp>
      <p:pic>
        <p:nvPicPr>
          <p:cNvPr id="23556" name="Obraz 554"/>
          <p:cNvPicPr>
            <a:picLocks noGrp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>
          <a:xfrm>
            <a:off x="1691680" y="1700808"/>
            <a:ext cx="6192688" cy="4680520"/>
          </a:xfrm>
          <a:ln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32709"/>
            <a:ext cx="9144000" cy="689070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4578" name="Rectangle 2"/>
          <p:cNvSpPr>
            <a:spLocks noGrp="1"/>
          </p:cNvSpPr>
          <p:nvPr>
            <p:ph type="title"/>
          </p:nvPr>
        </p:nvSpPr>
        <p:spPr>
          <a:xfrm>
            <a:off x="457200" y="548680"/>
            <a:ext cx="8229600" cy="1224136"/>
          </a:xfrm>
        </p:spPr>
        <p:txBody>
          <a:bodyPr/>
          <a:lstStyle/>
          <a:p>
            <a:r>
              <a:rPr lang="pl-PL" b="1" dirty="0" smtClean="0"/>
              <a:t>Składniki:</a:t>
            </a:r>
          </a:p>
        </p:txBody>
      </p:sp>
      <p:sp>
        <p:nvSpPr>
          <p:cNvPr id="24579" name="Rectangle 3"/>
          <p:cNvSpPr>
            <a:spLocks noGrp="1"/>
          </p:cNvSpPr>
          <p:nvPr>
            <p:ph idx="1"/>
          </p:nvPr>
        </p:nvSpPr>
        <p:spPr>
          <a:xfrm>
            <a:off x="467544" y="2204864"/>
            <a:ext cx="8219256" cy="3921299"/>
          </a:xfrm>
        </p:spPr>
        <p:txBody>
          <a:bodyPr/>
          <a:lstStyle/>
          <a:p>
            <a:pPr algn="ctr"/>
            <a:r>
              <a:rPr lang="pl-PL" sz="3200" dirty="0" smtClean="0"/>
              <a:t>5 marchewek, </a:t>
            </a:r>
          </a:p>
          <a:p>
            <a:pPr algn="ctr"/>
            <a:r>
              <a:rPr lang="pl-PL" sz="3200" dirty="0" smtClean="0"/>
              <a:t>2 – 3 jabłka, </a:t>
            </a:r>
          </a:p>
          <a:p>
            <a:pPr algn="ctr"/>
            <a:r>
              <a:rPr lang="pl-PL" sz="3200" dirty="0" smtClean="0"/>
              <a:t>cukier, szczypta soli,</a:t>
            </a:r>
          </a:p>
          <a:p>
            <a:pPr algn="ctr"/>
            <a:r>
              <a:rPr lang="pl-PL" sz="3200" dirty="0" smtClean="0"/>
              <a:t>łyżka majonezu lub śmietany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32709"/>
            <a:ext cx="9144000" cy="689070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5602" name="Rectangle 2"/>
          <p:cNvSpPr>
            <a:spLocks noGrp="1"/>
          </p:cNvSpPr>
          <p:nvPr>
            <p:ph type="title"/>
          </p:nvPr>
        </p:nvSpPr>
        <p:spPr>
          <a:xfrm>
            <a:off x="457200" y="548680"/>
            <a:ext cx="8229600" cy="1152128"/>
          </a:xfrm>
        </p:spPr>
        <p:txBody>
          <a:bodyPr/>
          <a:lstStyle/>
          <a:p>
            <a:r>
              <a:rPr lang="pl-PL" b="1" dirty="0" smtClean="0"/>
              <a:t>Przygotowanie:</a:t>
            </a:r>
            <a:r>
              <a:rPr lang="pl-PL" dirty="0" smtClean="0"/>
              <a:t> </a:t>
            </a:r>
          </a:p>
        </p:txBody>
      </p:sp>
      <p:sp>
        <p:nvSpPr>
          <p:cNvPr id="25603" name="Rectangle 3"/>
          <p:cNvSpPr>
            <a:spLocks noGrp="1"/>
          </p:cNvSpPr>
          <p:nvPr>
            <p:ph idx="1"/>
          </p:nvPr>
        </p:nvSpPr>
        <p:spPr>
          <a:xfrm>
            <a:off x="457200" y="2060848"/>
            <a:ext cx="8229600" cy="4065315"/>
          </a:xfrm>
        </p:spPr>
        <p:txBody>
          <a:bodyPr>
            <a:normAutofit fontScale="92500" lnSpcReduction="20000"/>
          </a:bodyPr>
          <a:lstStyle/>
          <a:p>
            <a:pPr algn="ctr"/>
            <a:r>
              <a:rPr lang="pl-PL" sz="3500" dirty="0" smtClean="0"/>
              <a:t>Obrane warzywa i owoce ścieramy na tarce, na dużych oczkach.</a:t>
            </a:r>
          </a:p>
          <a:p>
            <a:pPr algn="ctr"/>
            <a:r>
              <a:rPr lang="pl-PL" sz="3500" dirty="0" smtClean="0"/>
              <a:t>Dodajemy odrobinę przypraw (do smaku) </a:t>
            </a:r>
            <a:r>
              <a:rPr lang="pl-PL" sz="3500" dirty="0" smtClean="0"/>
              <a:t>                       i </a:t>
            </a:r>
            <a:r>
              <a:rPr lang="pl-PL" sz="3500" dirty="0" smtClean="0"/>
              <a:t>majonezu.</a:t>
            </a:r>
          </a:p>
          <a:p>
            <a:pPr algn="ctr"/>
            <a:r>
              <a:rPr lang="pl-PL" sz="3500" dirty="0" smtClean="0"/>
              <a:t>Mieszamy i gotową surówkę mamy. </a:t>
            </a:r>
            <a:endParaRPr lang="pl-PL" sz="3500" dirty="0" smtClean="0"/>
          </a:p>
          <a:p>
            <a:endParaRPr lang="pl-PL" dirty="0"/>
          </a:p>
          <a:p>
            <a:endParaRPr lang="pl-PL" sz="3200" dirty="0" smtClean="0"/>
          </a:p>
          <a:p>
            <a:pPr marL="4763" indent="-4763" algn="ctr">
              <a:buNone/>
            </a:pPr>
            <a:r>
              <a:rPr lang="pl-PL" sz="4800" b="1" dirty="0" smtClean="0"/>
              <a:t>NA ZDROWIE</a:t>
            </a:r>
            <a:endParaRPr lang="pl-PL" sz="4800" b="1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akiet 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67</TotalTime>
  <Words>223</Words>
  <Application>Microsoft Office PowerPoint</Application>
  <PresentationFormat>Pokaz na ekranie (4:3)</PresentationFormat>
  <Paragraphs>55</Paragraphs>
  <Slides>10</Slides>
  <Notes>0</Notes>
  <HiddenSlides>0</HiddenSlides>
  <MMClips>0</MMClips>
  <ScaleCrop>false</ScaleCrop>
  <HeadingPairs>
    <vt:vector size="4" baseType="variant">
      <vt:variant>
        <vt:lpstr>Motyw</vt:lpstr>
      </vt:variant>
      <vt:variant>
        <vt:i4>1</vt:i4>
      </vt:variant>
      <vt:variant>
        <vt:lpstr>Tytuły slajdów</vt:lpstr>
      </vt:variant>
      <vt:variant>
        <vt:i4>10</vt:i4>
      </vt:variant>
    </vt:vector>
  </HeadingPairs>
  <TitlesOfParts>
    <vt:vector size="11" baseType="lpstr">
      <vt:lpstr>Motyw pakietu Office</vt:lpstr>
      <vt:lpstr>Slajd 1</vt:lpstr>
      <vt:lpstr>CO TO SĄ ODPADY?</vt:lpstr>
      <vt:lpstr>CO WYRZUCAMY?</vt:lpstr>
      <vt:lpstr>Część odpadów możemy wykorzystać ponownie</vt:lpstr>
      <vt:lpstr>Slajd 5</vt:lpstr>
      <vt:lpstr>JAK SEGREGOWAĆ ODPADY?</vt:lpstr>
      <vt:lpstr>Co zyskujemy, jak zaczniemy segregować odpady?</vt:lpstr>
      <vt:lpstr>SURÓWKA Z MARCHWI I JABŁKA</vt:lpstr>
      <vt:lpstr>Składniki:</vt:lpstr>
      <vt:lpstr>Przygotowanie: </vt:lpstr>
    </vt:vector>
  </TitlesOfParts>
  <Company>Hewlett-Packard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MY i nasze śmieci</dc:title>
  <dc:creator>Iza</dc:creator>
  <cp:lastModifiedBy>Łukasz Tutak</cp:lastModifiedBy>
  <cp:revision>13</cp:revision>
  <dcterms:created xsi:type="dcterms:W3CDTF">2014-07-20T09:16:15Z</dcterms:created>
  <dcterms:modified xsi:type="dcterms:W3CDTF">2015-06-23T13:12:37Z</dcterms:modified>
</cp:coreProperties>
</file>