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23"/>
  </p:notesMasterIdLst>
  <p:handoutMasterIdLst>
    <p:handoutMasterId r:id="rId24"/>
  </p:handoutMasterIdLst>
  <p:sldIdLst>
    <p:sldId id="269" r:id="rId3"/>
    <p:sldId id="270" r:id="rId4"/>
    <p:sldId id="271" r:id="rId5"/>
    <p:sldId id="275" r:id="rId6"/>
    <p:sldId id="273" r:id="rId7"/>
    <p:sldId id="274" r:id="rId8"/>
    <p:sldId id="281" r:id="rId9"/>
    <p:sldId id="282" r:id="rId10"/>
    <p:sldId id="283" r:id="rId11"/>
    <p:sldId id="284" r:id="rId12"/>
    <p:sldId id="285" r:id="rId13"/>
    <p:sldId id="286" r:id="rId14"/>
    <p:sldId id="279" r:id="rId15"/>
    <p:sldId id="288" r:id="rId16"/>
    <p:sldId id="289" r:id="rId17"/>
    <p:sldId id="290" r:id="rId18"/>
    <p:sldId id="291" r:id="rId19"/>
    <p:sldId id="294" r:id="rId20"/>
    <p:sldId id="292" r:id="rId21"/>
    <p:sldId id="293" r:id="rId22"/>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orient="horz" pos="2496">
          <p15:clr>
            <a:srgbClr val="A4A3A4"/>
          </p15:clr>
        </p15:guide>
        <p15:guide id="3" orient="horz" pos="2880">
          <p15:clr>
            <a:srgbClr val="A4A3A4"/>
          </p15:clr>
        </p15:guide>
        <p15:guide id="4" orient="horz" pos="1056">
          <p15:clr>
            <a:srgbClr val="A4A3A4"/>
          </p15:clr>
        </p15:guide>
        <p15:guide id="5" orient="horz" pos="3888">
          <p15:clr>
            <a:srgbClr val="A4A3A4"/>
          </p15:clr>
        </p15:guide>
        <p15:guide id="6" orient="horz" pos="240">
          <p15:clr>
            <a:srgbClr val="A4A3A4"/>
          </p15:clr>
        </p15:guide>
        <p15:guide id="7" pos="3839">
          <p15:clr>
            <a:srgbClr val="A4A3A4"/>
          </p15:clr>
        </p15:guide>
        <p15:guide id="8" pos="527">
          <p15:clr>
            <a:srgbClr val="A4A3A4"/>
          </p15:clr>
        </p15:guide>
        <p15:guide id="9" pos="815">
          <p15:clr>
            <a:srgbClr val="A4A3A4"/>
          </p15:clr>
        </p15:guide>
        <p15:guide id="10" pos="6863">
          <p15:clr>
            <a:srgbClr val="A4A3A4"/>
          </p15:clr>
        </p15:guide>
        <p15:guide id="11" pos="6143">
          <p15:clr>
            <a:srgbClr val="A4A3A4"/>
          </p15:clr>
        </p15:guide>
        <p15:guide id="12" pos="4703">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69" d="100"/>
          <a:sy n="69" d="100"/>
        </p:scale>
        <p:origin x="-696" y="-108"/>
      </p:cViewPr>
      <p:guideLst>
        <p:guide orient="horz" pos="2160"/>
        <p:guide orient="horz" pos="2496"/>
        <p:guide orient="horz" pos="2880"/>
        <p:guide orient="horz" pos="1056"/>
        <p:guide orient="horz" pos="3888"/>
        <p:guide orient="horz" pos="240"/>
        <p:guide pos="3839"/>
        <p:guide pos="527"/>
        <p:guide pos="815"/>
        <p:guide pos="6863"/>
        <p:guide pos="6143"/>
        <p:guide pos="4703"/>
      </p:guideLst>
    </p:cSldViewPr>
  </p:slideViewPr>
  <p:notesTextViewPr>
    <p:cViewPr>
      <p:scale>
        <a:sx n="1" d="1"/>
        <a:sy n="1" d="1"/>
      </p:scale>
      <p:origin x="0" y="0"/>
    </p:cViewPr>
  </p:notesTextViewPr>
  <p:notesViewPr>
    <p:cSldViewPr>
      <p:cViewPr varScale="1">
        <p:scale>
          <a:sx n="82" d="100"/>
          <a:sy n="82" d="100"/>
        </p:scale>
        <p:origin x="2010"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dirty="0"/>
          </a:p>
        </p:txBody>
      </p:sp>
      <p:sp>
        <p:nvSpPr>
          <p:cNvPr id="3" name="Symbol zastępczy daty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A5A207F-0F91-42F2-96D0-049C6003623B}" type="datetimeFigureOut">
              <a:rPr lang="pl-PL" smtClean="0"/>
              <a:pPr/>
              <a:t>2015-06-24</a:t>
            </a:fld>
            <a:endParaRPr lang="pl-PL" dirty="0"/>
          </a:p>
        </p:txBody>
      </p:sp>
      <p:sp>
        <p:nvSpPr>
          <p:cNvPr id="4" name="Symbol zastępczy stopki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dirty="0"/>
          </a:p>
        </p:txBody>
      </p:sp>
      <p:sp>
        <p:nvSpPr>
          <p:cNvPr id="5" name="Symbol zastępczy numeru slajd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C567D4A-04CB-4EDF-8FB1-342A02FC8EC5}" type="slidenum">
              <a:rPr lang="pl-PL" smtClean="0"/>
              <a:pPr/>
              <a:t>‹#›</a:t>
            </a:fld>
            <a:endParaRPr lang="pl-PL" dirty="0"/>
          </a:p>
        </p:txBody>
      </p:sp>
    </p:spTree>
    <p:extLst>
      <p:ext uri="{BB962C8B-B14F-4D97-AF65-F5344CB8AC3E}">
        <p14:creationId xmlns:p14="http://schemas.microsoft.com/office/powerpoint/2010/main" xmlns="" val="15801253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dirty="0"/>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CC13F5-F2B1-464B-BE8F-27ABFBD2FBDE}" type="datetimeFigureOut">
              <a:rPr lang="pl-PL" smtClean="0"/>
              <a:pPr/>
              <a:t>2015-06-24</a:t>
            </a:fld>
            <a:endParaRPr lang="pl-PL" dirty="0"/>
          </a:p>
        </p:txBody>
      </p:sp>
      <p:sp>
        <p:nvSpPr>
          <p:cNvPr id="4" name="Symbol zastępczy obrazu slajdu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pl-PL" dirty="0"/>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l-PL" dirty="0" smtClean="0"/>
              <a:t>Kliknij, aby edytować style wzorca tekstu</a:t>
            </a:r>
          </a:p>
          <a:p>
            <a:pPr lvl="1"/>
            <a:r>
              <a:rPr lang="pl-PL" dirty="0" smtClean="0"/>
              <a:t>Drugi poziom</a:t>
            </a:r>
          </a:p>
          <a:p>
            <a:pPr lvl="2"/>
            <a:r>
              <a:rPr lang="pl-PL" dirty="0" smtClean="0"/>
              <a:t>Trzeci poziom</a:t>
            </a:r>
          </a:p>
          <a:p>
            <a:pPr lvl="3"/>
            <a:r>
              <a:rPr lang="pl-PL" dirty="0" smtClean="0"/>
              <a:t>Czwarty poziom</a:t>
            </a:r>
          </a:p>
          <a:p>
            <a:pPr lvl="4"/>
            <a:r>
              <a:rPr lang="pl-PL" dirty="0" smtClean="0"/>
              <a:t>Piąty poziom</a:t>
            </a:r>
            <a:endParaRPr lang="pl-PL" dirty="0"/>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dirty="0"/>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61351F-DBB1-4664-ADA9-83BC7CB8848D}" type="slidenum">
              <a:rPr lang="pl-PL" smtClean="0"/>
              <a:pPr/>
              <a:t>‹#›</a:t>
            </a:fld>
            <a:endParaRPr lang="pl-PL" dirty="0"/>
          </a:p>
        </p:txBody>
      </p:sp>
    </p:spTree>
    <p:extLst>
      <p:ext uri="{BB962C8B-B14F-4D97-AF65-F5344CB8AC3E}">
        <p14:creationId xmlns:p14="http://schemas.microsoft.com/office/powerpoint/2010/main" xmlns="" val="364236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1293814" y="990600"/>
            <a:ext cx="8458200" cy="3200400"/>
          </a:xfrm>
        </p:spPr>
        <p:txBody>
          <a:bodyPr>
            <a:normAutofit/>
          </a:bodyPr>
          <a:lstStyle>
            <a:lvl1pPr>
              <a:defRPr sz="6000"/>
            </a:lvl1pPr>
          </a:lstStyle>
          <a:p>
            <a:r>
              <a:rPr lang="pl-PL" noProof="0" smtClean="0"/>
              <a:t>Kliknij, aby edytować styl</a:t>
            </a:r>
            <a:endParaRPr lang="pl-PL" noProof="0" dirty="0"/>
          </a:p>
        </p:txBody>
      </p:sp>
      <p:sp>
        <p:nvSpPr>
          <p:cNvPr id="3" name="Podtytuł 2"/>
          <p:cNvSpPr>
            <a:spLocks noGrp="1"/>
          </p:cNvSpPr>
          <p:nvPr>
            <p:ph type="subTitle" idx="1"/>
          </p:nvPr>
        </p:nvSpPr>
        <p:spPr>
          <a:xfrm>
            <a:off x="1293813" y="4267200"/>
            <a:ext cx="8458200" cy="1371600"/>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noProof="0" smtClean="0"/>
              <a:t>Kliknij, aby edytować styl wzorca podtytułu</a:t>
            </a:r>
            <a:endParaRPr lang="pl-PL" noProof="0" dirty="0"/>
          </a:p>
        </p:txBody>
      </p:sp>
      <p:sp>
        <p:nvSpPr>
          <p:cNvPr id="4" name="Symbol zastępczy daty 3"/>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5" name="Symbol zastępczy stopki 4"/>
          <p:cNvSpPr>
            <a:spLocks noGrp="1"/>
          </p:cNvSpPr>
          <p:nvPr>
            <p:ph type="ftr" sz="quarter" idx="11"/>
          </p:nvPr>
        </p:nvSpPr>
        <p:spPr/>
        <p:txBody>
          <a:bodyPr/>
          <a:lstStyle/>
          <a:p>
            <a:endParaRPr lang="pl-PL" noProof="0" dirty="0"/>
          </a:p>
        </p:txBody>
      </p:sp>
      <p:sp>
        <p:nvSpPr>
          <p:cNvPr id="6" name="Symbol zastępczy numeru slajdu 5"/>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241353811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noProof="0" smtClean="0"/>
              <a:t>Kliknij, aby edytować styl</a:t>
            </a:r>
            <a:endParaRPr lang="pl-PL" noProof="0" dirty="0"/>
          </a:p>
        </p:txBody>
      </p:sp>
      <p:sp>
        <p:nvSpPr>
          <p:cNvPr id="3" name="Symbol zastępczy zawartości 2"/>
          <p:cNvSpPr>
            <a:spLocks noGrp="1"/>
          </p:cNvSpPr>
          <p:nvPr>
            <p:ph idx="1"/>
          </p:nvPr>
        </p:nvSpPr>
        <p:spPr/>
        <p:txBody>
          <a:bodyPr/>
          <a:lstStyle>
            <a:lvl5pPr>
              <a:defRPr/>
            </a:lvl5pPr>
            <a:lvl6pPr>
              <a:defRPr/>
            </a:lvl6pPr>
            <a:lvl7pPr>
              <a:defRPr/>
            </a:lvl7pPr>
            <a:lvl8pPr>
              <a:defRPr/>
            </a:lvl8pPr>
            <a:lvl9pPr>
              <a:defRPr/>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4" name="Symbol zastępczy daty 3"/>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5" name="Symbol zastępczy stopki 4"/>
          <p:cNvSpPr>
            <a:spLocks noGrp="1"/>
          </p:cNvSpPr>
          <p:nvPr>
            <p:ph type="ftr" sz="quarter" idx="11"/>
          </p:nvPr>
        </p:nvSpPr>
        <p:spPr/>
        <p:txBody>
          <a:bodyPr/>
          <a:lstStyle/>
          <a:p>
            <a:endParaRPr lang="pl-PL" noProof="0" dirty="0"/>
          </a:p>
        </p:txBody>
      </p:sp>
      <p:sp>
        <p:nvSpPr>
          <p:cNvPr id="6" name="Symbol zastępczy numeru slajdu 5"/>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159476888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1293813" y="2057400"/>
            <a:ext cx="8458201" cy="2666999"/>
          </a:xfrm>
        </p:spPr>
        <p:txBody>
          <a:bodyPr anchor="b">
            <a:normAutofit/>
          </a:bodyPr>
          <a:lstStyle>
            <a:lvl1pPr algn="l">
              <a:defRPr sz="4800" b="0" i="0" cap="none" baseline="0"/>
            </a:lvl1pPr>
          </a:lstStyle>
          <a:p>
            <a:r>
              <a:rPr lang="pl-PL" noProof="0" smtClean="0"/>
              <a:t>Kliknij, aby edytować styl</a:t>
            </a:r>
            <a:endParaRPr lang="pl-PL" noProof="0" dirty="0"/>
          </a:p>
        </p:txBody>
      </p:sp>
      <p:sp>
        <p:nvSpPr>
          <p:cNvPr id="3" name="Symbol zastępczy tekstu 2"/>
          <p:cNvSpPr>
            <a:spLocks noGrp="1"/>
          </p:cNvSpPr>
          <p:nvPr>
            <p:ph type="body" idx="1"/>
          </p:nvPr>
        </p:nvSpPr>
        <p:spPr>
          <a:xfrm>
            <a:off x="1293813" y="4876800"/>
            <a:ext cx="8458201" cy="1143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noProof="0" smtClean="0"/>
              <a:t>Kliknij, aby edytować style wzorca tekstu</a:t>
            </a:r>
          </a:p>
        </p:txBody>
      </p:sp>
      <p:sp>
        <p:nvSpPr>
          <p:cNvPr id="4" name="Symbol zastępczy daty 3"/>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5" name="Symbol zastępczy stopki 4"/>
          <p:cNvSpPr>
            <a:spLocks noGrp="1"/>
          </p:cNvSpPr>
          <p:nvPr>
            <p:ph type="ftr" sz="quarter" idx="11"/>
          </p:nvPr>
        </p:nvSpPr>
        <p:spPr/>
        <p:txBody>
          <a:bodyPr/>
          <a:lstStyle/>
          <a:p>
            <a:endParaRPr lang="pl-PL" noProof="0" dirty="0"/>
          </a:p>
        </p:txBody>
      </p:sp>
      <p:sp>
        <p:nvSpPr>
          <p:cNvPr id="6" name="Symbol zastępczy numeru slajdu 5"/>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337862013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noProof="0" smtClean="0"/>
              <a:t>Kliknij, aby edytować styl</a:t>
            </a:r>
            <a:endParaRPr lang="pl-PL" noProof="0" dirty="0"/>
          </a:p>
        </p:txBody>
      </p:sp>
      <p:sp>
        <p:nvSpPr>
          <p:cNvPr id="3" name="Symbol zastępczy zawartości 2"/>
          <p:cNvSpPr>
            <a:spLocks noGrp="1"/>
          </p:cNvSpPr>
          <p:nvPr>
            <p:ph sz="half" idx="1"/>
          </p:nvPr>
        </p:nvSpPr>
        <p:spPr>
          <a:xfrm>
            <a:off x="1293812" y="1676400"/>
            <a:ext cx="4700016" cy="4495800"/>
          </a:xfrm>
        </p:spPr>
        <p:txBody>
          <a:bodyPr>
            <a:normAutofit/>
          </a:bodyPr>
          <a:lstStyle>
            <a:lvl1pPr>
              <a:defRPr sz="24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4" name="Symbol zastępczy zawartości 3"/>
          <p:cNvSpPr>
            <a:spLocks noGrp="1"/>
          </p:cNvSpPr>
          <p:nvPr>
            <p:ph sz="half" idx="2"/>
          </p:nvPr>
        </p:nvSpPr>
        <p:spPr>
          <a:xfrm>
            <a:off x="6202035" y="1676401"/>
            <a:ext cx="4700016" cy="4495800"/>
          </a:xfrm>
        </p:spPr>
        <p:txBody>
          <a:bodyPr>
            <a:normAutofit/>
          </a:bodyPr>
          <a:lstStyle>
            <a:lvl1pPr>
              <a:defRPr sz="24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5" name="Symbol zastępczy daty 4"/>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6" name="Symbol zastępczy stopki 5"/>
          <p:cNvSpPr>
            <a:spLocks noGrp="1"/>
          </p:cNvSpPr>
          <p:nvPr>
            <p:ph type="ftr" sz="quarter" idx="11"/>
          </p:nvPr>
        </p:nvSpPr>
        <p:spPr/>
        <p:txBody>
          <a:bodyPr/>
          <a:lstStyle/>
          <a:p>
            <a:endParaRPr lang="pl-PL" noProof="0" dirty="0"/>
          </a:p>
        </p:txBody>
      </p:sp>
      <p:sp>
        <p:nvSpPr>
          <p:cNvPr id="7" name="Symbol zastępczy numeru slajdu 6"/>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310746212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1293813" y="381000"/>
            <a:ext cx="9601200" cy="1143000"/>
          </a:xfrm>
        </p:spPr>
        <p:txBody>
          <a:bodyPr/>
          <a:lstStyle>
            <a:lvl1pPr>
              <a:defRPr/>
            </a:lvl1pPr>
          </a:lstStyle>
          <a:p>
            <a:r>
              <a:rPr lang="pl-PL" noProof="0" smtClean="0"/>
              <a:t>Kliknij, aby edytować styl</a:t>
            </a:r>
            <a:endParaRPr lang="pl-PL" noProof="0" dirty="0"/>
          </a:p>
        </p:txBody>
      </p:sp>
      <p:sp>
        <p:nvSpPr>
          <p:cNvPr id="3" name="Symbol zastępczy tekstu 2"/>
          <p:cNvSpPr>
            <a:spLocks noGrp="1"/>
          </p:cNvSpPr>
          <p:nvPr>
            <p:ph type="body" idx="1"/>
          </p:nvPr>
        </p:nvSpPr>
        <p:spPr>
          <a:xfrm>
            <a:off x="1293813" y="1676399"/>
            <a:ext cx="4701142" cy="762001"/>
          </a:xfrm>
        </p:spPr>
        <p:txBody>
          <a:bodyPr anchor="ctr">
            <a:noAutofit/>
          </a:bodyP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noProof="0" smtClean="0"/>
              <a:t>Kliknij, aby edytować style wzorca tekstu</a:t>
            </a:r>
          </a:p>
        </p:txBody>
      </p:sp>
      <p:sp>
        <p:nvSpPr>
          <p:cNvPr id="4" name="Symbol zastępczy zawartości 3"/>
          <p:cNvSpPr>
            <a:spLocks noGrp="1"/>
          </p:cNvSpPr>
          <p:nvPr>
            <p:ph sz="half" idx="2"/>
          </p:nvPr>
        </p:nvSpPr>
        <p:spPr>
          <a:xfrm>
            <a:off x="1293813" y="2516457"/>
            <a:ext cx="4701142" cy="3655743"/>
          </a:xfrm>
        </p:spPr>
        <p:txBody>
          <a:bodyPr/>
          <a:lstStyle>
            <a:lvl1pPr>
              <a:defRPr sz="22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5" name="Symbol zastępczy tekstu 4"/>
          <p:cNvSpPr>
            <a:spLocks noGrp="1"/>
          </p:cNvSpPr>
          <p:nvPr>
            <p:ph type="body" sz="quarter" idx="3"/>
          </p:nvPr>
        </p:nvSpPr>
        <p:spPr>
          <a:xfrm>
            <a:off x="6191754" y="1676399"/>
            <a:ext cx="4703259" cy="762001"/>
          </a:xfrm>
        </p:spPr>
        <p:txBody>
          <a:bodyPr anchor="ctr">
            <a:noAutofit/>
          </a:bodyP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noProof="0" smtClean="0"/>
              <a:t>Kliknij, aby edytować style wzorca tekstu</a:t>
            </a:r>
          </a:p>
        </p:txBody>
      </p:sp>
      <p:sp>
        <p:nvSpPr>
          <p:cNvPr id="6" name="Symbol zastępczy zawartości 5"/>
          <p:cNvSpPr>
            <a:spLocks noGrp="1"/>
          </p:cNvSpPr>
          <p:nvPr>
            <p:ph sz="quarter" idx="4"/>
          </p:nvPr>
        </p:nvSpPr>
        <p:spPr>
          <a:xfrm>
            <a:off x="6191754" y="2516457"/>
            <a:ext cx="4703259" cy="3655743"/>
          </a:xfrm>
        </p:spPr>
        <p:txBody>
          <a:bodyPr/>
          <a:lstStyle>
            <a:lvl1pPr>
              <a:defRPr sz="22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7" name="Symbol zastępczy daty 6"/>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8" name="Symbol zastępczy stopki 7"/>
          <p:cNvSpPr>
            <a:spLocks noGrp="1"/>
          </p:cNvSpPr>
          <p:nvPr>
            <p:ph type="ftr" sz="quarter" idx="11"/>
          </p:nvPr>
        </p:nvSpPr>
        <p:spPr/>
        <p:txBody>
          <a:bodyPr/>
          <a:lstStyle/>
          <a:p>
            <a:endParaRPr lang="pl-PL" noProof="0" dirty="0"/>
          </a:p>
        </p:txBody>
      </p:sp>
      <p:sp>
        <p:nvSpPr>
          <p:cNvPr id="9" name="Symbol zastępczy numeru slajdu 8"/>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168855271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noProof="0" smtClean="0"/>
              <a:t>Kliknij, aby edytować styl</a:t>
            </a:r>
            <a:endParaRPr lang="pl-PL" noProof="0" dirty="0"/>
          </a:p>
        </p:txBody>
      </p:sp>
      <p:sp>
        <p:nvSpPr>
          <p:cNvPr id="3" name="Symbol zastępczy daty 2"/>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4" name="Symbol zastępczy stopki 3"/>
          <p:cNvSpPr>
            <a:spLocks noGrp="1"/>
          </p:cNvSpPr>
          <p:nvPr>
            <p:ph type="ftr" sz="quarter" idx="11"/>
          </p:nvPr>
        </p:nvSpPr>
        <p:spPr/>
        <p:txBody>
          <a:bodyPr/>
          <a:lstStyle/>
          <a:p>
            <a:endParaRPr lang="pl-PL" noProof="0" dirty="0"/>
          </a:p>
        </p:txBody>
      </p:sp>
      <p:sp>
        <p:nvSpPr>
          <p:cNvPr id="5" name="Symbol zastępczy numeru slajdu 4"/>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326159579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3" name="Symbol zastępczy stopki 2"/>
          <p:cNvSpPr>
            <a:spLocks noGrp="1"/>
          </p:cNvSpPr>
          <p:nvPr>
            <p:ph type="ftr" sz="quarter" idx="11"/>
          </p:nvPr>
        </p:nvSpPr>
        <p:spPr/>
        <p:txBody>
          <a:bodyPr/>
          <a:lstStyle/>
          <a:p>
            <a:endParaRPr lang="pl-PL" noProof="0" dirty="0"/>
          </a:p>
        </p:txBody>
      </p:sp>
      <p:sp>
        <p:nvSpPr>
          <p:cNvPr id="4" name="Symbol zastępczy numeru slajdu 3"/>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74339945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7770811" y="1676400"/>
            <a:ext cx="3810000" cy="2438400"/>
          </a:xfrm>
        </p:spPr>
        <p:txBody>
          <a:bodyPr anchor="b">
            <a:normAutofit/>
          </a:bodyPr>
          <a:lstStyle>
            <a:lvl1pPr algn="l">
              <a:defRPr sz="3200" b="0"/>
            </a:lvl1pPr>
          </a:lstStyle>
          <a:p>
            <a:r>
              <a:rPr lang="pl-PL" noProof="0" smtClean="0"/>
              <a:t>Kliknij, aby edytować styl</a:t>
            </a:r>
            <a:endParaRPr lang="pl-PL" noProof="0" dirty="0"/>
          </a:p>
        </p:txBody>
      </p:sp>
      <p:sp>
        <p:nvSpPr>
          <p:cNvPr id="3" name="Symbol zastępczy zawartości 2"/>
          <p:cNvSpPr>
            <a:spLocks noGrp="1"/>
          </p:cNvSpPr>
          <p:nvPr>
            <p:ph idx="1"/>
          </p:nvPr>
        </p:nvSpPr>
        <p:spPr>
          <a:xfrm>
            <a:off x="1293813" y="685800"/>
            <a:ext cx="61722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4" name="Symbol zastępczy tekstu 3"/>
          <p:cNvSpPr>
            <a:spLocks noGrp="1"/>
          </p:cNvSpPr>
          <p:nvPr>
            <p:ph type="body" sz="half" idx="2"/>
          </p:nvPr>
        </p:nvSpPr>
        <p:spPr>
          <a:xfrm>
            <a:off x="7770811" y="4191000"/>
            <a:ext cx="3810000" cy="15240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noProof="0" smtClean="0"/>
              <a:t>Kliknij, aby edytować style wzorca tekstu</a:t>
            </a:r>
          </a:p>
        </p:txBody>
      </p:sp>
      <p:sp>
        <p:nvSpPr>
          <p:cNvPr id="5" name="Symbol zastępczy daty 4"/>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6" name="Symbol zastępczy stopki 5"/>
          <p:cNvSpPr>
            <a:spLocks noGrp="1"/>
          </p:cNvSpPr>
          <p:nvPr>
            <p:ph type="ftr" sz="quarter" idx="11"/>
          </p:nvPr>
        </p:nvSpPr>
        <p:spPr/>
        <p:txBody>
          <a:bodyPr/>
          <a:lstStyle/>
          <a:p>
            <a:endParaRPr lang="pl-PL" noProof="0" dirty="0"/>
          </a:p>
        </p:txBody>
      </p:sp>
      <p:sp>
        <p:nvSpPr>
          <p:cNvPr id="7" name="Symbol zastępczy numeru slajdu 6"/>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82885856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7770812" y="1676400"/>
            <a:ext cx="3810000" cy="2438400"/>
          </a:xfrm>
        </p:spPr>
        <p:txBody>
          <a:bodyPr anchor="b">
            <a:noAutofit/>
          </a:bodyPr>
          <a:lstStyle>
            <a:lvl1pPr algn="l">
              <a:defRPr sz="3200" b="0"/>
            </a:lvl1pPr>
          </a:lstStyle>
          <a:p>
            <a:r>
              <a:rPr lang="pl-PL" noProof="0" smtClean="0"/>
              <a:t>Kliknij, aby edytować styl</a:t>
            </a:r>
            <a:endParaRPr lang="pl-PL" noProof="0" dirty="0"/>
          </a:p>
        </p:txBody>
      </p:sp>
      <p:sp>
        <p:nvSpPr>
          <p:cNvPr id="3" name="Symbol zastępczy obrazu 2"/>
          <p:cNvSpPr>
            <a:spLocks noGrp="1"/>
          </p:cNvSpPr>
          <p:nvPr>
            <p:ph type="pic" idx="1"/>
          </p:nvPr>
        </p:nvSpPr>
        <p:spPr>
          <a:xfrm>
            <a:off x="1522412" y="0"/>
            <a:ext cx="5943601" cy="6858000"/>
          </a:xfr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noProof="0" smtClean="0"/>
              <a:t>Kliknij ikonę, aby dodać obraz</a:t>
            </a:r>
            <a:endParaRPr lang="pl-PL" noProof="0" dirty="0"/>
          </a:p>
        </p:txBody>
      </p:sp>
      <p:sp>
        <p:nvSpPr>
          <p:cNvPr id="4" name="Symbol zastępczy tekstu 3"/>
          <p:cNvSpPr>
            <a:spLocks noGrp="1"/>
          </p:cNvSpPr>
          <p:nvPr>
            <p:ph type="body" sz="half" idx="2"/>
          </p:nvPr>
        </p:nvSpPr>
        <p:spPr>
          <a:xfrm>
            <a:off x="7770812" y="4191000"/>
            <a:ext cx="3810000" cy="15240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noProof="0" smtClean="0"/>
              <a:t>Kliknij, aby edytować style wzorca tekstu</a:t>
            </a:r>
          </a:p>
        </p:txBody>
      </p:sp>
    </p:spTree>
    <p:extLst>
      <p:ext uri="{BB962C8B-B14F-4D97-AF65-F5344CB8AC3E}">
        <p14:creationId xmlns:p14="http://schemas.microsoft.com/office/powerpoint/2010/main" xmlns="" val="38394903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noProof="0" smtClean="0"/>
              <a:t>Kliknij, aby edytować styl</a:t>
            </a:r>
            <a:endParaRPr lang="pl-PL" noProof="0" dirty="0"/>
          </a:p>
        </p:txBody>
      </p:sp>
      <p:sp>
        <p:nvSpPr>
          <p:cNvPr id="3" name="Symbol zastępczy tytułu pionowego 2"/>
          <p:cNvSpPr>
            <a:spLocks noGrp="1"/>
          </p:cNvSpPr>
          <p:nvPr>
            <p:ph type="body" orient="vert" idx="1"/>
          </p:nvPr>
        </p:nvSpPr>
        <p:spPr/>
        <p:txBody>
          <a:bodyPr vert="eaVert"/>
          <a:lstStyle>
            <a:lvl5pPr>
              <a:defRPr/>
            </a:lvl5pPr>
            <a:lvl6pPr marL="1600200">
              <a:defRPr/>
            </a:lvl6pPr>
            <a:lvl7pPr marL="1874520">
              <a:defRPr/>
            </a:lvl7pPr>
            <a:lvl8pPr marL="2148840">
              <a:defRPr/>
            </a:lvl8pPr>
            <a:lvl9pPr marL="2423160">
              <a:defRPr/>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4" name="Symbol zastępczy daty 3"/>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5" name="Symbol zastępczy stopki 4"/>
          <p:cNvSpPr>
            <a:spLocks noGrp="1"/>
          </p:cNvSpPr>
          <p:nvPr>
            <p:ph type="ftr" sz="quarter" idx="11"/>
          </p:nvPr>
        </p:nvSpPr>
        <p:spPr/>
        <p:txBody>
          <a:bodyPr/>
          <a:lstStyle/>
          <a:p>
            <a:endParaRPr lang="pl-PL" noProof="0" dirty="0"/>
          </a:p>
        </p:txBody>
      </p:sp>
      <p:sp>
        <p:nvSpPr>
          <p:cNvPr id="6" name="Symbol zastępczy numeru slajdu 5"/>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285757570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9752014" y="381000"/>
            <a:ext cx="1904998" cy="5791200"/>
          </a:xfrm>
        </p:spPr>
        <p:txBody>
          <a:bodyPr vert="eaVert"/>
          <a:lstStyle/>
          <a:p>
            <a:r>
              <a:rPr lang="pl-PL" noProof="0" smtClean="0"/>
              <a:t>Kliknij, aby edytować styl</a:t>
            </a:r>
            <a:endParaRPr lang="pl-PL" noProof="0" dirty="0"/>
          </a:p>
        </p:txBody>
      </p:sp>
      <p:sp>
        <p:nvSpPr>
          <p:cNvPr id="3" name="Symbol zastępczy tytułu pionowego 2"/>
          <p:cNvSpPr>
            <a:spLocks noGrp="1"/>
          </p:cNvSpPr>
          <p:nvPr>
            <p:ph type="body" orient="vert" idx="1"/>
          </p:nvPr>
        </p:nvSpPr>
        <p:spPr>
          <a:xfrm>
            <a:off x="1293814" y="381000"/>
            <a:ext cx="8305800" cy="5791200"/>
          </a:xfrm>
        </p:spPr>
        <p:txBody>
          <a:bodyPr vert="eaVert"/>
          <a:lstStyle>
            <a:lvl5pPr>
              <a:defRPr/>
            </a:lvl5pPr>
            <a:lvl6pPr>
              <a:defRPr/>
            </a:lvl6pPr>
            <a:lvl7pPr>
              <a:defRPr/>
            </a:lvl7pPr>
            <a:lvl8pPr>
              <a:defRPr/>
            </a:lvl8pPr>
            <a:lvl9pPr>
              <a:defRPr/>
            </a:lvl9p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dirty="0"/>
          </a:p>
        </p:txBody>
      </p:sp>
      <p:sp>
        <p:nvSpPr>
          <p:cNvPr id="4" name="Symbol zastępczy daty 3"/>
          <p:cNvSpPr>
            <a:spLocks noGrp="1"/>
          </p:cNvSpPr>
          <p:nvPr>
            <p:ph type="dt" sz="half" idx="10"/>
          </p:nvPr>
        </p:nvSpPr>
        <p:spPr/>
        <p:txBody>
          <a:bodyPr/>
          <a:lstStyle/>
          <a:p>
            <a:fld id="{3CD9712D-992A-4AB1-A5C2-575F75921AA2}" type="datetimeFigureOut">
              <a:rPr lang="pl-PL" noProof="0" smtClean="0"/>
              <a:pPr/>
              <a:t>2015-06-24</a:t>
            </a:fld>
            <a:endParaRPr lang="pl-PL" noProof="0" dirty="0"/>
          </a:p>
        </p:txBody>
      </p:sp>
      <p:sp>
        <p:nvSpPr>
          <p:cNvPr id="5" name="Symbol zastępczy stopki 4"/>
          <p:cNvSpPr>
            <a:spLocks noGrp="1"/>
          </p:cNvSpPr>
          <p:nvPr>
            <p:ph type="ftr" sz="quarter" idx="11"/>
          </p:nvPr>
        </p:nvSpPr>
        <p:spPr/>
        <p:txBody>
          <a:bodyPr/>
          <a:lstStyle/>
          <a:p>
            <a:endParaRPr lang="pl-PL" noProof="0" dirty="0"/>
          </a:p>
        </p:txBody>
      </p:sp>
      <p:sp>
        <p:nvSpPr>
          <p:cNvPr id="6" name="Symbol zastępczy numeru slajdu 5"/>
          <p:cNvSpPr>
            <a:spLocks noGrp="1"/>
          </p:cNvSpPr>
          <p:nvPr>
            <p:ph type="sldNum" sz="quarter" idx="12"/>
          </p:nvPr>
        </p:nvSpPr>
        <p:spPr/>
        <p:txBody>
          <a:body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213226487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Prostokąt 6"/>
          <p:cNvSpPr/>
          <p:nvPr/>
        </p:nvSpPr>
        <p:spPr>
          <a:xfrm>
            <a:off x="836614" y="0"/>
            <a:ext cx="11352212" cy="6858000"/>
          </a:xfrm>
          <a:prstGeom prst="rect">
            <a:avLst/>
          </a:prstGeom>
          <a:gradFill>
            <a:gsLst>
              <a:gs pos="0">
                <a:schemeClr val="bg1">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noProof="0" dirty="0"/>
          </a:p>
        </p:txBody>
      </p:sp>
      <p:sp>
        <p:nvSpPr>
          <p:cNvPr id="2" name="Symbol zastępczy tytułu 1"/>
          <p:cNvSpPr>
            <a:spLocks noGrp="1"/>
          </p:cNvSpPr>
          <p:nvPr>
            <p:ph type="title"/>
          </p:nvPr>
        </p:nvSpPr>
        <p:spPr>
          <a:xfrm>
            <a:off x="1293813" y="381000"/>
            <a:ext cx="9601200" cy="1143000"/>
          </a:xfrm>
          <a:prstGeom prst="rect">
            <a:avLst/>
          </a:prstGeom>
        </p:spPr>
        <p:txBody>
          <a:bodyPr vert="horz" lIns="91440" tIns="45720" rIns="91440" bIns="45720" rtlCol="0" anchor="b">
            <a:normAutofit/>
          </a:bodyPr>
          <a:lstStyle/>
          <a:p>
            <a:r>
              <a:rPr lang="pl-PL" noProof="0" dirty="0" smtClean="0"/>
              <a:t>Kliknij, aby edytować styl</a:t>
            </a:r>
            <a:endParaRPr lang="pl-PL" noProof="0" dirty="0"/>
          </a:p>
        </p:txBody>
      </p:sp>
      <p:sp>
        <p:nvSpPr>
          <p:cNvPr id="3" name="Symbol zastępczy tekstu 2"/>
          <p:cNvSpPr>
            <a:spLocks noGrp="1"/>
          </p:cNvSpPr>
          <p:nvPr>
            <p:ph type="body" idx="1"/>
          </p:nvPr>
        </p:nvSpPr>
        <p:spPr>
          <a:xfrm>
            <a:off x="1293813" y="1676400"/>
            <a:ext cx="9601200" cy="4495800"/>
          </a:xfrm>
          <a:prstGeom prst="rect">
            <a:avLst/>
          </a:prstGeom>
        </p:spPr>
        <p:txBody>
          <a:bodyPr vert="horz" lIns="91440" tIns="45720" rIns="91440" bIns="45720" rtlCol="0">
            <a:normAutofit/>
          </a:bodyPr>
          <a:lstStyle/>
          <a:p>
            <a:pPr lvl="0"/>
            <a:r>
              <a:rPr lang="pl-PL" noProof="0" dirty="0" smtClean="0"/>
              <a:t>Kliknij, aby edytować style wzorca tekstu</a:t>
            </a:r>
          </a:p>
          <a:p>
            <a:pPr lvl="1"/>
            <a:r>
              <a:rPr lang="pl-PL" noProof="0" dirty="0" smtClean="0"/>
              <a:t>Drugi poziom</a:t>
            </a:r>
          </a:p>
          <a:p>
            <a:pPr lvl="2"/>
            <a:r>
              <a:rPr lang="pl-PL" noProof="0" dirty="0" smtClean="0"/>
              <a:t>Trzeci poziom</a:t>
            </a:r>
          </a:p>
          <a:p>
            <a:pPr lvl="3"/>
            <a:r>
              <a:rPr lang="pl-PL" noProof="0" dirty="0" smtClean="0"/>
              <a:t>Czwarty poziom</a:t>
            </a:r>
          </a:p>
          <a:p>
            <a:pPr lvl="4"/>
            <a:r>
              <a:rPr lang="pl-PL" noProof="0" dirty="0" smtClean="0"/>
              <a:t>Piąty poziom</a:t>
            </a:r>
            <a:endParaRPr lang="pl-PL" noProof="0" dirty="0"/>
          </a:p>
        </p:txBody>
      </p:sp>
      <p:sp>
        <p:nvSpPr>
          <p:cNvPr id="4" name="Symbol zastępczy daty 3"/>
          <p:cNvSpPr>
            <a:spLocks noGrp="1"/>
          </p:cNvSpPr>
          <p:nvPr>
            <p:ph type="dt" sz="half" idx="2"/>
          </p:nvPr>
        </p:nvSpPr>
        <p:spPr>
          <a:xfrm>
            <a:off x="1271781" y="6356351"/>
            <a:ext cx="2844059" cy="365125"/>
          </a:xfrm>
          <a:prstGeom prst="rect">
            <a:avLst/>
          </a:prstGeom>
        </p:spPr>
        <p:txBody>
          <a:bodyPr vert="horz" lIns="91440" tIns="45720" rIns="91440" bIns="45720" rtlCol="0" anchor="ctr"/>
          <a:lstStyle>
            <a:lvl1pPr algn="l">
              <a:defRPr sz="900">
                <a:solidFill>
                  <a:schemeClr val="tx1">
                    <a:lumMod val="90000"/>
                    <a:lumOff val="10000"/>
                  </a:schemeClr>
                </a:solidFill>
              </a:defRPr>
            </a:lvl1pPr>
          </a:lstStyle>
          <a:p>
            <a:fld id="{3CD9712D-992A-4AB1-A5C2-575F75921AA2}" type="datetimeFigureOut">
              <a:rPr lang="pl-PL" noProof="0" smtClean="0"/>
              <a:pPr/>
              <a:t>2015-06-24</a:t>
            </a:fld>
            <a:endParaRPr lang="pl-PL" noProof="0" dirty="0"/>
          </a:p>
        </p:txBody>
      </p:sp>
      <p:sp>
        <p:nvSpPr>
          <p:cNvPr id="5" name="Symbol zastępczy stopki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900">
                <a:solidFill>
                  <a:schemeClr val="tx1">
                    <a:lumMod val="90000"/>
                    <a:lumOff val="10000"/>
                  </a:schemeClr>
                </a:solidFill>
              </a:defRPr>
            </a:lvl1pPr>
          </a:lstStyle>
          <a:p>
            <a:endParaRPr lang="pl-PL" noProof="0" dirty="0"/>
          </a:p>
        </p:txBody>
      </p:sp>
      <p:sp>
        <p:nvSpPr>
          <p:cNvPr id="6" name="Symbol zastępczy numeru slajdu 5"/>
          <p:cNvSpPr>
            <a:spLocks noGrp="1"/>
          </p:cNvSpPr>
          <p:nvPr>
            <p:ph type="sldNum" sz="quarter" idx="4"/>
          </p:nvPr>
        </p:nvSpPr>
        <p:spPr>
          <a:xfrm>
            <a:off x="8051225" y="6356351"/>
            <a:ext cx="2844059" cy="365125"/>
          </a:xfrm>
          <a:prstGeom prst="rect">
            <a:avLst/>
          </a:prstGeom>
        </p:spPr>
        <p:txBody>
          <a:bodyPr vert="horz" lIns="91440" tIns="45720" rIns="91440" bIns="45720" rtlCol="0" anchor="ctr"/>
          <a:lstStyle>
            <a:lvl1pPr algn="r">
              <a:defRPr sz="900">
                <a:solidFill>
                  <a:schemeClr val="tx1">
                    <a:lumMod val="90000"/>
                    <a:lumOff val="10000"/>
                  </a:schemeClr>
                </a:solidFill>
              </a:defRPr>
            </a:lvl1pPr>
          </a:lstStyle>
          <a:p>
            <a:fld id="{81FEFA0A-2F20-4B60-98C6-5FFDA469AA1C}" type="slidenum">
              <a:rPr lang="pl-PL" noProof="0" smtClean="0"/>
              <a:pPr/>
              <a:t>‹#›</a:t>
            </a:fld>
            <a:endParaRPr lang="pl-PL" noProof="0" dirty="0"/>
          </a:p>
        </p:txBody>
      </p:sp>
    </p:spTree>
    <p:extLst>
      <p:ext uri="{BB962C8B-B14F-4D97-AF65-F5344CB8AC3E}">
        <p14:creationId xmlns:p14="http://schemas.microsoft.com/office/powerpoint/2010/main" xmlns="" val="3528721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3838" indent="-228600" algn="l" defTabSz="914400" rtl="0" eaLnBrk="1" latinLnBrk="0" hangingPunct="1">
        <a:lnSpc>
          <a:spcPct val="90000"/>
        </a:lnSpc>
        <a:spcBef>
          <a:spcPts val="1600"/>
        </a:spcBef>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5pPr>
      <a:lvl6pPr marL="160020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7pPr>
      <a:lvl8pPr marL="214884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8pPr>
      <a:lvl9pPr marL="242316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wm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pl.wikipedia.org/wiki/Antarktyda"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ytuł 1"/>
          <p:cNvSpPr>
            <a:spLocks noGrp="1"/>
          </p:cNvSpPr>
          <p:nvPr>
            <p:ph type="title"/>
          </p:nvPr>
        </p:nvSpPr>
        <p:spPr>
          <a:xfrm>
            <a:off x="261764" y="829444"/>
            <a:ext cx="5760640" cy="1143000"/>
          </a:xfrm>
        </p:spPr>
        <p:txBody>
          <a:bodyPr>
            <a:normAutofit/>
          </a:bodyPr>
          <a:lstStyle/>
          <a:p>
            <a:r>
              <a:rPr lang="pl-PL" sz="5400" b="1" dirty="0" smtClean="0">
                <a:solidFill>
                  <a:schemeClr val="accent1">
                    <a:lumMod val="50000"/>
                  </a:schemeClr>
                </a:solidFill>
                <a:latin typeface="Arial Black" pitchFamily="34" charset="0"/>
              </a:rPr>
              <a:t>ANTARKTYDA</a:t>
            </a:r>
            <a:endParaRPr lang="pl-PL" sz="5400" dirty="0">
              <a:solidFill>
                <a:schemeClr val="accent1">
                  <a:lumMod val="50000"/>
                </a:schemeClr>
              </a:solidFill>
              <a:latin typeface="Arial Black" pitchFamily="34" charset="0"/>
            </a:endParaRPr>
          </a:p>
        </p:txBody>
      </p:sp>
      <p:pic>
        <p:nvPicPr>
          <p:cNvPr id="4" name="Symbol zastępczy zawartości 3"/>
          <p:cNvPicPr>
            <a:picLocks noGrp="1" noChangeAspect="1"/>
          </p:cNvPicPr>
          <p:nvPr>
            <p:ph idx="1"/>
          </p:nvPr>
        </p:nvPicPr>
        <p:blipFill>
          <a:blip r:embed="rId2" cstate="print"/>
          <a:stretch>
            <a:fillRect/>
          </a:stretch>
        </p:blipFill>
        <p:spPr>
          <a:xfrm>
            <a:off x="5590356" y="188640"/>
            <a:ext cx="6826765" cy="4978572"/>
          </a:xfrm>
          <a:prstGeom prst="rect">
            <a:avLst/>
          </a:prstGeom>
        </p:spPr>
      </p:pic>
      <p:pic>
        <p:nvPicPr>
          <p:cNvPr id="5" name="Obraz 4"/>
          <p:cNvPicPr>
            <a:picLocks noChangeAspect="1"/>
          </p:cNvPicPr>
          <p:nvPr/>
        </p:nvPicPr>
        <p:blipFill>
          <a:blip r:embed="rId3" cstate="print"/>
          <a:stretch>
            <a:fillRect/>
          </a:stretch>
        </p:blipFill>
        <p:spPr>
          <a:xfrm>
            <a:off x="-242292" y="1988840"/>
            <a:ext cx="6489722" cy="4719796"/>
          </a:xfrm>
          <a:prstGeom prst="rect">
            <a:avLst/>
          </a:prstGeom>
        </p:spPr>
      </p:pic>
    </p:spTree>
    <p:extLst>
      <p:ext uri="{BB962C8B-B14F-4D97-AF65-F5344CB8AC3E}">
        <p14:creationId xmlns:p14="http://schemas.microsoft.com/office/powerpoint/2010/main" xmlns="" val="80503152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ytuł 1"/>
          <p:cNvSpPr>
            <a:spLocks noGrp="1"/>
          </p:cNvSpPr>
          <p:nvPr>
            <p:ph type="title"/>
          </p:nvPr>
        </p:nvSpPr>
        <p:spPr>
          <a:xfrm>
            <a:off x="333772" y="548680"/>
            <a:ext cx="11665295" cy="1152128"/>
          </a:xfrm>
        </p:spPr>
        <p:txBody>
          <a:bodyPr>
            <a:normAutofit fontScale="90000"/>
          </a:bodyPr>
          <a:lstStyle/>
          <a:p>
            <a:r>
              <a:rPr lang="pl-PL" dirty="0"/>
              <a:t/>
            </a:r>
            <a:br>
              <a:rPr lang="pl-PL" dirty="0"/>
            </a:br>
            <a:r>
              <a:rPr lang="pl-PL" b="1" dirty="0" smtClean="0">
                <a:solidFill>
                  <a:schemeClr val="tx2">
                    <a:lumMod val="85000"/>
                    <a:lumOff val="15000"/>
                  </a:schemeClr>
                </a:solidFill>
                <a:latin typeface="Arial Black" pitchFamily="34" charset="0"/>
              </a:rPr>
              <a:t>A</a:t>
            </a:r>
            <a:r>
              <a:rPr lang="pl-PL" b="1" dirty="0" smtClean="0">
                <a:solidFill>
                  <a:schemeClr val="tx2">
                    <a:lumMod val="85000"/>
                    <a:lumOff val="15000"/>
                  </a:schemeClr>
                </a:solidFill>
                <a:latin typeface="Arial Black" pitchFamily="34" charset="0"/>
                <a:ea typeface="Arial Unicode MS" pitchFamily="34" charset="-128"/>
                <a:cs typeface="Arial Unicode MS" pitchFamily="34" charset="-128"/>
              </a:rPr>
              <a:t>ntarktyda </a:t>
            </a:r>
            <a:r>
              <a:rPr lang="pl-PL" b="1" dirty="0">
                <a:solidFill>
                  <a:schemeClr val="tx2">
                    <a:lumMod val="85000"/>
                    <a:lumOff val="15000"/>
                  </a:schemeClr>
                </a:solidFill>
                <a:latin typeface="Arial Black" pitchFamily="34" charset="0"/>
                <a:ea typeface="Arial Unicode MS" pitchFamily="34" charset="-128"/>
                <a:cs typeface="Arial Unicode MS" pitchFamily="34" charset="-128"/>
              </a:rPr>
              <a:t>to strefa polarna Ziemi </a:t>
            </a:r>
            <a:r>
              <a:rPr lang="pl-PL" b="1" dirty="0" smtClean="0">
                <a:solidFill>
                  <a:schemeClr val="tx2">
                    <a:lumMod val="85000"/>
                    <a:lumOff val="15000"/>
                  </a:schemeClr>
                </a:solidFill>
                <a:latin typeface="Arial Black" pitchFamily="34" charset="0"/>
                <a:ea typeface="Arial Unicode MS" pitchFamily="34" charset="-128"/>
                <a:cs typeface="Arial Unicode MS" pitchFamily="34" charset="-128"/>
              </a:rPr>
              <a:t> </a:t>
            </a:r>
            <a:r>
              <a:rPr lang="pl-PL" b="1" dirty="0" smtClean="0">
                <a:solidFill>
                  <a:schemeClr val="tx2">
                    <a:lumMod val="85000"/>
                    <a:lumOff val="15000"/>
                  </a:schemeClr>
                </a:solidFill>
                <a:latin typeface="Arial Black" pitchFamily="34" charset="0"/>
                <a:ea typeface="Arial Unicode MS" pitchFamily="34" charset="-128"/>
                <a:cs typeface="Arial Unicode MS" pitchFamily="34" charset="-128"/>
              </a:rPr>
              <a:t>                  </a:t>
            </a:r>
            <a:r>
              <a:rPr lang="pl-PL" b="1" dirty="0" smtClean="0">
                <a:solidFill>
                  <a:schemeClr val="tx2">
                    <a:lumMod val="85000"/>
                    <a:lumOff val="15000"/>
                  </a:schemeClr>
                </a:solidFill>
                <a:latin typeface="Arial Black" pitchFamily="34" charset="0"/>
                <a:ea typeface="Arial Unicode MS" pitchFamily="34" charset="-128"/>
                <a:cs typeface="Arial Unicode MS" pitchFamily="34" charset="-128"/>
              </a:rPr>
              <a:t>położona </a:t>
            </a:r>
            <a:r>
              <a:rPr lang="pl-PL" b="1" dirty="0">
                <a:solidFill>
                  <a:schemeClr val="tx2">
                    <a:lumMod val="85000"/>
                    <a:lumOff val="15000"/>
                  </a:schemeClr>
                </a:solidFill>
                <a:latin typeface="Arial Black" pitchFamily="34" charset="0"/>
                <a:ea typeface="Arial Unicode MS" pitchFamily="34" charset="-128"/>
                <a:cs typeface="Arial Unicode MS" pitchFamily="34" charset="-128"/>
              </a:rPr>
              <a:t>wokół bieguna południowego</a:t>
            </a:r>
            <a:r>
              <a:rPr lang="pl-PL" b="1" dirty="0" smtClean="0">
                <a:solidFill>
                  <a:schemeClr val="tx2">
                    <a:lumMod val="85000"/>
                    <a:lumOff val="15000"/>
                  </a:schemeClr>
                </a:solidFill>
                <a:latin typeface="Arial Black" pitchFamily="34" charset="0"/>
                <a:ea typeface="Arial Unicode MS" pitchFamily="34" charset="-128"/>
                <a:cs typeface="Arial Unicode MS" pitchFamily="34" charset="-128"/>
              </a:rPr>
              <a:t>.</a:t>
            </a:r>
            <a:endParaRPr lang="pl-PL" b="1" dirty="0">
              <a:solidFill>
                <a:schemeClr val="tx2">
                  <a:lumMod val="85000"/>
                  <a:lumOff val="15000"/>
                </a:schemeClr>
              </a:solidFill>
              <a:latin typeface="Arial Black" pitchFamily="34" charset="0"/>
            </a:endParaRPr>
          </a:p>
        </p:txBody>
      </p:sp>
      <p:pic>
        <p:nvPicPr>
          <p:cNvPr id="1026" name="Picture 2" descr="http://upload.wikimedia.org/wikipedia/commons/thumb/f/f2/Antarctica_%28orthographic_projection%29.svg/537px-Antarctica_%28orthographic_projection%29.svg.pn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3772" y="1700808"/>
            <a:ext cx="4680520" cy="4671805"/>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rostokąt 3"/>
          <p:cNvSpPr/>
          <p:nvPr/>
        </p:nvSpPr>
        <p:spPr>
          <a:xfrm>
            <a:off x="5230316" y="2276872"/>
            <a:ext cx="6768751" cy="2554545"/>
          </a:xfrm>
          <a:prstGeom prst="rect">
            <a:avLst/>
          </a:prstGeom>
        </p:spPr>
        <p:txBody>
          <a:bodyPr wrap="square">
            <a:spAutoFit/>
          </a:bodyPr>
          <a:lstStyle/>
          <a:p>
            <a:r>
              <a:rPr lang="pl-PL" sz="3200" dirty="0">
                <a:latin typeface="Arial Unicode MS" pitchFamily="34" charset="-128"/>
                <a:ea typeface="Arial Unicode MS" pitchFamily="34" charset="-128"/>
                <a:cs typeface="Arial Unicode MS" pitchFamily="34" charset="-128"/>
              </a:rPr>
              <a:t>Jest kontynentem o powierzchni około 14 </a:t>
            </a:r>
            <a:r>
              <a:rPr lang="pl-PL" sz="3200" dirty="0" smtClean="0">
                <a:latin typeface="Arial Unicode MS" pitchFamily="34" charset="-128"/>
                <a:ea typeface="Arial Unicode MS" pitchFamily="34" charset="-128"/>
                <a:cs typeface="Arial Unicode MS" pitchFamily="34" charset="-128"/>
              </a:rPr>
              <a:t>milionów </a:t>
            </a:r>
            <a:r>
              <a:rPr lang="pl-PL" sz="3200" dirty="0" smtClean="0">
                <a:latin typeface="Arial Unicode MS" pitchFamily="34" charset="-128"/>
                <a:ea typeface="Arial Unicode MS" pitchFamily="34" charset="-128"/>
                <a:cs typeface="Arial Unicode MS" pitchFamily="34" charset="-128"/>
              </a:rPr>
              <a:t>km².</a:t>
            </a:r>
            <a:endParaRPr lang="pl-PL" sz="3200" dirty="0">
              <a:latin typeface="Arial Unicode MS" pitchFamily="34" charset="-128"/>
              <a:ea typeface="Arial Unicode MS" pitchFamily="34" charset="-128"/>
              <a:cs typeface="Arial Unicode MS" pitchFamily="34" charset="-128"/>
            </a:endParaRPr>
          </a:p>
          <a:p>
            <a:r>
              <a:rPr lang="pl-PL" sz="3200" dirty="0" smtClean="0">
                <a:latin typeface="Arial Unicode MS" pitchFamily="34" charset="-128"/>
                <a:ea typeface="Arial Unicode MS" pitchFamily="34" charset="-128"/>
                <a:cs typeface="Arial Unicode MS" pitchFamily="34" charset="-128"/>
              </a:rPr>
              <a:t>W </a:t>
            </a:r>
            <a:r>
              <a:rPr lang="pl-PL" sz="3200" dirty="0">
                <a:latin typeface="Arial Unicode MS" pitchFamily="34" charset="-128"/>
                <a:ea typeface="Arial Unicode MS" pitchFamily="34" charset="-128"/>
                <a:cs typeface="Arial Unicode MS" pitchFamily="34" charset="-128"/>
              </a:rPr>
              <a:t>skład Antarktydy wchodzą: kontynent, otaczający go Ocean Południowy, oraz leżące tam wyspy</a:t>
            </a:r>
            <a:r>
              <a:rPr lang="pl-PL" sz="3200" dirty="0" smtClean="0">
                <a:latin typeface="Arial Unicode MS" pitchFamily="34" charset="-128"/>
                <a:ea typeface="Arial Unicode MS" pitchFamily="34" charset="-128"/>
                <a:cs typeface="Arial Unicode MS" pitchFamily="34" charset="-128"/>
              </a:rPr>
              <a:t>.</a:t>
            </a:r>
            <a:endParaRPr lang="pl-PL" sz="3200" dirty="0">
              <a:latin typeface="Arial Unicode MS" pitchFamily="34" charset="-128"/>
              <a:ea typeface="Arial Unicode MS" pitchFamily="34" charset="-128"/>
              <a:cs typeface="Arial Unicode MS" pitchFamily="34" charset="-128"/>
            </a:endParaRPr>
          </a:p>
        </p:txBody>
      </p:sp>
      <p:cxnSp>
        <p:nvCxnSpPr>
          <p:cNvPr id="6" name="Łącznik prosty ze strzałką 5"/>
          <p:cNvCxnSpPr/>
          <p:nvPr/>
        </p:nvCxnSpPr>
        <p:spPr>
          <a:xfrm flipH="1">
            <a:off x="3549448" y="2708920"/>
            <a:ext cx="1680868" cy="936104"/>
          </a:xfrm>
          <a:prstGeom prst="straightConnector1">
            <a:avLst/>
          </a:prstGeom>
          <a:ln w="38100">
            <a:solidFill>
              <a:srgbClr val="FF0000"/>
            </a:solidFill>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xmlns="" val="184162060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900" decel="100000" fill="hold"/>
                                        <p:tgtEl>
                                          <p:spTgt spid="1026"/>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1026"/>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37" presetClass="entr" presetSubtype="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900" decel="100000" fill="hold"/>
                                        <p:tgtEl>
                                          <p:spTgt spid="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7828" y="0"/>
            <a:ext cx="11350997" cy="6858000"/>
          </a:xfrm>
        </p:spPr>
        <p:txBody>
          <a:bodyPr anchor="ctr">
            <a:normAutofit/>
          </a:bodyPr>
          <a:lstStyle/>
          <a:p>
            <a:pPr algn="ctr">
              <a:spcBef>
                <a:spcPts val="600"/>
              </a:spcBef>
              <a:spcAft>
                <a:spcPts val="600"/>
              </a:spcAft>
            </a:pPr>
            <a:r>
              <a:rPr lang="pl-PL" dirty="0">
                <a:latin typeface="Arial Unicode MS" pitchFamily="34" charset="-128"/>
                <a:ea typeface="Arial Unicode MS" pitchFamily="34" charset="-128"/>
                <a:cs typeface="Arial Unicode MS" pitchFamily="34" charset="-128"/>
              </a:rPr>
              <a:t>Większa część kontynentu pokryta jest polarną czapą lodową, jest </a:t>
            </a:r>
            <a:r>
              <a:rPr lang="pl-PL" dirty="0" smtClean="0">
                <a:latin typeface="Arial Unicode MS" pitchFamily="34" charset="-128"/>
                <a:ea typeface="Arial Unicode MS" pitchFamily="34" charset="-128"/>
                <a:cs typeface="Arial Unicode MS" pitchFamily="34" charset="-128"/>
              </a:rPr>
              <a:t>on praktycznie</a:t>
            </a:r>
            <a:r>
              <a:rPr lang="pl-PL" dirty="0">
                <a:latin typeface="Arial Unicode MS" pitchFamily="34" charset="-128"/>
                <a:ea typeface="Arial Unicode MS" pitchFamily="34" charset="-128"/>
                <a:cs typeface="Arial Unicode MS" pitchFamily="34" charset="-128"/>
              </a:rPr>
              <a:t> niezamieszkany przez </a:t>
            </a:r>
            <a:r>
              <a:rPr lang="pl-PL" dirty="0" smtClean="0">
                <a:latin typeface="Arial Unicode MS" pitchFamily="34" charset="-128"/>
                <a:ea typeface="Arial Unicode MS" pitchFamily="34" charset="-128"/>
                <a:cs typeface="Arial Unicode MS" pitchFamily="34" charset="-128"/>
              </a:rPr>
              <a:t>ludzi, nie licząc personelu 37 stacji badawczych. </a:t>
            </a:r>
            <a:r>
              <a:rPr lang="pl-PL" dirty="0" smtClean="0">
                <a:latin typeface="Arial Unicode MS" pitchFamily="34" charset="-128"/>
                <a:ea typeface="Arial Unicode MS" pitchFamily="34" charset="-128"/>
                <a:cs typeface="Arial Unicode MS" pitchFamily="34" charset="-128"/>
              </a:rPr>
              <a:t/>
            </a:r>
            <a:br>
              <a:rPr lang="pl-PL" dirty="0" smtClean="0">
                <a:latin typeface="Arial Unicode MS" pitchFamily="34" charset="-128"/>
                <a:ea typeface="Arial Unicode MS" pitchFamily="34" charset="-128"/>
                <a:cs typeface="Arial Unicode MS" pitchFamily="34" charset="-128"/>
              </a:rPr>
            </a:br>
            <a:r>
              <a:rPr lang="pl-PL" dirty="0" smtClean="0">
                <a:latin typeface="Arial Unicode MS" pitchFamily="34" charset="-128"/>
                <a:ea typeface="Arial Unicode MS" pitchFamily="34" charset="-128"/>
                <a:cs typeface="Arial Unicode MS" pitchFamily="34" charset="-128"/>
              </a:rPr>
              <a:t/>
            </a:r>
            <a:br>
              <a:rPr lang="pl-PL" dirty="0" smtClean="0">
                <a:latin typeface="Arial Unicode MS" pitchFamily="34" charset="-128"/>
                <a:ea typeface="Arial Unicode MS" pitchFamily="34" charset="-128"/>
                <a:cs typeface="Arial Unicode MS" pitchFamily="34" charset="-128"/>
              </a:rPr>
            </a:br>
            <a:r>
              <a:rPr lang="pl-PL" dirty="0" smtClean="0">
                <a:latin typeface="Arial Unicode MS" pitchFamily="34" charset="-128"/>
                <a:ea typeface="Arial Unicode MS" pitchFamily="34" charset="-128"/>
                <a:cs typeface="Arial Unicode MS" pitchFamily="34" charset="-128"/>
              </a:rPr>
              <a:t>Antarktyda </a:t>
            </a:r>
            <a:r>
              <a:rPr lang="pl-PL" dirty="0">
                <a:latin typeface="Arial Unicode MS" pitchFamily="34" charset="-128"/>
                <a:ea typeface="Arial Unicode MS" pitchFamily="34" charset="-128"/>
                <a:cs typeface="Arial Unicode MS" pitchFamily="34" charset="-128"/>
              </a:rPr>
              <a:t>jest jedynym kontynentem, na </a:t>
            </a:r>
            <a:r>
              <a:rPr lang="pl-PL" dirty="0" smtClean="0">
                <a:latin typeface="Arial Unicode MS" pitchFamily="34" charset="-128"/>
                <a:ea typeface="Arial Unicode MS" pitchFamily="34" charset="-128"/>
                <a:cs typeface="Arial Unicode MS" pitchFamily="34" charset="-128"/>
              </a:rPr>
              <a:t>terenie </a:t>
            </a:r>
            <a:r>
              <a:rPr lang="pl-PL" dirty="0">
                <a:latin typeface="Arial Unicode MS" pitchFamily="34" charset="-128"/>
                <a:ea typeface="Arial Unicode MS" pitchFamily="34" charset="-128"/>
                <a:cs typeface="Arial Unicode MS" pitchFamily="34" charset="-128"/>
              </a:rPr>
              <a:t>którego nie ma żadnego państwa. </a:t>
            </a:r>
            <a:r>
              <a:rPr lang="pl-PL" dirty="0" smtClean="0">
                <a:latin typeface="Arial Unicode MS" pitchFamily="34" charset="-128"/>
                <a:ea typeface="Arial Unicode MS" pitchFamily="34" charset="-128"/>
                <a:cs typeface="Arial Unicode MS" pitchFamily="34" charset="-128"/>
              </a:rPr>
              <a:t/>
            </a:r>
            <a:br>
              <a:rPr lang="pl-PL" dirty="0" smtClean="0">
                <a:latin typeface="Arial Unicode MS" pitchFamily="34" charset="-128"/>
                <a:ea typeface="Arial Unicode MS" pitchFamily="34" charset="-128"/>
                <a:cs typeface="Arial Unicode MS" pitchFamily="34" charset="-128"/>
              </a:rPr>
            </a:br>
            <a:r>
              <a:rPr lang="pl-PL" dirty="0" smtClean="0">
                <a:latin typeface="Arial Unicode MS" pitchFamily="34" charset="-128"/>
                <a:ea typeface="Arial Unicode MS" pitchFamily="34" charset="-128"/>
                <a:cs typeface="Arial Unicode MS" pitchFamily="34" charset="-128"/>
              </a:rPr>
              <a:t>Status </a:t>
            </a:r>
            <a:r>
              <a:rPr lang="pl-PL" dirty="0">
                <a:latin typeface="Arial Unicode MS" pitchFamily="34" charset="-128"/>
                <a:ea typeface="Arial Unicode MS" pitchFamily="34" charset="-128"/>
                <a:cs typeface="Arial Unicode MS" pitchFamily="34" charset="-128"/>
              </a:rPr>
              <a:t>Antarktydy jest regulowany przez traktat antarktyczny, który zamroził roszczenia terytorialne.</a:t>
            </a:r>
            <a:r>
              <a:rPr lang="pl-PL" dirty="0"/>
              <a:t/>
            </a:r>
            <a:br>
              <a:rPr lang="pl-PL" dirty="0"/>
            </a:br>
            <a:endParaRPr lang="pl-PL" dirty="0"/>
          </a:p>
        </p:txBody>
      </p:sp>
    </p:spTree>
    <p:extLst>
      <p:ext uri="{BB962C8B-B14F-4D97-AF65-F5344CB8AC3E}">
        <p14:creationId xmlns:p14="http://schemas.microsoft.com/office/powerpoint/2010/main" xmlns="" val="58316198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89755" y="0"/>
            <a:ext cx="11809313" cy="6858000"/>
          </a:xfrm>
        </p:spPr>
        <p:txBody>
          <a:bodyPr anchor="ctr">
            <a:noAutofit/>
          </a:bodyPr>
          <a:lstStyle/>
          <a:p>
            <a:pPr marL="544513" indent="-549275">
              <a:lnSpc>
                <a:spcPct val="110000"/>
              </a:lnSpc>
              <a:spcBef>
                <a:spcPts val="0"/>
              </a:spcBef>
              <a:spcAft>
                <a:spcPts val="1200"/>
              </a:spcAft>
              <a:buFont typeface="Wingdings" pitchFamily="2" charset="2"/>
              <a:buChar char="v"/>
            </a:pPr>
            <a:r>
              <a:rPr lang="pl-PL" b="1" dirty="0">
                <a:latin typeface="Arial Unicode MS" pitchFamily="34" charset="-128"/>
                <a:ea typeface="Arial Unicode MS" pitchFamily="34" charset="-128"/>
                <a:cs typeface="Arial Unicode MS" pitchFamily="34" charset="-128"/>
              </a:rPr>
              <a:t>Antarktyda</a:t>
            </a:r>
            <a:r>
              <a:rPr lang="pl-PL" dirty="0">
                <a:latin typeface="Arial Unicode MS" pitchFamily="34" charset="-128"/>
                <a:ea typeface="Arial Unicode MS" pitchFamily="34" charset="-128"/>
                <a:cs typeface="Arial Unicode MS" pitchFamily="34" charset="-128"/>
              </a:rPr>
              <a:t> leży w strefie wyjątkowo  zimnego i wietrznego klimatu </a:t>
            </a:r>
            <a:r>
              <a:rPr lang="pl-PL" dirty="0" smtClean="0">
                <a:latin typeface="Arial Unicode MS" pitchFamily="34" charset="-128"/>
                <a:ea typeface="Arial Unicode MS" pitchFamily="34" charset="-128"/>
                <a:cs typeface="Arial Unicode MS" pitchFamily="34" charset="-128"/>
              </a:rPr>
              <a:t>(…)</a:t>
            </a:r>
            <a:endParaRPr lang="pl-PL" dirty="0" smtClean="0">
              <a:latin typeface="Arial Unicode MS" pitchFamily="34" charset="-128"/>
              <a:ea typeface="Arial Unicode MS" pitchFamily="34" charset="-128"/>
              <a:cs typeface="Arial Unicode MS" pitchFamily="34" charset="-128"/>
            </a:endParaRP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Średnia </a:t>
            </a:r>
            <a:r>
              <a:rPr lang="pl-PL" dirty="0">
                <a:latin typeface="Arial Unicode MS" pitchFamily="34" charset="-128"/>
                <a:ea typeface="Arial Unicode MS" pitchFamily="34" charset="-128"/>
                <a:cs typeface="Arial Unicode MS" pitchFamily="34" charset="-128"/>
              </a:rPr>
              <a:t>roczna temperatura powietrza waha się od </a:t>
            </a:r>
            <a:r>
              <a:rPr lang="pl-PL" dirty="0" smtClean="0">
                <a:latin typeface="Arial Unicode MS" pitchFamily="34" charset="-128"/>
                <a:ea typeface="Arial Unicode MS" pitchFamily="34" charset="-128"/>
                <a:cs typeface="Arial Unicode MS" pitchFamily="34" charset="-128"/>
              </a:rPr>
              <a:t>–</a:t>
            </a:r>
            <a:r>
              <a:rPr lang="pl-PL" dirty="0" smtClean="0">
                <a:latin typeface="Arial Unicode MS" pitchFamily="34" charset="-128"/>
                <a:ea typeface="Arial Unicode MS" pitchFamily="34" charset="-128"/>
                <a:cs typeface="Arial Unicode MS" pitchFamily="34" charset="-128"/>
              </a:rPr>
              <a:t>10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 </a:t>
            </a:r>
            <a:r>
              <a:rPr lang="pl-PL" dirty="0">
                <a:latin typeface="Arial Unicode MS" pitchFamily="34" charset="-128"/>
                <a:ea typeface="Arial Unicode MS" pitchFamily="34" charset="-128"/>
                <a:cs typeface="Arial Unicode MS" pitchFamily="34" charset="-128"/>
              </a:rPr>
              <a:t>na wybrzeżach </a:t>
            </a:r>
            <a:r>
              <a:rPr lang="pl-PL" dirty="0" smtClean="0">
                <a:latin typeface="Arial Unicode MS" pitchFamily="34" charset="-128"/>
                <a:ea typeface="Arial Unicode MS" pitchFamily="34" charset="-128"/>
                <a:cs typeface="Arial Unicode MS" pitchFamily="34" charset="-128"/>
              </a:rPr>
              <a:t>                        w </a:t>
            </a:r>
            <a:r>
              <a:rPr lang="pl-PL" dirty="0">
                <a:latin typeface="Arial Unicode MS" pitchFamily="34" charset="-128"/>
                <a:ea typeface="Arial Unicode MS" pitchFamily="34" charset="-128"/>
                <a:cs typeface="Arial Unicode MS" pitchFamily="34" charset="-128"/>
              </a:rPr>
              <a:t>pobliżu koła podbiegunowego pd. </a:t>
            </a:r>
            <a:r>
              <a:rPr lang="pl-PL" dirty="0" smtClean="0">
                <a:latin typeface="Arial Unicode MS" pitchFamily="34" charset="-128"/>
                <a:ea typeface="Arial Unicode MS" pitchFamily="34" charset="-128"/>
                <a:cs typeface="Arial Unicode MS" pitchFamily="34" charset="-128"/>
              </a:rPr>
              <a:t>d</a:t>
            </a:r>
            <a:r>
              <a:rPr lang="pl-PL" dirty="0" smtClean="0">
                <a:latin typeface="Arial Unicode MS" pitchFamily="34" charset="-128"/>
                <a:ea typeface="Arial Unicode MS" pitchFamily="34" charset="-128"/>
                <a:cs typeface="Arial Unicode MS" pitchFamily="34" charset="-128"/>
              </a:rPr>
              <a:t>o –60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 </a:t>
            </a:r>
            <a:r>
              <a:rPr lang="pl-PL" dirty="0">
                <a:latin typeface="Arial Unicode MS" pitchFamily="34" charset="-128"/>
                <a:ea typeface="Arial Unicode MS" pitchFamily="34" charset="-128"/>
                <a:cs typeface="Arial Unicode MS" pitchFamily="34" charset="-128"/>
              </a:rPr>
              <a:t>w środku kontynentu. </a:t>
            </a:r>
            <a:endParaRPr lang="pl-PL" dirty="0" smtClean="0">
              <a:latin typeface="Arial Unicode MS" pitchFamily="34" charset="-128"/>
              <a:ea typeface="Arial Unicode MS" pitchFamily="34" charset="-128"/>
              <a:cs typeface="Arial Unicode MS" pitchFamily="34" charset="-128"/>
            </a:endParaRP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Latem, </a:t>
            </a:r>
            <a:r>
              <a:rPr lang="pl-PL" dirty="0">
                <a:latin typeface="Arial Unicode MS" pitchFamily="34" charset="-128"/>
                <a:ea typeface="Arial Unicode MS" pitchFamily="34" charset="-128"/>
                <a:cs typeface="Arial Unicode MS" pitchFamily="34" charset="-128"/>
              </a:rPr>
              <a:t>podczas dnia polarnego energia słoneczna docierająca do powierzchni jest osłabiona w wyniku silnego odbicia od białej pokrywy </a:t>
            </a:r>
            <a:r>
              <a:rPr lang="pl-PL" dirty="0" smtClean="0">
                <a:latin typeface="Arial Unicode MS" pitchFamily="34" charset="-128"/>
                <a:ea typeface="Arial Unicode MS" pitchFamily="34" charset="-128"/>
                <a:cs typeface="Arial Unicode MS" pitchFamily="34" charset="-128"/>
              </a:rPr>
              <a:t>śnieżnej, dlatego </a:t>
            </a:r>
            <a:r>
              <a:rPr lang="pl-PL" dirty="0">
                <a:latin typeface="Arial Unicode MS" pitchFamily="34" charset="-128"/>
                <a:ea typeface="Arial Unicode MS" pitchFamily="34" charset="-128"/>
                <a:cs typeface="Arial Unicode MS" pitchFamily="34" charset="-128"/>
              </a:rPr>
              <a:t>nawet wówczas temperatura jest </a:t>
            </a:r>
            <a:r>
              <a:rPr lang="pl-PL" dirty="0" smtClean="0">
                <a:latin typeface="Arial Unicode MS" pitchFamily="34" charset="-128"/>
                <a:ea typeface="Arial Unicode MS" pitchFamily="34" charset="-128"/>
                <a:cs typeface="Arial Unicode MS" pitchFamily="34" charset="-128"/>
              </a:rPr>
              <a:t>poniżej </a:t>
            </a:r>
            <a:r>
              <a:rPr lang="pl-PL" dirty="0" smtClean="0">
                <a:latin typeface="Arial Unicode MS" pitchFamily="34" charset="-128"/>
                <a:ea typeface="Arial Unicode MS" pitchFamily="34" charset="-128"/>
                <a:cs typeface="Arial Unicode MS" pitchFamily="34" charset="-128"/>
              </a:rPr>
              <a:t>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a:t>
            </a: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Na </a:t>
            </a:r>
            <a:r>
              <a:rPr lang="pl-PL" dirty="0" smtClean="0">
                <a:latin typeface="Arial Unicode MS" pitchFamily="34" charset="-128"/>
                <a:ea typeface="Arial Unicode MS" pitchFamily="34" charset="-128"/>
                <a:cs typeface="Arial Unicode MS" pitchFamily="34" charset="-128"/>
              </a:rPr>
              <a:t>wysoko położonych obszarach Antarktydy temperatura również latem wynosi poniżej minus </a:t>
            </a:r>
            <a:r>
              <a:rPr lang="pl-PL" dirty="0" smtClean="0">
                <a:latin typeface="Arial Unicode MS" pitchFamily="34" charset="-128"/>
                <a:ea typeface="Arial Unicode MS" pitchFamily="34" charset="-128"/>
                <a:cs typeface="Arial Unicode MS" pitchFamily="34" charset="-128"/>
              </a:rPr>
              <a:t>30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 </a:t>
            </a:r>
            <a:r>
              <a:rPr lang="pl-PL" dirty="0" smtClean="0">
                <a:latin typeface="Arial Unicode MS" pitchFamily="34" charset="-128"/>
                <a:ea typeface="Arial Unicode MS" pitchFamily="34" charset="-128"/>
                <a:cs typeface="Arial Unicode MS" pitchFamily="34" charset="-128"/>
              </a:rPr>
              <a:t>. </a:t>
            </a:r>
            <a:endParaRPr lang="pl-PL" dirty="0" smtClean="0">
              <a:latin typeface="Arial Unicode MS" pitchFamily="34" charset="-128"/>
              <a:ea typeface="Arial Unicode MS" pitchFamily="34" charset="-128"/>
              <a:cs typeface="Arial Unicode MS" pitchFamily="34" charset="-128"/>
            </a:endParaRP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Średnia </a:t>
            </a:r>
            <a:r>
              <a:rPr lang="pl-PL" dirty="0" smtClean="0">
                <a:latin typeface="Arial Unicode MS" pitchFamily="34" charset="-128"/>
                <a:ea typeface="Arial Unicode MS" pitchFamily="34" charset="-128"/>
                <a:cs typeface="Arial Unicode MS" pitchFamily="34" charset="-128"/>
              </a:rPr>
              <a:t>miesięczna temperatura w zimie, podczas nocy polarnej waha się </a:t>
            </a:r>
            <a:r>
              <a:rPr lang="pl-PL" dirty="0" smtClean="0">
                <a:latin typeface="Arial Unicode MS" pitchFamily="34" charset="-128"/>
                <a:ea typeface="Arial Unicode MS" pitchFamily="34" charset="-128"/>
                <a:cs typeface="Arial Unicode MS" pitchFamily="34" charset="-128"/>
              </a:rPr>
              <a:t>                 od </a:t>
            </a:r>
            <a:r>
              <a:rPr lang="pl-PL" dirty="0" smtClean="0">
                <a:latin typeface="Arial Unicode MS" pitchFamily="34" charset="-128"/>
                <a:ea typeface="Arial Unicode MS" pitchFamily="34" charset="-128"/>
                <a:cs typeface="Arial Unicode MS" pitchFamily="34" charset="-128"/>
              </a:rPr>
              <a:t>–15 do –</a:t>
            </a:r>
            <a:r>
              <a:rPr lang="pl-PL" dirty="0" smtClean="0">
                <a:latin typeface="Arial Unicode MS" pitchFamily="34" charset="-128"/>
                <a:ea typeface="Arial Unicode MS" pitchFamily="34" charset="-128"/>
                <a:cs typeface="Arial Unicode MS" pitchFamily="34" charset="-128"/>
              </a:rPr>
              <a:t>70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 </a:t>
            </a:r>
            <a:r>
              <a:rPr lang="pl-PL" dirty="0" smtClean="0">
                <a:latin typeface="Arial Unicode MS" pitchFamily="34" charset="-128"/>
                <a:ea typeface="Arial Unicode MS" pitchFamily="34" charset="-128"/>
                <a:cs typeface="Arial Unicode MS" pitchFamily="34" charset="-128"/>
              </a:rPr>
              <a:t>. </a:t>
            </a:r>
            <a:endParaRPr lang="pl-PL" dirty="0" smtClean="0">
              <a:latin typeface="Arial Unicode MS" pitchFamily="34" charset="-128"/>
              <a:ea typeface="Arial Unicode MS" pitchFamily="34" charset="-128"/>
              <a:cs typeface="Arial Unicode MS" pitchFamily="34" charset="-128"/>
            </a:endParaRP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Minimalna </a:t>
            </a:r>
            <a:r>
              <a:rPr lang="pl-PL" dirty="0" smtClean="0">
                <a:latin typeface="Arial Unicode MS" pitchFamily="34" charset="-128"/>
                <a:ea typeface="Arial Unicode MS" pitchFamily="34" charset="-128"/>
                <a:cs typeface="Arial Unicode MS" pitchFamily="34" charset="-128"/>
              </a:rPr>
              <a:t>temperatura może spaść nawet do –</a:t>
            </a:r>
            <a:r>
              <a:rPr lang="pl-PL" dirty="0" smtClean="0">
                <a:latin typeface="Arial Unicode MS" pitchFamily="34" charset="-128"/>
                <a:ea typeface="Arial Unicode MS" pitchFamily="34" charset="-128"/>
                <a:cs typeface="Arial Unicode MS" pitchFamily="34" charset="-128"/>
              </a:rPr>
              <a:t>90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a:t>
            </a: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Najniższą </a:t>
            </a:r>
            <a:r>
              <a:rPr lang="pl-PL" dirty="0" smtClean="0">
                <a:latin typeface="Arial Unicode MS" pitchFamily="34" charset="-128"/>
                <a:ea typeface="Arial Unicode MS" pitchFamily="34" charset="-128"/>
                <a:cs typeface="Arial Unicode MS" pitchFamily="34" charset="-128"/>
              </a:rPr>
              <a:t>temperaturę na Ziemi odnotowano w okolicy stacji </a:t>
            </a:r>
            <a:r>
              <a:rPr lang="pl-PL" dirty="0" err="1" smtClean="0">
                <a:latin typeface="Arial Unicode MS" pitchFamily="34" charset="-128"/>
                <a:ea typeface="Arial Unicode MS" pitchFamily="34" charset="-128"/>
                <a:cs typeface="Arial Unicode MS" pitchFamily="34" charset="-128"/>
              </a:rPr>
              <a:t>Wostok</a:t>
            </a:r>
            <a:r>
              <a:rPr lang="pl-PL" dirty="0" smtClean="0">
                <a:latin typeface="Arial Unicode MS" pitchFamily="34" charset="-128"/>
                <a:ea typeface="Arial Unicode MS" pitchFamily="34" charset="-128"/>
                <a:cs typeface="Arial Unicode MS" pitchFamily="34" charset="-128"/>
              </a:rPr>
              <a:t> (– </a:t>
            </a:r>
            <a:r>
              <a:rPr lang="pl-PL" dirty="0" smtClean="0">
                <a:latin typeface="Arial Unicode MS" pitchFamily="34" charset="-128"/>
                <a:ea typeface="Arial Unicode MS" pitchFamily="34" charset="-128"/>
                <a:cs typeface="Arial Unicode MS" pitchFamily="34" charset="-128"/>
              </a:rPr>
              <a:t>90</a:t>
            </a:r>
            <a:r>
              <a:rPr lang="pl-PL" baseline="40000" dirty="0" smtClean="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C).</a:t>
            </a:r>
          </a:p>
          <a:p>
            <a:pPr marL="544513" indent="-549275">
              <a:lnSpc>
                <a:spcPct val="110000"/>
              </a:lnSpc>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Nieprzychylne </a:t>
            </a:r>
            <a:r>
              <a:rPr lang="pl-PL" dirty="0" smtClean="0">
                <a:latin typeface="Arial Unicode MS" pitchFamily="34" charset="-128"/>
                <a:ea typeface="Arial Unicode MS" pitchFamily="34" charset="-128"/>
                <a:cs typeface="Arial Unicode MS" pitchFamily="34" charset="-128"/>
              </a:rPr>
              <a:t>warunki klimatyczne powodują </a:t>
            </a:r>
            <a:r>
              <a:rPr lang="pl-PL" dirty="0" smtClean="0">
                <a:latin typeface="Arial Unicode MS" pitchFamily="34" charset="-128"/>
                <a:ea typeface="Arial Unicode MS" pitchFamily="34" charset="-128"/>
                <a:cs typeface="Arial Unicode MS" pitchFamily="34" charset="-128"/>
              </a:rPr>
              <a:t>bardzo </a:t>
            </a:r>
            <a:r>
              <a:rPr lang="pl-PL" dirty="0" smtClean="0">
                <a:latin typeface="Arial Unicode MS" pitchFamily="34" charset="-128"/>
                <a:ea typeface="Arial Unicode MS" pitchFamily="34" charset="-128"/>
                <a:cs typeface="Arial Unicode MS" pitchFamily="34" charset="-128"/>
              </a:rPr>
              <a:t>skąpą szatę roślinną oraz faunę występującą </a:t>
            </a:r>
            <a:r>
              <a:rPr lang="pl-PL" dirty="0" smtClean="0">
                <a:latin typeface="Arial Unicode MS" pitchFamily="34" charset="-128"/>
                <a:ea typeface="Arial Unicode MS" pitchFamily="34" charset="-128"/>
                <a:cs typeface="Arial Unicode MS" pitchFamily="34" charset="-128"/>
              </a:rPr>
              <a:t>w </a:t>
            </a:r>
            <a:r>
              <a:rPr lang="pl-PL" dirty="0" smtClean="0">
                <a:latin typeface="Arial Unicode MS" pitchFamily="34" charset="-128"/>
                <a:ea typeface="Arial Unicode MS" pitchFamily="34" charset="-128"/>
                <a:cs typeface="Arial Unicode MS" pitchFamily="34" charset="-128"/>
              </a:rPr>
              <a:t>zasadzie tylko na wybrzeżach i wyspach</a:t>
            </a:r>
            <a:r>
              <a:rPr lang="pl-PL" dirty="0" smtClean="0">
                <a:latin typeface="Arial Unicode MS" pitchFamily="34" charset="-128"/>
                <a:ea typeface="Arial Unicode MS" pitchFamily="34" charset="-128"/>
                <a:cs typeface="Arial Unicode MS" pitchFamily="34" charset="-128"/>
              </a:rPr>
              <a:t>.*</a:t>
            </a:r>
            <a:endParaRPr lang="pl-PL" dirty="0" smtClean="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xmlns="" val="313678622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Symbol zastępczy zawartości 9"/>
          <p:cNvPicPr>
            <a:picLocks noGrp="1"/>
          </p:cNvPicPr>
          <p:nvPr>
            <p:ph sz="quarter" idx="4"/>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98468" y="548680"/>
            <a:ext cx="4673156" cy="346328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Symbol zastępczy tekstu 4"/>
          <p:cNvSpPr>
            <a:spLocks noGrp="1"/>
          </p:cNvSpPr>
          <p:nvPr>
            <p:ph type="body" idx="1"/>
          </p:nvPr>
        </p:nvSpPr>
        <p:spPr>
          <a:xfrm>
            <a:off x="1269876" y="476672"/>
            <a:ext cx="3829682" cy="762001"/>
          </a:xfrm>
        </p:spPr>
        <p:txBody>
          <a:bodyPr/>
          <a:lstStyle/>
          <a:p>
            <a:pPr algn="ctr"/>
            <a:r>
              <a:rPr lang="pl-PL" sz="3600" b="1" dirty="0" smtClean="0">
                <a:solidFill>
                  <a:srgbClr val="365F91"/>
                </a:solidFill>
                <a:latin typeface="Arial Black" pitchFamily="34" charset="0"/>
                <a:ea typeface="Calibri" panose="020F0502020204030204" pitchFamily="34" charset="0"/>
                <a:cs typeface="Times New Roman" panose="02020603050405020304" pitchFamily="18" charset="0"/>
              </a:rPr>
              <a:t>PINGWIN</a:t>
            </a:r>
            <a:endParaRPr lang="pl-PL" sz="3600" dirty="0">
              <a:latin typeface="Arial Black" pitchFamily="34" charset="0"/>
              <a:ea typeface="Calibri" panose="020F0502020204030204" pitchFamily="34" charset="0"/>
              <a:cs typeface="Times New Roman" panose="02020603050405020304" pitchFamily="18" charset="0"/>
            </a:endParaRPr>
          </a:p>
        </p:txBody>
      </p:sp>
      <p:sp>
        <p:nvSpPr>
          <p:cNvPr id="7" name="Symbol zastępczy tekstu 6"/>
          <p:cNvSpPr>
            <a:spLocks noGrp="1"/>
          </p:cNvSpPr>
          <p:nvPr>
            <p:ph type="body" sz="quarter" idx="3"/>
          </p:nvPr>
        </p:nvSpPr>
        <p:spPr>
          <a:xfrm>
            <a:off x="6598468" y="4437112"/>
            <a:ext cx="4703259" cy="762001"/>
          </a:xfrm>
        </p:spPr>
        <p:txBody>
          <a:bodyPr/>
          <a:lstStyle/>
          <a:p>
            <a:pPr algn="ctr"/>
            <a:r>
              <a:rPr lang="pl-PL" sz="3600" b="1" dirty="0" smtClean="0">
                <a:solidFill>
                  <a:srgbClr val="365F91"/>
                </a:solidFill>
                <a:latin typeface="Arial Black" pitchFamily="34" charset="0"/>
                <a:ea typeface="Calibri" panose="020F0502020204030204" pitchFamily="34" charset="0"/>
                <a:cs typeface="Times New Roman" panose="02020603050405020304" pitchFamily="18" charset="0"/>
              </a:rPr>
              <a:t>MORS</a:t>
            </a:r>
            <a:endParaRPr lang="pl-PL" sz="3600" dirty="0">
              <a:latin typeface="Arial Black" pitchFamily="34" charset="0"/>
              <a:ea typeface="Calibri" panose="020F0502020204030204" pitchFamily="34" charset="0"/>
              <a:cs typeface="Times New Roman" panose="02020603050405020304" pitchFamily="18" charset="0"/>
            </a:endParaRPr>
          </a:p>
        </p:txBody>
      </p:sp>
      <p:pic>
        <p:nvPicPr>
          <p:cNvPr id="9" name="Symbol zastępczy zawartości 8" descr="C:\Users\Iza\AppData\Local\Microsoft\Windows\Temporary Internet Files\Content.IE5\A2UKW72X\MP900401271[1].jpg"/>
          <p:cNvPicPr>
            <a:picLocks noGrp="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bwMode="auto">
          <a:xfrm>
            <a:off x="1341884" y="1484784"/>
            <a:ext cx="3829682" cy="468741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xmlns="" val="287510304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900" decel="100000" fill="hold"/>
                                        <p:tgtEl>
                                          <p:spTgt spid="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anim calcmode="lin" valueType="num">
                                      <p:cBhvr>
                                        <p:cTn id="1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5">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900" decel="100000" fill="hold"/>
                                        <p:tgtEl>
                                          <p:spTgt spid="10"/>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Effect transition="in" filter="fade">
                                      <p:cBhvr>
                                        <p:cTn id="31" dur="1000"/>
                                        <p:tgtEl>
                                          <p:spTgt spid="7">
                                            <p:txEl>
                                              <p:pRg st="0" end="0"/>
                                            </p:txEl>
                                          </p:spTgt>
                                        </p:tgtEl>
                                      </p:cBhvr>
                                    </p:animEffect>
                                    <p:anim calcmode="lin" valueType="num">
                                      <p:cBhvr>
                                        <p:cTn id="32"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7">
                                            <p:txEl>
                                              <p:pRg st="0" end="0"/>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7">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ymbol zastępczy tekstu 4"/>
          <p:cNvSpPr>
            <a:spLocks noGrp="1"/>
          </p:cNvSpPr>
          <p:nvPr>
            <p:ph type="body" idx="1"/>
          </p:nvPr>
        </p:nvSpPr>
        <p:spPr>
          <a:xfrm>
            <a:off x="261764" y="4437112"/>
            <a:ext cx="6048672" cy="762001"/>
          </a:xfrm>
        </p:spPr>
        <p:txBody>
          <a:bodyPr/>
          <a:lstStyle/>
          <a:p>
            <a:r>
              <a:rPr lang="pl-PL" sz="3600" b="1" dirty="0">
                <a:solidFill>
                  <a:srgbClr val="365F91"/>
                </a:solidFill>
                <a:latin typeface="Arial Black" pitchFamily="34" charset="0"/>
                <a:ea typeface="Calibri" panose="020F0502020204030204" pitchFamily="34" charset="0"/>
                <a:cs typeface="Times New Roman" panose="02020603050405020304" pitchFamily="18" charset="0"/>
              </a:rPr>
              <a:t>NIEDŹWIEDŹ POLARNY</a:t>
            </a:r>
            <a:endParaRPr lang="pl-PL" sz="3600" dirty="0">
              <a:latin typeface="Arial Black" pitchFamily="34" charset="0"/>
            </a:endParaRPr>
          </a:p>
        </p:txBody>
      </p:sp>
      <p:sp>
        <p:nvSpPr>
          <p:cNvPr id="7" name="Symbol zastępczy tekstu 6"/>
          <p:cNvSpPr>
            <a:spLocks noGrp="1"/>
          </p:cNvSpPr>
          <p:nvPr>
            <p:ph type="body" sz="quarter" idx="3"/>
          </p:nvPr>
        </p:nvSpPr>
        <p:spPr>
          <a:xfrm>
            <a:off x="6886500" y="2132856"/>
            <a:ext cx="4703259" cy="762001"/>
          </a:xfrm>
        </p:spPr>
        <p:txBody>
          <a:bodyPr/>
          <a:lstStyle/>
          <a:p>
            <a:pPr algn="ctr"/>
            <a:r>
              <a:rPr lang="pl-PL" sz="3600" b="1" dirty="0" smtClean="0">
                <a:solidFill>
                  <a:srgbClr val="365F91"/>
                </a:solidFill>
                <a:latin typeface="Arial Black" pitchFamily="34" charset="0"/>
                <a:ea typeface="Calibri" panose="020F0502020204030204" pitchFamily="34" charset="0"/>
                <a:cs typeface="Times New Roman" panose="02020603050405020304" pitchFamily="18" charset="0"/>
              </a:rPr>
              <a:t>FOKA</a:t>
            </a:r>
            <a:endParaRPr lang="pl-PL" sz="3600" dirty="0">
              <a:latin typeface="Arial Black" pitchFamily="34" charset="0"/>
              <a:ea typeface="Calibri" panose="020F0502020204030204" pitchFamily="34" charset="0"/>
              <a:cs typeface="Times New Roman" panose="02020603050405020304" pitchFamily="18" charset="0"/>
            </a:endParaRPr>
          </a:p>
        </p:txBody>
      </p:sp>
      <p:pic>
        <p:nvPicPr>
          <p:cNvPr id="8" name="Symbol zastępczy zawartości 7"/>
          <p:cNvPicPr>
            <a:picLocks noGrp="1"/>
          </p:cNvPicPr>
          <p:nvPr>
            <p:ph sz="half" idx="2"/>
          </p:nvPr>
        </p:nvPicPr>
        <p:blipFill>
          <a:blip r:embed="rId2" cstate="print">
            <a:extLst>
              <a:ext uri="{28A0092B-C50C-407E-A947-70E740481C1C}">
                <a14:useLocalDpi xmlns:a14="http://schemas.microsoft.com/office/drawing/2010/main" xmlns="" val="0"/>
              </a:ext>
            </a:extLst>
          </a:blip>
          <a:srcRect/>
          <a:stretch>
            <a:fillRect/>
          </a:stretch>
        </p:blipFill>
        <p:spPr bwMode="auto">
          <a:xfrm>
            <a:off x="693812" y="620688"/>
            <a:ext cx="5184576" cy="33843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1" name="Symbol zastępczy zawartości 10"/>
          <p:cNvPicPr>
            <a:picLocks noGrp="1"/>
          </p:cNvPicPr>
          <p:nvPr>
            <p:ph sz="quarter" idx="4"/>
          </p:nvPr>
        </p:nvPicPr>
        <p:blipFill>
          <a:blip r:embed="rId3" cstate="print">
            <a:extLst>
              <a:ext uri="{28A0092B-C50C-407E-A947-70E740481C1C}">
                <a14:useLocalDpi xmlns:a14="http://schemas.microsoft.com/office/drawing/2010/main" xmlns="" val="0"/>
              </a:ext>
            </a:extLst>
          </a:blip>
          <a:srcRect/>
          <a:stretch>
            <a:fillRect/>
          </a:stretch>
        </p:blipFill>
        <p:spPr bwMode="auto">
          <a:xfrm>
            <a:off x="6742484" y="3284984"/>
            <a:ext cx="5154759" cy="316835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xmlns="" val="425104198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anim calcmode="lin" valueType="num">
                                      <p:cBhvr>
                                        <p:cTn id="1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5">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900" decel="100000" fill="hold"/>
                                        <p:tgtEl>
                                          <p:spTgt spid="11"/>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Effect transition="in" filter="fade">
                                      <p:cBhvr>
                                        <p:cTn id="31" dur="1000"/>
                                        <p:tgtEl>
                                          <p:spTgt spid="7">
                                            <p:txEl>
                                              <p:pRg st="0" end="0"/>
                                            </p:txEl>
                                          </p:spTgt>
                                        </p:tgtEl>
                                      </p:cBhvr>
                                    </p:animEffect>
                                    <p:anim calcmode="lin" valueType="num">
                                      <p:cBhvr>
                                        <p:cTn id="32"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7">
                                            <p:txEl>
                                              <p:pRg st="0" end="0"/>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7">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7828" y="188640"/>
            <a:ext cx="10057185" cy="720080"/>
          </a:xfrm>
        </p:spPr>
        <p:txBody>
          <a:bodyPr/>
          <a:lstStyle/>
          <a:p>
            <a:r>
              <a:rPr lang="pl-PL" dirty="0" smtClean="0">
                <a:latin typeface="Arial Black" pitchFamily="34" charset="0"/>
              </a:rPr>
              <a:t>PINGWINY*</a:t>
            </a:r>
            <a:endParaRPr lang="pl-PL" dirty="0">
              <a:latin typeface="Arial Black" pitchFamily="34" charset="0"/>
            </a:endParaRPr>
          </a:p>
        </p:txBody>
      </p:sp>
      <p:sp>
        <p:nvSpPr>
          <p:cNvPr id="3" name="Symbol zastępczy zawartości 2"/>
          <p:cNvSpPr>
            <a:spLocks noGrp="1"/>
          </p:cNvSpPr>
          <p:nvPr>
            <p:ph idx="1"/>
          </p:nvPr>
        </p:nvSpPr>
        <p:spPr>
          <a:xfrm>
            <a:off x="837827" y="1124744"/>
            <a:ext cx="11350997" cy="5472608"/>
          </a:xfrm>
        </p:spPr>
        <p:txBody>
          <a:bodyPr anchor="ctr">
            <a:normAutofit fontScale="70000" lnSpcReduction="20000"/>
          </a:bodyPr>
          <a:lstStyle/>
          <a:p>
            <a:pPr marL="447675" indent="-452438">
              <a:spcBef>
                <a:spcPts val="0"/>
              </a:spcBef>
              <a:spcAft>
                <a:spcPts val="1800"/>
              </a:spcAft>
              <a:buNone/>
            </a:pPr>
            <a:r>
              <a:rPr lang="pl-PL" sz="3200" dirty="0">
                <a:latin typeface="Arial Unicode MS" pitchFamily="34" charset="-128"/>
                <a:ea typeface="Arial Unicode MS" pitchFamily="34" charset="-128"/>
                <a:cs typeface="Arial Unicode MS" pitchFamily="34" charset="-128"/>
              </a:rPr>
              <a:t>Ptaki te charakteryzują się następującymi cechami</a:t>
            </a:r>
            <a:r>
              <a:rPr lang="pl-PL" sz="3200" dirty="0" smtClean="0">
                <a:latin typeface="Arial Unicode MS" pitchFamily="34" charset="-128"/>
                <a:ea typeface="Arial Unicode MS" pitchFamily="34" charset="-128"/>
                <a:cs typeface="Arial Unicode MS" pitchFamily="34" charset="-128"/>
              </a:rPr>
              <a:t>:</a:t>
            </a:r>
            <a:endParaRPr lang="pl-PL" sz="3200" dirty="0">
              <a:latin typeface="Arial Unicode MS" pitchFamily="34" charset="-128"/>
              <a:ea typeface="Arial Unicode MS" pitchFamily="34" charset="-128"/>
              <a:cs typeface="Arial Unicode MS" pitchFamily="34" charset="-128"/>
            </a:endParaRP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długość 40-115 </a:t>
            </a:r>
            <a:r>
              <a:rPr lang="pl-PL" sz="3200" dirty="0" smtClean="0">
                <a:latin typeface="Arial Unicode MS" pitchFamily="34" charset="-128"/>
                <a:ea typeface="Arial Unicode MS" pitchFamily="34" charset="-128"/>
                <a:cs typeface="Arial Unicode MS" pitchFamily="34" charset="-128"/>
              </a:rPr>
              <a:t>cm;</a:t>
            </a:r>
            <a:endParaRPr lang="pl-PL" sz="3200" dirty="0">
              <a:latin typeface="Arial Unicode MS" pitchFamily="34" charset="-128"/>
              <a:ea typeface="Arial Unicode MS" pitchFamily="34" charset="-128"/>
              <a:cs typeface="Arial Unicode MS" pitchFamily="34" charset="-128"/>
            </a:endParaRP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dzioby zróżnicowane;</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silnie przesunięte ku tyłowi mocne nogi które pełnią funkcję płetw </a:t>
            </a:r>
            <a:r>
              <a:rPr lang="pl-PL" sz="3200" dirty="0" smtClean="0">
                <a:latin typeface="Arial Unicode MS" pitchFamily="34" charset="-128"/>
                <a:ea typeface="Arial Unicode MS" pitchFamily="34" charset="-128"/>
                <a:cs typeface="Arial Unicode MS" pitchFamily="34" charset="-128"/>
              </a:rPr>
              <a:t>tylnych;</a:t>
            </a:r>
            <a:endParaRPr lang="pl-PL" sz="3200" dirty="0">
              <a:latin typeface="Arial Unicode MS" pitchFamily="34" charset="-128"/>
              <a:ea typeface="Arial Unicode MS" pitchFamily="34" charset="-128"/>
              <a:cs typeface="Arial Unicode MS" pitchFamily="34" charset="-128"/>
            </a:endParaRP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trzy przednie palce spięte błoną pławną;</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krótki, sztywny ogon, pełniący z nogami funkcję steru;</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wąskie skrzydła pełniące funkcję płetw napędowych;</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nielotne;</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łuskowate pióra</a:t>
            </a:r>
            <a:r>
              <a:rPr lang="pl-PL" sz="3200" dirty="0" smtClean="0">
                <a:latin typeface="Arial Unicode MS" pitchFamily="34" charset="-128"/>
                <a:ea typeface="Arial Unicode MS" pitchFamily="34" charset="-128"/>
                <a:cs typeface="Arial Unicode MS" pitchFamily="34" charset="-128"/>
              </a:rPr>
              <a:t>;</a:t>
            </a:r>
            <a:endParaRPr lang="pl-PL" sz="3200" dirty="0">
              <a:latin typeface="Arial Unicode MS" pitchFamily="34" charset="-128"/>
              <a:ea typeface="Arial Unicode MS" pitchFamily="34" charset="-128"/>
              <a:cs typeface="Arial Unicode MS" pitchFamily="34" charset="-128"/>
            </a:endParaRP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brzuch biały, grzbiet i głowa ciemna (czarna, granatowa, szara);</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często na głowie czub;</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na lądzie chodzą w postawie wyprostowanej, bądź ślizgają się na brzuchu, odpychając się kończynami;</a:t>
            </a:r>
          </a:p>
          <a:p>
            <a:pPr marL="447675" indent="-452438">
              <a:spcBef>
                <a:spcPts val="0"/>
              </a:spcBef>
              <a:spcAft>
                <a:spcPts val="1200"/>
              </a:spcAft>
              <a:buFont typeface="Wingdings" pitchFamily="2" charset="2"/>
              <a:buChar char="v"/>
            </a:pPr>
            <a:r>
              <a:rPr lang="pl-PL" sz="3200" dirty="0">
                <a:latin typeface="Arial Unicode MS" pitchFamily="34" charset="-128"/>
                <a:ea typeface="Arial Unicode MS" pitchFamily="34" charset="-128"/>
                <a:cs typeface="Arial Unicode MS" pitchFamily="34" charset="-128"/>
              </a:rPr>
              <a:t>w wodzie osiągają prędkość ponad 20 km/h</a:t>
            </a:r>
            <a:r>
              <a:rPr lang="pl-PL" sz="3200" dirty="0" smtClean="0">
                <a:latin typeface="Arial Unicode MS" pitchFamily="34" charset="-128"/>
                <a:ea typeface="Arial Unicode MS" pitchFamily="34" charset="-128"/>
                <a:cs typeface="Arial Unicode MS" pitchFamily="34" charset="-128"/>
              </a:rPr>
              <a:t>;</a:t>
            </a:r>
            <a:endParaRPr lang="pl-PL" sz="3200" dirty="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xmlns="" val="104080201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837829" y="0"/>
            <a:ext cx="10441160" cy="6858000"/>
          </a:xfrm>
        </p:spPr>
        <p:txBody>
          <a:bodyPr anchor="ctr">
            <a:normAutofit/>
          </a:bodyPr>
          <a:lstStyle/>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monogamiczne;</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kolonijne (największe kolonie liczą do miliona osobników);</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gniazdo na nieosłoniętym terenie, w szczelinie bądź norze, zbudowane </a:t>
            </a:r>
            <a:r>
              <a:rPr lang="pl-PL" dirty="0" smtClean="0">
                <a:latin typeface="Arial Unicode MS" pitchFamily="34" charset="-128"/>
                <a:ea typeface="Arial Unicode MS" pitchFamily="34" charset="-128"/>
                <a:cs typeface="Arial Unicode MS" pitchFamily="34" charset="-128"/>
              </a:rPr>
              <a:t>                   z </a:t>
            </a:r>
            <a:r>
              <a:rPr lang="pl-PL" dirty="0">
                <a:latin typeface="Arial Unicode MS" pitchFamily="34" charset="-128"/>
                <a:ea typeface="Arial Unicode MS" pitchFamily="34" charset="-128"/>
                <a:cs typeface="Arial Unicode MS" pitchFamily="34" charset="-128"/>
              </a:rPr>
              <a:t>kamieni lub części zielonych roślin;</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składają dwa jaja (pingwin królewski i pingwin cesarski – jedno);</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wysiadują jaja na stopach pod fałdem tłuszczowym brzucha;</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podczas wysiadywania nie odżywiają się (nawet do kilku miesięcy);</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odżywiają się pokarmem zwierzęcym: rybami, głowonogami i skorupiakami, które zdobywają w morzu;</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mają bardzo dobrze rozwinięty słuch;</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gruba warstwa tłuszczu pod skórą zapewnia im ochronę przed zimnem</a:t>
            </a:r>
            <a:r>
              <a:rPr lang="pl-PL" dirty="0" smtClean="0">
                <a:latin typeface="Arial Unicode MS" pitchFamily="34" charset="-128"/>
                <a:ea typeface="Arial Unicode MS" pitchFamily="34" charset="-128"/>
                <a:cs typeface="Arial Unicode MS" pitchFamily="34" charset="-128"/>
              </a:rPr>
              <a:t>.</a:t>
            </a:r>
            <a:endParaRPr lang="pl-PL" dirty="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xmlns="" val="107654126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7828" y="381000"/>
            <a:ext cx="11350997" cy="599728"/>
          </a:xfrm>
        </p:spPr>
        <p:txBody>
          <a:bodyPr/>
          <a:lstStyle/>
          <a:p>
            <a:r>
              <a:rPr lang="pl-PL" dirty="0" smtClean="0">
                <a:latin typeface="Arial Black" pitchFamily="34" charset="0"/>
              </a:rPr>
              <a:t>MORS*</a:t>
            </a:r>
            <a:endParaRPr lang="pl-PL" dirty="0">
              <a:latin typeface="Arial Black" pitchFamily="34" charset="0"/>
            </a:endParaRPr>
          </a:p>
        </p:txBody>
      </p:sp>
      <p:sp>
        <p:nvSpPr>
          <p:cNvPr id="3" name="Symbol zastępczy zawartości 2"/>
          <p:cNvSpPr>
            <a:spLocks noGrp="1"/>
          </p:cNvSpPr>
          <p:nvPr>
            <p:ph idx="1"/>
          </p:nvPr>
        </p:nvSpPr>
        <p:spPr>
          <a:xfrm>
            <a:off x="837828" y="1196752"/>
            <a:ext cx="10057185" cy="5328592"/>
          </a:xfrm>
        </p:spPr>
        <p:txBody>
          <a:bodyPr anchor="ctr">
            <a:normAutofit/>
          </a:bodyPr>
          <a:lstStyle/>
          <a:p>
            <a:pPr marL="541338" indent="-541338">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M</a:t>
            </a:r>
            <a:r>
              <a:rPr lang="pl-PL" dirty="0" smtClean="0">
                <a:latin typeface="Arial Unicode MS" pitchFamily="34" charset="-128"/>
                <a:ea typeface="Arial Unicode MS" pitchFamily="34" charset="-128"/>
                <a:cs typeface="Arial Unicode MS" pitchFamily="34" charset="-128"/>
              </a:rPr>
              <a:t>ors </a:t>
            </a:r>
            <a:r>
              <a:rPr lang="pl-PL" dirty="0">
                <a:latin typeface="Arial Unicode MS" pitchFamily="34" charset="-128"/>
                <a:ea typeface="Arial Unicode MS" pitchFamily="34" charset="-128"/>
                <a:cs typeface="Arial Unicode MS" pitchFamily="34" charset="-128"/>
              </a:rPr>
              <a:t>ma ciężkie ciało osiągające długość od 2,5 do 4,3 m, osłonięte grubą na 3,5 cm niemal nagą (słabo owłosioną), pofałdowaną skórą. </a:t>
            </a:r>
            <a:endParaRPr lang="pl-PL" dirty="0" smtClean="0">
              <a:latin typeface="Arial Unicode MS" pitchFamily="34" charset="-128"/>
              <a:ea typeface="Arial Unicode MS" pitchFamily="34" charset="-128"/>
              <a:cs typeface="Arial Unicode MS" pitchFamily="34" charset="-128"/>
            </a:endParaRPr>
          </a:p>
          <a:p>
            <a:pPr marL="541338" indent="-541338">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Masa </a:t>
            </a:r>
            <a:r>
              <a:rPr lang="pl-PL" dirty="0">
                <a:latin typeface="Arial Unicode MS" pitchFamily="34" charset="-128"/>
                <a:ea typeface="Arial Unicode MS" pitchFamily="34" charset="-128"/>
                <a:cs typeface="Arial Unicode MS" pitchFamily="34" charset="-128"/>
              </a:rPr>
              <a:t>ciała mieści się w przedziale od 400 do 1700 kg; samce są większe od samic</a:t>
            </a:r>
            <a:r>
              <a:rPr lang="pl-PL" dirty="0" smtClean="0">
                <a:latin typeface="Arial Unicode MS" pitchFamily="34" charset="-128"/>
                <a:ea typeface="Arial Unicode MS" pitchFamily="34" charset="-128"/>
                <a:cs typeface="Arial Unicode MS" pitchFamily="34" charset="-128"/>
              </a:rPr>
              <a:t>.</a:t>
            </a:r>
          </a:p>
          <a:p>
            <a:pPr marL="541338" indent="-541338">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Wszystkie kończyny morsa są przekształcone w płetwy. Przednie kończyny są większe od tylnych i stanowią główny narząd ruchu</a:t>
            </a:r>
            <a:r>
              <a:rPr lang="pl-PL" dirty="0" smtClean="0">
                <a:latin typeface="Arial Unicode MS" pitchFamily="34" charset="-128"/>
                <a:ea typeface="Arial Unicode MS" pitchFamily="34" charset="-128"/>
                <a:cs typeface="Arial Unicode MS" pitchFamily="34" charset="-128"/>
              </a:rPr>
              <a:t>.</a:t>
            </a:r>
          </a:p>
          <a:p>
            <a:pPr marL="541338" indent="-541338">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Na górnej wardze występują liczne włosy czuciowe. </a:t>
            </a:r>
            <a:endParaRPr lang="pl-PL" dirty="0" smtClean="0">
              <a:latin typeface="Arial Unicode MS" pitchFamily="34" charset="-128"/>
              <a:ea typeface="Arial Unicode MS" pitchFamily="34" charset="-128"/>
              <a:cs typeface="Arial Unicode MS" pitchFamily="34" charset="-128"/>
            </a:endParaRPr>
          </a:p>
          <a:p>
            <a:pPr marL="541338" indent="-541338">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W </a:t>
            </a:r>
            <a:r>
              <a:rPr lang="pl-PL" dirty="0">
                <a:latin typeface="Arial Unicode MS" pitchFamily="34" charset="-128"/>
                <a:ea typeface="Arial Unicode MS" pitchFamily="34" charset="-128"/>
                <a:cs typeface="Arial Unicode MS" pitchFamily="34" charset="-128"/>
              </a:rPr>
              <a:t>uzębieniu wyróżniają się górne kły obecne u samców i u samic, szczególnie silnie rozwinięte u samców, mogą dorastać do metra długości, ale przeciętna ich długość wynosi ok. 50 cm. Masa największych kłów przekracza 5 </a:t>
            </a:r>
            <a:r>
              <a:rPr lang="pl-PL" dirty="0" smtClean="0">
                <a:latin typeface="Arial Unicode MS" pitchFamily="34" charset="-128"/>
                <a:ea typeface="Arial Unicode MS" pitchFamily="34" charset="-128"/>
                <a:cs typeface="Arial Unicode MS" pitchFamily="34" charset="-128"/>
              </a:rPr>
              <a:t>kg. </a:t>
            </a:r>
            <a:r>
              <a:rPr lang="pl-PL" dirty="0">
                <a:latin typeface="Arial Unicode MS" pitchFamily="34" charset="-128"/>
                <a:ea typeface="Arial Unicode MS" pitchFamily="34" charset="-128"/>
                <a:cs typeface="Arial Unicode MS" pitchFamily="34" charset="-128"/>
              </a:rPr>
              <a:t>Kły morsów mają budowę podobną do ciosów słoni. </a:t>
            </a:r>
          </a:p>
        </p:txBody>
      </p:sp>
    </p:spTree>
    <p:extLst>
      <p:ext uri="{BB962C8B-B14F-4D97-AF65-F5344CB8AC3E}">
        <p14:creationId xmlns:p14="http://schemas.microsoft.com/office/powerpoint/2010/main" xmlns="" val="285541526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7827" y="404664"/>
            <a:ext cx="11350997" cy="576064"/>
          </a:xfrm>
        </p:spPr>
        <p:txBody>
          <a:bodyPr>
            <a:noAutofit/>
          </a:bodyPr>
          <a:lstStyle/>
          <a:p>
            <a:r>
              <a:rPr lang="pl-PL" dirty="0" smtClean="0">
                <a:latin typeface="Arial Black" pitchFamily="34" charset="0"/>
              </a:rPr>
              <a:t>NIEDŹWIEDZIE POLARNE*</a:t>
            </a:r>
            <a:endParaRPr lang="pl-PL" dirty="0">
              <a:latin typeface="Arial Black" pitchFamily="34" charset="0"/>
            </a:endParaRPr>
          </a:p>
        </p:txBody>
      </p:sp>
      <p:sp>
        <p:nvSpPr>
          <p:cNvPr id="3" name="Symbol zastępczy zawartości 2"/>
          <p:cNvSpPr>
            <a:spLocks noGrp="1"/>
          </p:cNvSpPr>
          <p:nvPr>
            <p:ph idx="1"/>
          </p:nvPr>
        </p:nvSpPr>
        <p:spPr>
          <a:xfrm>
            <a:off x="837828" y="1484784"/>
            <a:ext cx="11350997" cy="4824536"/>
          </a:xfrm>
        </p:spPr>
        <p:txBody>
          <a:bodyPr anchor="ctr"/>
          <a:lstStyle/>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S</a:t>
            </a:r>
            <a:r>
              <a:rPr lang="pl-PL" dirty="0" smtClean="0">
                <a:latin typeface="Arial Unicode MS" pitchFamily="34" charset="-128"/>
                <a:ea typeface="Arial Unicode MS" pitchFamily="34" charset="-128"/>
                <a:cs typeface="Arial Unicode MS" pitchFamily="34" charset="-128"/>
              </a:rPr>
              <a:t>ą </a:t>
            </a:r>
            <a:r>
              <a:rPr lang="pl-PL" dirty="0">
                <a:latin typeface="Arial Unicode MS" pitchFamily="34" charset="-128"/>
                <a:ea typeface="Arial Unicode MS" pitchFamily="34" charset="-128"/>
                <a:cs typeface="Arial Unicode MS" pitchFamily="34" charset="-128"/>
              </a:rPr>
              <a:t>obecnie największymi żyjącymi drapieżnikami lądowymi. </a:t>
            </a:r>
            <a:endParaRPr lang="pl-PL" dirty="0" smtClean="0">
              <a:latin typeface="Arial Unicode MS" pitchFamily="34" charset="-128"/>
              <a:ea typeface="Arial Unicode MS" pitchFamily="34" charset="-128"/>
              <a:cs typeface="Arial Unicode MS" pitchFamily="34" charset="-128"/>
            </a:endParaRPr>
          </a:p>
          <a:p>
            <a:pPr marL="544513" indent="-549275">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Większość </a:t>
            </a:r>
            <a:r>
              <a:rPr lang="pl-PL" dirty="0">
                <a:latin typeface="Arial Unicode MS" pitchFamily="34" charset="-128"/>
                <a:ea typeface="Arial Unicode MS" pitchFamily="34" charset="-128"/>
                <a:cs typeface="Arial Unicode MS" pitchFamily="34" charset="-128"/>
              </a:rPr>
              <a:t>dorosłych samców waży 300-700 kg i osiąga długość 2,4-3,0 m. </a:t>
            </a:r>
            <a:endParaRPr lang="pl-PL" dirty="0" smtClean="0">
              <a:latin typeface="Arial Unicode MS" pitchFamily="34" charset="-128"/>
              <a:ea typeface="Arial Unicode MS" pitchFamily="34" charset="-128"/>
              <a:cs typeface="Arial Unicode MS" pitchFamily="34" charset="-128"/>
            </a:endParaRPr>
          </a:p>
          <a:p>
            <a:pPr marL="544513" indent="-549275">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Wysokość </a:t>
            </a:r>
            <a:r>
              <a:rPr lang="pl-PL" dirty="0">
                <a:latin typeface="Arial Unicode MS" pitchFamily="34" charset="-128"/>
                <a:ea typeface="Arial Unicode MS" pitchFamily="34" charset="-128"/>
                <a:cs typeface="Arial Unicode MS" pitchFamily="34" charset="-128"/>
              </a:rPr>
              <a:t>w kłębie samca niedźwiedzia to natomiast 1,3-1,5 m. Stojąc pionowo, dorosły samiec może osiągnąć wysokość do 3,35 m. </a:t>
            </a:r>
            <a:endParaRPr lang="pl-PL" dirty="0" smtClean="0">
              <a:latin typeface="Arial Unicode MS" pitchFamily="34" charset="-128"/>
              <a:ea typeface="Arial Unicode MS" pitchFamily="34" charset="-128"/>
              <a:cs typeface="Arial Unicode MS" pitchFamily="34" charset="-128"/>
            </a:endParaRPr>
          </a:p>
          <a:p>
            <a:pPr marL="544513" indent="-549275">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Samica </a:t>
            </a:r>
            <a:r>
              <a:rPr lang="pl-PL" dirty="0">
                <a:latin typeface="Arial Unicode MS" pitchFamily="34" charset="-128"/>
                <a:ea typeface="Arial Unicode MS" pitchFamily="34" charset="-128"/>
                <a:cs typeface="Arial Unicode MS" pitchFamily="34" charset="-128"/>
              </a:rPr>
              <a:t>jest zwykle ok. dwa razy mniejsza i waży w granicach 150-300 kg, mierząc 1,9-2,1 m </a:t>
            </a:r>
            <a:r>
              <a:rPr lang="pl-PL" dirty="0" smtClean="0">
                <a:latin typeface="Arial Unicode MS" pitchFamily="34" charset="-128"/>
                <a:ea typeface="Arial Unicode MS" pitchFamily="34" charset="-128"/>
                <a:cs typeface="Arial Unicode MS" pitchFamily="34" charset="-128"/>
              </a:rPr>
              <a:t>długości.</a:t>
            </a: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Stopy są długie (około 30 cm) i bardzo szerokie (około 25 cm), palce częściowo spięte błoną pławną, która podczas pływania pełni funkcję płetw. Mocne, krótkie i ostre pazury są przydatne do przytrzymywania zdobyczy.</a:t>
            </a:r>
          </a:p>
        </p:txBody>
      </p:sp>
    </p:spTree>
    <p:extLst>
      <p:ext uri="{BB962C8B-B14F-4D97-AF65-F5344CB8AC3E}">
        <p14:creationId xmlns:p14="http://schemas.microsoft.com/office/powerpoint/2010/main" xmlns="" val="284094484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837829" y="836712"/>
            <a:ext cx="10729191" cy="5335488"/>
          </a:xfrm>
        </p:spPr>
        <p:txBody>
          <a:bodyPr anchor="ctr">
            <a:normAutofit/>
          </a:bodyPr>
          <a:lstStyle/>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Niedźwiedź polarny ma futro koloru białego (pojedyncze włosy są przezroczyste jak kropelki wody tworzące chmurę), co daje mu dobry kamuflaż w otaczającym go środowisku oraz izolację przed zimnem. </a:t>
            </a:r>
            <a:endParaRPr lang="pl-PL" dirty="0" smtClean="0">
              <a:latin typeface="Arial Unicode MS" pitchFamily="34" charset="-128"/>
              <a:ea typeface="Arial Unicode MS" pitchFamily="34" charset="-128"/>
              <a:cs typeface="Arial Unicode MS" pitchFamily="34" charset="-128"/>
            </a:endParaRPr>
          </a:p>
          <a:p>
            <a:pPr marL="544513" indent="-549275">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Niedźwiedzie </a:t>
            </a:r>
            <a:r>
              <a:rPr lang="pl-PL" dirty="0">
                <a:latin typeface="Arial Unicode MS" pitchFamily="34" charset="-128"/>
                <a:ea typeface="Arial Unicode MS" pitchFamily="34" charset="-128"/>
                <a:cs typeface="Arial Unicode MS" pitchFamily="34" charset="-128"/>
              </a:rPr>
              <a:t>polarne spędzają większość roku wzdłuż skutych lodem brzegów. Najchętniej przebywają na terenie łączącym części oblodzone </a:t>
            </a:r>
            <a:r>
              <a:rPr lang="pl-PL" dirty="0" smtClean="0">
                <a:latin typeface="Arial Unicode MS" pitchFamily="34" charset="-128"/>
                <a:ea typeface="Arial Unicode MS" pitchFamily="34" charset="-128"/>
                <a:cs typeface="Arial Unicode MS" pitchFamily="34" charset="-128"/>
              </a:rPr>
              <a:t> z </a:t>
            </a:r>
            <a:r>
              <a:rPr lang="pl-PL" dirty="0">
                <a:latin typeface="Arial Unicode MS" pitchFamily="34" charset="-128"/>
                <a:ea typeface="Arial Unicode MS" pitchFamily="34" charset="-128"/>
                <a:cs typeface="Arial Unicode MS" pitchFamily="34" charset="-128"/>
              </a:rPr>
              <a:t>otwartymi wodami i ziemią wzdłuż wybrzeża. </a:t>
            </a:r>
            <a:endParaRPr lang="pl-PL" dirty="0" smtClean="0">
              <a:latin typeface="Arial Unicode MS" pitchFamily="34" charset="-128"/>
              <a:ea typeface="Arial Unicode MS" pitchFamily="34" charset="-128"/>
              <a:cs typeface="Arial Unicode MS" pitchFamily="34" charset="-128"/>
            </a:endParaRPr>
          </a:p>
          <a:p>
            <a:pPr marL="544513" indent="-549275">
              <a:spcBef>
                <a:spcPts val="0"/>
              </a:spcBef>
              <a:spcAft>
                <a:spcPts val="1200"/>
              </a:spcAft>
              <a:buFont typeface="Wingdings" pitchFamily="2" charset="2"/>
              <a:buChar char="v"/>
            </a:pPr>
            <a:r>
              <a:rPr lang="pl-PL" dirty="0" smtClean="0">
                <a:latin typeface="Arial Unicode MS" pitchFamily="34" charset="-128"/>
                <a:ea typeface="Arial Unicode MS" pitchFamily="34" charset="-128"/>
                <a:cs typeface="Arial Unicode MS" pitchFamily="34" charset="-128"/>
              </a:rPr>
              <a:t>Niedźwiedzie </a:t>
            </a:r>
            <a:r>
              <a:rPr lang="pl-PL" dirty="0">
                <a:latin typeface="Arial Unicode MS" pitchFamily="34" charset="-128"/>
                <a:ea typeface="Arial Unicode MS" pitchFamily="34" charset="-128"/>
                <a:cs typeface="Arial Unicode MS" pitchFamily="34" charset="-128"/>
              </a:rPr>
              <a:t>polarne wiodą samotniczy tryb życia i pokonują duże obszary terenu. </a:t>
            </a:r>
            <a:endParaRPr lang="pl-PL" dirty="0" smtClean="0">
              <a:latin typeface="Arial Unicode MS" pitchFamily="34" charset="-128"/>
              <a:ea typeface="Arial Unicode MS" pitchFamily="34" charset="-128"/>
              <a:cs typeface="Arial Unicode MS" pitchFamily="34" charset="-128"/>
            </a:endParaRPr>
          </a:p>
          <a:p>
            <a:pPr marL="544513" indent="-549275">
              <a:spcBef>
                <a:spcPts val="0"/>
              </a:spcBef>
              <a:spcAft>
                <a:spcPts val="1200"/>
              </a:spcAft>
              <a:buFont typeface="Wingdings" pitchFamily="2" charset="2"/>
              <a:buChar char="v"/>
            </a:pPr>
            <a:r>
              <a:rPr lang="pl-PL" dirty="0">
                <a:latin typeface="Arial Unicode MS" pitchFamily="34" charset="-128"/>
                <a:ea typeface="Arial Unicode MS" pitchFamily="34" charset="-128"/>
                <a:cs typeface="Arial Unicode MS" pitchFamily="34" charset="-128"/>
              </a:rPr>
              <a:t>Głównym jego pożywieniem są foki, szczególnie nerpy, na które poluje czatując przy otworach lodowych, przez które foki łapią powietrze lub skradają się do sztuk leżących na lodzie. Zabijają je jednym uderzeniem łapy. Zimą polują także na ptaki, gryzonie, skorupiaki, kraby, białuchy, młode morsy, okazjonalnie piżmowoły lub renifery i bardzo rzadko na inne niedźwiedzie polarne.</a:t>
            </a:r>
          </a:p>
        </p:txBody>
      </p:sp>
    </p:spTree>
    <p:extLst>
      <p:ext uri="{BB962C8B-B14F-4D97-AF65-F5344CB8AC3E}">
        <p14:creationId xmlns:p14="http://schemas.microsoft.com/office/powerpoint/2010/main" xmlns="" val="282136995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7828" y="381000"/>
            <a:ext cx="10057185" cy="671736"/>
          </a:xfrm>
        </p:spPr>
        <p:txBody>
          <a:bodyPr/>
          <a:lstStyle/>
          <a:p>
            <a:r>
              <a:rPr lang="pl-PL" dirty="0" smtClean="0">
                <a:latin typeface="Arial Black" pitchFamily="34" charset="0"/>
              </a:rPr>
              <a:t>FOKI:</a:t>
            </a:r>
            <a:endParaRPr lang="pl-PL" dirty="0">
              <a:latin typeface="Arial Black" pitchFamily="34" charset="0"/>
            </a:endParaRPr>
          </a:p>
        </p:txBody>
      </p:sp>
      <p:sp>
        <p:nvSpPr>
          <p:cNvPr id="3" name="Symbol zastępczy zawartości 2"/>
          <p:cNvSpPr>
            <a:spLocks noGrp="1"/>
          </p:cNvSpPr>
          <p:nvPr>
            <p:ph idx="1"/>
          </p:nvPr>
        </p:nvSpPr>
        <p:spPr>
          <a:xfrm>
            <a:off x="909835" y="1124744"/>
            <a:ext cx="11278989" cy="5544616"/>
          </a:xfrm>
        </p:spPr>
        <p:txBody>
          <a:bodyPr anchor="ctr">
            <a:normAutofit fontScale="77500" lnSpcReduction="20000"/>
          </a:bodyPr>
          <a:lstStyle/>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kończyny tylne wyciągnięte ku tyłowi, nieużyteczne przy poruszaniu się na </a:t>
            </a:r>
            <a:r>
              <a:rPr lang="pl-PL" sz="3000" dirty="0" smtClean="0">
                <a:latin typeface="Arial Unicode MS" pitchFamily="34" charset="-128"/>
                <a:ea typeface="Arial Unicode MS" pitchFamily="34" charset="-128"/>
                <a:cs typeface="Arial Unicode MS" pitchFamily="34" charset="-128"/>
              </a:rPr>
              <a:t>lądzie;</a:t>
            </a:r>
            <a:endParaRPr lang="pl-PL" sz="3000" dirty="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brak małżowin </a:t>
            </a:r>
            <a:r>
              <a:rPr lang="pl-PL" sz="3000" dirty="0" smtClean="0">
                <a:latin typeface="Arial Unicode MS" pitchFamily="34" charset="-128"/>
                <a:ea typeface="Arial Unicode MS" pitchFamily="34" charset="-128"/>
                <a:cs typeface="Arial Unicode MS" pitchFamily="34" charset="-128"/>
              </a:rPr>
              <a:t>usznych;</a:t>
            </a:r>
            <a:endParaRPr lang="pl-PL" sz="3000" dirty="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widzą bardzo dobrze, zarówno w wodzie, jak i na </a:t>
            </a:r>
            <a:r>
              <a:rPr lang="pl-PL" sz="3000" dirty="0" smtClean="0">
                <a:latin typeface="Arial Unicode MS" pitchFamily="34" charset="-128"/>
                <a:ea typeface="Arial Unicode MS" pitchFamily="34" charset="-128"/>
                <a:cs typeface="Arial Unicode MS" pitchFamily="34" charset="-128"/>
              </a:rPr>
              <a:t>lądzie;</a:t>
            </a:r>
            <a:endParaRPr lang="pl-PL" sz="3000" dirty="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pływają szybko i niezwykle </a:t>
            </a:r>
            <a:r>
              <a:rPr lang="pl-PL" sz="3000" dirty="0" smtClean="0">
                <a:latin typeface="Arial Unicode MS" pitchFamily="34" charset="-128"/>
                <a:ea typeface="Arial Unicode MS" pitchFamily="34" charset="-128"/>
                <a:cs typeface="Arial Unicode MS" pitchFamily="34" charset="-128"/>
              </a:rPr>
              <a:t>zwinnie;</a:t>
            </a:r>
            <a:endParaRPr lang="pl-PL" sz="3000" dirty="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pod wodą wytrzymują nawet do 40 </a:t>
            </a:r>
            <a:r>
              <a:rPr lang="pl-PL" sz="3000" dirty="0" smtClean="0">
                <a:latin typeface="Arial Unicode MS" pitchFamily="34" charset="-128"/>
                <a:ea typeface="Arial Unicode MS" pitchFamily="34" charset="-128"/>
                <a:cs typeface="Arial Unicode MS" pitchFamily="34" charset="-128"/>
              </a:rPr>
              <a:t>minut;</a:t>
            </a:r>
            <a:endParaRPr lang="pl-PL" sz="3000" dirty="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młode pokryte są białym, gęstym futerkiem, zwanym </a:t>
            </a:r>
            <a:r>
              <a:rPr lang="pl-PL" sz="3000" dirty="0" smtClean="0">
                <a:latin typeface="Arial Unicode MS" pitchFamily="34" charset="-128"/>
                <a:ea typeface="Arial Unicode MS" pitchFamily="34" charset="-128"/>
                <a:cs typeface="Arial Unicode MS" pitchFamily="34" charset="-128"/>
              </a:rPr>
              <a:t>lanugo;</a:t>
            </a:r>
            <a:endParaRPr lang="pl-PL" sz="3000" dirty="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a:latin typeface="Arial Unicode MS" pitchFamily="34" charset="-128"/>
                <a:ea typeface="Arial Unicode MS" pitchFamily="34" charset="-128"/>
                <a:cs typeface="Arial Unicode MS" pitchFamily="34" charset="-128"/>
              </a:rPr>
              <a:t>Mogą nurkować do 200 </a:t>
            </a:r>
            <a:r>
              <a:rPr lang="pl-PL" sz="3000" dirty="0" smtClean="0">
                <a:latin typeface="Arial Unicode MS" pitchFamily="34" charset="-128"/>
                <a:ea typeface="Arial Unicode MS" pitchFamily="34" charset="-128"/>
                <a:cs typeface="Arial Unicode MS" pitchFamily="34" charset="-128"/>
              </a:rPr>
              <a:t>m.</a:t>
            </a:r>
          </a:p>
          <a:p>
            <a:pPr marL="544513" indent="-549275">
              <a:spcBef>
                <a:spcPts val="2400"/>
              </a:spcBef>
              <a:buNone/>
            </a:pPr>
            <a:r>
              <a:rPr lang="pl-PL" sz="3000" b="1" dirty="0" smtClean="0">
                <a:latin typeface="Arial Unicode MS" pitchFamily="34" charset="-128"/>
                <a:ea typeface="Arial Unicode MS" pitchFamily="34" charset="-128"/>
                <a:cs typeface="Arial Unicode MS" pitchFamily="34" charset="-128"/>
              </a:rPr>
              <a:t>Foki </a:t>
            </a:r>
            <a:r>
              <a:rPr lang="pl-PL" sz="3000" b="1" dirty="0" smtClean="0">
                <a:latin typeface="Arial Unicode MS" pitchFamily="34" charset="-128"/>
                <a:ea typeface="Arial Unicode MS" pitchFamily="34" charset="-128"/>
                <a:cs typeface="Arial Unicode MS" pitchFamily="34" charset="-128"/>
              </a:rPr>
              <a:t>żyją</a:t>
            </a:r>
            <a:r>
              <a:rPr lang="pl-PL" sz="3000" b="1" dirty="0" smtClean="0">
                <a:latin typeface="Arial Unicode MS" pitchFamily="34" charset="-128"/>
                <a:ea typeface="Arial Unicode MS" pitchFamily="34" charset="-128"/>
                <a:cs typeface="Arial Unicode MS" pitchFamily="34" charset="-128"/>
              </a:rPr>
              <a:t>:</a:t>
            </a:r>
          </a:p>
          <a:p>
            <a:pPr marL="544513" indent="-549275">
              <a:buFont typeface="Wingdings" pitchFamily="2" charset="2"/>
              <a:buChar char="v"/>
            </a:pPr>
            <a:r>
              <a:rPr lang="pl-PL" sz="3000" dirty="0" smtClean="0">
                <a:latin typeface="Arial Unicode MS" pitchFamily="34" charset="-128"/>
                <a:ea typeface="Arial Unicode MS" pitchFamily="34" charset="-128"/>
                <a:cs typeface="Arial Unicode MS" pitchFamily="34" charset="-128"/>
              </a:rPr>
              <a:t>w chłodnych morzach obu </a:t>
            </a:r>
            <a:r>
              <a:rPr lang="pl-PL" sz="3000" dirty="0" smtClean="0">
                <a:latin typeface="Arial Unicode MS" pitchFamily="34" charset="-128"/>
                <a:ea typeface="Arial Unicode MS" pitchFamily="34" charset="-128"/>
                <a:cs typeface="Arial Unicode MS" pitchFamily="34" charset="-128"/>
              </a:rPr>
              <a:t>półkul;</a:t>
            </a:r>
            <a:endParaRPr lang="pl-PL" sz="3000" dirty="0" smtClean="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smtClean="0">
                <a:latin typeface="Arial Unicode MS" pitchFamily="34" charset="-128"/>
                <a:ea typeface="Arial Unicode MS" pitchFamily="34" charset="-128"/>
                <a:cs typeface="Arial Unicode MS" pitchFamily="34" charset="-128"/>
              </a:rPr>
              <a:t>w </a:t>
            </a:r>
            <a:r>
              <a:rPr lang="pl-PL" sz="3000" dirty="0" smtClean="0">
                <a:latin typeface="Arial Unicode MS" pitchFamily="34" charset="-128"/>
                <a:ea typeface="Arial Unicode MS" pitchFamily="34" charset="-128"/>
                <a:cs typeface="Arial Unicode MS" pitchFamily="34" charset="-128"/>
              </a:rPr>
              <a:t>gromadach;</a:t>
            </a:r>
            <a:endParaRPr lang="pl-PL" sz="3000" dirty="0" smtClean="0">
              <a:latin typeface="Arial Unicode MS" pitchFamily="34" charset="-128"/>
              <a:ea typeface="Arial Unicode MS" pitchFamily="34" charset="-128"/>
              <a:cs typeface="Arial Unicode MS" pitchFamily="34" charset="-128"/>
            </a:endParaRPr>
          </a:p>
          <a:p>
            <a:pPr marL="544513" indent="-549275">
              <a:buFont typeface="Wingdings" pitchFamily="2" charset="2"/>
              <a:buChar char="v"/>
            </a:pPr>
            <a:r>
              <a:rPr lang="pl-PL" sz="3000" dirty="0" smtClean="0">
                <a:latin typeface="Arial Unicode MS" pitchFamily="34" charset="-128"/>
                <a:ea typeface="Arial Unicode MS" pitchFamily="34" charset="-128"/>
                <a:cs typeface="Arial Unicode MS" pitchFamily="34" charset="-128"/>
              </a:rPr>
              <a:t>w większości w strefie </a:t>
            </a:r>
            <a:r>
              <a:rPr lang="pl-PL" sz="3000" dirty="0" smtClean="0">
                <a:latin typeface="Arial Unicode MS" pitchFamily="34" charset="-128"/>
                <a:ea typeface="Arial Unicode MS" pitchFamily="34" charset="-128"/>
                <a:cs typeface="Arial Unicode MS" pitchFamily="34" charset="-128"/>
              </a:rPr>
              <a:t>przybrzeżnej.</a:t>
            </a:r>
            <a:endParaRPr lang="pl-PL" sz="3000" dirty="0" smtClean="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xmlns="" val="14586644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ytuł 1"/>
          <p:cNvSpPr>
            <a:spLocks noGrp="1"/>
          </p:cNvSpPr>
          <p:nvPr>
            <p:ph type="title"/>
          </p:nvPr>
        </p:nvSpPr>
        <p:spPr>
          <a:xfrm>
            <a:off x="-1" y="0"/>
            <a:ext cx="12188825" cy="864096"/>
          </a:xfrm>
        </p:spPr>
        <p:txBody>
          <a:bodyPr>
            <a:noAutofit/>
          </a:bodyPr>
          <a:lstStyle/>
          <a:p>
            <a:pPr algn="ctr"/>
            <a:r>
              <a:rPr lang="pl-PL" sz="4400" b="1" dirty="0">
                <a:latin typeface="Arial Black" pitchFamily="34" charset="0"/>
              </a:rPr>
              <a:t>CIEKAWOSTKI </a:t>
            </a:r>
            <a:r>
              <a:rPr lang="pl-PL" sz="4400" b="1" dirty="0" smtClean="0">
                <a:latin typeface="Arial Black" pitchFamily="34" charset="0"/>
              </a:rPr>
              <a:t>ANTARKTYDY *</a:t>
            </a:r>
            <a:endParaRPr lang="pl-PL" sz="4400" b="1" dirty="0">
              <a:latin typeface="Arial Black" pitchFamily="34" charset="0"/>
            </a:endParaRPr>
          </a:p>
        </p:txBody>
      </p:sp>
      <p:sp>
        <p:nvSpPr>
          <p:cNvPr id="3" name="Symbol zastępczy zawartości 2"/>
          <p:cNvSpPr>
            <a:spLocks noGrp="1"/>
          </p:cNvSpPr>
          <p:nvPr>
            <p:ph idx="1"/>
          </p:nvPr>
        </p:nvSpPr>
        <p:spPr>
          <a:xfrm>
            <a:off x="189756" y="980728"/>
            <a:ext cx="11881319" cy="5544616"/>
          </a:xfrm>
        </p:spPr>
        <p:txBody>
          <a:bodyPr>
            <a:noAutofit/>
          </a:bodyPr>
          <a:lstStyle/>
          <a:p>
            <a:pPr marL="457200" indent="-457200">
              <a:spcBef>
                <a:spcPts val="0"/>
              </a:spcBef>
              <a:spcAft>
                <a:spcPts val="1200"/>
              </a:spcAft>
              <a:buAutoNum type="arabicPeriod"/>
            </a:pPr>
            <a:r>
              <a:rPr lang="pl-PL" dirty="0" smtClean="0">
                <a:latin typeface="Arial Unicode MS" pitchFamily="34" charset="-128"/>
                <a:ea typeface="Arial Unicode MS" pitchFamily="34" charset="-128"/>
                <a:cs typeface="Arial Unicode MS" pitchFamily="34" charset="-128"/>
              </a:rPr>
              <a:t>Miejsce </a:t>
            </a:r>
            <a:r>
              <a:rPr lang="pl-PL" dirty="0">
                <a:latin typeface="Arial Unicode MS" pitchFamily="34" charset="-128"/>
                <a:ea typeface="Arial Unicode MS" pitchFamily="34" charset="-128"/>
                <a:cs typeface="Arial Unicode MS" pitchFamily="34" charset="-128"/>
              </a:rPr>
              <a:t>o najmniejszej liczbie ludności </a:t>
            </a:r>
            <a:r>
              <a:rPr lang="pl-PL" dirty="0" smtClean="0">
                <a:latin typeface="Arial Unicode MS" pitchFamily="34" charset="-128"/>
                <a:ea typeface="Arial Unicode MS" pitchFamily="34" charset="-128"/>
                <a:cs typeface="Arial Unicode MS" pitchFamily="34" charset="-128"/>
              </a:rPr>
              <a:t>– </a:t>
            </a:r>
            <a:r>
              <a:rPr lang="pl-PL" dirty="0">
                <a:latin typeface="Arial Unicode MS" pitchFamily="34" charset="-128"/>
                <a:ea typeface="Arial Unicode MS" pitchFamily="34" charset="-128"/>
                <a:cs typeface="Arial Unicode MS" pitchFamily="34" charset="-128"/>
              </a:rPr>
              <a:t>brak stałych mieszkańców, </a:t>
            </a:r>
            <a:r>
              <a:rPr lang="pl-PL" dirty="0" smtClean="0">
                <a:latin typeface="Arial Unicode MS" pitchFamily="34" charset="-128"/>
                <a:ea typeface="Arial Unicode MS" pitchFamily="34" charset="-128"/>
                <a:cs typeface="Arial Unicode MS" pitchFamily="34" charset="-128"/>
              </a:rPr>
              <a:t>jedynie </a:t>
            </a:r>
            <a:r>
              <a:rPr lang="pl-PL" dirty="0" smtClean="0">
                <a:latin typeface="Arial Unicode MS" pitchFamily="34" charset="-128"/>
                <a:ea typeface="Arial Unicode MS" pitchFamily="34" charset="-128"/>
                <a:cs typeface="Arial Unicode MS" pitchFamily="34" charset="-128"/>
              </a:rPr>
              <a:t>pracownicy </a:t>
            </a:r>
            <a:r>
              <a:rPr lang="pl-PL" dirty="0">
                <a:latin typeface="Arial Unicode MS" pitchFamily="34" charset="-128"/>
                <a:ea typeface="Arial Unicode MS" pitchFamily="34" charset="-128"/>
                <a:cs typeface="Arial Unicode MS" pitchFamily="34" charset="-128"/>
              </a:rPr>
              <a:t>naukowi</a:t>
            </a:r>
            <a:r>
              <a:rPr lang="pl-PL" dirty="0" smtClean="0">
                <a:latin typeface="Arial Unicode MS" pitchFamily="34" charset="-128"/>
                <a:ea typeface="Arial Unicode MS" pitchFamily="34" charset="-128"/>
                <a:cs typeface="Arial Unicode MS" pitchFamily="34" charset="-128"/>
              </a:rPr>
              <a:t>.</a:t>
            </a:r>
          </a:p>
          <a:p>
            <a:pPr marL="457200" indent="-457200">
              <a:spcBef>
                <a:spcPts val="0"/>
              </a:spcBef>
              <a:spcAft>
                <a:spcPts val="1200"/>
              </a:spcAft>
              <a:buFont typeface="+mj-lt"/>
              <a:buAutoNum type="arabicPeriod"/>
            </a:pPr>
            <a:r>
              <a:rPr lang="pl-PL" dirty="0" smtClean="0">
                <a:latin typeface="Arial Unicode MS" pitchFamily="34" charset="-128"/>
                <a:ea typeface="Arial Unicode MS" pitchFamily="34" charset="-128"/>
                <a:cs typeface="Arial Unicode MS" pitchFamily="34" charset="-128"/>
              </a:rPr>
              <a:t>Na </a:t>
            </a:r>
            <a:r>
              <a:rPr lang="pl-PL" dirty="0">
                <a:latin typeface="Arial Unicode MS" pitchFamily="34" charset="-128"/>
                <a:ea typeface="Arial Unicode MS" pitchFamily="34" charset="-128"/>
                <a:cs typeface="Arial Unicode MS" pitchFamily="34" charset="-128"/>
              </a:rPr>
              <a:t>Antarktydzie znajduje się osiem </a:t>
            </a:r>
            <a:r>
              <a:rPr lang="pl-PL" dirty="0" smtClean="0">
                <a:latin typeface="Arial Unicode MS" pitchFamily="34" charset="-128"/>
                <a:ea typeface="Arial Unicode MS" pitchFamily="34" charset="-128"/>
                <a:cs typeface="Arial Unicode MS" pitchFamily="34" charset="-128"/>
              </a:rPr>
              <a:t>najdłuższych </a:t>
            </a:r>
            <a:r>
              <a:rPr lang="pl-PL" dirty="0">
                <a:latin typeface="Arial Unicode MS" pitchFamily="34" charset="-128"/>
                <a:ea typeface="Arial Unicode MS" pitchFamily="34" charset="-128"/>
                <a:cs typeface="Arial Unicode MS" pitchFamily="34" charset="-128"/>
              </a:rPr>
              <a:t>lodowców świata. Najdłuższy z nich to lodowiec Lamberta-Fischera o całkowitej długości 515 </a:t>
            </a:r>
            <a:r>
              <a:rPr lang="pl-PL" dirty="0" smtClean="0">
                <a:latin typeface="Arial Unicode MS" pitchFamily="34" charset="-128"/>
                <a:ea typeface="Arial Unicode MS" pitchFamily="34" charset="-128"/>
                <a:cs typeface="Arial Unicode MS" pitchFamily="34" charset="-128"/>
              </a:rPr>
              <a:t>km</a:t>
            </a:r>
          </a:p>
          <a:p>
            <a:pPr marL="457200" indent="-457200">
              <a:spcBef>
                <a:spcPts val="0"/>
              </a:spcBef>
              <a:spcAft>
                <a:spcPts val="1200"/>
              </a:spcAft>
              <a:buFont typeface="+mj-lt"/>
              <a:buAutoNum type="arabicPeriod"/>
            </a:pPr>
            <a:r>
              <a:rPr lang="pl-PL" dirty="0" smtClean="0">
                <a:latin typeface="Arial Unicode MS" pitchFamily="34" charset="-128"/>
                <a:ea typeface="Arial Unicode MS" pitchFamily="34" charset="-128"/>
                <a:cs typeface="Arial Unicode MS" pitchFamily="34" charset="-128"/>
              </a:rPr>
              <a:t>Na </a:t>
            </a:r>
            <a:r>
              <a:rPr lang="pl-PL" dirty="0">
                <a:latin typeface="Arial Unicode MS" pitchFamily="34" charset="-128"/>
                <a:ea typeface="Arial Unicode MS" pitchFamily="34" charset="-128"/>
                <a:cs typeface="Arial Unicode MS" pitchFamily="34" charset="-128"/>
              </a:rPr>
              <a:t>Antarktydzie znajduje się </a:t>
            </a:r>
            <a:r>
              <a:rPr lang="pl-PL" dirty="0" smtClean="0">
                <a:latin typeface="Arial Unicode MS" pitchFamily="34" charset="-128"/>
                <a:ea typeface="Arial Unicode MS" pitchFamily="34" charset="-128"/>
                <a:cs typeface="Arial Unicode MS" pitchFamily="34" charset="-128"/>
              </a:rPr>
              <a:t>87% </a:t>
            </a:r>
            <a:r>
              <a:rPr lang="pl-PL" dirty="0">
                <a:latin typeface="Arial Unicode MS" pitchFamily="34" charset="-128"/>
                <a:ea typeface="Arial Unicode MS" pitchFamily="34" charset="-128"/>
                <a:cs typeface="Arial Unicode MS" pitchFamily="34" charset="-128"/>
              </a:rPr>
              <a:t>spośród wszystkich lodów, jakie znajdują się na </a:t>
            </a:r>
            <a:r>
              <a:rPr lang="pl-PL" dirty="0" smtClean="0">
                <a:latin typeface="Arial Unicode MS" pitchFamily="34" charset="-128"/>
                <a:ea typeface="Arial Unicode MS" pitchFamily="34" charset="-128"/>
                <a:cs typeface="Arial Unicode MS" pitchFamily="34" charset="-128"/>
              </a:rPr>
              <a:t>Ziemi</a:t>
            </a:r>
          </a:p>
          <a:p>
            <a:pPr marL="457200" indent="-457200">
              <a:spcBef>
                <a:spcPts val="0"/>
              </a:spcBef>
              <a:spcAft>
                <a:spcPts val="1200"/>
              </a:spcAft>
              <a:buFont typeface="+mj-lt"/>
              <a:buAutoNum type="arabicPeriod"/>
            </a:pPr>
            <a:r>
              <a:rPr lang="pl-PL" dirty="0" smtClean="0">
                <a:latin typeface="Arial Unicode MS" pitchFamily="34" charset="-128"/>
                <a:ea typeface="Arial Unicode MS" pitchFamily="34" charset="-128"/>
                <a:cs typeface="Arial Unicode MS" pitchFamily="34" charset="-128"/>
              </a:rPr>
              <a:t>Na </a:t>
            </a:r>
            <a:r>
              <a:rPr lang="pl-PL" dirty="0">
                <a:latin typeface="Arial Unicode MS" pitchFamily="34" charset="-128"/>
                <a:ea typeface="Arial Unicode MS" pitchFamily="34" charset="-128"/>
                <a:cs typeface="Arial Unicode MS" pitchFamily="34" charset="-128"/>
              </a:rPr>
              <a:t>Antarktydzie odkryto największą górę lodową świata, miała ona 31 000 </a:t>
            </a:r>
            <a:r>
              <a:rPr lang="pl-PL" dirty="0" smtClean="0">
                <a:latin typeface="Arial Unicode MS" pitchFamily="34" charset="-128"/>
                <a:ea typeface="Arial Unicode MS" pitchFamily="34" charset="-128"/>
                <a:cs typeface="Arial Unicode MS" pitchFamily="34" charset="-128"/>
              </a:rPr>
              <a:t>km</a:t>
            </a:r>
            <a:r>
              <a:rPr lang="pl-PL" baseline="30000" dirty="0" smtClean="0">
                <a:latin typeface="Arial Unicode MS" pitchFamily="34" charset="-128"/>
                <a:ea typeface="Arial Unicode MS" pitchFamily="34" charset="-128"/>
                <a:cs typeface="Arial Unicode MS" pitchFamily="34" charset="-128"/>
              </a:rPr>
              <a:t>2</a:t>
            </a:r>
          </a:p>
          <a:p>
            <a:pPr marL="457200" indent="-457200">
              <a:spcBef>
                <a:spcPts val="0"/>
              </a:spcBef>
              <a:spcAft>
                <a:spcPts val="1200"/>
              </a:spcAft>
              <a:buFont typeface="+mj-lt"/>
              <a:buAutoNum type="arabicPeriod"/>
            </a:pPr>
            <a:r>
              <a:rPr lang="pl-PL" dirty="0" smtClean="0">
                <a:latin typeface="Arial Unicode MS" pitchFamily="34" charset="-128"/>
                <a:ea typeface="Arial Unicode MS" pitchFamily="34" charset="-128"/>
                <a:cs typeface="Arial Unicode MS" pitchFamily="34" charset="-128"/>
              </a:rPr>
              <a:t>Poza </a:t>
            </a:r>
            <a:r>
              <a:rPr lang="pl-PL" dirty="0" smtClean="0">
                <a:latin typeface="Arial Unicode MS" pitchFamily="34" charset="-128"/>
                <a:ea typeface="Arial Unicode MS" pitchFamily="34" charset="-128"/>
                <a:cs typeface="Arial Unicode MS" pitchFamily="34" charset="-128"/>
              </a:rPr>
              <a:t>najniższymi temperaturami Antarktyda jest najsuchszym miejscem, pojawia się tu najmniej opadów, z czego około połowy to </a:t>
            </a:r>
            <a:r>
              <a:rPr lang="pl-PL" dirty="0" smtClean="0">
                <a:latin typeface="Arial Unicode MS" pitchFamily="34" charset="-128"/>
                <a:ea typeface="Arial Unicode MS" pitchFamily="34" charset="-128"/>
                <a:cs typeface="Arial Unicode MS" pitchFamily="34" charset="-128"/>
              </a:rPr>
              <a:t>szadź.</a:t>
            </a:r>
          </a:p>
          <a:p>
            <a:pPr marL="457200" indent="-457200">
              <a:spcBef>
                <a:spcPts val="0"/>
              </a:spcBef>
              <a:spcAft>
                <a:spcPts val="1200"/>
              </a:spcAft>
              <a:buFont typeface="+mj-lt"/>
              <a:buAutoNum type="arabicPeriod"/>
            </a:pPr>
            <a:r>
              <a:rPr lang="pl-PL" dirty="0" smtClean="0">
                <a:latin typeface="Arial Unicode MS" pitchFamily="34" charset="-128"/>
                <a:ea typeface="Arial Unicode MS" pitchFamily="34" charset="-128"/>
                <a:cs typeface="Arial Unicode MS" pitchFamily="34" charset="-128"/>
              </a:rPr>
              <a:t>Lodowce </a:t>
            </a:r>
            <a:r>
              <a:rPr lang="pl-PL" dirty="0" smtClean="0">
                <a:latin typeface="Arial Unicode MS" pitchFamily="34" charset="-128"/>
                <a:ea typeface="Arial Unicode MS" pitchFamily="34" charset="-128"/>
                <a:cs typeface="Arial Unicode MS" pitchFamily="34" charset="-128"/>
              </a:rPr>
              <a:t>Antarktydy to największy magazyn słodkiej wody na Ziemi </a:t>
            </a:r>
            <a:r>
              <a:rPr lang="pl-PL" dirty="0" smtClean="0">
                <a:latin typeface="Arial Unicode MS" pitchFamily="34" charset="-128"/>
                <a:ea typeface="Arial Unicode MS" pitchFamily="34" charset="-128"/>
                <a:cs typeface="Arial Unicode MS" pitchFamily="34" charset="-128"/>
              </a:rPr>
              <a:t>– </a:t>
            </a:r>
            <a:r>
              <a:rPr lang="pl-PL" dirty="0" smtClean="0">
                <a:latin typeface="Arial Unicode MS" pitchFamily="34" charset="-128"/>
                <a:ea typeface="Arial Unicode MS" pitchFamily="34" charset="-128"/>
                <a:cs typeface="Arial Unicode MS" pitchFamily="34" charset="-128"/>
              </a:rPr>
              <a:t>około 80 </a:t>
            </a:r>
            <a:r>
              <a:rPr lang="pl-PL" dirty="0" smtClean="0">
                <a:latin typeface="Arial Unicode MS" pitchFamily="34" charset="-128"/>
                <a:ea typeface="Arial Unicode MS" pitchFamily="34" charset="-128"/>
                <a:cs typeface="Arial Unicode MS" pitchFamily="34" charset="-128"/>
              </a:rPr>
              <a:t>%.</a:t>
            </a:r>
          </a:p>
          <a:p>
            <a:pPr marL="457200" indent="-457200">
              <a:spcBef>
                <a:spcPts val="0"/>
              </a:spcBef>
              <a:spcAft>
                <a:spcPts val="1200"/>
              </a:spcAft>
              <a:buFont typeface="+mj-lt"/>
              <a:buAutoNum type="arabicPeriod"/>
            </a:pPr>
            <a:r>
              <a:rPr lang="pl-PL" dirty="0" smtClean="0">
                <a:latin typeface="Arial Unicode MS" pitchFamily="34" charset="-128"/>
                <a:ea typeface="Arial Unicode MS" pitchFamily="34" charset="-128"/>
                <a:cs typeface="Arial Unicode MS" pitchFamily="34" charset="-128"/>
              </a:rPr>
              <a:t>Pod </a:t>
            </a:r>
            <a:r>
              <a:rPr lang="pl-PL" dirty="0" smtClean="0">
                <a:latin typeface="Arial Unicode MS" pitchFamily="34" charset="-128"/>
                <a:ea typeface="Arial Unicode MS" pitchFamily="34" charset="-128"/>
                <a:cs typeface="Arial Unicode MS" pitchFamily="34" charset="-128"/>
              </a:rPr>
              <a:t>powierzchnią Antarktydy występują nieeksploatowane złoża cennych kopalin (węgiel kamienny, rudy żelaza, miedzi, złota, srebra i ołowiu). Jednakże zgodnie z traktatem antarktycznym ich wydobycie jest niedozwolone</a:t>
            </a:r>
            <a:r>
              <a:rPr lang="pl-PL" dirty="0" smtClean="0">
                <a:latin typeface="Arial Unicode MS" pitchFamily="34" charset="-128"/>
                <a:ea typeface="Arial Unicode MS" pitchFamily="34" charset="-128"/>
                <a:cs typeface="Arial Unicode MS" pitchFamily="34" charset="-128"/>
              </a:rPr>
              <a:t>.</a:t>
            </a:r>
            <a:endParaRPr lang="pl-PL" dirty="0" smtClean="0">
              <a:latin typeface="Cambria" panose="02040503050406030204" pitchFamily="18" charset="0"/>
              <a:ea typeface="Times New Roman" panose="02020603050405020304" pitchFamily="18" charset="0"/>
              <a:cs typeface="Arial" panose="020B0604020202020204" pitchFamily="34" charset="0"/>
            </a:endParaRPr>
          </a:p>
        </p:txBody>
      </p:sp>
      <p:sp>
        <p:nvSpPr>
          <p:cNvPr id="4" name="Prostokąt 3"/>
          <p:cNvSpPr/>
          <p:nvPr/>
        </p:nvSpPr>
        <p:spPr>
          <a:xfrm>
            <a:off x="693813" y="6381328"/>
            <a:ext cx="11233248" cy="313932"/>
          </a:xfrm>
          <a:prstGeom prst="rect">
            <a:avLst/>
          </a:prstGeom>
        </p:spPr>
        <p:txBody>
          <a:bodyPr wrap="square">
            <a:spAutoFit/>
          </a:bodyPr>
          <a:lstStyle/>
          <a:p>
            <a:pPr lvl="0" algn="r">
              <a:lnSpc>
                <a:spcPct val="90000"/>
              </a:lnSpc>
              <a:spcBef>
                <a:spcPts val="1600"/>
              </a:spcBef>
            </a:pPr>
            <a:r>
              <a:rPr lang="pl-PL" sz="1600" dirty="0" smtClean="0">
                <a:solidFill>
                  <a:srgbClr val="164B4F"/>
                </a:solidFill>
                <a:latin typeface="Cambria" panose="02040503050406030204" pitchFamily="18" charset="0"/>
                <a:ea typeface="Times New Roman" panose="02020603050405020304" pitchFamily="18" charset="0"/>
                <a:cs typeface="Arial" panose="020B0604020202020204" pitchFamily="34" charset="0"/>
              </a:rPr>
              <a:t>* </a:t>
            </a:r>
            <a:r>
              <a:rPr lang="pl-PL" sz="1600" dirty="0" smtClean="0">
                <a:solidFill>
                  <a:srgbClr val="164B4F"/>
                </a:solidFill>
                <a:latin typeface="Cambria" panose="02040503050406030204" pitchFamily="18" charset="0"/>
                <a:ea typeface="Times New Roman" panose="02020603050405020304" pitchFamily="18" charset="0"/>
                <a:cs typeface="Arial" panose="020B0604020202020204" pitchFamily="34" charset="0"/>
                <a:hlinkClick r:id="rId2"/>
              </a:rPr>
              <a:t>http://pl.wikipedia.org/wiki/Antarktyda#Ssaki</a:t>
            </a:r>
            <a:r>
              <a:rPr lang="pl-PL" sz="1600" dirty="0" smtClean="0">
                <a:solidFill>
                  <a:srgbClr val="164B4F"/>
                </a:solidFill>
                <a:latin typeface="Cambria" panose="02040503050406030204" pitchFamily="18" charset="0"/>
                <a:ea typeface="Times New Roman" panose="02020603050405020304" pitchFamily="18" charset="0"/>
                <a:cs typeface="Arial" panose="020B0604020202020204" pitchFamily="34" charset="0"/>
              </a:rPr>
              <a:t>  </a:t>
            </a:r>
            <a:endParaRPr lang="pl-PL" sz="1600" dirty="0">
              <a:solidFill>
                <a:srgbClr val="164B4F"/>
              </a:solidFill>
            </a:endParaRPr>
          </a:p>
        </p:txBody>
      </p:sp>
    </p:spTree>
    <p:extLst>
      <p:ext uri="{BB962C8B-B14F-4D97-AF65-F5344CB8AC3E}">
        <p14:creationId xmlns:p14="http://schemas.microsoft.com/office/powerpoint/2010/main" xmlns="" val="296331625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b="1" dirty="0" smtClean="0">
                <a:latin typeface="Arial Black" pitchFamily="34" charset="0"/>
              </a:rPr>
              <a:t>Zadanie 1</a:t>
            </a:r>
            <a:r>
              <a:rPr lang="pl-PL" dirty="0" smtClean="0"/>
              <a:t>.</a:t>
            </a:r>
            <a:endParaRPr lang="pl-PL" dirty="0"/>
          </a:p>
        </p:txBody>
      </p:sp>
      <p:pic>
        <p:nvPicPr>
          <p:cNvPr id="4" name="Symbol zastępczy zawartości 3"/>
          <p:cNvPicPr>
            <a:picLocks noGrp="1" noChangeAspect="1"/>
          </p:cNvPicPr>
          <p:nvPr>
            <p:ph idx="1"/>
          </p:nvPr>
        </p:nvPicPr>
        <p:blipFill>
          <a:blip r:embed="rId2" cstate="print"/>
          <a:stretch>
            <a:fillRect/>
          </a:stretch>
        </p:blipFill>
        <p:spPr>
          <a:xfrm>
            <a:off x="3890518" y="2302623"/>
            <a:ext cx="4407790" cy="3243353"/>
          </a:xfrm>
          <a:prstGeom prst="rect">
            <a:avLst/>
          </a:prstGeom>
        </p:spPr>
      </p:pic>
      <p:pic>
        <p:nvPicPr>
          <p:cNvPr id="5" name="Symbol zastępczy zawartości 3"/>
          <p:cNvPicPr>
            <a:picLocks noChangeAspect="1"/>
          </p:cNvPicPr>
          <p:nvPr/>
        </p:nvPicPr>
        <p:blipFill rotWithShape="1">
          <a:blip r:embed="rId2" cstate="print"/>
          <a:srcRect l="47375" r="3614"/>
          <a:stretch/>
        </p:blipFill>
        <p:spPr>
          <a:xfrm>
            <a:off x="3790156" y="2302623"/>
            <a:ext cx="2160240" cy="3243353"/>
          </a:xfrm>
          <a:prstGeom prst="rect">
            <a:avLst/>
          </a:prstGeom>
        </p:spPr>
      </p:pic>
    </p:spTree>
    <p:extLst>
      <p:ext uri="{BB962C8B-B14F-4D97-AF65-F5344CB8AC3E}">
        <p14:creationId xmlns:p14="http://schemas.microsoft.com/office/powerpoint/2010/main" xmlns="" val="387992174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900" decel="100000" fill="hold"/>
                                        <p:tgtEl>
                                          <p:spTgt spid="5"/>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Symbol zastępczy zawartości 3"/>
          <p:cNvPicPr>
            <a:picLocks noGrp="1" noChangeAspect="1"/>
          </p:cNvPicPr>
          <p:nvPr>
            <p:ph idx="1"/>
          </p:nvPr>
        </p:nvPicPr>
        <p:blipFill>
          <a:blip r:embed="rId2" cstate="print"/>
          <a:stretch>
            <a:fillRect/>
          </a:stretch>
        </p:blipFill>
        <p:spPr>
          <a:xfrm>
            <a:off x="549796" y="2060848"/>
            <a:ext cx="3286029" cy="2658086"/>
          </a:xfrm>
          <a:prstGeom prst="rect">
            <a:avLst/>
          </a:prstGeom>
        </p:spPr>
      </p:pic>
      <p:pic>
        <p:nvPicPr>
          <p:cNvPr id="5" name="Symbol zastępczy zawartości 3"/>
          <p:cNvPicPr>
            <a:picLocks noChangeAspect="1"/>
          </p:cNvPicPr>
          <p:nvPr/>
        </p:nvPicPr>
        <p:blipFill rotWithShape="1">
          <a:blip r:embed="rId2" cstate="print"/>
          <a:srcRect l="53982" t="3114" r="-16355" b="5012"/>
          <a:stretch/>
        </p:blipFill>
        <p:spPr>
          <a:xfrm rot="10800000">
            <a:off x="269030" y="2127731"/>
            <a:ext cx="2049566" cy="2442062"/>
          </a:xfrm>
          <a:prstGeom prst="rect">
            <a:avLst/>
          </a:prstGeom>
        </p:spPr>
      </p:pic>
      <p:pic>
        <p:nvPicPr>
          <p:cNvPr id="6" name="Obraz 5"/>
          <p:cNvPicPr>
            <a:picLocks noChangeAspect="1"/>
          </p:cNvPicPr>
          <p:nvPr/>
        </p:nvPicPr>
        <p:blipFill>
          <a:blip r:embed="rId3" cstate="print"/>
          <a:stretch>
            <a:fillRect/>
          </a:stretch>
        </p:blipFill>
        <p:spPr>
          <a:xfrm>
            <a:off x="6814492" y="1844824"/>
            <a:ext cx="4944285" cy="3200677"/>
          </a:xfrm>
          <a:prstGeom prst="rect">
            <a:avLst/>
          </a:prstGeom>
        </p:spPr>
      </p:pic>
      <p:pic>
        <p:nvPicPr>
          <p:cNvPr id="7" name="Obraz 6"/>
          <p:cNvPicPr>
            <a:picLocks noChangeAspect="1"/>
          </p:cNvPicPr>
          <p:nvPr/>
        </p:nvPicPr>
        <p:blipFill rotWithShape="1">
          <a:blip r:embed="rId3" cstate="print"/>
          <a:srcRect l="50764"/>
          <a:stretch/>
        </p:blipFill>
        <p:spPr>
          <a:xfrm flipH="1">
            <a:off x="6900085" y="1844824"/>
            <a:ext cx="2434382" cy="3200677"/>
          </a:xfrm>
          <a:prstGeom prst="rect">
            <a:avLst/>
          </a:prstGeom>
        </p:spPr>
      </p:pic>
    </p:spTree>
    <p:extLst>
      <p:ext uri="{BB962C8B-B14F-4D97-AF65-F5344CB8AC3E}">
        <p14:creationId xmlns:p14="http://schemas.microsoft.com/office/powerpoint/2010/main" xmlns="" val="28750487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b="1" dirty="0" smtClean="0">
                <a:latin typeface="Arial Black" pitchFamily="34" charset="0"/>
              </a:rPr>
              <a:t>Zadanie 2.</a:t>
            </a:r>
            <a:endParaRPr lang="pl-PL" b="1" dirty="0">
              <a:latin typeface="Arial Black" pitchFamily="34" charset="0"/>
            </a:endParaRPr>
          </a:p>
        </p:txBody>
      </p:sp>
      <p:pic>
        <p:nvPicPr>
          <p:cNvPr id="4" name="Symbol zastępczy zawartości 3"/>
          <p:cNvPicPr>
            <a:picLocks noGrp="1" noChangeAspect="1"/>
          </p:cNvPicPr>
          <p:nvPr>
            <p:ph idx="1"/>
          </p:nvPr>
        </p:nvPicPr>
        <p:blipFill rotWithShape="1">
          <a:blip r:embed="rId2" cstate="print"/>
          <a:srcRect l="24647" t="67598" r="50015" b="452"/>
          <a:stretch/>
        </p:blipFill>
        <p:spPr>
          <a:xfrm>
            <a:off x="3718147" y="2636912"/>
            <a:ext cx="2286845" cy="3766001"/>
          </a:xfrm>
          <a:prstGeom prst="rect">
            <a:avLst/>
          </a:prstGeom>
        </p:spPr>
      </p:pic>
      <p:pic>
        <p:nvPicPr>
          <p:cNvPr id="5" name="Obraz 4"/>
          <p:cNvPicPr>
            <a:picLocks noChangeAspect="1"/>
          </p:cNvPicPr>
          <p:nvPr/>
        </p:nvPicPr>
        <p:blipFill rotWithShape="1">
          <a:blip r:embed="rId2" cstate="print"/>
          <a:srcRect r="46618"/>
          <a:stretch/>
        </p:blipFill>
        <p:spPr>
          <a:xfrm>
            <a:off x="1290880" y="422659"/>
            <a:ext cx="2427268" cy="5938595"/>
          </a:xfrm>
          <a:prstGeom prst="rect">
            <a:avLst/>
          </a:prstGeom>
        </p:spPr>
      </p:pic>
    </p:spTree>
    <p:extLst>
      <p:ext uri="{BB962C8B-B14F-4D97-AF65-F5344CB8AC3E}">
        <p14:creationId xmlns:p14="http://schemas.microsoft.com/office/powerpoint/2010/main" xmlns="" val="137751596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293813" y="260648"/>
            <a:ext cx="9601200" cy="648072"/>
          </a:xfrm>
        </p:spPr>
        <p:txBody>
          <a:bodyPr>
            <a:normAutofit/>
          </a:bodyPr>
          <a:lstStyle/>
          <a:p>
            <a:r>
              <a:rPr lang="pl-PL" b="1" dirty="0">
                <a:latin typeface="Arial Black" pitchFamily="34" charset="0"/>
              </a:rPr>
              <a:t>Dlaczego kra nie tonie? </a:t>
            </a:r>
            <a:endParaRPr lang="pl-PL" dirty="0">
              <a:latin typeface="Arial Black" pitchFamily="34" charset="0"/>
            </a:endParaRPr>
          </a:p>
        </p:txBody>
      </p:sp>
      <p:sp>
        <p:nvSpPr>
          <p:cNvPr id="3" name="Symbol zastępczy zawartości 2"/>
          <p:cNvSpPr>
            <a:spLocks noGrp="1"/>
          </p:cNvSpPr>
          <p:nvPr>
            <p:ph idx="1"/>
          </p:nvPr>
        </p:nvSpPr>
        <p:spPr>
          <a:xfrm>
            <a:off x="1053852" y="1196752"/>
            <a:ext cx="9601200" cy="1630915"/>
          </a:xfrm>
        </p:spPr>
        <p:txBody>
          <a:bodyPr/>
          <a:lstStyle/>
          <a:p>
            <a:pPr marL="0" indent="0">
              <a:buNone/>
            </a:pPr>
            <a:r>
              <a:rPr lang="pl-PL" dirty="0" smtClean="0">
                <a:latin typeface="Arial Unicode MS" pitchFamily="34" charset="-128"/>
                <a:ea typeface="Arial Unicode MS" pitchFamily="34" charset="-128"/>
                <a:cs typeface="Arial Unicode MS" pitchFamily="34" charset="-128"/>
              </a:rPr>
              <a:t>Eksperyment</a:t>
            </a:r>
            <a:r>
              <a:rPr lang="pl-PL" dirty="0">
                <a:latin typeface="Arial Unicode MS" pitchFamily="34" charset="-128"/>
                <a:ea typeface="Arial Unicode MS" pitchFamily="34" charset="-128"/>
                <a:cs typeface="Arial Unicode MS" pitchFamily="34" charset="-128"/>
              </a:rPr>
              <a:t>: </a:t>
            </a:r>
          </a:p>
          <a:p>
            <a:r>
              <a:rPr lang="pl-PL" dirty="0" smtClean="0">
                <a:latin typeface="Arial Unicode MS" pitchFamily="34" charset="-128"/>
                <a:ea typeface="Arial Unicode MS" pitchFamily="34" charset="-128"/>
                <a:cs typeface="Arial Unicode MS" pitchFamily="34" charset="-128"/>
              </a:rPr>
              <a:t>wrzuć </a:t>
            </a:r>
            <a:r>
              <a:rPr lang="pl-PL" dirty="0">
                <a:latin typeface="Arial Unicode MS" pitchFamily="34" charset="-128"/>
                <a:ea typeface="Arial Unicode MS" pitchFamily="34" charset="-128"/>
                <a:cs typeface="Arial Unicode MS" pitchFamily="34" charset="-128"/>
              </a:rPr>
              <a:t>kawałek lodu do szklanki z wodą </a:t>
            </a:r>
          </a:p>
          <a:p>
            <a:r>
              <a:rPr lang="pl-PL" dirty="0">
                <a:latin typeface="Arial Unicode MS" pitchFamily="34" charset="-128"/>
                <a:ea typeface="Arial Unicode MS" pitchFamily="34" charset="-128"/>
                <a:cs typeface="Arial Unicode MS" pitchFamily="34" charset="-128"/>
              </a:rPr>
              <a:t>o</a:t>
            </a:r>
            <a:r>
              <a:rPr lang="pl-PL" dirty="0" smtClean="0">
                <a:latin typeface="Arial Unicode MS" pitchFamily="34" charset="-128"/>
                <a:ea typeface="Arial Unicode MS" pitchFamily="34" charset="-128"/>
                <a:cs typeface="Arial Unicode MS" pitchFamily="34" charset="-128"/>
              </a:rPr>
              <a:t>bserwuj, </a:t>
            </a:r>
            <a:r>
              <a:rPr lang="pl-PL" dirty="0">
                <a:latin typeface="Arial Unicode MS" pitchFamily="34" charset="-128"/>
                <a:ea typeface="Arial Unicode MS" pitchFamily="34" charset="-128"/>
                <a:cs typeface="Arial Unicode MS" pitchFamily="34" charset="-128"/>
              </a:rPr>
              <a:t>co dzieje się z lodem </a:t>
            </a:r>
          </a:p>
        </p:txBody>
      </p:sp>
      <p:sp>
        <p:nvSpPr>
          <p:cNvPr id="4" name="Symbol zastępczy zawartości 2"/>
          <p:cNvSpPr txBox="1">
            <a:spLocks/>
          </p:cNvSpPr>
          <p:nvPr/>
        </p:nvSpPr>
        <p:spPr>
          <a:xfrm>
            <a:off x="1053852" y="3212976"/>
            <a:ext cx="9601200" cy="1080120"/>
          </a:xfrm>
          <a:prstGeom prst="rect">
            <a:avLst/>
          </a:prstGeom>
        </p:spPr>
        <p:txBody>
          <a:bodyPr vert="horz" lIns="91440" tIns="45720" rIns="91440" bIns="45720" rtlCol="0">
            <a:normAutofit/>
          </a:bodyPr>
          <a:lstStyle>
            <a:lvl1pPr marL="223838" indent="-228600" algn="l" defTabSz="914400" rtl="0" eaLnBrk="1" latinLnBrk="0" hangingPunct="1">
              <a:lnSpc>
                <a:spcPct val="90000"/>
              </a:lnSpc>
              <a:spcBef>
                <a:spcPts val="1600"/>
              </a:spcBef>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5pPr>
            <a:lvl6pPr marL="160020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7pPr>
            <a:lvl8pPr marL="214884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8pPr>
            <a:lvl9pPr marL="242316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9pPr>
          </a:lstStyle>
          <a:p>
            <a:pPr marL="0" indent="0">
              <a:buNone/>
            </a:pPr>
            <a:r>
              <a:rPr lang="pl-PL" dirty="0" smtClean="0">
                <a:latin typeface="Arial Unicode MS" pitchFamily="34" charset="-128"/>
                <a:ea typeface="Arial Unicode MS" pitchFamily="34" charset="-128"/>
                <a:cs typeface="Arial Unicode MS" pitchFamily="34" charset="-128"/>
              </a:rPr>
              <a:t>Wynik obserwacji</a:t>
            </a:r>
          </a:p>
          <a:p>
            <a:pPr marL="179388" indent="-179388"/>
            <a:r>
              <a:rPr lang="pl-PL" dirty="0" smtClean="0">
                <a:latin typeface="Arial Unicode MS" pitchFamily="34" charset="-128"/>
                <a:ea typeface="Arial Unicode MS" pitchFamily="34" charset="-128"/>
                <a:cs typeface="Arial Unicode MS" pitchFamily="34" charset="-128"/>
              </a:rPr>
              <a:t>Lód w szklance pływa, tak jak kra w dużych </a:t>
            </a:r>
            <a:r>
              <a:rPr lang="pl-PL" dirty="0" smtClean="0">
                <a:latin typeface="Arial Unicode MS" pitchFamily="34" charset="-128"/>
                <a:ea typeface="Arial Unicode MS" pitchFamily="34" charset="-128"/>
                <a:cs typeface="Arial Unicode MS" pitchFamily="34" charset="-128"/>
              </a:rPr>
              <a:t>zbiornikach</a:t>
            </a:r>
            <a:endParaRPr lang="pl-PL" dirty="0" smtClean="0">
              <a:latin typeface="Arial Unicode MS" pitchFamily="34" charset="-128"/>
              <a:ea typeface="Arial Unicode MS" pitchFamily="34" charset="-128"/>
              <a:cs typeface="Arial Unicode MS" pitchFamily="34" charset="-128"/>
            </a:endParaRPr>
          </a:p>
        </p:txBody>
      </p:sp>
      <p:sp>
        <p:nvSpPr>
          <p:cNvPr id="5" name="Symbol zastępczy zawartości 2"/>
          <p:cNvSpPr txBox="1">
            <a:spLocks/>
          </p:cNvSpPr>
          <p:nvPr/>
        </p:nvSpPr>
        <p:spPr>
          <a:xfrm>
            <a:off x="1053852" y="4581128"/>
            <a:ext cx="9601200" cy="1440160"/>
          </a:xfrm>
          <a:prstGeom prst="rect">
            <a:avLst/>
          </a:prstGeom>
        </p:spPr>
        <p:txBody>
          <a:bodyPr vert="horz" lIns="91440" tIns="45720" rIns="91440" bIns="45720" rtlCol="0">
            <a:normAutofit/>
          </a:bodyPr>
          <a:lstStyle>
            <a:lvl1pPr marL="223838" indent="-228600" algn="l" defTabSz="914400" rtl="0" eaLnBrk="1" latinLnBrk="0" hangingPunct="1">
              <a:lnSpc>
                <a:spcPct val="90000"/>
              </a:lnSpc>
              <a:spcBef>
                <a:spcPts val="1600"/>
              </a:spcBef>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5pPr>
            <a:lvl6pPr marL="160020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7pPr>
            <a:lvl8pPr marL="214884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8pPr>
            <a:lvl9pPr marL="242316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9pPr>
          </a:lstStyle>
          <a:p>
            <a:pPr marL="0" indent="0">
              <a:buNone/>
            </a:pPr>
            <a:r>
              <a:rPr lang="pl-PL" dirty="0" smtClean="0">
                <a:latin typeface="Arial Unicode MS" pitchFamily="34" charset="-128"/>
                <a:ea typeface="Arial Unicode MS" pitchFamily="34" charset="-128"/>
                <a:cs typeface="Arial Unicode MS" pitchFamily="34" charset="-128"/>
              </a:rPr>
              <a:t>Wniosek </a:t>
            </a:r>
          </a:p>
          <a:p>
            <a:r>
              <a:rPr lang="pl-PL" dirty="0" smtClean="0">
                <a:latin typeface="Arial Unicode MS" pitchFamily="34" charset="-128"/>
                <a:ea typeface="Arial Unicode MS" pitchFamily="34" charset="-128"/>
                <a:cs typeface="Arial Unicode MS" pitchFamily="34" charset="-128"/>
              </a:rPr>
              <a:t>Lód jest </a:t>
            </a:r>
            <a:r>
              <a:rPr lang="pl-PL" dirty="0">
                <a:latin typeface="Arial Unicode MS" pitchFamily="34" charset="-128"/>
                <a:ea typeface="Arial Unicode MS" pitchFamily="34" charset="-128"/>
                <a:cs typeface="Arial Unicode MS" pitchFamily="34" charset="-128"/>
              </a:rPr>
              <a:t>lżejszy od wody</a:t>
            </a:r>
            <a:endParaRPr lang="pl-PL" dirty="0" smtClean="0">
              <a:latin typeface="Arial Unicode MS" pitchFamily="34" charset="-128"/>
              <a:ea typeface="Arial Unicode MS" pitchFamily="34" charset="-128"/>
              <a:cs typeface="Arial Unicode MS" pitchFamily="34" charset="-128"/>
            </a:endParaRPr>
          </a:p>
          <a:p>
            <a:endParaRPr lang="pl-PL" dirty="0"/>
          </a:p>
        </p:txBody>
      </p:sp>
    </p:spTree>
    <p:extLst>
      <p:ext uri="{BB962C8B-B14F-4D97-AF65-F5344CB8AC3E}">
        <p14:creationId xmlns:p14="http://schemas.microsoft.com/office/powerpoint/2010/main" xmlns="" val="240794889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900" decel="100000" fill="hold"/>
                                        <p:tgtEl>
                                          <p:spTgt spid="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1000"/>
                                        <p:tgtEl>
                                          <p:spTgt spid="5"/>
                                        </p:tgtEl>
                                      </p:cBhvr>
                                    </p:animEffect>
                                    <p:anim calcmode="lin" valueType="num">
                                      <p:cBhvr>
                                        <p:cTn id="40" dur="1000" fill="hold"/>
                                        <p:tgtEl>
                                          <p:spTgt spid="5"/>
                                        </p:tgtEl>
                                        <p:attrNameLst>
                                          <p:attrName>ppt_x</p:attrName>
                                        </p:attrNameLst>
                                      </p:cBhvr>
                                      <p:tavLst>
                                        <p:tav tm="0">
                                          <p:val>
                                            <p:strVal val="#ppt_x"/>
                                          </p:val>
                                        </p:tav>
                                        <p:tav tm="100000">
                                          <p:val>
                                            <p:strVal val="#ppt_x"/>
                                          </p:val>
                                        </p:tav>
                                      </p:tavLst>
                                    </p:anim>
                                    <p:anim calcmode="lin" valueType="num">
                                      <p:cBhvr>
                                        <p:cTn id="41" dur="900" decel="100000" fill="hold"/>
                                        <p:tgtEl>
                                          <p:spTgt spid="5"/>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cstate="print"/>
          <a:srcRect/>
          <a:stretch>
            <a:fillRect/>
          </a:stretch>
        </p:blipFill>
        <p:spPr bwMode="auto">
          <a:xfrm>
            <a:off x="0" y="0"/>
            <a:ext cx="12188825" cy="6857999"/>
          </a:xfrm>
          <a:prstGeom prst="rect">
            <a:avLst/>
          </a:prstGeom>
          <a:noFill/>
          <a:ln w="9525">
            <a:noFill/>
            <a:miter lim="800000"/>
            <a:headEnd/>
            <a:tailEnd/>
          </a:ln>
          <a:effectLst/>
        </p:spPr>
      </p:pic>
      <p:sp>
        <p:nvSpPr>
          <p:cNvPr id="8" name="Prostokąt 7"/>
          <p:cNvSpPr/>
          <p:nvPr/>
        </p:nvSpPr>
        <p:spPr>
          <a:xfrm>
            <a:off x="1731679" y="2967335"/>
            <a:ext cx="8725466" cy="923330"/>
          </a:xfrm>
          <a:prstGeom prst="rect">
            <a:avLst/>
          </a:prstGeom>
          <a:noFill/>
        </p:spPr>
        <p:txBody>
          <a:bodyPr wrap="none" lIns="91440" tIns="45720" rIns="91440" bIns="45720">
            <a:spAutoFit/>
          </a:bodyPr>
          <a:lstStyle/>
          <a:p>
            <a:pPr algn="ctr"/>
            <a:r>
              <a:rPr lang="pl-PL" sz="5400" b="1" cap="none" spc="0" dirty="0" smtClean="0">
                <a:ln w="900" cmpd="sng">
                  <a:solidFill>
                    <a:schemeClr val="accent1">
                      <a:satMod val="190000"/>
                      <a:alpha val="55000"/>
                    </a:schemeClr>
                  </a:solidFill>
                  <a:prstDash val="solid"/>
                </a:ln>
                <a:solidFill>
                  <a:schemeClr val="accent1">
                    <a:satMod val="200000"/>
                    <a:tint val="3000"/>
                  </a:schemeClr>
                </a:solidFill>
                <a:effectLst>
                  <a:glow rad="101600">
                    <a:schemeClr val="accent4">
                      <a:satMod val="175000"/>
                      <a:alpha val="40000"/>
                    </a:schemeClr>
                  </a:glow>
                  <a:innerShdw blurRad="101600" dist="76200" dir="5400000">
                    <a:schemeClr val="accent1">
                      <a:satMod val="190000"/>
                      <a:tint val="100000"/>
                      <a:alpha val="74000"/>
                    </a:schemeClr>
                  </a:innerShdw>
                </a:effectLst>
                <a:latin typeface="Arial Black" pitchFamily="34" charset="0"/>
                <a:ea typeface="Arial Unicode MS" pitchFamily="34" charset="-128"/>
                <a:cs typeface="Arial Unicode MS" pitchFamily="34" charset="-128"/>
              </a:rPr>
              <a:t>Pyszne </a:t>
            </a:r>
            <a:r>
              <a:rPr lang="pl-PL" sz="5400" b="1" cap="none" spc="0" dirty="0" smtClean="0">
                <a:ln w="900" cmpd="sng">
                  <a:solidFill>
                    <a:schemeClr val="accent1">
                      <a:satMod val="190000"/>
                      <a:alpha val="55000"/>
                    </a:schemeClr>
                  </a:solidFill>
                  <a:prstDash val="solid"/>
                </a:ln>
                <a:solidFill>
                  <a:schemeClr val="accent1">
                    <a:satMod val="200000"/>
                    <a:tint val="3000"/>
                  </a:schemeClr>
                </a:solidFill>
                <a:effectLst>
                  <a:glow rad="101600">
                    <a:schemeClr val="accent4">
                      <a:satMod val="175000"/>
                      <a:alpha val="40000"/>
                    </a:schemeClr>
                  </a:glow>
                  <a:innerShdw blurRad="101600" dist="76200" dir="5400000">
                    <a:schemeClr val="accent1">
                      <a:satMod val="190000"/>
                      <a:tint val="100000"/>
                      <a:alpha val="74000"/>
                    </a:schemeClr>
                  </a:innerShdw>
                </a:effectLst>
                <a:latin typeface="Arial Black" pitchFamily="34" charset="0"/>
                <a:ea typeface="Arial Unicode MS" pitchFamily="34" charset="-128"/>
                <a:cs typeface="Arial Unicode MS" pitchFamily="34" charset="-128"/>
              </a:rPr>
              <a:t>lody dla dzieci </a:t>
            </a:r>
            <a:endParaRPr lang="pl-PL" sz="5400" b="1" cap="none" spc="0" dirty="0">
              <a:ln w="900" cmpd="sng">
                <a:solidFill>
                  <a:schemeClr val="accent1">
                    <a:satMod val="190000"/>
                    <a:alpha val="55000"/>
                  </a:schemeClr>
                </a:solidFill>
                <a:prstDash val="solid"/>
              </a:ln>
              <a:solidFill>
                <a:schemeClr val="accent1">
                  <a:satMod val="200000"/>
                  <a:tint val="3000"/>
                </a:schemeClr>
              </a:solidFill>
              <a:effectLst>
                <a:glow rad="101600">
                  <a:schemeClr val="accent4">
                    <a:satMod val="175000"/>
                    <a:alpha val="40000"/>
                  </a:schemeClr>
                </a:glow>
                <a:innerShdw blurRad="101600" dist="76200" dir="5400000">
                  <a:schemeClr val="accent1">
                    <a:satMod val="190000"/>
                    <a:tint val="100000"/>
                    <a:alpha val="74000"/>
                  </a:schemeClr>
                </a:innerShdw>
              </a:effectLst>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latin typeface="Arial Black" pitchFamily="34" charset="0"/>
                <a:ea typeface="Arial Unicode MS" pitchFamily="34" charset="-128"/>
                <a:cs typeface="Arial Unicode MS" pitchFamily="34" charset="-128"/>
              </a:rPr>
              <a:t>Pyszne lody możesz zrobić sam </a:t>
            </a:r>
            <a:endParaRPr lang="pl-PL" dirty="0">
              <a:latin typeface="Arial Black" pitchFamily="34" charset="0"/>
              <a:ea typeface="Arial Unicode MS" pitchFamily="34" charset="-128"/>
              <a:cs typeface="Arial Unicode MS" pitchFamily="34" charset="-128"/>
            </a:endParaRPr>
          </a:p>
        </p:txBody>
      </p:sp>
      <p:sp>
        <p:nvSpPr>
          <p:cNvPr id="3" name="Symbol zastępczy zawartości 2"/>
          <p:cNvSpPr>
            <a:spLocks noGrp="1"/>
          </p:cNvSpPr>
          <p:nvPr>
            <p:ph idx="1"/>
          </p:nvPr>
        </p:nvSpPr>
        <p:spPr/>
        <p:txBody>
          <a:bodyPr/>
          <a:lstStyle/>
          <a:p>
            <a:pPr marL="0" indent="0" algn="ctr">
              <a:buNone/>
            </a:pPr>
            <a:r>
              <a:rPr lang="pl-PL" dirty="0">
                <a:latin typeface="Arial Unicode MS" pitchFamily="34" charset="-128"/>
                <a:ea typeface="Arial Unicode MS" pitchFamily="34" charset="-128"/>
                <a:cs typeface="Arial Unicode MS" pitchFamily="34" charset="-128"/>
              </a:rPr>
              <a:t>z</a:t>
            </a:r>
            <a:r>
              <a:rPr lang="pl-PL" dirty="0" smtClean="0">
                <a:latin typeface="Arial Unicode MS" pitchFamily="34" charset="-128"/>
                <a:ea typeface="Arial Unicode MS" pitchFamily="34" charset="-128"/>
                <a:cs typeface="Arial Unicode MS" pitchFamily="34" charset="-128"/>
              </a:rPr>
              <a:t> owoców lub soku owocowego</a:t>
            </a:r>
          </a:p>
          <a:p>
            <a:pPr marL="0" indent="0">
              <a:buNone/>
            </a:pPr>
            <a:r>
              <a:rPr lang="pl-PL" dirty="0" smtClean="0">
                <a:latin typeface="Arial Unicode MS" pitchFamily="34" charset="-128"/>
                <a:ea typeface="Arial Unicode MS" pitchFamily="34" charset="-128"/>
                <a:cs typeface="Arial Unicode MS" pitchFamily="34" charset="-128"/>
              </a:rPr>
              <a:t>Z owoców</a:t>
            </a:r>
          </a:p>
          <a:p>
            <a:r>
              <a:rPr lang="pl-PL" dirty="0" smtClean="0">
                <a:latin typeface="Arial Unicode MS" pitchFamily="34" charset="-128"/>
                <a:ea typeface="Arial Unicode MS" pitchFamily="34" charset="-128"/>
                <a:cs typeface="Arial Unicode MS" pitchFamily="34" charset="-128"/>
              </a:rPr>
              <a:t>Owoce umyj, odsącz, wypestkuj, zmiksuj </a:t>
            </a:r>
            <a:r>
              <a:rPr lang="pl-PL" dirty="0">
                <a:latin typeface="Arial Unicode MS" pitchFamily="34" charset="-128"/>
                <a:ea typeface="Arial Unicode MS" pitchFamily="34" charset="-128"/>
                <a:cs typeface="Arial Unicode MS" pitchFamily="34" charset="-128"/>
              </a:rPr>
              <a:t>z </a:t>
            </a:r>
            <a:r>
              <a:rPr lang="pl-PL" dirty="0" smtClean="0">
                <a:latin typeface="Arial Unicode MS" pitchFamily="34" charset="-128"/>
                <a:ea typeface="Arial Unicode MS" pitchFamily="34" charset="-128"/>
                <a:cs typeface="Arial Unicode MS" pitchFamily="34" charset="-128"/>
              </a:rPr>
              <a:t>cukrem, przełóż do kubeczka po jogurcie i wetknij patyczek do środka.  </a:t>
            </a:r>
          </a:p>
          <a:p>
            <a:r>
              <a:rPr lang="pl-PL" dirty="0" smtClean="0">
                <a:latin typeface="Arial Unicode MS" pitchFamily="34" charset="-128"/>
                <a:ea typeface="Arial Unicode MS" pitchFamily="34" charset="-128"/>
                <a:cs typeface="Arial Unicode MS" pitchFamily="34" charset="-128"/>
              </a:rPr>
              <a:t>Odstaw do zamrażarki.</a:t>
            </a:r>
          </a:p>
          <a:p>
            <a:r>
              <a:rPr lang="pl-PL" dirty="0" smtClean="0">
                <a:latin typeface="Arial Unicode MS" pitchFamily="34" charset="-128"/>
                <a:ea typeface="Arial Unicode MS" pitchFamily="34" charset="-128"/>
                <a:cs typeface="Arial Unicode MS" pitchFamily="34" charset="-128"/>
              </a:rPr>
              <a:t>Po </a:t>
            </a:r>
            <a:r>
              <a:rPr lang="pl-PL" dirty="0">
                <a:latin typeface="Arial Unicode MS" pitchFamily="34" charset="-128"/>
                <a:ea typeface="Arial Unicode MS" pitchFamily="34" charset="-128"/>
                <a:cs typeface="Arial Unicode MS" pitchFamily="34" charset="-128"/>
              </a:rPr>
              <a:t>wyjęciu z zamrażarki </a:t>
            </a:r>
            <a:r>
              <a:rPr lang="pl-PL" dirty="0" smtClean="0">
                <a:latin typeface="Arial Unicode MS" pitchFamily="34" charset="-128"/>
                <a:ea typeface="Arial Unicode MS" pitchFamily="34" charset="-128"/>
                <a:cs typeface="Arial Unicode MS" pitchFamily="34" charset="-128"/>
              </a:rPr>
              <a:t>polej kubeczek z </a:t>
            </a:r>
            <a:r>
              <a:rPr lang="pl-PL" dirty="0">
                <a:latin typeface="Arial Unicode MS" pitchFamily="34" charset="-128"/>
                <a:ea typeface="Arial Unicode MS" pitchFamily="34" charset="-128"/>
                <a:cs typeface="Arial Unicode MS" pitchFamily="34" charset="-128"/>
              </a:rPr>
              <a:t>zewnątrz gorącą wodą, </a:t>
            </a:r>
            <a:r>
              <a:rPr lang="pl-PL" dirty="0" smtClean="0">
                <a:latin typeface="Arial Unicode MS" pitchFamily="34" charset="-128"/>
                <a:ea typeface="Arial Unicode MS" pitchFamily="34" charset="-128"/>
                <a:cs typeface="Arial Unicode MS" pitchFamily="34" charset="-128"/>
              </a:rPr>
              <a:t>  a </a:t>
            </a:r>
            <a:r>
              <a:rPr lang="pl-PL" dirty="0">
                <a:latin typeface="Arial Unicode MS" pitchFamily="34" charset="-128"/>
                <a:ea typeface="Arial Unicode MS" pitchFamily="34" charset="-128"/>
                <a:cs typeface="Arial Unicode MS" pitchFamily="34" charset="-128"/>
              </a:rPr>
              <a:t>lody same wypadną do miseczki</a:t>
            </a:r>
            <a:r>
              <a:rPr lang="pl-PL" dirty="0" smtClean="0">
                <a:latin typeface="Arial Unicode MS" pitchFamily="34" charset="-128"/>
                <a:ea typeface="Arial Unicode MS" pitchFamily="34" charset="-128"/>
                <a:cs typeface="Arial Unicode MS" pitchFamily="34" charset="-128"/>
              </a:rPr>
              <a:t>.</a:t>
            </a:r>
            <a:endParaRPr lang="pl-PL" dirty="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xmlns="" val="206468227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latin typeface="Arial Black" pitchFamily="34" charset="0"/>
              </a:rPr>
              <a:t>Pyszne lody możesz zrobić sam </a:t>
            </a:r>
            <a:endParaRPr lang="pl-PL" dirty="0">
              <a:latin typeface="Arial Black" pitchFamily="34" charset="0"/>
            </a:endParaRPr>
          </a:p>
        </p:txBody>
      </p:sp>
      <p:sp>
        <p:nvSpPr>
          <p:cNvPr id="3" name="Symbol zastępczy zawartości 2"/>
          <p:cNvSpPr>
            <a:spLocks noGrp="1"/>
          </p:cNvSpPr>
          <p:nvPr>
            <p:ph idx="1"/>
          </p:nvPr>
        </p:nvSpPr>
        <p:spPr/>
        <p:txBody>
          <a:bodyPr/>
          <a:lstStyle/>
          <a:p>
            <a:pPr marL="0" indent="0" algn="ctr">
              <a:buNone/>
            </a:pPr>
            <a:r>
              <a:rPr lang="pl-PL" dirty="0">
                <a:latin typeface="Arial Unicode MS" pitchFamily="34" charset="-128"/>
                <a:ea typeface="Arial Unicode MS" pitchFamily="34" charset="-128"/>
                <a:cs typeface="Arial Unicode MS" pitchFamily="34" charset="-128"/>
              </a:rPr>
              <a:t>z</a:t>
            </a:r>
            <a:r>
              <a:rPr lang="pl-PL" dirty="0" smtClean="0">
                <a:latin typeface="Arial Unicode MS" pitchFamily="34" charset="-128"/>
                <a:ea typeface="Arial Unicode MS" pitchFamily="34" charset="-128"/>
                <a:cs typeface="Arial Unicode MS" pitchFamily="34" charset="-128"/>
              </a:rPr>
              <a:t> owoców lub soku owocowego</a:t>
            </a:r>
          </a:p>
          <a:p>
            <a:pPr marL="0" indent="0">
              <a:buNone/>
            </a:pPr>
            <a:r>
              <a:rPr lang="pl-PL" dirty="0" smtClean="0">
                <a:latin typeface="Arial Unicode MS" pitchFamily="34" charset="-128"/>
                <a:ea typeface="Arial Unicode MS" pitchFamily="34" charset="-128"/>
                <a:cs typeface="Arial Unicode MS" pitchFamily="34" charset="-128"/>
              </a:rPr>
              <a:t>Z soku</a:t>
            </a:r>
          </a:p>
          <a:p>
            <a:r>
              <a:rPr lang="pl-PL" dirty="0" smtClean="0">
                <a:latin typeface="Arial Unicode MS" pitchFamily="34" charset="-128"/>
                <a:ea typeface="Arial Unicode MS" pitchFamily="34" charset="-128"/>
                <a:cs typeface="Arial Unicode MS" pitchFamily="34" charset="-128"/>
              </a:rPr>
              <a:t>Ulubiony sok owocowy przelej do kubeczka po jogurcie i wetknij patyczek do środka.  </a:t>
            </a:r>
          </a:p>
          <a:p>
            <a:r>
              <a:rPr lang="pl-PL" dirty="0" smtClean="0">
                <a:latin typeface="Arial Unicode MS" pitchFamily="34" charset="-128"/>
                <a:ea typeface="Arial Unicode MS" pitchFamily="34" charset="-128"/>
                <a:cs typeface="Arial Unicode MS" pitchFamily="34" charset="-128"/>
              </a:rPr>
              <a:t>Odstaw do zamrażarki.</a:t>
            </a:r>
          </a:p>
          <a:p>
            <a:r>
              <a:rPr lang="pl-PL" dirty="0" smtClean="0">
                <a:latin typeface="Arial Unicode MS" pitchFamily="34" charset="-128"/>
                <a:ea typeface="Arial Unicode MS" pitchFamily="34" charset="-128"/>
                <a:cs typeface="Arial Unicode MS" pitchFamily="34" charset="-128"/>
              </a:rPr>
              <a:t>Po </a:t>
            </a:r>
            <a:r>
              <a:rPr lang="pl-PL" dirty="0">
                <a:latin typeface="Arial Unicode MS" pitchFamily="34" charset="-128"/>
                <a:ea typeface="Arial Unicode MS" pitchFamily="34" charset="-128"/>
                <a:cs typeface="Arial Unicode MS" pitchFamily="34" charset="-128"/>
              </a:rPr>
              <a:t>wyjęciu z zamrażarki </a:t>
            </a:r>
            <a:r>
              <a:rPr lang="pl-PL" dirty="0" smtClean="0">
                <a:latin typeface="Arial Unicode MS" pitchFamily="34" charset="-128"/>
                <a:ea typeface="Arial Unicode MS" pitchFamily="34" charset="-128"/>
                <a:cs typeface="Arial Unicode MS" pitchFamily="34" charset="-128"/>
              </a:rPr>
              <a:t>polej kubeczek z </a:t>
            </a:r>
            <a:r>
              <a:rPr lang="pl-PL" dirty="0">
                <a:latin typeface="Arial Unicode MS" pitchFamily="34" charset="-128"/>
                <a:ea typeface="Arial Unicode MS" pitchFamily="34" charset="-128"/>
                <a:cs typeface="Arial Unicode MS" pitchFamily="34" charset="-128"/>
              </a:rPr>
              <a:t>zewnątrz gorącą wodą, </a:t>
            </a:r>
            <a:r>
              <a:rPr lang="pl-PL" dirty="0" smtClean="0">
                <a:latin typeface="Arial Unicode MS" pitchFamily="34" charset="-128"/>
                <a:ea typeface="Arial Unicode MS" pitchFamily="34" charset="-128"/>
                <a:cs typeface="Arial Unicode MS" pitchFamily="34" charset="-128"/>
              </a:rPr>
              <a:t>  a </a:t>
            </a:r>
            <a:r>
              <a:rPr lang="pl-PL" dirty="0">
                <a:latin typeface="Arial Unicode MS" pitchFamily="34" charset="-128"/>
                <a:ea typeface="Arial Unicode MS" pitchFamily="34" charset="-128"/>
                <a:cs typeface="Arial Unicode MS" pitchFamily="34" charset="-128"/>
              </a:rPr>
              <a:t>lody same wypadną do miseczki</a:t>
            </a:r>
            <a:r>
              <a:rPr lang="pl-PL" dirty="0" smtClean="0">
                <a:latin typeface="Arial Unicode MS" pitchFamily="34" charset="-128"/>
                <a:ea typeface="Arial Unicode MS" pitchFamily="34" charset="-128"/>
                <a:cs typeface="Arial Unicode MS" pitchFamily="34" charset="-128"/>
              </a:rPr>
              <a:t>.</a:t>
            </a:r>
            <a:endParaRPr lang="pl-PL" dirty="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xmlns="" val="87391873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Serenity_16x9">
  <a:themeElements>
    <a:clrScheme name="Serenity_16x9">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Serenity_16x9">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a:defPPr>
      </a:lstStyle>
    </a:txDef>
  </a:objectDefaults>
  <a:extraClrSchemeLst/>
</a:theme>
</file>

<file path=ppt/theme/theme2.xml><?xml version="1.0" encoding="utf-8"?>
<a:theme xmlns:a="http://schemas.openxmlformats.org/drawingml/2006/main" name="Office Them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Serenity_16x9">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Serenity_16x9">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6371670B-F52C-464E-A02D-D662A04A4C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1102</Words>
  <Application>Microsoft Office PowerPoint</Application>
  <PresentationFormat>Niestandardowy</PresentationFormat>
  <Paragraphs>100</Paragraphs>
  <Slides>20</Slides>
  <Notes>0</Notes>
  <HiddenSlides>0</HiddenSlides>
  <MMClips>0</MMClips>
  <ScaleCrop>false</ScaleCrop>
  <HeadingPairs>
    <vt:vector size="4" baseType="variant">
      <vt:variant>
        <vt:lpstr>Motyw</vt:lpstr>
      </vt:variant>
      <vt:variant>
        <vt:i4>1</vt:i4>
      </vt:variant>
      <vt:variant>
        <vt:lpstr>Tytuły slajdów</vt:lpstr>
      </vt:variant>
      <vt:variant>
        <vt:i4>20</vt:i4>
      </vt:variant>
    </vt:vector>
  </HeadingPairs>
  <TitlesOfParts>
    <vt:vector size="21" baseType="lpstr">
      <vt:lpstr>Serenity_16x9</vt:lpstr>
      <vt:lpstr>ANTARKTYDA</vt:lpstr>
      <vt:lpstr> Antarktyda to strefa polarna Ziemi                    położona wokół bieguna południowego.</vt:lpstr>
      <vt:lpstr>Większa część kontynentu pokryta jest polarną czapą lodową, jest on praktycznie niezamieszkany przez ludzi, nie licząc personelu 37 stacji badawczych.   Antarktyda jest jedynym kontynentem, na terenie którego nie ma żadnego państwa.  Status Antarktydy jest regulowany przez traktat antarktyczny, który zamroził roszczenia terytorialne. </vt:lpstr>
      <vt:lpstr>Slajd 4</vt:lpstr>
      <vt:lpstr>Slajd 5</vt:lpstr>
      <vt:lpstr>Slajd 6</vt:lpstr>
      <vt:lpstr>PINGWINY*</vt:lpstr>
      <vt:lpstr>Slajd 8</vt:lpstr>
      <vt:lpstr>MORS*</vt:lpstr>
      <vt:lpstr>NIEDŹWIEDZIE POLARNE*</vt:lpstr>
      <vt:lpstr>Slajd 11</vt:lpstr>
      <vt:lpstr>FOKI:</vt:lpstr>
      <vt:lpstr>CIEKAWOSTKI ANTARKTYDY *</vt:lpstr>
      <vt:lpstr>Zadanie 1.</vt:lpstr>
      <vt:lpstr>Slajd 15</vt:lpstr>
      <vt:lpstr>Zadanie 2.</vt:lpstr>
      <vt:lpstr>Dlaczego kra nie tonie? </vt:lpstr>
      <vt:lpstr>Slajd 18</vt:lpstr>
      <vt:lpstr>Pyszne lody możesz zrobić sam </vt:lpstr>
      <vt:lpstr>Pyszne lody możesz zrobić sam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2015-01-03T18:29:40Z</dcterms:created>
  <dcterms:modified xsi:type="dcterms:W3CDTF">2015-06-24T11:55:48Z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TC028011099991</vt:lpwstr>
  </property>
</Properties>
</file>