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4" r:id="rId3"/>
    <p:sldId id="265" r:id="rId4"/>
    <p:sldId id="266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E15"/>
    <a:srgbClr val="00B05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Prostokąt zaokrąglony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ostokąt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Prostokąt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rostokąt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1" name="Symbol zastępczy daty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38CBE-6AA2-4447-97E3-B0DD82F22317}" type="datetimeFigureOut">
              <a:rPr lang="pl-PL"/>
              <a:pPr>
                <a:defRPr/>
              </a:pPr>
              <a:t>2015-07-02</a:t>
            </a:fld>
            <a:endParaRPr lang="pl-PL"/>
          </a:p>
        </p:txBody>
      </p:sp>
      <p:sp>
        <p:nvSpPr>
          <p:cNvPr id="12" name="Symbol zastępczy stopki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Symbol zastępczy numeru slajd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71B1B04-9DA0-4F54-B2CB-50FFC52839C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9572D-BBC1-4AE0-999B-2C5E9F5291D3}" type="datetimeFigureOut">
              <a:rPr lang="pl-PL"/>
              <a:pPr>
                <a:defRPr/>
              </a:pPr>
              <a:t>2015-07-02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4AEF5-D747-4B76-9E76-3067203140E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Prostokąt zaokrąglony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ostokąt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Prostokąt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rostokąt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9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F8B2D-C7A6-4669-A80E-7F19FEE3A205}" type="datetimeFigureOut">
              <a:rPr lang="pl-PL"/>
              <a:pPr>
                <a:defRPr/>
              </a:pPr>
              <a:t>2015-07-02</a:t>
            </a:fld>
            <a:endParaRPr lang="pl-PL"/>
          </a:p>
        </p:txBody>
      </p:sp>
      <p:sp>
        <p:nvSpPr>
          <p:cNvPr id="10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0F2D3-09AE-4895-B906-24194DD5524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702BB-B65A-4F37-8C78-FBF34A648482}" type="datetimeFigureOut">
              <a:rPr lang="pl-PL"/>
              <a:pPr>
                <a:defRPr/>
              </a:pPr>
              <a:t>2015-07-02</a:t>
            </a:fld>
            <a:endParaRPr lang="pl-PL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4B90B-9AA0-47FC-B30A-B6042E37ACB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1" name="Symbol zastępczy zawartości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653AF-B5A4-4B3D-91A4-86128EB9D441}" type="datetimeFigureOut">
              <a:rPr lang="pl-PL"/>
              <a:pPr>
                <a:defRPr/>
              </a:pPr>
              <a:t>2015-07-02</a:t>
            </a:fld>
            <a:endParaRPr lang="pl-PL"/>
          </a:p>
        </p:txBody>
      </p:sp>
      <p:sp>
        <p:nvSpPr>
          <p:cNvPr id="8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2DE65-78A2-4799-B841-9BD9CA6A4A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64DE4-6369-4679-AD2A-4B52DDD9F4B2}" type="datetimeFigureOut">
              <a:rPr lang="pl-PL"/>
              <a:pPr>
                <a:defRPr/>
              </a:pPr>
              <a:t>2015-07-02</a:t>
            </a:fld>
            <a:endParaRPr lang="pl-PL"/>
          </a:p>
        </p:txBody>
      </p:sp>
      <p:sp>
        <p:nvSpPr>
          <p:cNvPr id="4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00B59-00E6-4686-A663-3F7B34670A3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A6636-07D8-4B1C-8D74-44A518D160DF}" type="datetimeFigureOut">
              <a:rPr lang="pl-PL"/>
              <a:pPr>
                <a:defRPr/>
              </a:pPr>
              <a:t>2015-07-02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C5B8D-8670-40F2-A3E9-DF3DCB937F6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Prostokąt zaokrąglony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94659-4590-49EB-8978-9C8F86899564}" type="datetimeFigureOut">
              <a:rPr lang="pl-PL"/>
              <a:pPr>
                <a:defRPr/>
              </a:pPr>
              <a:t>2015-07-02</a:t>
            </a:fld>
            <a:endParaRPr lang="pl-PL"/>
          </a:p>
        </p:txBody>
      </p:sp>
      <p:sp>
        <p:nvSpPr>
          <p:cNvPr id="8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932BB-452A-4DC3-949B-59ED5647F91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ostokąt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Prostokąt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8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6FBD8-BD56-483C-A4F9-3FE7E45984B6}" type="datetimeFigureOut">
              <a:rPr lang="pl-PL"/>
              <a:pPr>
                <a:defRPr/>
              </a:pPr>
              <a:t>2015-07-02</a:t>
            </a:fld>
            <a:endParaRPr lang="pl-PL"/>
          </a:p>
        </p:txBody>
      </p:sp>
      <p:sp>
        <p:nvSpPr>
          <p:cNvPr id="9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B1323-6BA8-4BC0-9FF6-6F2972BE439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F8A9A-1CFB-4A8A-806E-B3EEB3BFF572}" type="datetimeFigureOut">
              <a:rPr lang="pl-PL"/>
              <a:pPr>
                <a:defRPr/>
              </a:pPr>
              <a:t>2015-07-02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0194E-C97E-48D2-B5E5-6592796B8A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7EF16-53F1-42FD-8065-2B38F0956A89}" type="datetimeFigureOut">
              <a:rPr lang="pl-PL"/>
              <a:pPr>
                <a:defRPr/>
              </a:pPr>
              <a:t>2015-07-02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4CA28-3476-4637-8A5C-322A746C660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Prostokąt zaokrąglony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Symbol zastępczy tytułu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  <a:endParaRPr lang="en-US" smtClean="0"/>
          </a:p>
        </p:txBody>
      </p:sp>
      <p:sp>
        <p:nvSpPr>
          <p:cNvPr id="1029" name="Symbol zastępczy tekstu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946AB8-BFEF-429A-B678-F6A4DF324796}" type="datetimeFigureOut">
              <a:rPr lang="pl-PL"/>
              <a:pPr>
                <a:defRPr/>
              </a:pPr>
              <a:t>2015-07-02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17A20BE2-5450-445B-9AD5-0EE5B905AEA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74" r:id="rId8"/>
    <p:sldLayoutId id="2147483675" r:id="rId9"/>
    <p:sldLayoutId id="2147483666" r:id="rId10"/>
    <p:sldLayoutId id="214748366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94310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914400" y="729208"/>
            <a:ext cx="7772400" cy="4572000"/>
          </a:xfrm>
        </p:spPr>
        <p:txBody>
          <a:bodyPr/>
          <a:lstStyle/>
          <a:p>
            <a:pPr>
              <a:buClr>
                <a:srgbClr val="FF0000"/>
              </a:buClr>
            </a:pPr>
            <a:r>
              <a:rPr lang="pl-PL" sz="3200" dirty="0" smtClean="0">
                <a:latin typeface="Book Antiqua" pitchFamily="18" charset="0"/>
              </a:rPr>
              <a:t>W tekście są 2 zdania.</a:t>
            </a:r>
          </a:p>
          <a:p>
            <a:pPr>
              <a:buClr>
                <a:srgbClr val="FF0000"/>
              </a:buClr>
            </a:pPr>
            <a:r>
              <a:rPr lang="pl-PL" sz="3200" dirty="0" smtClean="0">
                <a:latin typeface="Book Antiqua" pitchFamily="18" charset="0"/>
              </a:rPr>
              <a:t>W pierwszym zdaniu jest 5 wyrazów, </a:t>
            </a:r>
            <a:br>
              <a:rPr lang="pl-PL" sz="3200" dirty="0" smtClean="0">
                <a:latin typeface="Book Antiqua" pitchFamily="18" charset="0"/>
              </a:rPr>
            </a:br>
            <a:r>
              <a:rPr lang="pl-PL" sz="3200" dirty="0" smtClean="0">
                <a:latin typeface="Book Antiqua" pitchFamily="18" charset="0"/>
              </a:rPr>
              <a:t>w drugim są trzy wyrazy.</a:t>
            </a:r>
          </a:p>
          <a:p>
            <a:pPr>
              <a:buClr>
                <a:srgbClr val="FF0000"/>
              </a:buClr>
            </a:pPr>
            <a:r>
              <a:rPr lang="pl-PL" sz="3200" dirty="0" smtClean="0">
                <a:latin typeface="Book Antiqua" pitchFamily="18" charset="0"/>
              </a:rPr>
              <a:t>Najwięcej liter jest w wyrazie „Narodzenia” – 10 liter.</a:t>
            </a:r>
          </a:p>
          <a:p>
            <a:pPr>
              <a:buClr>
                <a:srgbClr val="FF0000"/>
              </a:buClr>
            </a:pPr>
            <a:r>
              <a:rPr lang="pl-PL" sz="3200" dirty="0" smtClean="0">
                <a:latin typeface="Book Antiqua" pitchFamily="18" charset="0"/>
              </a:rPr>
              <a:t>Na – ro – </a:t>
            </a:r>
            <a:r>
              <a:rPr lang="pl-PL" sz="3200" dirty="0" err="1" smtClean="0">
                <a:latin typeface="Book Antiqua" pitchFamily="18" charset="0"/>
              </a:rPr>
              <a:t>dze</a:t>
            </a:r>
            <a:r>
              <a:rPr lang="pl-PL" sz="3200" dirty="0" smtClean="0">
                <a:latin typeface="Book Antiqua" pitchFamily="18" charset="0"/>
              </a:rPr>
              <a:t> – </a:t>
            </a:r>
            <a:r>
              <a:rPr lang="pl-PL" sz="3200" dirty="0" err="1" smtClean="0">
                <a:latin typeface="Book Antiqua" pitchFamily="18" charset="0"/>
              </a:rPr>
              <a:t>nia</a:t>
            </a:r>
            <a:r>
              <a:rPr lang="pl-PL" sz="3200" dirty="0" smtClean="0">
                <a:latin typeface="Book Antiqua" pitchFamily="18" charset="0"/>
              </a:rPr>
              <a:t> – 4 sylaby</a:t>
            </a:r>
            <a:r>
              <a:rPr lang="pl-PL" sz="3200" dirty="0" smtClean="0"/>
              <a:t>.</a:t>
            </a:r>
          </a:p>
          <a:p>
            <a:pPr marL="0" indent="0">
              <a:buNone/>
            </a:pPr>
            <a:endParaRPr lang="pl-PL" dirty="0" smtClean="0"/>
          </a:p>
        </p:txBody>
      </p:sp>
    </p:spTree>
    <p:extLst>
      <p:ext uri="{BB962C8B-B14F-4D97-AF65-F5344CB8AC3E}">
        <p14:creationId xmlns="" xmlns:p14="http://schemas.microsoft.com/office/powerpoint/2010/main" val="24398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331640" y="369168"/>
            <a:ext cx="7772400" cy="4572000"/>
          </a:xfrm>
        </p:spPr>
        <p:txBody>
          <a:bodyPr/>
          <a:lstStyle/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pl-PL" b="1" dirty="0" err="1">
                <a:latin typeface="Book Antiqua" pitchFamily="18" charset="0"/>
              </a:rPr>
              <a:t>Wkrót</a:t>
            </a:r>
            <a:r>
              <a:rPr lang="pl-PL" b="1" dirty="0">
                <a:latin typeface="Book Antiqua" pitchFamily="18" charset="0"/>
              </a:rPr>
              <a:t> – ce </a:t>
            </a:r>
            <a:r>
              <a:rPr lang="pl-PL" dirty="0">
                <a:latin typeface="Book Antiqua" pitchFamily="18" charset="0"/>
              </a:rPr>
              <a:t>– 2 sylaby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pl-PL" b="1" dirty="0">
                <a:latin typeface="Book Antiqua" pitchFamily="18" charset="0"/>
              </a:rPr>
              <a:t>na – </a:t>
            </a:r>
            <a:r>
              <a:rPr lang="pl-PL" b="1" dirty="0" err="1">
                <a:latin typeface="Book Antiqua" pitchFamily="18" charset="0"/>
              </a:rPr>
              <a:t>dej</a:t>
            </a:r>
            <a:r>
              <a:rPr lang="pl-PL" b="1" dirty="0">
                <a:latin typeface="Book Antiqua" pitchFamily="18" charset="0"/>
              </a:rPr>
              <a:t> – </a:t>
            </a:r>
            <a:r>
              <a:rPr lang="pl-PL" b="1" dirty="0" err="1">
                <a:latin typeface="Book Antiqua" pitchFamily="18" charset="0"/>
              </a:rPr>
              <a:t>dą</a:t>
            </a:r>
            <a:r>
              <a:rPr lang="pl-PL" b="1" dirty="0">
                <a:latin typeface="Book Antiqua" pitchFamily="18" charset="0"/>
              </a:rPr>
              <a:t> </a:t>
            </a:r>
            <a:r>
              <a:rPr lang="pl-PL" dirty="0">
                <a:latin typeface="Book Antiqua" pitchFamily="18" charset="0"/>
              </a:rPr>
              <a:t>– 3 </a:t>
            </a:r>
            <a:r>
              <a:rPr lang="pl-PL" dirty="0" smtClean="0">
                <a:latin typeface="Book Antiqua" pitchFamily="18" charset="0"/>
              </a:rPr>
              <a:t>sylaby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pl-PL" b="1" dirty="0" err="1" smtClean="0">
                <a:latin typeface="Book Antiqua" pitchFamily="18" charset="0"/>
              </a:rPr>
              <a:t>świę</a:t>
            </a:r>
            <a:r>
              <a:rPr lang="pl-PL" b="1" dirty="0" smtClean="0">
                <a:latin typeface="Book Antiqua" pitchFamily="18" charset="0"/>
              </a:rPr>
              <a:t> – ta </a:t>
            </a:r>
            <a:r>
              <a:rPr lang="pl-PL" dirty="0" smtClean="0">
                <a:latin typeface="Book Antiqua" pitchFamily="18" charset="0"/>
              </a:rPr>
              <a:t>- </a:t>
            </a:r>
            <a:r>
              <a:rPr lang="pl-PL" dirty="0">
                <a:latin typeface="Book Antiqua" pitchFamily="18" charset="0"/>
              </a:rPr>
              <a:t>2 </a:t>
            </a:r>
            <a:r>
              <a:rPr lang="pl-PL" dirty="0" smtClean="0">
                <a:latin typeface="Book Antiqua" pitchFamily="18" charset="0"/>
              </a:rPr>
              <a:t>sylaby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pl-PL" b="1" dirty="0" smtClean="0">
                <a:latin typeface="Book Antiqua" pitchFamily="18" charset="0"/>
              </a:rPr>
              <a:t>Bo – że – go </a:t>
            </a:r>
            <a:r>
              <a:rPr lang="pl-PL" dirty="0" smtClean="0">
                <a:latin typeface="Book Antiqua" pitchFamily="18" charset="0"/>
              </a:rPr>
              <a:t>– </a:t>
            </a:r>
            <a:r>
              <a:rPr lang="pl-PL" dirty="0">
                <a:latin typeface="Book Antiqua" pitchFamily="18" charset="0"/>
              </a:rPr>
              <a:t>3 </a:t>
            </a:r>
            <a:r>
              <a:rPr lang="pl-PL" dirty="0" smtClean="0">
                <a:latin typeface="Book Antiqua" pitchFamily="18" charset="0"/>
              </a:rPr>
              <a:t>sylaby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pl-PL" b="1" dirty="0" smtClean="0">
                <a:latin typeface="Book Antiqua" pitchFamily="18" charset="0"/>
              </a:rPr>
              <a:t>Na – ro – </a:t>
            </a:r>
            <a:r>
              <a:rPr lang="pl-PL" b="1" dirty="0" err="1" smtClean="0">
                <a:latin typeface="Book Antiqua" pitchFamily="18" charset="0"/>
              </a:rPr>
              <a:t>dze</a:t>
            </a:r>
            <a:r>
              <a:rPr lang="pl-PL" b="1" dirty="0" smtClean="0">
                <a:latin typeface="Book Antiqua" pitchFamily="18" charset="0"/>
              </a:rPr>
              <a:t> – </a:t>
            </a:r>
            <a:r>
              <a:rPr lang="pl-PL" b="1" dirty="0" err="1" smtClean="0">
                <a:latin typeface="Book Antiqua" pitchFamily="18" charset="0"/>
              </a:rPr>
              <a:t>nia</a:t>
            </a:r>
            <a:r>
              <a:rPr lang="pl-PL" b="1" dirty="0" smtClean="0">
                <a:latin typeface="Book Antiqua" pitchFamily="18" charset="0"/>
              </a:rPr>
              <a:t> </a:t>
            </a:r>
            <a:r>
              <a:rPr lang="pl-PL" dirty="0" smtClean="0">
                <a:latin typeface="Book Antiqua" pitchFamily="18" charset="0"/>
              </a:rPr>
              <a:t>– 4 sylaby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pl-PL" b="1" dirty="0" smtClean="0">
                <a:latin typeface="Book Antiqua" pitchFamily="18" charset="0"/>
              </a:rPr>
              <a:t>To</a:t>
            </a:r>
            <a:r>
              <a:rPr lang="pl-PL" dirty="0" smtClean="0">
                <a:latin typeface="Book Antiqua" pitchFamily="18" charset="0"/>
              </a:rPr>
              <a:t> – 1 sylaba 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pl-PL" b="1" dirty="0" smtClean="0">
                <a:latin typeface="Book Antiqua" pitchFamily="18" charset="0"/>
              </a:rPr>
              <a:t>wy – </a:t>
            </a:r>
            <a:r>
              <a:rPr lang="pl-PL" b="1" dirty="0" err="1" smtClean="0">
                <a:latin typeface="Book Antiqua" pitchFamily="18" charset="0"/>
              </a:rPr>
              <a:t>jąt</a:t>
            </a:r>
            <a:r>
              <a:rPr lang="pl-PL" b="1" dirty="0" smtClean="0">
                <a:latin typeface="Book Antiqua" pitchFamily="18" charset="0"/>
              </a:rPr>
              <a:t> – ko – wy </a:t>
            </a:r>
            <a:r>
              <a:rPr lang="pl-PL" dirty="0" smtClean="0">
                <a:latin typeface="Book Antiqua" pitchFamily="18" charset="0"/>
              </a:rPr>
              <a:t>– </a:t>
            </a:r>
            <a:r>
              <a:rPr lang="pl-PL" dirty="0">
                <a:latin typeface="Book Antiqua" pitchFamily="18" charset="0"/>
              </a:rPr>
              <a:t>4 sylaby</a:t>
            </a:r>
            <a:endParaRPr lang="pl-PL" dirty="0" smtClean="0">
              <a:latin typeface="Book Antiqua" pitchFamily="18" charset="0"/>
            </a:endParaRP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pl-PL" b="1" dirty="0" smtClean="0">
                <a:latin typeface="Book Antiqua" pitchFamily="18" charset="0"/>
              </a:rPr>
              <a:t>czas</a:t>
            </a:r>
            <a:r>
              <a:rPr lang="pl-PL" dirty="0" smtClean="0">
                <a:latin typeface="Book Antiqua" pitchFamily="18" charset="0"/>
              </a:rPr>
              <a:t> - </a:t>
            </a:r>
            <a:r>
              <a:rPr lang="pl-PL" dirty="0">
                <a:latin typeface="Book Antiqua" pitchFamily="18" charset="0"/>
              </a:rPr>
              <a:t>1 sylaba </a:t>
            </a:r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3534684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404664"/>
            <a:ext cx="8208912" cy="457200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pl-PL" sz="4400" b="1" dirty="0" smtClean="0">
                <a:solidFill>
                  <a:srgbClr val="FF0000"/>
                </a:solidFill>
                <a:latin typeface="Book Antiqua" pitchFamily="18" charset="0"/>
              </a:rPr>
              <a:t>POCZĄTEK ZDANIA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l-PL" sz="4400" b="1" dirty="0" smtClean="0">
                <a:solidFill>
                  <a:srgbClr val="FF0000"/>
                </a:solidFill>
                <a:latin typeface="Book Antiqua" pitchFamily="18" charset="0"/>
              </a:rPr>
              <a:t>I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l-PL" sz="4400" b="1" dirty="0" smtClean="0">
                <a:solidFill>
                  <a:srgbClr val="FF0000"/>
                </a:solidFill>
                <a:latin typeface="Book Antiqua" pitchFamily="18" charset="0"/>
              </a:rPr>
              <a:t> NAZWY ŚWIĄT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l-PL" sz="4200" b="1" dirty="0" smtClean="0">
                <a:latin typeface="Book Antiqua" pitchFamily="18" charset="0"/>
              </a:rPr>
              <a:t>piszemy</a:t>
            </a:r>
            <a:r>
              <a:rPr lang="pl-PL" sz="4400" b="1" dirty="0" smtClean="0">
                <a:latin typeface="Book Antiqua" pitchFamily="18" charset="0"/>
              </a:rPr>
              <a:t> </a:t>
            </a:r>
          </a:p>
          <a:p>
            <a:pPr marL="0" indent="0" algn="ctr">
              <a:buNone/>
            </a:pPr>
            <a:r>
              <a:rPr lang="pl-PL" sz="6000" b="1" u="sng" dirty="0" smtClean="0">
                <a:solidFill>
                  <a:srgbClr val="002E15"/>
                </a:solidFill>
                <a:latin typeface="Book Antiqua" pitchFamily="18" charset="0"/>
              </a:rPr>
              <a:t>WIELKĄ LITERĄ</a:t>
            </a:r>
            <a:endParaRPr lang="pl-PL" sz="6000" b="1" u="sng" dirty="0">
              <a:solidFill>
                <a:srgbClr val="002E15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328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625" y="414114"/>
            <a:ext cx="6840760" cy="782638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3600" b="1" dirty="0" smtClean="0">
                <a:solidFill>
                  <a:schemeClr val="bg1">
                    <a:lumMod val="95000"/>
                  </a:schemeClr>
                </a:solidFill>
                <a:latin typeface="Book Antiqua" pitchFamily="18" charset="0"/>
              </a:rPr>
              <a:t>Żurawina suszona</a:t>
            </a:r>
            <a:endParaRPr lang="pl-PL" sz="3600" b="1" dirty="0">
              <a:solidFill>
                <a:schemeClr val="bg1">
                  <a:lumMod val="9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115616" y="1422461"/>
            <a:ext cx="6995864" cy="5246899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71550" y="404813"/>
            <a:ext cx="7186613" cy="725487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>
                <a:solidFill>
                  <a:schemeClr val="bg1">
                    <a:lumMod val="95000"/>
                  </a:schemeClr>
                </a:solidFill>
                <a:latin typeface="Book Antiqua" pitchFamily="18" charset="0"/>
              </a:rPr>
              <a:t>S</a:t>
            </a:r>
            <a:r>
              <a:rPr lang="pl-PL" b="1" dirty="0" smtClean="0">
                <a:solidFill>
                  <a:schemeClr val="bg1">
                    <a:lumMod val="95000"/>
                  </a:schemeClr>
                </a:solidFill>
                <a:latin typeface="Book Antiqua" pitchFamily="18" charset="0"/>
              </a:rPr>
              <a:t>uszone winogrona (rodzynki)</a:t>
            </a:r>
            <a:endParaRPr lang="pl-PL" b="1" dirty="0">
              <a:solidFill>
                <a:schemeClr val="bg1">
                  <a:lumMod val="9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331640" y="1458465"/>
            <a:ext cx="6851848" cy="5138887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624" y="476672"/>
            <a:ext cx="6840760" cy="70961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bg1">
                    <a:lumMod val="95000"/>
                  </a:schemeClr>
                </a:solidFill>
                <a:latin typeface="Book Antiqua" pitchFamily="18" charset="0"/>
              </a:rPr>
              <a:t>Suszone daktyle</a:t>
            </a:r>
            <a:endParaRPr lang="pl-PL" b="1" dirty="0">
              <a:solidFill>
                <a:schemeClr val="bg1">
                  <a:lumMod val="9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187624" y="1412776"/>
            <a:ext cx="6866068" cy="5149552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625" y="414114"/>
            <a:ext cx="6840760" cy="782638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bg1">
                    <a:lumMod val="95000"/>
                  </a:schemeClr>
                </a:solidFill>
                <a:latin typeface="Book Antiqua" pitchFamily="18" charset="0"/>
              </a:rPr>
              <a:t>Suszone morele</a:t>
            </a:r>
            <a:endParaRPr lang="pl-PL" b="1" dirty="0">
              <a:solidFill>
                <a:schemeClr val="bg1">
                  <a:lumMod val="9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403648" y="1447800"/>
            <a:ext cx="6578036" cy="4933528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47925" y="404664"/>
            <a:ext cx="4464050" cy="77311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dirty="0" smtClean="0">
                <a:solidFill>
                  <a:schemeClr val="bg1">
                    <a:lumMod val="95000"/>
                  </a:schemeClr>
                </a:solidFill>
                <a:latin typeface="Book Antiqua" pitchFamily="18" charset="0"/>
              </a:rPr>
              <a:t>Suszone pomidory</a:t>
            </a:r>
            <a:endParaRPr lang="pl-PL" b="1" dirty="0">
              <a:solidFill>
                <a:schemeClr val="bg1">
                  <a:lumMod val="9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3203848" y="1484546"/>
            <a:ext cx="2952328" cy="50888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771775" y="-27384"/>
            <a:ext cx="3873500" cy="11430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3600" b="1" dirty="0" smtClean="0">
                <a:solidFill>
                  <a:schemeClr val="bg1">
                    <a:lumMod val="95000"/>
                  </a:schemeClr>
                </a:solidFill>
                <a:latin typeface="Book Antiqua" pitchFamily="18" charset="0"/>
              </a:rPr>
              <a:t>Suszone grzyby</a:t>
            </a:r>
            <a:endParaRPr lang="pl-PL" sz="3600" b="1" dirty="0">
              <a:solidFill>
                <a:schemeClr val="bg1">
                  <a:lumMod val="9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2627784" y="1484784"/>
            <a:ext cx="4356636" cy="4928318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55841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1447800"/>
            <a:ext cx="8219256" cy="4572000"/>
          </a:xfrm>
        </p:spPr>
        <p:txBody>
          <a:bodyPr/>
          <a:lstStyle/>
          <a:p>
            <a:pPr marL="0" indent="0">
              <a:buNone/>
            </a:pPr>
            <a:r>
              <a:rPr lang="pl-PL" sz="2800" dirty="0">
                <a:latin typeface="Book Antiqua" pitchFamily="18" charset="0"/>
              </a:rPr>
              <a:t>Umyj dokładnie </a:t>
            </a:r>
            <a:r>
              <a:rPr lang="pl-PL" sz="2800" dirty="0" smtClean="0">
                <a:latin typeface="Book Antiqua" pitchFamily="18" charset="0"/>
              </a:rPr>
              <a:t>skórkę pomarańczy.  </a:t>
            </a:r>
          </a:p>
          <a:p>
            <a:pPr marL="0" indent="0">
              <a:buNone/>
            </a:pPr>
            <a:r>
              <a:rPr lang="pl-PL" sz="2800" dirty="0" smtClean="0">
                <a:latin typeface="Book Antiqua" pitchFamily="18" charset="0"/>
              </a:rPr>
              <a:t>Pokrój </a:t>
            </a:r>
            <a:r>
              <a:rPr lang="pl-PL" sz="2800" dirty="0">
                <a:latin typeface="Book Antiqua" pitchFamily="18" charset="0"/>
              </a:rPr>
              <a:t>w plastry o grubości pół cm do 1cm. </a:t>
            </a:r>
            <a:endParaRPr lang="pl-PL" sz="2800" dirty="0" smtClean="0">
              <a:latin typeface="Book Antiqua" pitchFamily="18" charset="0"/>
            </a:endParaRPr>
          </a:p>
          <a:p>
            <a:pPr marL="0" indent="0">
              <a:buNone/>
            </a:pPr>
            <a:r>
              <a:rPr lang="pl-PL" sz="2800" dirty="0" smtClean="0">
                <a:latin typeface="Book Antiqua" pitchFamily="18" charset="0"/>
              </a:rPr>
              <a:t>Susz </a:t>
            </a:r>
            <a:r>
              <a:rPr lang="pl-PL" sz="2800" dirty="0">
                <a:latin typeface="Book Antiqua" pitchFamily="18" charset="0"/>
              </a:rPr>
              <a:t>w piekarniku </a:t>
            </a:r>
            <a:r>
              <a:rPr lang="pl-PL" sz="2800" dirty="0" smtClean="0">
                <a:latin typeface="Book Antiqua" pitchFamily="18" charset="0"/>
              </a:rPr>
              <a:t>w temperaturze 100</a:t>
            </a:r>
            <a:r>
              <a:rPr lang="pl-PL" sz="2800" baseline="30000" dirty="0" smtClean="0">
                <a:latin typeface="Book Antiqua" pitchFamily="18" charset="0"/>
              </a:rPr>
              <a:t>o</a:t>
            </a:r>
            <a:r>
              <a:rPr lang="pl-PL" sz="2800" dirty="0" smtClean="0">
                <a:latin typeface="Book Antiqua" pitchFamily="18" charset="0"/>
              </a:rPr>
              <a:t>C </a:t>
            </a:r>
            <a:br>
              <a:rPr lang="pl-PL" sz="2800" dirty="0" smtClean="0">
                <a:latin typeface="Book Antiqua" pitchFamily="18" charset="0"/>
              </a:rPr>
            </a:br>
            <a:r>
              <a:rPr lang="pl-PL" sz="2800" dirty="0" smtClean="0">
                <a:latin typeface="Book Antiqua" pitchFamily="18" charset="0"/>
              </a:rPr>
              <a:t>przez 1 do 2 godzin lub </a:t>
            </a:r>
            <a:r>
              <a:rPr lang="pl-PL" sz="2800" dirty="0">
                <a:latin typeface="Book Antiqua" pitchFamily="18" charset="0"/>
              </a:rPr>
              <a:t>suszarce do </a:t>
            </a:r>
            <a:r>
              <a:rPr lang="pl-PL" sz="2800" dirty="0" smtClean="0">
                <a:latin typeface="Book Antiqua" pitchFamily="18" charset="0"/>
              </a:rPr>
              <a:t>warzyw – będzie szybciej.</a:t>
            </a:r>
          </a:p>
          <a:p>
            <a:pPr marL="0" indent="0">
              <a:buNone/>
            </a:pPr>
            <a:endParaRPr lang="pl-PL" sz="2800" dirty="0" smtClean="0">
              <a:latin typeface="Book Antiqua" pitchFamily="18" charset="0"/>
            </a:endParaRPr>
          </a:p>
          <a:p>
            <a:pPr marL="0" indent="0">
              <a:buNone/>
            </a:pPr>
            <a:r>
              <a:rPr lang="pl-PL" sz="2800" dirty="0" smtClean="0">
                <a:latin typeface="Book Antiqua" pitchFamily="18" charset="0"/>
              </a:rPr>
              <a:t>Przed suszeniem możesz oprószyć cynamonem lub anyżem – będzie świąteczny aromat.</a:t>
            </a:r>
          </a:p>
        </p:txBody>
      </p:sp>
    </p:spTree>
    <p:extLst>
      <p:ext uri="{BB962C8B-B14F-4D97-AF65-F5344CB8AC3E}">
        <p14:creationId xmlns="" xmlns:p14="http://schemas.microsoft.com/office/powerpoint/2010/main" val="288201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7772400" cy="1143000"/>
          </a:xfrm>
        </p:spPr>
        <p:txBody>
          <a:bodyPr/>
          <a:lstStyle/>
          <a:p>
            <a:r>
              <a:rPr lang="pl-PL" dirty="0"/>
              <a:t>Było – 1kg pomarańczy</a:t>
            </a:r>
            <a:br>
              <a:rPr lang="pl-PL" dirty="0"/>
            </a:br>
            <a:r>
              <a:rPr lang="pl-PL" dirty="0"/>
              <a:t>Suszenie </a:t>
            </a:r>
            <a:br>
              <a:rPr lang="pl-PL" dirty="0"/>
            </a:br>
            <a:r>
              <a:rPr lang="pl-PL" dirty="0"/>
              <a:t>Godzina rozpoczęcia                                              Godzina zakończenia</a:t>
            </a:r>
            <a:br>
              <a:rPr lang="pl-PL" dirty="0"/>
            </a:br>
            <a:r>
              <a:rPr lang="pl-PL" dirty="0"/>
              <a:t>                                             </a:t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r>
              <a:rPr lang="pl-PL" dirty="0"/>
              <a:t>Ile czasu suszono pomarańcze?                           </a:t>
            </a:r>
            <a:br>
              <a:rPr lang="pl-PL" dirty="0"/>
            </a:br>
            <a:r>
              <a:rPr lang="pl-PL" dirty="0"/>
              <a:t>																	</a:t>
            </a:r>
            <a:br>
              <a:rPr lang="pl-PL" dirty="0"/>
            </a:br>
            <a:r>
              <a:rPr lang="pl-PL" dirty="0"/>
              <a:t>																	</a:t>
            </a:r>
            <a:br>
              <a:rPr lang="pl-PL" dirty="0"/>
            </a:br>
            <a:endParaRPr lang="pl-PL" dirty="0"/>
          </a:p>
        </p:txBody>
      </p:sp>
      <p:pic>
        <p:nvPicPr>
          <p:cNvPr id="8" name="Symbol zastępczy zawartości 7"/>
          <p:cNvPicPr>
            <a:picLocks noGrp="1" noChangeAspect="1"/>
          </p:cNvPicPr>
          <p:nvPr>
            <p:ph sz="quarter" idx="1"/>
          </p:nvPr>
        </p:nvPicPr>
        <p:blipFill rotWithShape="1">
          <a:blip r:embed="rId3" cstate="print"/>
          <a:srcRect b="9783"/>
          <a:stretch/>
        </p:blipFill>
        <p:spPr>
          <a:xfrm>
            <a:off x="395536" y="116632"/>
            <a:ext cx="8420228" cy="626469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975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sz="quarter" idx="1"/>
          </p:nvPr>
        </p:nvPicPr>
        <p:blipFill rotWithShape="1">
          <a:blip r:embed="rId3" cstate="print"/>
          <a:srcRect r="8696"/>
          <a:stretch/>
        </p:blipFill>
        <p:spPr>
          <a:xfrm>
            <a:off x="539552" y="548680"/>
            <a:ext cx="8136904" cy="56837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7504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Parowanie 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222722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apitał">
  <a:themeElements>
    <a:clrScheme name="Kapitał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pitał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351</TotalTime>
  <Words>119</Words>
  <Application>Microsoft Office PowerPoint</Application>
  <PresentationFormat>Pokaz na ekranie (4:3)</PresentationFormat>
  <Paragraphs>30</Paragraphs>
  <Slides>16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Kapitał</vt:lpstr>
      <vt:lpstr>Slajd 1</vt:lpstr>
      <vt:lpstr>Slajd 2</vt:lpstr>
      <vt:lpstr>Slajd 3</vt:lpstr>
      <vt:lpstr>Slajd 4</vt:lpstr>
      <vt:lpstr>Slajd 5</vt:lpstr>
      <vt:lpstr>Żurawina suszona</vt:lpstr>
      <vt:lpstr>Suszone winogrona (rodzynki)</vt:lpstr>
      <vt:lpstr>Suszone daktyle</vt:lpstr>
      <vt:lpstr>Suszone morele</vt:lpstr>
      <vt:lpstr>Suszone pomidory</vt:lpstr>
      <vt:lpstr>Suszone grzyby</vt:lpstr>
      <vt:lpstr>Slajd 12</vt:lpstr>
      <vt:lpstr>Slajd 13</vt:lpstr>
      <vt:lpstr>Było – 1kg pomarańczy Suszenie  Godzina rozpoczęcia                                              Godzina zakończenia                                                Ile czasu suszono pomarańcze?                                                                </vt:lpstr>
      <vt:lpstr>Slajd 15</vt:lpstr>
      <vt:lpstr>Parowanie 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Przykłady suszonych owoców  i warzyw</dc:title>
  <dc:creator>Iza</dc:creator>
  <cp:lastModifiedBy>Łukasz Tutak</cp:lastModifiedBy>
  <cp:revision>17</cp:revision>
  <dcterms:created xsi:type="dcterms:W3CDTF">2014-08-28T17:54:17Z</dcterms:created>
  <dcterms:modified xsi:type="dcterms:W3CDTF">2015-07-02T13:11:37Z</dcterms:modified>
</cp:coreProperties>
</file>