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72" r:id="rId2"/>
    <p:sldId id="268" r:id="rId3"/>
    <p:sldId id="269" r:id="rId4"/>
    <p:sldId id="270" r:id="rId5"/>
    <p:sldId id="271" r:id="rId6"/>
    <p:sldId id="265" r:id="rId7"/>
    <p:sldId id="266" r:id="rId8"/>
    <p:sldId id="267" r:id="rId9"/>
    <p:sldId id="273" r:id="rId10"/>
    <p:sldId id="262" r:id="rId11"/>
    <p:sldId id="263" r:id="rId12"/>
    <p:sldId id="264" r:id="rId13"/>
    <p:sldId id="256" r:id="rId14"/>
    <p:sldId id="257" r:id="rId15"/>
    <p:sldId id="258" r:id="rId16"/>
    <p:sldId id="259" r:id="rId17"/>
    <p:sldId id="260" r:id="rId18"/>
    <p:sldId id="261" r:id="rId1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DA8EF2-45D3-41CA-883D-50C2FC515170}" type="doc">
      <dgm:prSet loTypeId="urn:microsoft.com/office/officeart/2005/8/layout/vList2" loCatId="list" qsTypeId="urn:microsoft.com/office/officeart/2005/8/quickstyle/3d8" qsCatId="3D" csTypeId="urn:microsoft.com/office/officeart/2005/8/colors/colorful3" csCatId="colorful" phldr="1"/>
      <dgm:spPr/>
      <dgm:t>
        <a:bodyPr/>
        <a:lstStyle/>
        <a:p>
          <a:endParaRPr lang="pl-PL"/>
        </a:p>
      </dgm:t>
    </dgm:pt>
    <dgm:pt modelId="{8A14E3AE-21FD-4AC4-9EC5-D9858233C094}">
      <dgm:prSet/>
      <dgm:spPr>
        <a:solidFill>
          <a:srgbClr val="FFC000"/>
        </a:solidFill>
        <a:ln>
          <a:solidFill>
            <a:schemeClr val="accent1">
              <a:lumMod val="50000"/>
            </a:schemeClr>
          </a:solidFill>
        </a:ln>
      </dgm:spPr>
      <dgm:t>
        <a:bodyPr/>
        <a:lstStyle/>
        <a:p>
          <a:pPr algn="ctr" rtl="0"/>
          <a:r>
            <a:rPr lang="pl-PL" b="1" dirty="0" smtClean="0"/>
            <a:t>UPRAWA BANANÓW</a:t>
          </a:r>
          <a:endParaRPr lang="pl-PL" b="1" dirty="0"/>
        </a:p>
      </dgm:t>
    </dgm:pt>
    <dgm:pt modelId="{9C43F761-A143-4FDE-B4DD-166AD7004A46}" type="parTrans" cxnId="{E07A4843-B011-4934-99E9-F0E574EF7441}">
      <dgm:prSet/>
      <dgm:spPr/>
      <dgm:t>
        <a:bodyPr/>
        <a:lstStyle/>
        <a:p>
          <a:pPr algn="ctr"/>
          <a:endParaRPr lang="pl-PL"/>
        </a:p>
      </dgm:t>
    </dgm:pt>
    <dgm:pt modelId="{CFB960D6-E1B4-4831-AE3C-07D415314BB7}" type="sibTrans" cxnId="{E07A4843-B011-4934-99E9-F0E574EF7441}">
      <dgm:prSet/>
      <dgm:spPr/>
      <dgm:t>
        <a:bodyPr/>
        <a:lstStyle/>
        <a:p>
          <a:pPr algn="ctr"/>
          <a:endParaRPr lang="pl-PL"/>
        </a:p>
      </dgm:t>
    </dgm:pt>
    <dgm:pt modelId="{4B187CE6-CE6C-4228-8B64-FEE45CE4BBF2}" type="pres">
      <dgm:prSet presAssocID="{A0DA8EF2-45D3-41CA-883D-50C2FC51517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1463E2C4-C234-4990-91AC-72C9FA85BBC3}" type="pres">
      <dgm:prSet presAssocID="{8A14E3AE-21FD-4AC4-9EC5-D9858233C094}" presName="parentText" presStyleLbl="node1" presStyleIdx="0" presStyleCnt="1" custLinFactNeighborX="5724" custLinFactNeighborY="105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0E1BA11-E039-475E-91BC-4819ACD74D46}" type="presOf" srcId="{8A14E3AE-21FD-4AC4-9EC5-D9858233C094}" destId="{1463E2C4-C234-4990-91AC-72C9FA85BBC3}" srcOrd="0" destOrd="0" presId="urn:microsoft.com/office/officeart/2005/8/layout/vList2"/>
    <dgm:cxn modelId="{1510B6D6-84F0-4E49-9780-2CC796DB2313}" type="presOf" srcId="{A0DA8EF2-45D3-41CA-883D-50C2FC515170}" destId="{4B187CE6-CE6C-4228-8B64-FEE45CE4BBF2}" srcOrd="0" destOrd="0" presId="urn:microsoft.com/office/officeart/2005/8/layout/vList2"/>
    <dgm:cxn modelId="{E07A4843-B011-4934-99E9-F0E574EF7441}" srcId="{A0DA8EF2-45D3-41CA-883D-50C2FC515170}" destId="{8A14E3AE-21FD-4AC4-9EC5-D9858233C094}" srcOrd="0" destOrd="0" parTransId="{9C43F761-A143-4FDE-B4DD-166AD7004A46}" sibTransId="{CFB960D6-E1B4-4831-AE3C-07D415314BB7}"/>
    <dgm:cxn modelId="{6FE82E31-49E9-4728-BEB9-69A5C88318A1}" type="presParOf" srcId="{4B187CE6-CE6C-4228-8B64-FEE45CE4BBF2}" destId="{1463E2C4-C234-4990-91AC-72C9FA85BBC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0D854A-A96B-4557-BB7B-C977F7B296AE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FE563C9E-E9C6-4A2A-B50B-044F9B749CD8}">
      <dgm:prSet/>
      <dgm:spPr>
        <a:solidFill>
          <a:srgbClr val="00B050"/>
        </a:solidFill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pPr algn="ctr" rtl="0"/>
          <a:r>
            <a:rPr lang="pl-PL" b="1" dirty="0" smtClean="0"/>
            <a:t>Azja, Afryka, Australia</a:t>
          </a:r>
          <a:endParaRPr lang="pl-PL" b="1" dirty="0"/>
        </a:p>
      </dgm:t>
    </dgm:pt>
    <dgm:pt modelId="{C9407570-5F89-4686-811D-71D78ADDC980}" type="parTrans" cxnId="{552331EF-1EA4-43E9-8CDA-82A5C1E60DBE}">
      <dgm:prSet/>
      <dgm:spPr/>
      <dgm:t>
        <a:bodyPr/>
        <a:lstStyle/>
        <a:p>
          <a:pPr algn="ctr"/>
          <a:endParaRPr lang="pl-PL"/>
        </a:p>
      </dgm:t>
    </dgm:pt>
    <dgm:pt modelId="{146755F4-B239-48F0-972E-8285510062B7}" type="sibTrans" cxnId="{552331EF-1EA4-43E9-8CDA-82A5C1E60DBE}">
      <dgm:prSet/>
      <dgm:spPr/>
      <dgm:t>
        <a:bodyPr/>
        <a:lstStyle/>
        <a:p>
          <a:pPr algn="ctr"/>
          <a:endParaRPr lang="pl-PL"/>
        </a:p>
      </dgm:t>
    </dgm:pt>
    <dgm:pt modelId="{7CD9C271-3936-4C11-B65B-018AF26F1551}" type="pres">
      <dgm:prSet presAssocID="{590D854A-A96B-4557-BB7B-C977F7B296A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665E24F-6C9C-434D-BE70-AE123C9A01CA}" type="pres">
      <dgm:prSet presAssocID="{FE563C9E-E9C6-4A2A-B50B-044F9B749CD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552331EF-1EA4-43E9-8CDA-82A5C1E60DBE}" srcId="{590D854A-A96B-4557-BB7B-C977F7B296AE}" destId="{FE563C9E-E9C6-4A2A-B50B-044F9B749CD8}" srcOrd="0" destOrd="0" parTransId="{C9407570-5F89-4686-811D-71D78ADDC980}" sibTransId="{146755F4-B239-48F0-972E-8285510062B7}"/>
    <dgm:cxn modelId="{B508F36B-8039-4FDA-8A2B-014535233A18}" type="presOf" srcId="{590D854A-A96B-4557-BB7B-C977F7B296AE}" destId="{7CD9C271-3936-4C11-B65B-018AF26F1551}" srcOrd="0" destOrd="0" presId="urn:microsoft.com/office/officeart/2005/8/layout/vList2"/>
    <dgm:cxn modelId="{E4AA3C6A-124B-46A3-943B-CC79DEC47CA0}" type="presOf" srcId="{FE563C9E-E9C6-4A2A-B50B-044F9B749CD8}" destId="{F665E24F-6C9C-434D-BE70-AE123C9A01CA}" srcOrd="0" destOrd="0" presId="urn:microsoft.com/office/officeart/2005/8/layout/vList2"/>
    <dgm:cxn modelId="{12F8F0D0-91B2-4B0F-9CEE-1B1BA26B50D7}" type="presParOf" srcId="{7CD9C271-3936-4C11-B65B-018AF26F1551}" destId="{F665E24F-6C9C-434D-BE70-AE123C9A01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094980F-FB09-4175-A209-E8F7CF422129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5838F9-6D2D-43D8-9906-39FF2ABE586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5DB191-9BF8-4EC2-892E-77C2B9941FAD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853711-CA41-43B4-AB22-DF1F103AD91C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9E51FC-FBC4-427D-A6BC-8352CDAB8073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18FD08-273A-413E-A0CA-2311EBA1977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7C371B8-7816-4AA2-A3B8-03BD237EBA8A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B393E0-1C33-48D3-A17B-8FB421A8743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F0FBB9-E5FC-4FFA-BC7E-0E4547EB4B92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B87AF6-6E37-4F88-A543-4369149A0C5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098490-D5B6-4C0F-962A-91209BDE0E5B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B005F7-EAD0-45F0-803B-C89B79A2FE5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688208-F96A-441C-8C1A-003275A0905C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3BD79F-7FFF-46F4-8BB7-01DBCADFC84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7E4D02-097E-4561-A742-D70E28BC475C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31DEFE7-7112-422D-881B-FB6CABE27D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9FFA5E-925A-4DC9-B020-3E271DD4FE0B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0AF850-C045-40D1-8E5B-DB3B3933997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2F65622-FAA7-4621-A9F0-10CEABAA54CA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0E30EA-3F66-4208-87F2-5EBFF4346AAB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BB3A8F-6994-46BA-AD6F-855CAF6DC5CD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DA6BFE-65E3-4105-9F47-73A13C8BDFC3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ytuł, tekst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5450" y="407988"/>
            <a:ext cx="8261350" cy="1039812"/>
          </a:xfr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sz="half" idx="1"/>
          </p:nvPr>
        </p:nvSpPr>
        <p:spPr>
          <a:xfrm>
            <a:off x="457200" y="1752600"/>
            <a:ext cx="4038600" cy="43735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4038600" cy="437356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3C719-F0A2-4B8B-8C49-BA7C7B5A2412}" type="datetimeFigureOut">
              <a:rPr lang="pl-PL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D2A4C-CAAB-4C1D-855B-8BE5751BD07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43D55AC-18FE-4D73-B6B2-72D7C5A375B6}" type="datetimeFigureOut">
              <a:rPr lang="pl-PL" smtClean="0"/>
              <a:pPr>
                <a:defRPr/>
              </a:pPr>
              <a:t>2015-06-25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19FFE7E4-B382-42A1-8030-31FFD89DA71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User:JoJan" TargetMode="External"/><Relationship Id="rId2" Type="http://schemas.openxmlformats.org/officeDocument/2006/relationships/hyperlink" Target="http://pl.wikipedia.org/wiki/Banan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User:Jacobolus" TargetMode="External"/><Relationship Id="rId2" Type="http://schemas.openxmlformats.org/officeDocument/2006/relationships/hyperlink" Target="http://pl.wikipedia.org/wiki/Anana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User:EugeneZelenko" TargetMode="External"/><Relationship Id="rId2" Type="http://schemas.openxmlformats.org/officeDocument/2006/relationships/hyperlink" Target="http://pl.wikipedia.org/wiki/Pomara%C5%84cza_chi%C5%84sk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wiedzanieboli.blogspot.com/2010/07/jabko-gruszka-i-czeresnie-kontra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5"/>
          <p:cNvSpPr/>
          <p:nvPr/>
        </p:nvSpPr>
        <p:spPr>
          <a:xfrm>
            <a:off x="2286000" y="6581001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1200" u="sng" dirty="0" smtClean="0">
                <a:solidFill>
                  <a:schemeClr val="bg1"/>
                </a:solidFill>
              </a:rPr>
              <a:t>http://pl.smiletemplates.com/powerpoint-templates/writing-on-chalkboard/01039/</a:t>
            </a:r>
            <a:endParaRPr lang="pl-PL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KASZT~1\AppData\Local\Temp\Rar$DRa0.911\Images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2771" name="Rectangle 3"/>
          <p:cNvSpPr>
            <a:spLocks noGrp="1"/>
          </p:cNvSpPr>
          <p:nvPr>
            <p:ph type="subTitle" idx="1"/>
          </p:nvPr>
        </p:nvSpPr>
        <p:spPr>
          <a:xfrm>
            <a:off x="1763688" y="1412776"/>
            <a:ext cx="7380312" cy="5445224"/>
          </a:xfrm>
        </p:spPr>
        <p:txBody>
          <a:bodyPr>
            <a:no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Szkolni koledzy postanowili zachowywać się ekologicznie i zaczęli zbierać makulaturę. Adam zebrał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4kg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Kuba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8kg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, a Paweł o jeden kilogram mniej niż Kuba. Ile razem kilogramów makulatury zebrali chłopcy?</a:t>
            </a:r>
          </a:p>
          <a:p>
            <a:pPr>
              <a:buFont typeface="Arial" charset="0"/>
              <a:buNone/>
            </a:pPr>
            <a:endParaRPr lang="pl-PL" sz="1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Adam –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4kg</a:t>
            </a:r>
            <a:endParaRPr lang="pl-PL" sz="2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Kuba –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8kg</a:t>
            </a:r>
            <a:endParaRPr lang="pl-PL" sz="2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Paweł –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8kg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–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1kg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= 7kg</a:t>
            </a:r>
          </a:p>
          <a:p>
            <a:pPr>
              <a:buFont typeface="Arial" charset="0"/>
              <a:buNone/>
            </a:pPr>
            <a:endParaRPr lang="pl-PL" sz="1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Razem: 4kg + 8kg + 7kg = 19kg</a:t>
            </a:r>
          </a:p>
          <a:p>
            <a:pPr>
              <a:buFont typeface="Arial" charset="0"/>
              <a:buNone/>
            </a:pPr>
            <a:endParaRPr lang="pl-PL" sz="12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Odp. Chłopcy razem zabrali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19kg </a:t>
            </a:r>
            <a:r>
              <a:rPr lang="pl-PL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makulatury.</a:t>
            </a:r>
          </a:p>
        </p:txBody>
      </p:sp>
      <p:sp>
        <p:nvSpPr>
          <p:cNvPr id="32770" name="Rectangle 2"/>
          <p:cNvSpPr>
            <a:spLocks noGrp="1"/>
          </p:cNvSpPr>
          <p:nvPr>
            <p:ph type="ctrTitle"/>
          </p:nvPr>
        </p:nvSpPr>
        <p:spPr bwMode="auto">
          <a:xfrm>
            <a:off x="1763688" y="0"/>
            <a:ext cx="7380312" cy="1470025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5400" b="1" cap="none" dirty="0" smtClean="0"/>
              <a:t>ZADANIA</a:t>
            </a:r>
            <a:r>
              <a:rPr lang="pl-PL" cap="none" dirty="0" smtClean="0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10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10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10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1000"/>
                                        <p:tgtEl>
                                          <p:spTgt spid="327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KASZT~1\AppData\Local\Temp\Rar$DRa0.911\Images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1987" name="Rectangle 3"/>
          <p:cNvSpPr>
            <a:spLocks noGrp="1"/>
          </p:cNvSpPr>
          <p:nvPr>
            <p:ph type="subTitle" idx="1"/>
          </p:nvPr>
        </p:nvSpPr>
        <p:spPr>
          <a:xfrm>
            <a:off x="1835696" y="1340768"/>
            <a:ext cx="7308304" cy="4589462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2.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Zosia miała banknot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50zł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Chciała kupić sobie lalkę, która kosztowała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30zł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     </a:t>
            </a: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Ile reszty zostanie Zosi, jeśli kupi tę lalkę?</a:t>
            </a:r>
          </a:p>
          <a:p>
            <a:pPr>
              <a:buFont typeface="Arial" charset="0"/>
              <a:buNone/>
            </a:pPr>
            <a:endParaRPr lang="pl-PL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Rozwiązanie:</a:t>
            </a: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50zł – 30zł = 20zł </a:t>
            </a:r>
          </a:p>
          <a:p>
            <a:pPr>
              <a:buFont typeface="Arial" charset="0"/>
              <a:buNone/>
            </a:pPr>
            <a:endParaRPr lang="pl-PL" sz="2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Odp. Zosi zostanie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20zł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1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KASZT~1\AppData\Local\Temp\Rar$DRa0.911\Images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1" name="Rectangle 3"/>
          <p:cNvSpPr>
            <a:spLocks noGrp="1"/>
          </p:cNvSpPr>
          <p:nvPr>
            <p:ph type="subTitle" idx="1"/>
          </p:nvPr>
        </p:nvSpPr>
        <p:spPr>
          <a:xfrm>
            <a:off x="1763688" y="908050"/>
            <a:ext cx="7380312" cy="5218113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pl-PL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 Babcia Marysia zrobiła duże zakupy w warzywniaku. Kupiła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16kg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ziemniaków,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4kg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jabłek i aż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17kg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marchewek. Ile ważyły warzywa, ile owoce, a ile całe zakupy babci Marysi?</a:t>
            </a:r>
          </a:p>
          <a:p>
            <a:pPr>
              <a:buFont typeface="Arial" charset="0"/>
              <a:buNone/>
            </a:pPr>
            <a:endParaRPr lang="pl-PL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Warzywa = ziemniaki + marchew</a:t>
            </a: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Owoce = jabłka</a:t>
            </a: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Zakupy = warzywa + owoce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3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3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430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43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KASZT~1\AppData\Local\Temp\Rar$DRa0.911\Images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4034" name="Rectangle 2"/>
          <p:cNvSpPr>
            <a:spLocks noGrp="1"/>
          </p:cNvSpPr>
          <p:nvPr>
            <p:ph type="ctrTitle"/>
          </p:nvPr>
        </p:nvSpPr>
        <p:spPr bwMode="auto">
          <a:xfrm>
            <a:off x="1835696" y="188640"/>
            <a:ext cx="7308304" cy="1470025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4800" b="1" cap="none" dirty="0" smtClean="0"/>
              <a:t>Rozwiązanie</a:t>
            </a:r>
            <a:r>
              <a:rPr lang="pl-PL" cap="none" dirty="0" smtClean="0"/>
              <a:t> </a:t>
            </a:r>
          </a:p>
        </p:txBody>
      </p:sp>
      <p:sp>
        <p:nvSpPr>
          <p:cNvPr id="44035" name="Rectangle 3"/>
          <p:cNvSpPr>
            <a:spLocks noGrp="1"/>
          </p:cNvSpPr>
          <p:nvPr>
            <p:ph type="subTitle" idx="1"/>
          </p:nvPr>
        </p:nvSpPr>
        <p:spPr>
          <a:xfrm>
            <a:off x="1763688" y="1988840"/>
            <a:ext cx="7380312" cy="4137323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Warzywa  </a:t>
            </a: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16kg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+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 </a:t>
            </a: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kg = 33kg</a:t>
            </a:r>
          </a:p>
          <a:p>
            <a:pPr>
              <a:buFont typeface="Arial" charset="0"/>
              <a:buNone/>
            </a:pPr>
            <a:endParaRPr lang="pl-PL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Owoce  </a:t>
            </a: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4kg</a:t>
            </a:r>
          </a:p>
          <a:p>
            <a:pPr>
              <a:buFont typeface="Arial" charset="0"/>
              <a:buNone/>
            </a:pPr>
            <a:endParaRPr lang="pl-PL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pl-PL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Zakupy = 33kg + 4kg=37kg</a:t>
            </a:r>
          </a:p>
          <a:p>
            <a:pPr>
              <a:buFont typeface="Arial" charset="0"/>
              <a:buNone/>
            </a:pPr>
            <a:endParaRPr lang="pl-PL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40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40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440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UKASZT~1\AppData\Local\Temp\Rar$DRa0.911\Images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3" name="Rectangle 2"/>
          <p:cNvSpPr>
            <a:spLocks noGrp="1"/>
          </p:cNvSpPr>
          <p:nvPr>
            <p:ph type="title"/>
          </p:nvPr>
        </p:nvSpPr>
        <p:spPr bwMode="auto">
          <a:xfrm>
            <a:off x="1763688" y="407988"/>
            <a:ext cx="7380312" cy="1039812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cap="none" dirty="0" smtClean="0"/>
              <a:t>Matematyka ze smakiem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sz="half" idx="1"/>
          </p:nvPr>
        </p:nvSpPr>
        <p:spPr>
          <a:xfrm>
            <a:off x="1763688" y="1773238"/>
            <a:ext cx="7380312" cy="107950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pl-PL" sz="3200" b="1" dirty="0" smtClean="0"/>
              <a:t> Ile bananów, to 1kg?</a:t>
            </a:r>
          </a:p>
          <a:p>
            <a:pPr eaLnBrk="1" hangingPunct="1">
              <a:buFont typeface="Arial" charset="0"/>
              <a:buNone/>
            </a:pPr>
            <a:endParaRPr lang="pl-PL" sz="3200" b="1" dirty="0" smtClean="0"/>
          </a:p>
        </p:txBody>
      </p:sp>
      <p:graphicFrame>
        <p:nvGraphicFramePr>
          <p:cNvPr id="28803" name="Group 131"/>
          <p:cNvGraphicFramePr>
            <a:graphicFrameLocks noGrp="1"/>
          </p:cNvGraphicFramePr>
          <p:nvPr>
            <p:ph sz="half" idx="2"/>
          </p:nvPr>
        </p:nvGraphicFramePr>
        <p:xfrm>
          <a:off x="2123728" y="5373216"/>
          <a:ext cx="6624736" cy="739775"/>
        </p:xfrm>
        <a:graphic>
          <a:graphicData uri="http://schemas.openxmlformats.org/drawingml/2006/table">
            <a:tbl>
              <a:tblPr/>
              <a:tblGrid>
                <a:gridCol w="6624736"/>
              </a:tblGrid>
              <a:tr h="739775">
                <a:tc>
                  <a:txBody>
                    <a:bodyPr/>
                    <a:lstStyle/>
                    <a:p>
                      <a:pPr marL="342900" marR="0" lvl="0" indent="-2286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1kg             =                   szt.</a:t>
                      </a:r>
                      <a:endParaRPr kumimoji="0" lang="pl-PL" sz="3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555" name="AutoShape 4"/>
          <p:cNvSpPr>
            <a:spLocks noChangeArrowheads="1"/>
          </p:cNvSpPr>
          <p:nvPr/>
        </p:nvSpPr>
        <p:spPr bwMode="auto">
          <a:xfrm>
            <a:off x="2555776" y="2924944"/>
            <a:ext cx="1776413" cy="2017713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l-PL" sz="2400" b="1" dirty="0">
                <a:latin typeface="Calibri" pitchFamily="34" charset="0"/>
                <a:cs typeface="Times New Roman" pitchFamily="18" charset="0"/>
              </a:rPr>
              <a:t>1kg</a:t>
            </a:r>
            <a:endParaRPr lang="pl-PL" sz="2400" b="1" dirty="0">
              <a:latin typeface="Century Gothic" pitchFamily="34" charset="0"/>
            </a:endParaRPr>
          </a:p>
        </p:txBody>
      </p:sp>
      <p:sp>
        <p:nvSpPr>
          <p:cNvPr id="23556" name="AutoShape 5"/>
          <p:cNvSpPr>
            <a:spLocks noChangeArrowheads="1"/>
          </p:cNvSpPr>
          <p:nvPr/>
        </p:nvSpPr>
        <p:spPr bwMode="auto">
          <a:xfrm>
            <a:off x="6516216" y="2924944"/>
            <a:ext cx="1943100" cy="1944688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l-PL" sz="2400" dirty="0">
                <a:latin typeface="Calibri" pitchFamily="34" charset="0"/>
                <a:cs typeface="Times New Roman" pitchFamily="18" charset="0"/>
              </a:rPr>
              <a:t>?</a:t>
            </a:r>
            <a:endParaRPr lang="pl-PL" sz="2400" dirty="0"/>
          </a:p>
          <a:p>
            <a:pPr eaLnBrk="0" hangingPunct="0"/>
            <a:endParaRPr lang="pl-PL" sz="2400" dirty="0">
              <a:latin typeface="Century Gothic" pitchFamily="34" charset="0"/>
            </a:endParaRPr>
          </a:p>
        </p:txBody>
      </p:sp>
      <p:sp>
        <p:nvSpPr>
          <p:cNvPr id="23557" name="Rectangle 9"/>
          <p:cNvSpPr>
            <a:spLocks noChangeArrowheads="1"/>
          </p:cNvSpPr>
          <p:nvPr/>
        </p:nvSpPr>
        <p:spPr bwMode="auto">
          <a:xfrm>
            <a:off x="4572000" y="31750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pl-PL">
              <a:latin typeface="Century Gothic" pitchFamily="34" charset="0"/>
            </a:endParaRPr>
          </a:p>
        </p:txBody>
      </p:sp>
      <p:sp>
        <p:nvSpPr>
          <p:cNvPr id="23558" name="Rectangle 119"/>
          <p:cNvSpPr>
            <a:spLocks noChangeArrowheads="1"/>
          </p:cNvSpPr>
          <p:nvPr/>
        </p:nvSpPr>
        <p:spPr bwMode="auto">
          <a:xfrm>
            <a:off x="4621213" y="4832350"/>
            <a:ext cx="1841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l-PL" sz="1200">
                <a:latin typeface="Cambria" pitchFamily="18" charset="0"/>
                <a:cs typeface="Times New Roman" pitchFamily="18" charset="0"/>
              </a:rPr>
              <a:t/>
            </a:r>
            <a:br>
              <a:rPr lang="pl-PL" sz="1200">
                <a:latin typeface="Cambria" pitchFamily="18" charset="0"/>
                <a:cs typeface="Times New Roman" pitchFamily="18" charset="0"/>
              </a:rPr>
            </a:br>
            <a:endParaRPr lang="pl-PL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KASZT~1\AppData\Local\Temp\Rar$DRa0.911\Images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77" name="Rectangle 2"/>
          <p:cNvSpPr>
            <a:spLocks noGrp="1"/>
          </p:cNvSpPr>
          <p:nvPr>
            <p:ph type="title"/>
          </p:nvPr>
        </p:nvSpPr>
        <p:spPr bwMode="auto">
          <a:xfrm>
            <a:off x="1763688" y="274638"/>
            <a:ext cx="7380312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sz="3100" cap="none" dirty="0" smtClean="0"/>
              <a:t>Czy każdy banan waży tyle samo?  </a:t>
            </a:r>
            <a:br>
              <a:rPr lang="pl-PL" sz="3100" cap="none" dirty="0" smtClean="0"/>
            </a:br>
            <a:r>
              <a:rPr lang="pl-PL" sz="3100" cap="none" dirty="0" smtClean="0"/>
              <a:t>Zaznacz na wadze. </a:t>
            </a:r>
          </a:p>
        </p:txBody>
      </p:sp>
      <p:sp>
        <p:nvSpPr>
          <p:cNvPr id="24578" name="Rectangle 3"/>
          <p:cNvSpPr>
            <a:spLocks noGrp="1"/>
          </p:cNvSpPr>
          <p:nvPr>
            <p:ph idx="1"/>
          </p:nvPr>
        </p:nvSpPr>
        <p:spPr>
          <a:xfrm>
            <a:off x="1763688" y="1752600"/>
            <a:ext cx="7380312" cy="437356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pl-PL" sz="3200" b="1" dirty="0" smtClean="0"/>
              <a:t>Podkreśl prawdziwe wyrażenie:</a:t>
            </a:r>
          </a:p>
          <a:p>
            <a:pPr eaLnBrk="1" hangingPunct="1">
              <a:buFont typeface="Arial" charset="0"/>
              <a:buNone/>
            </a:pPr>
            <a:endParaRPr lang="pl-PL" sz="3200" b="1" dirty="0" smtClean="0"/>
          </a:p>
          <a:p>
            <a:pPr algn="ctr" eaLnBrk="1" hangingPunct="1">
              <a:buFont typeface="Arial" charset="0"/>
              <a:buNone/>
            </a:pPr>
            <a:r>
              <a:rPr lang="pl-PL" sz="3200" b="1" dirty="0" smtClean="0"/>
              <a:t>waga 1 banana         =          waga 1 banana</a:t>
            </a:r>
          </a:p>
          <a:p>
            <a:pPr eaLnBrk="1" hangingPunct="1"/>
            <a:endParaRPr lang="pl-PL" sz="3200" b="1" dirty="0" smtClean="0"/>
          </a:p>
          <a:p>
            <a:pPr algn="ctr" eaLnBrk="1" hangingPunct="1">
              <a:buFont typeface="Arial" charset="0"/>
              <a:buNone/>
            </a:pPr>
            <a:r>
              <a:rPr lang="pl-PL" sz="3200" b="1" dirty="0" smtClean="0"/>
              <a:t>waga 1 banana         &lt;          waga 1 banana</a:t>
            </a:r>
          </a:p>
          <a:p>
            <a:pPr eaLnBrk="1" hangingPunct="1">
              <a:buFont typeface="Arial" charset="0"/>
              <a:buNone/>
            </a:pPr>
            <a:endParaRPr lang="pl-PL" sz="3200" b="1" dirty="0" smtClean="0"/>
          </a:p>
          <a:p>
            <a:pPr algn="ctr" eaLnBrk="1" hangingPunct="1">
              <a:buFont typeface="Arial" charset="0"/>
              <a:buNone/>
            </a:pPr>
            <a:r>
              <a:rPr lang="pl-PL" sz="3200" b="1" dirty="0" smtClean="0"/>
              <a:t>waga 1 banana         &gt;         waga 1 banana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KASZT~1\AppData\Local\Temp\Rar$DRa0.911\Images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1" name="Rectangle 2"/>
          <p:cNvSpPr>
            <a:spLocks noGrp="1"/>
          </p:cNvSpPr>
          <p:nvPr>
            <p:ph type="title"/>
          </p:nvPr>
        </p:nvSpPr>
        <p:spPr bwMode="auto">
          <a:xfrm>
            <a:off x="1763688" y="274638"/>
            <a:ext cx="7380312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l-PL" sz="3100" cap="none" dirty="0" smtClean="0"/>
              <a:t>Czy każdy banan waży tyle samo?  </a:t>
            </a:r>
            <a:br>
              <a:rPr lang="pl-PL" sz="3100" cap="none" dirty="0" smtClean="0"/>
            </a:br>
            <a:r>
              <a:rPr lang="pl-PL" sz="3100" cap="none" dirty="0" smtClean="0"/>
              <a:t>Zaznacz na wadze. </a:t>
            </a:r>
          </a:p>
        </p:txBody>
      </p:sp>
      <p:sp>
        <p:nvSpPr>
          <p:cNvPr id="25602" name="Rectangle 3"/>
          <p:cNvSpPr>
            <a:spLocks noGrp="1"/>
          </p:cNvSpPr>
          <p:nvPr>
            <p:ph idx="1"/>
          </p:nvPr>
        </p:nvSpPr>
        <p:spPr>
          <a:xfrm>
            <a:off x="1763688" y="1752600"/>
            <a:ext cx="7380312" cy="437356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pl-PL" sz="3200" b="1" dirty="0" smtClean="0"/>
              <a:t>Podkreśl prawdziwe wyrażenie:</a:t>
            </a:r>
          </a:p>
          <a:p>
            <a:pPr algn="ctr" eaLnBrk="1" hangingPunct="1">
              <a:buFont typeface="Arial" charset="0"/>
              <a:buNone/>
            </a:pPr>
            <a:endParaRPr lang="pl-PL" sz="3200" b="1" dirty="0" smtClean="0"/>
          </a:p>
          <a:p>
            <a:pPr algn="ctr" eaLnBrk="1" hangingPunct="1">
              <a:buFont typeface="Arial" charset="0"/>
              <a:buNone/>
            </a:pPr>
            <a:r>
              <a:rPr lang="pl-PL" sz="3200" b="1" dirty="0" smtClean="0"/>
              <a:t>waga 1 banana         =          waga 1 banana</a:t>
            </a:r>
          </a:p>
          <a:p>
            <a:pPr algn="ctr" eaLnBrk="1" hangingPunct="1"/>
            <a:endParaRPr lang="pl-PL" sz="3200" b="1" dirty="0" smtClean="0"/>
          </a:p>
          <a:p>
            <a:pPr algn="ctr" eaLnBrk="1" hangingPunct="1">
              <a:buFont typeface="Arial" charset="0"/>
              <a:buNone/>
            </a:pPr>
            <a:r>
              <a:rPr lang="pl-PL" sz="3200" b="1" u="sng" dirty="0" smtClean="0"/>
              <a:t>waga 1 banana         &lt;          waga 1 banana</a:t>
            </a:r>
          </a:p>
          <a:p>
            <a:pPr algn="ctr" eaLnBrk="1" hangingPunct="1">
              <a:buFont typeface="Arial" charset="0"/>
              <a:buNone/>
            </a:pPr>
            <a:endParaRPr lang="pl-PL" sz="3200" b="1" u="sng" dirty="0" smtClean="0"/>
          </a:p>
          <a:p>
            <a:pPr algn="ctr" eaLnBrk="1" hangingPunct="1">
              <a:buFont typeface="Arial" charset="0"/>
              <a:buNone/>
            </a:pPr>
            <a:r>
              <a:rPr lang="pl-PL" sz="3200" b="1" u="sng" dirty="0" smtClean="0"/>
              <a:t>waga 1 banana         &gt;         waga 1 banana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2" name="Picture 2" descr="C:\Users\UKASZT~1\AppData\Local\Temp\Rar$DRa0.635\ma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Prostokąt 4"/>
          <p:cNvSpPr/>
          <p:nvPr/>
        </p:nvSpPr>
        <p:spPr>
          <a:xfrm>
            <a:off x="2286000" y="6581001"/>
            <a:ext cx="6858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1200" u="sng" dirty="0" smtClean="0"/>
              <a:t>http://pl.smiletemplates.com/powerpoint-templates/cocktail-with-cherry/00059/</a:t>
            </a:r>
            <a:endParaRPr lang="pl-PL" sz="1200" dirty="0"/>
          </a:p>
        </p:txBody>
      </p:sp>
      <p:sp>
        <p:nvSpPr>
          <p:cNvPr id="6" name="Prostokąt 5"/>
          <p:cNvSpPr/>
          <p:nvPr/>
        </p:nvSpPr>
        <p:spPr>
          <a:xfrm>
            <a:off x="683568" y="1844824"/>
            <a:ext cx="35283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5400" b="1" dirty="0" smtClean="0"/>
              <a:t>Przepis na koktajl </a:t>
            </a:r>
            <a:endParaRPr lang="pl-PL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KASZT~1\AppData\Local\Temp\Rar$DRa0.557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1" name="Rectangle 2"/>
          <p:cNvSpPr>
            <a:spLocks noGrp="1"/>
          </p:cNvSpPr>
          <p:nvPr>
            <p:ph type="title"/>
          </p:nvPr>
        </p:nvSpPr>
        <p:spPr bwMode="auto">
          <a:xfrm>
            <a:off x="1619672" y="274638"/>
            <a:ext cx="7524328" cy="1143000"/>
          </a:xfrm>
        </p:spPr>
        <p:txBody>
          <a:bodyPr wrap="square" numCol="1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pl-PL" sz="4800" b="1" cap="none" dirty="0" smtClean="0"/>
              <a:t>Przepis na koktajl bananowy</a:t>
            </a:r>
            <a:r>
              <a:rPr lang="pl-PL" sz="4800" cap="none" dirty="0" smtClean="0"/>
              <a:t> </a:t>
            </a:r>
          </a:p>
        </p:txBody>
      </p:sp>
      <p:sp>
        <p:nvSpPr>
          <p:cNvPr id="20482" name="Rectangle 3"/>
          <p:cNvSpPr>
            <a:spLocks noGrp="1"/>
          </p:cNvSpPr>
          <p:nvPr>
            <p:ph idx="1"/>
          </p:nvPr>
        </p:nvSpPr>
        <p:spPr>
          <a:xfrm>
            <a:off x="1763688" y="1600200"/>
            <a:ext cx="7380312" cy="452596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pl-PL" sz="3200" b="1" dirty="0" smtClean="0"/>
              <a:t>Składniki:</a:t>
            </a:r>
            <a:endParaRPr lang="pl-PL" sz="3200" dirty="0" smtClean="0"/>
          </a:p>
          <a:p>
            <a:pPr algn="ctr" eaLnBrk="1" hangingPunct="1"/>
            <a:r>
              <a:rPr lang="pl-PL" sz="3200" dirty="0" smtClean="0"/>
              <a:t>5 małych, dojrzałych kiwi                                        + jedno kiwi do dekoracji</a:t>
            </a:r>
          </a:p>
          <a:p>
            <a:pPr algn="ctr" eaLnBrk="1" hangingPunct="1"/>
            <a:r>
              <a:rPr lang="pl-PL" sz="3200" dirty="0" smtClean="0"/>
              <a:t>2 dojrzałe banany</a:t>
            </a:r>
          </a:p>
          <a:p>
            <a:pPr algn="ctr" eaLnBrk="1" hangingPunct="1"/>
            <a:r>
              <a:rPr lang="pl-PL" sz="3200" dirty="0" smtClean="0"/>
              <a:t>1 opakowanie cukru waniliowego</a:t>
            </a:r>
          </a:p>
          <a:p>
            <a:pPr algn="ctr" eaLnBrk="1" hangingPunct="1"/>
            <a:r>
              <a:rPr lang="pl-PL" sz="3200" dirty="0" smtClean="0"/>
              <a:t>2 łyżki miodu</a:t>
            </a:r>
          </a:p>
          <a:p>
            <a:pPr algn="ctr" eaLnBrk="1" hangingPunct="1"/>
            <a:r>
              <a:rPr lang="pl-PL" sz="3200" dirty="0" smtClean="0"/>
              <a:t>1 szklanka soku pomarańczowego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KASZT~1\AppData\Local\Temp\Rar$DRa0.557\pri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5" name="Rectangle 2"/>
          <p:cNvSpPr>
            <a:spLocks noGrp="1"/>
          </p:cNvSpPr>
          <p:nvPr>
            <p:ph type="title"/>
          </p:nvPr>
        </p:nvSpPr>
        <p:spPr bwMode="auto">
          <a:xfrm>
            <a:off x="1763688" y="274638"/>
            <a:ext cx="7380312" cy="1143000"/>
          </a:xfrm>
        </p:spPr>
        <p:txBody>
          <a:bodyPr wrap="square" numCol="1" anchorCtr="0" compatLnSpc="1">
            <a:prstTxWarp prst="textNoShape">
              <a:avLst/>
            </a:prstTxWarp>
            <a:normAutofit/>
          </a:bodyPr>
          <a:lstStyle/>
          <a:p>
            <a:pPr eaLnBrk="1" hangingPunct="1"/>
            <a:r>
              <a:rPr lang="pl-PL" sz="4800" b="1" cap="none" dirty="0" smtClean="0"/>
              <a:t>Przygotowanie:</a:t>
            </a:r>
            <a:endParaRPr lang="pl-PL" sz="3100" cap="none" dirty="0" smtClean="0"/>
          </a:p>
        </p:txBody>
      </p:sp>
      <p:sp>
        <p:nvSpPr>
          <p:cNvPr id="21506" name="Rectangle 3"/>
          <p:cNvSpPr>
            <a:spLocks noGrp="1"/>
          </p:cNvSpPr>
          <p:nvPr>
            <p:ph idx="1"/>
          </p:nvPr>
        </p:nvSpPr>
        <p:spPr>
          <a:xfrm>
            <a:off x="1763688" y="1600200"/>
            <a:ext cx="7380312" cy="4525963"/>
          </a:xfrm>
        </p:spPr>
        <p:txBody>
          <a:bodyPr/>
          <a:lstStyle/>
          <a:p>
            <a:pPr algn="ctr" eaLnBrk="1" hangingPunct="1"/>
            <a:r>
              <a:rPr lang="pl-PL" sz="3200" dirty="0" smtClean="0"/>
              <a:t>Kiwi i banany obrać i pokroić na małe kawałki.</a:t>
            </a:r>
          </a:p>
          <a:p>
            <a:pPr algn="ctr" eaLnBrk="1" hangingPunct="1"/>
            <a:r>
              <a:rPr lang="pl-PL" sz="3200" dirty="0" smtClean="0"/>
              <a:t>Włożyć do miksera, dodać pozostałe składniki i miksować aż do uzyskania gładkiej masy. </a:t>
            </a:r>
          </a:p>
          <a:p>
            <a:pPr algn="ctr" eaLnBrk="1" hangingPunct="1"/>
            <a:r>
              <a:rPr lang="pl-PL" sz="3200" dirty="0" smtClean="0"/>
              <a:t>Przelać do wysokich szklanek, udekorować plasterkami kiwi i podawać.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az 28"/>
          <p:cNvPicPr>
            <a:picLocks noGrp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016" y="0"/>
            <a:ext cx="9145016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Picture 7" descr="C:\Users\Łukasz Tutak\Downloads\Fotolia_61317066_S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10" name="Diagram 9"/>
          <p:cNvGraphicFramePr/>
          <p:nvPr/>
        </p:nvGraphicFramePr>
        <p:xfrm>
          <a:off x="251520" y="332656"/>
          <a:ext cx="5832648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" name="Diagram 10"/>
          <p:cNvGraphicFramePr/>
          <p:nvPr/>
        </p:nvGraphicFramePr>
        <p:xfrm>
          <a:off x="4773792" y="5589240"/>
          <a:ext cx="4694752" cy="913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95736" y="274638"/>
            <a:ext cx="6948264" cy="11430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5400" b="1" dirty="0" smtClean="0">
                <a:solidFill>
                  <a:schemeClr val="accent1">
                    <a:lumMod val="75000"/>
                  </a:schemeClr>
                </a:solidFill>
              </a:rPr>
              <a:t>Banany…</a:t>
            </a:r>
            <a:endParaRPr lang="pl-PL" sz="5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362" name="Symbol zastępczy zawartości 2"/>
          <p:cNvSpPr>
            <a:spLocks noGrp="1"/>
          </p:cNvSpPr>
          <p:nvPr>
            <p:ph idx="1"/>
          </p:nvPr>
        </p:nvSpPr>
        <p:spPr>
          <a:xfrm>
            <a:off x="2195736" y="1600200"/>
            <a:ext cx="6948264" cy="4525963"/>
          </a:xfrm>
        </p:spPr>
        <p:txBody>
          <a:bodyPr>
            <a:normAutofit/>
          </a:bodyPr>
          <a:lstStyle/>
          <a:p>
            <a:pPr marL="0" indent="0" algn="ctr" eaLnBrk="1" hangingPunct="1">
              <a:buFont typeface="Arial" charset="0"/>
              <a:buNone/>
            </a:pPr>
            <a:r>
              <a:rPr lang="pl-PL" sz="3600" dirty="0" smtClean="0"/>
              <a:t>Znanych jest ok 80 gatunków bananowców, tylko część z ich owoców jest jadalnych. Banany lubią klimat wilgotny, a nie lubią wiatrów. Banany zawierają dużo węglowodanów (głównie cukry), witaminę A i C oraz potas i fosfor. Mają mało tłuszczu, białko i błonnik.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1957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148478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Banany na bananowcu</a:t>
            </a:r>
            <a:r>
              <a:rPr lang="pl-PL" dirty="0" smtClean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pl-PL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pl-PL" sz="1200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http://</a:t>
            </a:r>
            <a:r>
              <a:rPr lang="pl-PL" sz="1200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pl.wikipedia.org/wiki/Banan#mediaviewer/Plik:Musa-sp3.1.jpg</a:t>
            </a:r>
            <a:r>
              <a:rPr lang="pl-PL" sz="12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l-PL" sz="12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200" dirty="0" smtClean="0">
                <a:solidFill>
                  <a:schemeClr val="accent1">
                    <a:lumMod val="75000"/>
                  </a:schemeClr>
                </a:solidFill>
              </a:rPr>
              <a:t>LICENCJA  CC BY-SA 3.0, PUBLIKACJA: </a:t>
            </a:r>
            <a:r>
              <a:rPr lang="pl-PL" sz="1200" u="sng" dirty="0" err="1" smtClean="0">
                <a:solidFill>
                  <a:schemeClr val="accent1">
                    <a:lumMod val="75000"/>
                  </a:schemeClr>
                </a:solidFill>
                <a:hlinkClick r:id="rId3" tooltip="User:JoJan"/>
              </a:rPr>
              <a:t>JoJan</a:t>
            </a:r>
            <a:endParaRPr lang="pl-PL" sz="12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1484784"/>
            <a:ext cx="3888010" cy="5179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260648"/>
            <a:ext cx="9144000" cy="143956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50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Jak rosną </a:t>
            </a:r>
            <a:r>
              <a:rPr lang="pl-PL" sz="5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ananasy?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l-PL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200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http://</a:t>
            </a:r>
            <a:r>
              <a:rPr lang="pl-PL" sz="1200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pl.wikipedia.org/wiki/Ananas#mediaviewer/Plik:Pineapple_field.jpg</a:t>
            </a:r>
            <a:r>
              <a:rPr lang="pl-PL" sz="12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l-PL" sz="12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200" dirty="0" smtClean="0">
                <a:solidFill>
                  <a:schemeClr val="accent1">
                    <a:lumMod val="75000"/>
                  </a:schemeClr>
                </a:solidFill>
              </a:rPr>
              <a:t>LICENCJA CC BY-SA 2.0, PULBIKACJA: </a:t>
            </a:r>
            <a:r>
              <a:rPr lang="pl-PL" sz="1200" dirty="0">
                <a:solidFill>
                  <a:schemeClr val="accent1">
                    <a:lumMod val="75000"/>
                  </a:schemeClr>
                </a:solidFill>
                <a:hlinkClick r:id="rId3"/>
              </a:rPr>
              <a:t> </a:t>
            </a:r>
            <a:r>
              <a:rPr lang="pl-PL" sz="1200" dirty="0" err="1">
                <a:solidFill>
                  <a:schemeClr val="accent1">
                    <a:lumMod val="75000"/>
                  </a:schemeClr>
                </a:solidFill>
                <a:hlinkClick r:id="rId3"/>
              </a:rPr>
              <a:t>Jacobolus</a:t>
            </a:r>
            <a:endParaRPr lang="pl-PL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2132856"/>
            <a:ext cx="8784976" cy="4055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10146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56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Jak </a:t>
            </a:r>
            <a:r>
              <a:rPr lang="pl-PL" sz="5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rosną pomarańcze?</a:t>
            </a:r>
            <a:r>
              <a:rPr lang="pl-PL" dirty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l-PL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300" dirty="0">
                <a:solidFill>
                  <a:schemeClr val="accent1">
                    <a:lumMod val="75000"/>
                  </a:schemeClr>
                </a:solidFill>
                <a:hlinkClick r:id="rId2"/>
              </a:rPr>
              <a:t>http://</a:t>
            </a:r>
            <a:r>
              <a:rPr lang="pl-PL" sz="1300" dirty="0" smtClean="0">
                <a:solidFill>
                  <a:schemeClr val="accent1">
                    <a:lumMod val="75000"/>
                  </a:schemeClr>
                </a:solidFill>
                <a:hlinkClick r:id="rId2"/>
              </a:rPr>
              <a:t>pl.wikipedia.org/wiki/Pomara%C5%84cza_chi%C5%84ska#mediaviewer/Plik:OrangeBloss_wb.jpg</a:t>
            </a:r>
            <a:r>
              <a:rPr lang="pl-PL" sz="13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pl-PL" sz="13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pl-PL" sz="1300" dirty="0" smtClean="0">
                <a:solidFill>
                  <a:schemeClr val="accent1">
                    <a:lumMod val="75000"/>
                  </a:schemeClr>
                </a:solidFill>
              </a:rPr>
              <a:t>LICENCJA CC BY-SA 3.0, </a:t>
            </a:r>
            <a:r>
              <a:rPr lang="pl-PL" sz="1300" dirty="0" err="1" smtClean="0">
                <a:solidFill>
                  <a:schemeClr val="accent1">
                    <a:lumMod val="75000"/>
                  </a:schemeClr>
                </a:solidFill>
              </a:rPr>
              <a:t>PUBLIKACJA:</a:t>
            </a:r>
            <a:r>
              <a:rPr lang="pl-PL" sz="1300" dirty="0" err="1">
                <a:solidFill>
                  <a:schemeClr val="accent1">
                    <a:lumMod val="75000"/>
                  </a:schemeClr>
                </a:solidFill>
                <a:hlinkClick r:id="rId3"/>
              </a:rPr>
              <a:t>EugeneZelenko</a:t>
            </a:r>
            <a:endParaRPr lang="pl-PL" sz="13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8434" name="Picture 2" descr="http://upload.wikimedia.org/wikipedia/commons/b/b0/OrangeBloss_w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1636981"/>
            <a:ext cx="5760640" cy="5072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26876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sz="4800" b="1" dirty="0" smtClean="0">
                <a:solidFill>
                  <a:schemeClr val="accent1">
                    <a:lumMod val="75000"/>
                  </a:schemeClr>
                </a:solidFill>
              </a:rPr>
              <a:t>Transport</a:t>
            </a:r>
            <a:endParaRPr lang="pl-PL" sz="4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5184576"/>
          </a:xfrm>
        </p:spPr>
        <p:txBody>
          <a:bodyPr rtlCol="0">
            <a:normAutofit lnSpcReduction="10000"/>
          </a:bodyPr>
          <a:lstStyle/>
          <a:p>
            <a:pPr marL="11430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b="1" dirty="0" smtClean="0">
                <a:latin typeface="+mj-lt"/>
              </a:rPr>
              <a:t>Wszystkie owoce egzotyczne są transportowane  w chłodniach dużymi samochodami (TIR) lub statkami.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l-PL" dirty="0">
              <a:latin typeface="+mj-lt"/>
            </a:endParaRPr>
          </a:p>
          <a:p>
            <a:pPr marL="11430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dirty="0" smtClean="0">
              <a:latin typeface="+mj-lt"/>
            </a:endParaRPr>
          </a:p>
          <a:p>
            <a:pPr marL="11430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dirty="0">
              <a:latin typeface="+mj-lt"/>
            </a:endParaRPr>
          </a:p>
          <a:p>
            <a:pPr marL="11430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dirty="0" smtClean="0">
              <a:latin typeface="+mj-lt"/>
            </a:endParaRPr>
          </a:p>
          <a:p>
            <a:pPr marL="11430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dirty="0">
              <a:latin typeface="+mj-lt"/>
            </a:endParaRPr>
          </a:p>
          <a:p>
            <a:pPr marL="11430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600" dirty="0" smtClean="0">
                <a:latin typeface="+mj-lt"/>
              </a:rPr>
              <a:t>Poniżej link do wielu ciekawych owoców egzotycznych:</a:t>
            </a:r>
          </a:p>
          <a:p>
            <a:pPr marL="11430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600" dirty="0" smtClean="0">
                <a:latin typeface="+mj-lt"/>
                <a:hlinkClick r:id="rId2"/>
              </a:rPr>
              <a:t>http://wiedzanieboli.blogspot.com/2010/07/jabko-gruszka-i-czeresnie-kontra.html</a:t>
            </a:r>
            <a:endParaRPr lang="pl-PL" sz="1600" dirty="0" smtClean="0">
              <a:latin typeface="+mj-lt"/>
            </a:endParaRPr>
          </a:p>
          <a:p>
            <a:pPr marL="114300" indent="0"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1600" dirty="0">
              <a:latin typeface="+mj-lt"/>
            </a:endParaRPr>
          </a:p>
        </p:txBody>
      </p:sp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267744" y="2996952"/>
            <a:ext cx="4652904" cy="19442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</TotalTime>
  <Words>423</Words>
  <Application>Microsoft Office PowerPoint</Application>
  <PresentationFormat>Pokaz na ekranie (4:3)</PresentationFormat>
  <Paragraphs>82</Paragraphs>
  <Slides>18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19" baseType="lpstr">
      <vt:lpstr>Motyw pakietu Office</vt:lpstr>
      <vt:lpstr>Slajd 1</vt:lpstr>
      <vt:lpstr>ZADANIA </vt:lpstr>
      <vt:lpstr>Slajd 3</vt:lpstr>
      <vt:lpstr>Slajd 4</vt:lpstr>
      <vt:lpstr>Rozwiązanie </vt:lpstr>
      <vt:lpstr>Matematyka ze smakiem</vt:lpstr>
      <vt:lpstr>Czy każdy banan waży tyle samo?   Zaznacz na wadze. </vt:lpstr>
      <vt:lpstr>Czy każdy banan waży tyle samo?   Zaznacz na wadze. </vt:lpstr>
      <vt:lpstr>Slajd 9</vt:lpstr>
      <vt:lpstr>Przepis na koktajl bananowy </vt:lpstr>
      <vt:lpstr>Przygotowanie:</vt:lpstr>
      <vt:lpstr>Slajd 12</vt:lpstr>
      <vt:lpstr>Slajd 13</vt:lpstr>
      <vt:lpstr>Banany…</vt:lpstr>
      <vt:lpstr>Banany na bananowcu http://pl.wikipedia.org/wiki/Banan#mediaviewer/Plik:Musa-sp3.1.jpg LICENCJA  CC BY-SA 3.0, PUBLIKACJA: JoJan</vt:lpstr>
      <vt:lpstr>Jak rosną ananasy? http://pl.wikipedia.org/wiki/Ananas#mediaviewer/Plik:Pineapple_field.jpg LICENCJA CC BY-SA 2.0, PULBIKACJA:  Jacobolus</vt:lpstr>
      <vt:lpstr>Jak rosną pomarańcze? http://pl.wikipedia.org/wiki/Pomara%C5%84cza_chi%C5%84ska#mediaviewer/Plik:OrangeBloss_wb.jpg LICENCJA CC BY-SA 3.0, PUBLIKACJA:EugeneZelenko</vt:lpstr>
      <vt:lpstr>Transport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Uprawa bananów</dc:title>
  <dc:creator>Iza</dc:creator>
  <cp:lastModifiedBy>Łukasz Tutak</cp:lastModifiedBy>
  <cp:revision>24</cp:revision>
  <dcterms:created xsi:type="dcterms:W3CDTF">2014-06-20T15:09:46Z</dcterms:created>
  <dcterms:modified xsi:type="dcterms:W3CDTF">2015-06-25T07:55:14Z</dcterms:modified>
</cp:coreProperties>
</file>