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17"/>
  </p:notesMasterIdLst>
  <p:sldIdLst>
    <p:sldId id="259" r:id="rId2"/>
    <p:sldId id="260" r:id="rId3"/>
    <p:sldId id="261" r:id="rId4"/>
    <p:sldId id="265" r:id="rId5"/>
    <p:sldId id="266" r:id="rId6"/>
    <p:sldId id="267" r:id="rId7"/>
    <p:sldId id="268" r:id="rId8"/>
    <p:sldId id="262" r:id="rId9"/>
    <p:sldId id="263" r:id="rId10"/>
    <p:sldId id="264" r:id="rId11"/>
    <p:sldId id="269" r:id="rId12"/>
    <p:sldId id="271" r:id="rId13"/>
    <p:sldId id="272" r:id="rId14"/>
    <p:sldId id="270" r:id="rId15"/>
    <p:sldId id="273" r:id="rId1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2F85C7-33CF-4E2F-9C8E-85C15571F9FA}" type="datetimeFigureOut">
              <a:rPr lang="pl-PL" smtClean="0"/>
              <a:pPr/>
              <a:t>2015-06-15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D8EA5E-BF2F-4212-9EE5-107C13178410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24462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D8EA5E-BF2F-4212-9EE5-107C13178410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915127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66F3B4-DD8F-4DAA-93F9-F7B721F52F53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B508DC6E-A21C-4DCD-BBB3-7E8EB981B17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651167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9EA97F-7B50-4FB6-9E36-55D53A1C2BDD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6563AE-82CC-4D09-BB28-340F11DE2F50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6798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D66295-054E-4C7E-9129-2817A93B2EBA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ADFC55-1F65-4130-A582-349C862F693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838429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0CD475-90AB-4CD6-820D-1C619DA1D57D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A33A38B9-6177-43BE-A966-16AADEAFF9C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023643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EFA030-6E4E-48BA-B81A-714CF95A45DC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20AF69A5-ED53-461A-BBB1-6BFE543A9E43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15460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FCAB5F-1E71-49FC-ADB5-230AD6B2B18F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1B688A-337F-46F9-AEF6-11371E05410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35259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DD1453-9CE5-4BD0-A2FD-43CD328C5898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FC880A-242D-444E-8780-CA717076C17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43067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1F9DE9-1190-49E8-9A16-A97679E482FF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C17382-3056-4E4C-8186-0306BAF948D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35400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FEF6AB-C9F1-473D-8833-41D710CC3FAA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166A3A09-CE38-45EA-ADB6-9AA31C82DAE9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36572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0CC0AD-8751-43A4-8361-20E04C2CCB61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8F0E55C-53F5-4CCA-A1D0-03BC9212C68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68915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0CC0AD-8751-43A4-8361-20E04C2CCB61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8F0E55C-53F5-4CCA-A1D0-03BC9212C68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792259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0CC0AD-8751-43A4-8361-20E04C2CCB61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8F0E55C-53F5-4CCA-A1D0-03BC9212C68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266282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0CC0AD-8751-43A4-8361-20E04C2CCB61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8F0E55C-53F5-4CCA-A1D0-03BC9212C68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02004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0CC0AD-8751-43A4-8361-20E04C2CCB61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8F0E55C-53F5-4CCA-A1D0-03BC9212C68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4152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AC8A6C-54C5-4231-A8F3-844655524B5A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5B4905-ABDB-449A-A1C9-B9B07695718C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432610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FF5211-80CD-4350-9C0E-BBB99CC36A4C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FD420E-B903-4989-AD16-A35F47C03613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10875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80CC0AD-8751-43A4-8361-20E04C2CCB61}" type="datetimeFigureOut">
              <a:rPr lang="pl-PL" smtClean="0"/>
              <a:pPr>
                <a:defRPr/>
              </a:pPr>
              <a:t>2015-06-15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8F0E55C-53F5-4CCA-A1D0-03BC9212C68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585926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sc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ójkąt równoramienny 2"/>
          <p:cNvSpPr/>
          <p:nvPr/>
        </p:nvSpPr>
        <p:spPr>
          <a:xfrm>
            <a:off x="107504" y="-33866"/>
            <a:ext cx="9036496" cy="6858000"/>
          </a:xfrm>
          <a:prstGeom prst="triangle">
            <a:avLst/>
          </a:prstGeom>
          <a:gradFill>
            <a:gsLst>
              <a:gs pos="18000">
                <a:srgbClr val="FFC000"/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05133" y="5188220"/>
            <a:ext cx="2520894" cy="1669781"/>
          </a:xfrm>
          <a:prstGeom prst="rect">
            <a:avLst/>
          </a:prstGeom>
        </p:spPr>
      </p:pic>
      <p:pic>
        <p:nvPicPr>
          <p:cNvPr id="6" name="Obraz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3947" y="493335"/>
            <a:ext cx="903605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0911" y="1236285"/>
            <a:ext cx="1209675" cy="1004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az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7853" y="2227520"/>
            <a:ext cx="1875790" cy="1512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az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87853" y="3562550"/>
            <a:ext cx="1905382" cy="16256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ymbol zastępczy zawartości 2"/>
          <p:cNvSpPr>
            <a:spLocks noGrp="1"/>
          </p:cNvSpPr>
          <p:nvPr>
            <p:ph idx="1"/>
          </p:nvPr>
        </p:nvSpPr>
        <p:spPr>
          <a:xfrm>
            <a:off x="1979613" y="1341438"/>
            <a:ext cx="5905500" cy="5229225"/>
          </a:xfrm>
        </p:spPr>
        <p:txBody>
          <a:bodyPr/>
          <a:lstStyle/>
          <a:p>
            <a:endParaRPr lang="pl-PL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109" y="2160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pic>
        <p:nvPicPr>
          <p:cNvPr id="5" name="Obraz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613" y="1130424"/>
            <a:ext cx="5760720" cy="431990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678441" y="257726"/>
            <a:ext cx="642195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36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Nie zapominaj o napojach</a:t>
            </a:r>
            <a:r>
              <a:rPr kumimoji="0" lang="pl-PL" altLang="pl-PL" sz="4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kumimoji="0" lang="pl-PL" altLang="pl-PL" sz="18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375161" y="5767558"/>
            <a:ext cx="51491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dirty="0">
                <a:solidFill>
                  <a:srgbClr val="0070C0"/>
                </a:solidFill>
                <a:latin typeface="+mn-lt"/>
              </a:rPr>
              <a:t>szczególnie o wodzie!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187624" y="1483312"/>
            <a:ext cx="7848872" cy="4033920"/>
          </a:xfrm>
        </p:spPr>
        <p:txBody>
          <a:bodyPr/>
          <a:lstStyle/>
          <a:p>
            <a:pPr marL="0" indent="0" algn="ctr">
              <a:buNone/>
            </a:pPr>
            <a:r>
              <a:rPr lang="pl-PL" sz="4000" b="1" dirty="0" smtClean="0">
                <a:solidFill>
                  <a:srgbClr val="00B0F0"/>
                </a:solidFill>
              </a:rPr>
              <a:t>Codzienne </a:t>
            </a:r>
            <a:r>
              <a:rPr lang="pl-PL" sz="4000" b="1" dirty="0">
                <a:solidFill>
                  <a:srgbClr val="00B0F0"/>
                </a:solidFill>
              </a:rPr>
              <a:t>uprawianie </a:t>
            </a:r>
            <a:endParaRPr lang="pl-PL" sz="4000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pl-PL" sz="4000" b="1" dirty="0" smtClean="0">
                <a:solidFill>
                  <a:srgbClr val="00B0F0"/>
                </a:solidFill>
              </a:rPr>
              <a:t>ćwiczeń </a:t>
            </a:r>
            <a:r>
              <a:rPr lang="pl-PL" sz="4000" b="1" dirty="0">
                <a:solidFill>
                  <a:srgbClr val="00B0F0"/>
                </a:solidFill>
              </a:rPr>
              <a:t>fizycznych jest warunkiem utrzymania dobrego </a:t>
            </a:r>
            <a:endParaRPr lang="pl-PL" sz="4000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pl-PL" sz="4000" b="1" dirty="0" smtClean="0">
                <a:solidFill>
                  <a:srgbClr val="00B0F0"/>
                </a:solidFill>
              </a:rPr>
              <a:t>stanu </a:t>
            </a:r>
            <a:r>
              <a:rPr lang="pl-PL" sz="4000" b="1" dirty="0">
                <a:solidFill>
                  <a:srgbClr val="00B0F0"/>
                </a:solidFill>
              </a:rPr>
              <a:t>zdrowia.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3628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547664" y="764704"/>
            <a:ext cx="7632848" cy="4896544"/>
          </a:xfrm>
        </p:spPr>
        <p:txBody>
          <a:bodyPr>
            <a:normAutofit/>
          </a:bodyPr>
          <a:lstStyle/>
          <a:p>
            <a:pPr lvl="0"/>
            <a:endParaRPr lang="pl-PL" sz="3600" dirty="0" smtClean="0"/>
          </a:p>
          <a:p>
            <a:pPr lvl="0">
              <a:buNone/>
            </a:pPr>
            <a:r>
              <a:rPr lang="pl-PL" sz="3600" b="1" dirty="0" smtClean="0">
                <a:solidFill>
                  <a:srgbClr val="0070C0"/>
                </a:solidFill>
              </a:rPr>
              <a:t>Codziennie </a:t>
            </a:r>
            <a:r>
              <a:rPr lang="pl-PL" sz="3600" b="1" dirty="0">
                <a:solidFill>
                  <a:srgbClr val="0070C0"/>
                </a:solidFill>
              </a:rPr>
              <a:t>należy </a:t>
            </a:r>
            <a:r>
              <a:rPr lang="pl-PL" sz="3600" b="1" dirty="0" smtClean="0">
                <a:solidFill>
                  <a:srgbClr val="0070C0"/>
                </a:solidFill>
              </a:rPr>
              <a:t>jeść: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Ziemniaki i rośliny strączkowe</a:t>
            </a:r>
            <a:endParaRPr lang="pl-PL" sz="3600" dirty="0">
              <a:solidFill>
                <a:srgbClr val="00B0F0"/>
              </a:solidFill>
            </a:endParaRP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Mleko i jego przetwory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Ryby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Jaja 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Mięso</a:t>
            </a:r>
          </a:p>
          <a:p>
            <a:pPr lvl="0"/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xmlns="" val="155210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619671" y="1340768"/>
            <a:ext cx="7200801" cy="4570454"/>
          </a:xfrm>
        </p:spPr>
        <p:txBody>
          <a:bodyPr/>
          <a:lstStyle/>
          <a:p>
            <a:pPr lvl="1">
              <a:buNone/>
            </a:pPr>
            <a:r>
              <a:rPr lang="pl-PL" sz="3400" b="1" dirty="0" smtClean="0">
                <a:solidFill>
                  <a:srgbClr val="0070C0"/>
                </a:solidFill>
              </a:rPr>
              <a:t>Kilka razy dziennie należy jeść: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Płyny, szczególnie woda mineralna 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Warzywa 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Owoce </a:t>
            </a:r>
          </a:p>
          <a:p>
            <a:pPr lvl="0">
              <a:buClr>
                <a:srgbClr val="002060"/>
              </a:buClr>
              <a:buFont typeface="Wingdings 3" pitchFamily="18" charset="2"/>
              <a:buChar char=""/>
            </a:pPr>
            <a:r>
              <a:rPr lang="pl-PL" sz="3600" dirty="0" smtClean="0">
                <a:solidFill>
                  <a:srgbClr val="00B0F0"/>
                </a:solidFill>
              </a:rPr>
              <a:t>Produkty zbożowe</a:t>
            </a:r>
          </a:p>
          <a:p>
            <a:pPr lvl="0"/>
            <a:endParaRPr lang="pl-PL" sz="3200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0785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75656" y="1916832"/>
            <a:ext cx="7488832" cy="2808312"/>
          </a:xfrm>
        </p:spPr>
        <p:txBody>
          <a:bodyPr/>
          <a:lstStyle/>
          <a:p>
            <a:pPr lvl="0">
              <a:buNone/>
            </a:pPr>
            <a:r>
              <a:rPr lang="pl-PL" sz="3600" b="1" dirty="0">
                <a:solidFill>
                  <a:srgbClr val="FF0000"/>
                </a:solidFill>
              </a:rPr>
              <a:t>Rzadko należy </a:t>
            </a:r>
            <a:r>
              <a:rPr lang="pl-PL" sz="3600" b="1" dirty="0" smtClean="0">
                <a:solidFill>
                  <a:srgbClr val="FF0000"/>
                </a:solidFill>
              </a:rPr>
              <a:t>jeść:</a:t>
            </a:r>
            <a:endParaRPr lang="pl-PL" sz="3600" dirty="0"/>
          </a:p>
          <a:p>
            <a:pPr lvl="0">
              <a:buFont typeface="Wingdings 3" pitchFamily="18" charset="2"/>
              <a:buChar char="î"/>
            </a:pPr>
            <a:r>
              <a:rPr lang="pl-PL" sz="3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Słodycze i napoje słodzone oraz słone przekąski</a:t>
            </a:r>
          </a:p>
          <a:p>
            <a:pPr lvl="0">
              <a:buFont typeface="Wingdings 3" pitchFamily="18" charset="2"/>
              <a:buChar char="î"/>
            </a:pPr>
            <a:r>
              <a:rPr lang="pl-PL" sz="3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Oleje, tłuszcze i orzechy</a:t>
            </a:r>
            <a:endParaRPr lang="pl-PL" sz="36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54133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267494"/>
            <a:ext cx="7488832" cy="2153394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4</a:t>
            </a:r>
            <a:r>
              <a:rPr lang="pl-PL" dirty="0"/>
              <a:t>. W parku z drzewa spadło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/>
              <a:t>	</a:t>
            </a:r>
            <a:r>
              <a:rPr lang="pl-PL" dirty="0" smtClean="0"/>
              <a:t>najpierw 	5 </a:t>
            </a:r>
            <a:r>
              <a:rPr lang="pl-PL" dirty="0"/>
              <a:t>liści, potem 3 liście,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	a </a:t>
            </a:r>
            <a:r>
              <a:rPr lang="pl-PL" dirty="0"/>
              <a:t>na końcu jeszcze 2.</a:t>
            </a:r>
            <a:br>
              <a:rPr lang="pl-PL" dirty="0"/>
            </a:br>
            <a:endParaRPr lang="pl-PL" dirty="0"/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403648" y="2420888"/>
            <a:ext cx="7632848" cy="4033920"/>
          </a:xfrm>
        </p:spPr>
        <p:txBody>
          <a:bodyPr/>
          <a:lstStyle/>
          <a:p>
            <a:pPr marL="65087" indent="0" algn="ctr">
              <a:buNone/>
            </a:pPr>
            <a:r>
              <a:rPr lang="pl-PL" sz="2700" dirty="0" smtClean="0"/>
              <a:t>Wybierz </a:t>
            </a:r>
            <a:r>
              <a:rPr lang="pl-PL" sz="2700" dirty="0"/>
              <a:t>odpowiednie pytanie – podkreśl </a:t>
            </a:r>
            <a:r>
              <a:rPr lang="pl-PL" sz="2700" dirty="0" smtClean="0"/>
              <a:t>je</a:t>
            </a:r>
            <a:endParaRPr lang="pl-PL" sz="2700" dirty="0"/>
          </a:p>
          <a:p>
            <a:pPr marL="65087" indent="0" algn="ctr">
              <a:lnSpc>
                <a:spcPct val="150000"/>
              </a:lnSpc>
              <a:buNone/>
            </a:pPr>
            <a:r>
              <a:rPr lang="pl-PL" sz="2800" dirty="0"/>
              <a:t> </a:t>
            </a:r>
            <a:r>
              <a:rPr lang="pl-PL" sz="2800" dirty="0">
                <a:solidFill>
                  <a:srgbClr val="00B0F0"/>
                </a:solidFill>
              </a:rPr>
              <a:t>*Ile liści było na drzewie?</a:t>
            </a:r>
          </a:p>
          <a:p>
            <a:pPr marL="65087" indent="0" algn="ctr">
              <a:lnSpc>
                <a:spcPct val="150000"/>
              </a:lnSpc>
              <a:buNone/>
            </a:pPr>
            <a:r>
              <a:rPr lang="pl-PL" sz="2800" dirty="0">
                <a:solidFill>
                  <a:srgbClr val="00B0F0"/>
                </a:solidFill>
              </a:rPr>
              <a:t>**Ile spadło liści z drzewa?</a:t>
            </a:r>
          </a:p>
          <a:p>
            <a:pPr marL="65087" indent="0" algn="ctr">
              <a:lnSpc>
                <a:spcPct val="150000"/>
              </a:lnSpc>
              <a:buNone/>
            </a:pPr>
            <a:r>
              <a:rPr lang="pl-PL" sz="2800" dirty="0">
                <a:solidFill>
                  <a:srgbClr val="00B0F0"/>
                </a:solidFill>
              </a:rPr>
              <a:t>*** Ile liści zostało na drzewie</a:t>
            </a:r>
            <a:r>
              <a:rPr lang="pl-PL" sz="2800" dirty="0" smtClean="0">
                <a:solidFill>
                  <a:srgbClr val="00B0F0"/>
                </a:solidFill>
              </a:rPr>
              <a:t>?</a:t>
            </a:r>
            <a:endParaRPr lang="pl-PL" sz="2800" dirty="0">
              <a:solidFill>
                <a:srgbClr val="00B0F0"/>
              </a:solidFill>
            </a:endParaRP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886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259632" y="1268760"/>
            <a:ext cx="7884368" cy="3817896"/>
          </a:xfrm>
        </p:spPr>
        <p:txBody>
          <a:bodyPr/>
          <a:lstStyle/>
          <a:p>
            <a:pPr marL="65087" indent="0">
              <a:buNone/>
            </a:pPr>
            <a:r>
              <a:rPr lang="pl-PL" sz="2800" dirty="0" smtClean="0"/>
              <a:t>odpowiednie </a:t>
            </a:r>
            <a:r>
              <a:rPr lang="pl-PL" sz="2800" dirty="0"/>
              <a:t>pytanie </a:t>
            </a:r>
          </a:p>
          <a:p>
            <a:pPr marL="65087" indent="0">
              <a:buNone/>
            </a:pPr>
            <a:endParaRPr lang="pl-PL" dirty="0" smtClean="0"/>
          </a:p>
          <a:p>
            <a:pPr marL="65087" indent="0" algn="ctr">
              <a:lnSpc>
                <a:spcPct val="150000"/>
              </a:lnSpc>
              <a:buNone/>
            </a:pPr>
            <a:r>
              <a:rPr lang="pl-PL" sz="4000" u="sng" dirty="0" smtClean="0">
                <a:solidFill>
                  <a:srgbClr val="00B0F0"/>
                </a:solidFill>
              </a:rPr>
              <a:t>**</a:t>
            </a:r>
            <a:r>
              <a:rPr lang="pl-PL" sz="4000" u="sng" dirty="0">
                <a:solidFill>
                  <a:srgbClr val="00B0F0"/>
                </a:solidFill>
              </a:rPr>
              <a:t>Ile spadło liści z drzewa?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41815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79512" y="476672"/>
            <a:ext cx="8964487" cy="6381328"/>
          </a:xfrm>
        </p:spPr>
        <p:txBody>
          <a:bodyPr/>
          <a:lstStyle/>
          <a:p>
            <a:pPr marL="65087" indent="0">
              <a:buNone/>
            </a:pPr>
            <a:r>
              <a:rPr lang="pl-PL" dirty="0" smtClean="0"/>
              <a:t>		Rozwiązanie:</a:t>
            </a:r>
            <a:endParaRPr lang="pl-PL" dirty="0"/>
          </a:p>
          <a:p>
            <a:pPr marL="65087" indent="0">
              <a:buNone/>
            </a:pPr>
            <a:endParaRPr lang="pl-PL" dirty="0" smtClean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928" y="-52930"/>
            <a:ext cx="6400071" cy="6842472"/>
          </a:xfrm>
          <a:prstGeom prst="rect">
            <a:avLst/>
          </a:prstGeom>
        </p:spPr>
      </p:pic>
      <p:sp>
        <p:nvSpPr>
          <p:cNvPr id="4" name="Łza 3"/>
          <p:cNvSpPr/>
          <p:nvPr/>
        </p:nvSpPr>
        <p:spPr>
          <a:xfrm rot="3475076">
            <a:off x="2568331" y="606365"/>
            <a:ext cx="1116621" cy="1157466"/>
          </a:xfrm>
          <a:prstGeom prst="teardrop">
            <a:avLst>
              <a:gd name="adj" fmla="val 14038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800" b="1" dirty="0" smtClean="0"/>
              <a:t>5</a:t>
            </a:r>
            <a:endParaRPr lang="pl-PL" sz="2800" b="1" dirty="0"/>
          </a:p>
        </p:txBody>
      </p:sp>
      <p:sp>
        <p:nvSpPr>
          <p:cNvPr id="7" name="Łza 6"/>
          <p:cNvSpPr/>
          <p:nvPr/>
        </p:nvSpPr>
        <p:spPr>
          <a:xfrm rot="21304866">
            <a:off x="6707799" y="1026469"/>
            <a:ext cx="1116621" cy="1157466"/>
          </a:xfrm>
          <a:prstGeom prst="teardrop">
            <a:avLst>
              <a:gd name="adj" fmla="val 11396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800" b="1" dirty="0"/>
              <a:t>3</a:t>
            </a:r>
          </a:p>
        </p:txBody>
      </p:sp>
      <p:sp>
        <p:nvSpPr>
          <p:cNvPr id="9" name="Łza 8"/>
          <p:cNvSpPr/>
          <p:nvPr/>
        </p:nvSpPr>
        <p:spPr>
          <a:xfrm rot="21304866">
            <a:off x="4043504" y="1602533"/>
            <a:ext cx="1116621" cy="1157466"/>
          </a:xfrm>
          <a:prstGeom prst="teardrop">
            <a:avLst>
              <a:gd name="adj" fmla="val 11396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800" b="1" dirty="0" smtClean="0"/>
              <a:t>2</a:t>
            </a:r>
            <a:endParaRPr lang="pl-PL" sz="2800" b="1" dirty="0"/>
          </a:p>
        </p:txBody>
      </p:sp>
    </p:spTree>
    <p:extLst>
      <p:ext uri="{BB962C8B-B14F-4D97-AF65-F5344CB8AC3E}">
        <p14:creationId xmlns:p14="http://schemas.microsoft.com/office/powerpoint/2010/main" xmlns="" val="113728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9251 L 0.01059 0.690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3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06984 L -0.01111 0.6015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5 -0.08048 L 0.01892 0.537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" y="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1" animBg="1"/>
      <p:bldP spid="9" grpId="1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1700808"/>
            <a:ext cx="6589199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pl-PL" sz="6000" b="1" dirty="0"/>
              <a:t>5  + 3 + 2 = 10</a:t>
            </a:r>
            <a:br>
              <a:rPr lang="pl-PL" sz="6000" b="1" dirty="0"/>
            </a:br>
            <a:endParaRPr lang="pl-PL" sz="60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123728" y="3573016"/>
            <a:ext cx="6591985" cy="1439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5400" dirty="0" smtClean="0">
                <a:solidFill>
                  <a:srgbClr val="0070C0"/>
                </a:solidFill>
              </a:rPr>
              <a:t>Spadło 10 liści.</a:t>
            </a:r>
            <a:endParaRPr lang="pl-PL" sz="5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08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1988840"/>
            <a:ext cx="8509107" cy="2088232"/>
          </a:xfrm>
        </p:spPr>
        <p:txBody>
          <a:bodyPr>
            <a:noAutofit/>
          </a:bodyPr>
          <a:lstStyle/>
          <a:p>
            <a:pPr algn="ctr"/>
            <a:r>
              <a:rPr lang="pl-PL" sz="6000" b="1" dirty="0" smtClean="0">
                <a:solidFill>
                  <a:srgbClr val="0070C0"/>
                </a:solidFill>
              </a:rPr>
              <a:t>RÓŻNE KANAPKI </a:t>
            </a:r>
            <a:r>
              <a:rPr lang="pl-PL" sz="6000" dirty="0" smtClean="0"/>
              <a:t/>
            </a:r>
            <a:br>
              <a:rPr lang="pl-PL" sz="6000" dirty="0" smtClean="0"/>
            </a:br>
            <a:r>
              <a:rPr lang="pl-PL" sz="6000" dirty="0" smtClean="0">
                <a:solidFill>
                  <a:srgbClr val="00B0F0"/>
                </a:solidFill>
                <a:latin typeface="Catalunya Choo Choo NF" pitchFamily="2" charset="0"/>
              </a:rPr>
              <a:t>NA RÓŻNE SMAKI</a:t>
            </a:r>
            <a:endParaRPr lang="pl-PL" sz="6000" dirty="0">
              <a:solidFill>
                <a:srgbClr val="00B0F0"/>
              </a:solidFill>
              <a:latin typeface="Catalunya Choo Choo N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661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71600" y="260648"/>
            <a:ext cx="8172400" cy="6597352"/>
          </a:xfrm>
        </p:spPr>
        <p:txBody>
          <a:bodyPr/>
          <a:lstStyle/>
          <a:p>
            <a:pPr>
              <a:buClr>
                <a:srgbClr val="002060"/>
              </a:buClr>
              <a:buFont typeface="Wingdings 3" pitchFamily="18" charset="2"/>
              <a:buChar char="î"/>
            </a:pPr>
            <a:r>
              <a:rPr lang="pl-PL" sz="2800" b="1" dirty="0">
                <a:solidFill>
                  <a:srgbClr val="00B0F0"/>
                </a:solidFill>
              </a:rPr>
              <a:t>Kanapka na zdrowie:</a:t>
            </a:r>
            <a:r>
              <a:rPr lang="pl-PL" sz="2800" dirty="0">
                <a:solidFill>
                  <a:srgbClr val="00B0F0"/>
                </a:solidFill>
              </a:rPr>
              <a:t> </a:t>
            </a:r>
            <a:r>
              <a:rPr lang="pl-PL" sz="2800" dirty="0"/>
              <a:t>pieczywo posmaruj cieniutko masłem. Pierwsza warstwa – sałata, następnie ser, wędlina, pomidor,  ogórek i rzodkiewka. </a:t>
            </a:r>
          </a:p>
          <a:p>
            <a:pPr>
              <a:buClr>
                <a:srgbClr val="002060"/>
              </a:buClr>
              <a:buFont typeface="Wingdings 3" pitchFamily="18" charset="2"/>
              <a:buChar char="î"/>
            </a:pPr>
            <a:r>
              <a:rPr lang="pl-PL" sz="2800" b="1" dirty="0">
                <a:solidFill>
                  <a:srgbClr val="00B0F0"/>
                </a:solidFill>
              </a:rPr>
              <a:t>Uśmiechnięta kanapka:</a:t>
            </a:r>
            <a:r>
              <a:rPr lang="pl-PL" sz="2800" dirty="0">
                <a:solidFill>
                  <a:srgbClr val="00B0F0"/>
                </a:solidFill>
              </a:rPr>
              <a:t> </a:t>
            </a:r>
            <a:r>
              <a:rPr lang="pl-PL" sz="2800" dirty="0"/>
              <a:t>z połówki plasterka pomidora lub ogórka zrób usta z plastrów rzodkiewki oczy - posypać szczypiorkiem, które będą wyglądać jak piegi</a:t>
            </a:r>
          </a:p>
          <a:p>
            <a:pPr>
              <a:buClr>
                <a:srgbClr val="002060"/>
              </a:buClr>
              <a:buFont typeface="Wingdings 3" pitchFamily="18" charset="2"/>
              <a:buChar char="î"/>
            </a:pPr>
            <a:r>
              <a:rPr lang="pl-PL" sz="2800" b="1" dirty="0">
                <a:solidFill>
                  <a:srgbClr val="00B0F0"/>
                </a:solidFill>
              </a:rPr>
              <a:t>Chrupiąca kanapka:</a:t>
            </a:r>
            <a:r>
              <a:rPr lang="pl-PL" sz="2800" dirty="0">
                <a:solidFill>
                  <a:srgbClr val="00B0F0"/>
                </a:solidFill>
              </a:rPr>
              <a:t> </a:t>
            </a:r>
            <a:r>
              <a:rPr lang="pl-PL" sz="2800" dirty="0"/>
              <a:t>2 kromki tostowego pieczywa graham, na pierwszej kanapce połóż plaster żółtego sera, następnie plaster szynki, plaster pomidora, plaster sera żółtego, druga kromka pieczywa. Zapiec krótko w sandwiczu.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1059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967732" y="2027858"/>
            <a:ext cx="9983730" cy="599127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7170" name="Obraz 8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7776864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8584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187624" y="1019530"/>
            <a:ext cx="7312065" cy="377762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5400" dirty="0" smtClean="0">
                <a:solidFill>
                  <a:srgbClr val="0070C0"/>
                </a:solidFill>
              </a:rPr>
              <a:t> A JAKA BĘDZIE</a:t>
            </a:r>
            <a:br>
              <a:rPr lang="pl-PL" sz="5400" dirty="0" smtClean="0">
                <a:solidFill>
                  <a:srgbClr val="0070C0"/>
                </a:solidFill>
              </a:rPr>
            </a:br>
            <a:r>
              <a:rPr lang="pl-PL" sz="5400" b="1" dirty="0" smtClean="0">
                <a:solidFill>
                  <a:srgbClr val="0070C0"/>
                </a:solidFill>
              </a:rPr>
              <a:t>TWOJA KANAPKA?</a:t>
            </a:r>
            <a:endParaRPr lang="pl-PL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685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uga">
  <a:themeElements>
    <a:clrScheme name="Smug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muga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mug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134</TotalTime>
  <Words>217</Words>
  <Application>Microsoft Office PowerPoint</Application>
  <PresentationFormat>Pokaz na ekranie (4:3)</PresentationFormat>
  <Paragraphs>47</Paragraphs>
  <Slides>15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Smuga</vt:lpstr>
      <vt:lpstr>Slajd 1</vt:lpstr>
      <vt:lpstr>Slajd 2</vt:lpstr>
      <vt:lpstr>Slajd 3</vt:lpstr>
      <vt:lpstr>Slajd 4</vt:lpstr>
      <vt:lpstr>Slajd 5</vt:lpstr>
      <vt:lpstr>Slajd 6</vt:lpstr>
      <vt:lpstr>Slajd 7</vt:lpstr>
      <vt:lpstr>4. W parku z drzewa spadło   najpierw  5 liści, potem 3 liście,   a na końcu jeszcze 2. </vt:lpstr>
      <vt:lpstr>Slajd 9</vt:lpstr>
      <vt:lpstr>Slajd 10</vt:lpstr>
      <vt:lpstr>5  + 3 + 2 = 10 </vt:lpstr>
      <vt:lpstr>RÓŻNE KANAPKI  NA RÓŻNE SMAKI</vt:lpstr>
      <vt:lpstr>Slajd 13</vt:lpstr>
      <vt:lpstr>Slajd 14</vt:lpstr>
      <vt:lpstr>Slajd 15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Prawa dziecka  i ucznia</dc:title>
  <dc:creator>Iza</dc:creator>
  <cp:lastModifiedBy>Łukasz Tutak</cp:lastModifiedBy>
  <cp:revision>19</cp:revision>
  <dcterms:created xsi:type="dcterms:W3CDTF">2014-08-27T18:55:39Z</dcterms:created>
  <dcterms:modified xsi:type="dcterms:W3CDTF">2015-06-15T08:12:24Z</dcterms:modified>
</cp:coreProperties>
</file>