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300" r:id="rId43"/>
    <p:sldId id="299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9" r:id="rId52"/>
    <p:sldId id="310" r:id="rId53"/>
    <p:sldId id="311" r:id="rId54"/>
  </p:sldIdLst>
  <p:sldSz cx="9144000" cy="6858000" type="screen4x3"/>
  <p:notesSz cx="6858000" cy="9144000"/>
  <p:embeddedFontLst>
    <p:embeddedFont>
      <p:font typeface="KG Ten Thousand Reasons Alt" panose="020B0604020202020204" charset="-18"/>
      <p:regular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</p:embeddedFontLst>
  <p:custDataLst>
    <p:tags r:id="rId60"/>
  </p:custData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67" autoAdjust="0"/>
  </p:normalViewPr>
  <p:slideViewPr>
    <p:cSldViewPr>
      <p:cViewPr>
        <p:scale>
          <a:sx n="114" d="100"/>
          <a:sy n="114" d="100"/>
        </p:scale>
        <p:origin x="-147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image" Target="../media/image34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 w="57150">
              <a:solidFill>
                <a:schemeClr val="bg1"/>
              </a:solidFill>
            </a:ln>
          </c:spPr>
          <c:explosion val="25"/>
          <c:dPt>
            <c:idx val="0"/>
            <c:bubble3D val="0"/>
            <c:spPr>
              <a:solidFill>
                <a:srgbClr val="9BBB59"/>
              </a:solidFill>
              <a:ln w="57150">
                <a:noFill/>
              </a:ln>
            </c:spPr>
          </c:dPt>
          <c:dPt>
            <c:idx val="1"/>
            <c:bubble3D val="0"/>
            <c:spPr>
              <a:solidFill>
                <a:schemeClr val="tx2"/>
              </a:solidFill>
              <a:ln w="57150">
                <a:noFill/>
              </a:ln>
            </c:spPr>
          </c:dPt>
          <c:dPt>
            <c:idx val="2"/>
            <c:bubble3D val="0"/>
            <c:spPr>
              <a:solidFill>
                <a:schemeClr val="accent5"/>
              </a:solidFill>
              <a:ln w="57150">
                <a:noFill/>
              </a:ln>
            </c:spPr>
          </c:dPt>
          <c:dPt>
            <c:idx val="3"/>
            <c:bubble3D val="0"/>
            <c:spPr>
              <a:solidFill>
                <a:schemeClr val="accent6"/>
              </a:solidFill>
              <a:ln w="57150">
                <a:noFill/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 w="57150">
                <a:noFill/>
              </a:ln>
            </c:spPr>
          </c:dPt>
          <c:dPt>
            <c:idx val="5"/>
            <c:bubble3D val="0"/>
            <c:spPr>
              <a:solidFill>
                <a:schemeClr val="accent1"/>
              </a:solidFill>
              <a:ln w="57150">
                <a:noFill/>
              </a:ln>
            </c:spPr>
          </c:dPt>
          <c:dLbls>
            <c:dLbl>
              <c:idx val="0"/>
              <c:layout>
                <c:manualLayout>
                  <c:x val="5.6858296102873296E-2"/>
                  <c:y val="-0.1254402314359549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0512350511694192E-2"/>
                  <c:y val="1.418278076578440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2371349813183567"/>
                  <c:y val="-4.135576729168789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7402243672384463E-2"/>
                  <c:y val="-0.107513664326388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4461967676106192E-2"/>
                  <c:y val="-4.507284863274240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4.7650496223823453E-2"/>
                  <c:y val="5.4862608290696252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KG Ten Thousand Reasons Alt" pitchFamily="2" charset="-18"/>
                  </a:defRPr>
                </a:pPr>
                <a:endParaRPr lang="pl-PL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31750">
                  <a:solidFill>
                    <a:schemeClr val="bg1"/>
                  </a:solidFill>
                </a:ln>
              </c:spPr>
            </c:leaderLines>
          </c:dLbls>
          <c:cat>
            <c:strRef>
              <c:f>Arkusz1!$A$2:$A$7</c:f>
              <c:strCache>
                <c:ptCount val="6"/>
                <c:pt idx="0">
                  <c:v>edukacja polonistyczna, społeczna, przyrodnicza, matematyczna zajęcia techniczne</c:v>
                </c:pt>
                <c:pt idx="1">
                  <c:v>edukacja muzyczna</c:v>
                </c:pt>
                <c:pt idx="2">
                  <c:v>edukacja plastyczna</c:v>
                </c:pt>
                <c:pt idx="3">
                  <c:v>zajęcia komputerowe</c:v>
                </c:pt>
                <c:pt idx="4">
                  <c:v>wychowanie fizyczne</c:v>
                </c:pt>
                <c:pt idx="5">
                  <c:v>język angielski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1150</c:v>
                </c:pt>
                <c:pt idx="1">
                  <c:v>95</c:v>
                </c:pt>
                <c:pt idx="2">
                  <c:v>95</c:v>
                </c:pt>
                <c:pt idx="3">
                  <c:v>95</c:v>
                </c:pt>
                <c:pt idx="4">
                  <c:v>290</c:v>
                </c:pt>
                <c:pt idx="5">
                  <c:v>290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explosion val="25"/>
          <c:dPt>
            <c:idx val="0"/>
            <c:bubble3D val="0"/>
            <c:explosion val="24"/>
          </c:dPt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  <a:latin typeface="KG Ten Thousand Reasons Alt" pitchFamily="2" charset="-18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Arkusz1!$A$2:$A$5</c:f>
              <c:strCache>
                <c:ptCount val="4"/>
                <c:pt idx="0">
                  <c:v>liczba pomocy wspomagających kształcenie umiejętności matematycznych – w nazwie pliku dodano mat</c:v>
                </c:pt>
                <c:pt idx="1">
                  <c:v>liczba pomocy wspomagających kształcenie umiejętności myślenia naukowego – w nazwie pliku dodano mn,</c:v>
                </c:pt>
                <c:pt idx="2">
                  <c:v>liczba pomocy wspomagających kształcenie pozostałych umiejętności – w nazwie pliku dodano um,</c:v>
                </c:pt>
                <c:pt idx="3">
                  <c:v>liczba interaktywnych testów sprawdzających wiedzę, które zostaną wprowadzone w III klasie.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500</c:v>
                </c:pt>
                <c:pt idx="1">
                  <c:v>300</c:v>
                </c:pt>
                <c:pt idx="2">
                  <c:v>130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583583249415348"/>
          <c:y val="5.2385868436671153E-2"/>
          <c:w val="0.39131417645247496"/>
          <c:h val="0.87418687842313703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  <a:latin typeface="KG Ten Thousand Reasons Alt" pitchFamily="2" charset="-18"/>
            </a:defRPr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3A990-1D25-43DB-9F38-C3005BE958C6}" type="datetimeFigureOut">
              <a:rPr lang="pl-PL" smtClean="0"/>
              <a:pPr/>
              <a:t>2015-08-27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C494E-E8B0-4DD4-A100-4A506056431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52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 nawiasów klamrowych 3"/>
          <p:cNvSpPr/>
          <p:nvPr/>
        </p:nvSpPr>
        <p:spPr>
          <a:xfrm>
            <a:off x="251520" y="1457997"/>
            <a:ext cx="8676456" cy="2016224"/>
          </a:xfrm>
          <a:prstGeom prst="bracePair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KG Ten Thousand Reasons Alt" pitchFamily="2" charset="-18"/>
              </a:rPr>
              <a:t>jak korzystać ze wszystkich elementów obudowy dydaktycznej, żeby jak najefektywniej wdrożyć</a:t>
            </a:r>
            <a:br>
              <a:rPr lang="pl-PL" sz="20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2000" dirty="0" smtClean="0">
                <a:solidFill>
                  <a:schemeClr val="bg1"/>
                </a:solidFill>
                <a:latin typeface="KG Ten Thousand Reasons Alt" pitchFamily="2" charset="-18"/>
              </a:rPr>
              <a:t>w klasie innowacyjny program nauczania do edukacji wczesnoszkolnej </a:t>
            </a:r>
            <a:r>
              <a:rPr lang="pl-PL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„Ad@ i </a:t>
            </a:r>
            <a:r>
              <a:rPr lang="pl-PL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J@ś</a:t>
            </a:r>
            <a:r>
              <a:rPr lang="pl-PL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 na  matematycznej  wyspie”</a:t>
            </a:r>
            <a:r>
              <a:rPr lang="pl-PL" sz="2000" b="1" dirty="0" smtClean="0">
                <a:solidFill>
                  <a:schemeClr val="bg1"/>
                </a:solidFill>
                <a:latin typeface="KG Ten Thousand Reasons Alt" pitchFamily="2" charset="-18"/>
              </a:rPr>
              <a:t>*.</a:t>
            </a:r>
          </a:p>
        </p:txBody>
      </p:sp>
      <p:sp>
        <p:nvSpPr>
          <p:cNvPr id="8" name="Prostokąt 7"/>
          <p:cNvSpPr/>
          <p:nvPr/>
        </p:nvSpPr>
        <p:spPr>
          <a:xfrm>
            <a:off x="611560" y="3934797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*Projekt jest całkowicie finansowany z programu Kapitał Ludzki,  III Wysoka jakoś systemu oświaty,  3.3. Poprawa  jakości  kształcenia, 3.3.4. Modernizacja treści  i  metod  kształcenia.</a:t>
            </a:r>
          </a:p>
        </p:txBody>
      </p:sp>
      <p:sp>
        <p:nvSpPr>
          <p:cNvPr id="12" name="Dowolny kształt 11"/>
          <p:cNvSpPr/>
          <p:nvPr/>
        </p:nvSpPr>
        <p:spPr>
          <a:xfrm>
            <a:off x="268651" y="3506888"/>
            <a:ext cx="8122634" cy="498176"/>
          </a:xfrm>
          <a:custGeom>
            <a:avLst/>
            <a:gdLst>
              <a:gd name="connsiteX0" fmla="*/ 8115495 w 8122634"/>
              <a:gd name="connsiteY0" fmla="*/ 8779 h 498176"/>
              <a:gd name="connsiteX1" fmla="*/ 8038222 w 8122634"/>
              <a:gd name="connsiteY1" fmla="*/ 60294 h 498176"/>
              <a:gd name="connsiteX2" fmla="*/ 7948070 w 8122634"/>
              <a:gd name="connsiteY2" fmla="*/ 98931 h 498176"/>
              <a:gd name="connsiteX3" fmla="*/ 7909434 w 8122634"/>
              <a:gd name="connsiteY3" fmla="*/ 124689 h 498176"/>
              <a:gd name="connsiteX4" fmla="*/ 7832160 w 8122634"/>
              <a:gd name="connsiteY4" fmla="*/ 150446 h 498176"/>
              <a:gd name="connsiteX5" fmla="*/ 7793524 w 8122634"/>
              <a:gd name="connsiteY5" fmla="*/ 163325 h 498176"/>
              <a:gd name="connsiteX6" fmla="*/ 7742008 w 8122634"/>
              <a:gd name="connsiteY6" fmla="*/ 189083 h 498176"/>
              <a:gd name="connsiteX7" fmla="*/ 7690493 w 8122634"/>
              <a:gd name="connsiteY7" fmla="*/ 201962 h 498176"/>
              <a:gd name="connsiteX8" fmla="*/ 7651856 w 8122634"/>
              <a:gd name="connsiteY8" fmla="*/ 214841 h 498176"/>
              <a:gd name="connsiteX9" fmla="*/ 7600341 w 8122634"/>
              <a:gd name="connsiteY9" fmla="*/ 227720 h 498176"/>
              <a:gd name="connsiteX10" fmla="*/ 7510188 w 8122634"/>
              <a:gd name="connsiteY10" fmla="*/ 253477 h 498176"/>
              <a:gd name="connsiteX11" fmla="*/ 7342763 w 8122634"/>
              <a:gd name="connsiteY11" fmla="*/ 279235 h 498176"/>
              <a:gd name="connsiteX12" fmla="*/ 7265490 w 8122634"/>
              <a:gd name="connsiteY12" fmla="*/ 292114 h 498176"/>
              <a:gd name="connsiteX13" fmla="*/ 7033670 w 8122634"/>
              <a:gd name="connsiteY13" fmla="*/ 304993 h 498176"/>
              <a:gd name="connsiteX14" fmla="*/ 6557152 w 8122634"/>
              <a:gd name="connsiteY14" fmla="*/ 292114 h 498176"/>
              <a:gd name="connsiteX15" fmla="*/ 6454121 w 8122634"/>
              <a:gd name="connsiteY15" fmla="*/ 266356 h 498176"/>
              <a:gd name="connsiteX16" fmla="*/ 6312453 w 8122634"/>
              <a:gd name="connsiteY16" fmla="*/ 253477 h 498176"/>
              <a:gd name="connsiteX17" fmla="*/ 6222301 w 8122634"/>
              <a:gd name="connsiteY17" fmla="*/ 240599 h 498176"/>
              <a:gd name="connsiteX18" fmla="*/ 6016239 w 8122634"/>
              <a:gd name="connsiteY18" fmla="*/ 227720 h 498176"/>
              <a:gd name="connsiteX19" fmla="*/ 5900329 w 8122634"/>
              <a:gd name="connsiteY19" fmla="*/ 201962 h 498176"/>
              <a:gd name="connsiteX20" fmla="*/ 5861693 w 8122634"/>
              <a:gd name="connsiteY20" fmla="*/ 189083 h 498176"/>
              <a:gd name="connsiteX21" fmla="*/ 5732904 w 8122634"/>
              <a:gd name="connsiteY21" fmla="*/ 176204 h 498176"/>
              <a:gd name="connsiteX22" fmla="*/ 5655631 w 8122634"/>
              <a:gd name="connsiteY22" fmla="*/ 163325 h 498176"/>
              <a:gd name="connsiteX23" fmla="*/ 5565479 w 8122634"/>
              <a:gd name="connsiteY23" fmla="*/ 150446 h 498176"/>
              <a:gd name="connsiteX24" fmla="*/ 5488205 w 8122634"/>
              <a:gd name="connsiteY24" fmla="*/ 137568 h 498176"/>
              <a:gd name="connsiteX25" fmla="*/ 5179112 w 8122634"/>
              <a:gd name="connsiteY25" fmla="*/ 111810 h 498176"/>
              <a:gd name="connsiteX26" fmla="*/ 4432138 w 8122634"/>
              <a:gd name="connsiteY26" fmla="*/ 124689 h 498176"/>
              <a:gd name="connsiteX27" fmla="*/ 4367743 w 8122634"/>
              <a:gd name="connsiteY27" fmla="*/ 137568 h 498176"/>
              <a:gd name="connsiteX28" fmla="*/ 4290470 w 8122634"/>
              <a:gd name="connsiteY28" fmla="*/ 150446 h 498176"/>
              <a:gd name="connsiteX29" fmla="*/ 4226076 w 8122634"/>
              <a:gd name="connsiteY29" fmla="*/ 163325 h 498176"/>
              <a:gd name="connsiteX30" fmla="*/ 4135924 w 8122634"/>
              <a:gd name="connsiteY30" fmla="*/ 176204 h 498176"/>
              <a:gd name="connsiteX31" fmla="*/ 4084408 w 8122634"/>
              <a:gd name="connsiteY31" fmla="*/ 189083 h 498176"/>
              <a:gd name="connsiteX32" fmla="*/ 4045772 w 8122634"/>
              <a:gd name="connsiteY32" fmla="*/ 201962 h 498176"/>
              <a:gd name="connsiteX33" fmla="*/ 3865467 w 8122634"/>
              <a:gd name="connsiteY33" fmla="*/ 227720 h 498176"/>
              <a:gd name="connsiteX34" fmla="*/ 3788194 w 8122634"/>
              <a:gd name="connsiteY34" fmla="*/ 240599 h 498176"/>
              <a:gd name="connsiteX35" fmla="*/ 3736679 w 8122634"/>
              <a:gd name="connsiteY35" fmla="*/ 253477 h 498176"/>
              <a:gd name="connsiteX36" fmla="*/ 3646526 w 8122634"/>
              <a:gd name="connsiteY36" fmla="*/ 266356 h 498176"/>
              <a:gd name="connsiteX37" fmla="*/ 3569253 w 8122634"/>
              <a:gd name="connsiteY37" fmla="*/ 292114 h 498176"/>
              <a:gd name="connsiteX38" fmla="*/ 3427586 w 8122634"/>
              <a:gd name="connsiteY38" fmla="*/ 304993 h 498176"/>
              <a:gd name="connsiteX39" fmla="*/ 3337434 w 8122634"/>
              <a:gd name="connsiteY39" fmla="*/ 317872 h 498176"/>
              <a:gd name="connsiteX40" fmla="*/ 3066977 w 8122634"/>
              <a:gd name="connsiteY40" fmla="*/ 343630 h 498176"/>
              <a:gd name="connsiteX41" fmla="*/ 2757884 w 8122634"/>
              <a:gd name="connsiteY41" fmla="*/ 330751 h 498176"/>
              <a:gd name="connsiteX42" fmla="*/ 2526064 w 8122634"/>
              <a:gd name="connsiteY42" fmla="*/ 304993 h 498176"/>
              <a:gd name="connsiteX43" fmla="*/ 2410155 w 8122634"/>
              <a:gd name="connsiteY43" fmla="*/ 292114 h 498176"/>
              <a:gd name="connsiteX44" fmla="*/ 2358639 w 8122634"/>
              <a:gd name="connsiteY44" fmla="*/ 279235 h 498176"/>
              <a:gd name="connsiteX45" fmla="*/ 2281366 w 8122634"/>
              <a:gd name="connsiteY45" fmla="*/ 266356 h 498176"/>
              <a:gd name="connsiteX46" fmla="*/ 2242729 w 8122634"/>
              <a:gd name="connsiteY46" fmla="*/ 253477 h 498176"/>
              <a:gd name="connsiteX47" fmla="*/ 2178335 w 8122634"/>
              <a:gd name="connsiteY47" fmla="*/ 240599 h 498176"/>
              <a:gd name="connsiteX48" fmla="*/ 2126819 w 8122634"/>
              <a:gd name="connsiteY48" fmla="*/ 227720 h 498176"/>
              <a:gd name="connsiteX49" fmla="*/ 2088183 w 8122634"/>
              <a:gd name="connsiteY49" fmla="*/ 214841 h 498176"/>
              <a:gd name="connsiteX50" fmla="*/ 2023788 w 8122634"/>
              <a:gd name="connsiteY50" fmla="*/ 201962 h 498176"/>
              <a:gd name="connsiteX51" fmla="*/ 1972273 w 8122634"/>
              <a:gd name="connsiteY51" fmla="*/ 189083 h 498176"/>
              <a:gd name="connsiteX52" fmla="*/ 1907879 w 8122634"/>
              <a:gd name="connsiteY52" fmla="*/ 176204 h 498176"/>
              <a:gd name="connsiteX53" fmla="*/ 1856363 w 8122634"/>
              <a:gd name="connsiteY53" fmla="*/ 163325 h 498176"/>
              <a:gd name="connsiteX54" fmla="*/ 1817726 w 8122634"/>
              <a:gd name="connsiteY54" fmla="*/ 150446 h 498176"/>
              <a:gd name="connsiteX55" fmla="*/ 1753332 w 8122634"/>
              <a:gd name="connsiteY55" fmla="*/ 137568 h 498176"/>
              <a:gd name="connsiteX56" fmla="*/ 1714695 w 8122634"/>
              <a:gd name="connsiteY56" fmla="*/ 124689 h 498176"/>
              <a:gd name="connsiteX57" fmla="*/ 1624543 w 8122634"/>
              <a:gd name="connsiteY57" fmla="*/ 111810 h 498176"/>
              <a:gd name="connsiteX58" fmla="*/ 1560149 w 8122634"/>
              <a:gd name="connsiteY58" fmla="*/ 98931 h 498176"/>
              <a:gd name="connsiteX59" fmla="*/ 1521512 w 8122634"/>
              <a:gd name="connsiteY59" fmla="*/ 86052 h 498176"/>
              <a:gd name="connsiteX60" fmla="*/ 1418481 w 8122634"/>
              <a:gd name="connsiteY60" fmla="*/ 73173 h 498176"/>
              <a:gd name="connsiteX61" fmla="*/ 516960 w 8122634"/>
              <a:gd name="connsiteY61" fmla="*/ 86052 h 498176"/>
              <a:gd name="connsiteX62" fmla="*/ 465445 w 8122634"/>
              <a:gd name="connsiteY62" fmla="*/ 98931 h 498176"/>
              <a:gd name="connsiteX63" fmla="*/ 336656 w 8122634"/>
              <a:gd name="connsiteY63" fmla="*/ 124689 h 498176"/>
              <a:gd name="connsiteX64" fmla="*/ 272262 w 8122634"/>
              <a:gd name="connsiteY64" fmla="*/ 137568 h 498176"/>
              <a:gd name="connsiteX65" fmla="*/ 194988 w 8122634"/>
              <a:gd name="connsiteY65" fmla="*/ 163325 h 498176"/>
              <a:gd name="connsiteX66" fmla="*/ 117715 w 8122634"/>
              <a:gd name="connsiteY66" fmla="*/ 214841 h 498176"/>
              <a:gd name="connsiteX67" fmla="*/ 79079 w 8122634"/>
              <a:gd name="connsiteY67" fmla="*/ 240599 h 498176"/>
              <a:gd name="connsiteX68" fmla="*/ 53321 w 8122634"/>
              <a:gd name="connsiteY68" fmla="*/ 279235 h 498176"/>
              <a:gd name="connsiteX69" fmla="*/ 14684 w 8122634"/>
              <a:gd name="connsiteY69" fmla="*/ 356508 h 498176"/>
              <a:gd name="connsiteX70" fmla="*/ 27563 w 8122634"/>
              <a:gd name="connsiteY70" fmla="*/ 446660 h 498176"/>
              <a:gd name="connsiteX71" fmla="*/ 66200 w 8122634"/>
              <a:gd name="connsiteY71" fmla="*/ 485297 h 498176"/>
              <a:gd name="connsiteX72" fmla="*/ 104836 w 8122634"/>
              <a:gd name="connsiteY72" fmla="*/ 498176 h 498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8122634" h="498176">
                <a:moveTo>
                  <a:pt x="8115495" y="8779"/>
                </a:moveTo>
                <a:cubicBezTo>
                  <a:pt x="8032617" y="36406"/>
                  <a:pt x="8122634" y="0"/>
                  <a:pt x="8038222" y="60294"/>
                </a:cubicBezTo>
                <a:cubicBezTo>
                  <a:pt x="8010370" y="80188"/>
                  <a:pt x="7979602" y="88420"/>
                  <a:pt x="7948070" y="98931"/>
                </a:cubicBezTo>
                <a:cubicBezTo>
                  <a:pt x="7935191" y="107517"/>
                  <a:pt x="7923578" y="118403"/>
                  <a:pt x="7909434" y="124689"/>
                </a:cubicBezTo>
                <a:cubicBezTo>
                  <a:pt x="7884623" y="135716"/>
                  <a:pt x="7857918" y="141860"/>
                  <a:pt x="7832160" y="150446"/>
                </a:cubicBezTo>
                <a:cubicBezTo>
                  <a:pt x="7819281" y="154739"/>
                  <a:pt x="7805666" y="157254"/>
                  <a:pt x="7793524" y="163325"/>
                </a:cubicBezTo>
                <a:cubicBezTo>
                  <a:pt x="7776352" y="171911"/>
                  <a:pt x="7759984" y="182342"/>
                  <a:pt x="7742008" y="189083"/>
                </a:cubicBezTo>
                <a:cubicBezTo>
                  <a:pt x="7725435" y="195298"/>
                  <a:pt x="7707512" y="197099"/>
                  <a:pt x="7690493" y="201962"/>
                </a:cubicBezTo>
                <a:cubicBezTo>
                  <a:pt x="7677440" y="205692"/>
                  <a:pt x="7664909" y="211111"/>
                  <a:pt x="7651856" y="214841"/>
                </a:cubicBezTo>
                <a:cubicBezTo>
                  <a:pt x="7634837" y="219704"/>
                  <a:pt x="7617360" y="222857"/>
                  <a:pt x="7600341" y="227720"/>
                </a:cubicBezTo>
                <a:cubicBezTo>
                  <a:pt x="7543053" y="244088"/>
                  <a:pt x="7577298" y="240055"/>
                  <a:pt x="7510188" y="253477"/>
                </a:cubicBezTo>
                <a:cubicBezTo>
                  <a:pt x="7456636" y="264187"/>
                  <a:pt x="7396383" y="270986"/>
                  <a:pt x="7342763" y="279235"/>
                </a:cubicBezTo>
                <a:cubicBezTo>
                  <a:pt x="7316954" y="283206"/>
                  <a:pt x="7291513" y="289945"/>
                  <a:pt x="7265490" y="292114"/>
                </a:cubicBezTo>
                <a:cubicBezTo>
                  <a:pt x="7188365" y="298541"/>
                  <a:pt x="7110943" y="300700"/>
                  <a:pt x="7033670" y="304993"/>
                </a:cubicBezTo>
                <a:cubicBezTo>
                  <a:pt x="6874831" y="300700"/>
                  <a:pt x="6715697" y="302684"/>
                  <a:pt x="6557152" y="292114"/>
                </a:cubicBezTo>
                <a:cubicBezTo>
                  <a:pt x="6521830" y="289759"/>
                  <a:pt x="6489376" y="269561"/>
                  <a:pt x="6454121" y="266356"/>
                </a:cubicBezTo>
                <a:cubicBezTo>
                  <a:pt x="6406898" y="262063"/>
                  <a:pt x="6359580" y="258713"/>
                  <a:pt x="6312453" y="253477"/>
                </a:cubicBezTo>
                <a:cubicBezTo>
                  <a:pt x="6282283" y="250125"/>
                  <a:pt x="6252543" y="243229"/>
                  <a:pt x="6222301" y="240599"/>
                </a:cubicBezTo>
                <a:cubicBezTo>
                  <a:pt x="6153738" y="234637"/>
                  <a:pt x="6084926" y="232013"/>
                  <a:pt x="6016239" y="227720"/>
                </a:cubicBezTo>
                <a:cubicBezTo>
                  <a:pt x="5929264" y="198728"/>
                  <a:pt x="6036325" y="232184"/>
                  <a:pt x="5900329" y="201962"/>
                </a:cubicBezTo>
                <a:cubicBezTo>
                  <a:pt x="5887077" y="199017"/>
                  <a:pt x="5875110" y="191147"/>
                  <a:pt x="5861693" y="189083"/>
                </a:cubicBezTo>
                <a:cubicBezTo>
                  <a:pt x="5819051" y="182523"/>
                  <a:pt x="5775715" y="181555"/>
                  <a:pt x="5732904" y="176204"/>
                </a:cubicBezTo>
                <a:cubicBezTo>
                  <a:pt x="5706993" y="172965"/>
                  <a:pt x="5681440" y="167296"/>
                  <a:pt x="5655631" y="163325"/>
                </a:cubicBezTo>
                <a:cubicBezTo>
                  <a:pt x="5625628" y="158709"/>
                  <a:pt x="5595482" y="155062"/>
                  <a:pt x="5565479" y="150446"/>
                </a:cubicBezTo>
                <a:cubicBezTo>
                  <a:pt x="5539669" y="146475"/>
                  <a:pt x="5514211" y="139932"/>
                  <a:pt x="5488205" y="137568"/>
                </a:cubicBezTo>
                <a:cubicBezTo>
                  <a:pt x="5047144" y="97473"/>
                  <a:pt x="5451244" y="145827"/>
                  <a:pt x="5179112" y="111810"/>
                </a:cubicBezTo>
                <a:lnTo>
                  <a:pt x="4432138" y="124689"/>
                </a:lnTo>
                <a:cubicBezTo>
                  <a:pt x="4410259" y="125384"/>
                  <a:pt x="4389280" y="133652"/>
                  <a:pt x="4367743" y="137568"/>
                </a:cubicBezTo>
                <a:cubicBezTo>
                  <a:pt x="4342051" y="142239"/>
                  <a:pt x="4316162" y="145775"/>
                  <a:pt x="4290470" y="150446"/>
                </a:cubicBezTo>
                <a:cubicBezTo>
                  <a:pt x="4268933" y="154362"/>
                  <a:pt x="4247668" y="159726"/>
                  <a:pt x="4226076" y="163325"/>
                </a:cubicBezTo>
                <a:cubicBezTo>
                  <a:pt x="4196133" y="168316"/>
                  <a:pt x="4165790" y="170774"/>
                  <a:pt x="4135924" y="176204"/>
                </a:cubicBezTo>
                <a:cubicBezTo>
                  <a:pt x="4118509" y="179370"/>
                  <a:pt x="4101427" y="184220"/>
                  <a:pt x="4084408" y="189083"/>
                </a:cubicBezTo>
                <a:cubicBezTo>
                  <a:pt x="4071355" y="192812"/>
                  <a:pt x="4059141" y="199603"/>
                  <a:pt x="4045772" y="201962"/>
                </a:cubicBezTo>
                <a:cubicBezTo>
                  <a:pt x="3985984" y="212513"/>
                  <a:pt x="3925353" y="217739"/>
                  <a:pt x="3865467" y="227720"/>
                </a:cubicBezTo>
                <a:cubicBezTo>
                  <a:pt x="3839709" y="232013"/>
                  <a:pt x="3813800" y="235478"/>
                  <a:pt x="3788194" y="240599"/>
                </a:cubicBezTo>
                <a:cubicBezTo>
                  <a:pt x="3770838" y="244070"/>
                  <a:pt x="3754094" y="250311"/>
                  <a:pt x="3736679" y="253477"/>
                </a:cubicBezTo>
                <a:cubicBezTo>
                  <a:pt x="3706813" y="258907"/>
                  <a:pt x="3676577" y="262063"/>
                  <a:pt x="3646526" y="266356"/>
                </a:cubicBezTo>
                <a:cubicBezTo>
                  <a:pt x="3620768" y="274942"/>
                  <a:pt x="3595991" y="287395"/>
                  <a:pt x="3569253" y="292114"/>
                </a:cubicBezTo>
                <a:cubicBezTo>
                  <a:pt x="3522557" y="300355"/>
                  <a:pt x="3474713" y="299757"/>
                  <a:pt x="3427586" y="304993"/>
                </a:cubicBezTo>
                <a:cubicBezTo>
                  <a:pt x="3397416" y="308345"/>
                  <a:pt x="3367617" y="314638"/>
                  <a:pt x="3337434" y="317872"/>
                </a:cubicBezTo>
                <a:cubicBezTo>
                  <a:pt x="3247389" y="327520"/>
                  <a:pt x="3066977" y="343630"/>
                  <a:pt x="3066977" y="343630"/>
                </a:cubicBezTo>
                <a:lnTo>
                  <a:pt x="2757884" y="330751"/>
                </a:lnTo>
                <a:cubicBezTo>
                  <a:pt x="2615175" y="322596"/>
                  <a:pt x="2644471" y="319794"/>
                  <a:pt x="2526064" y="304993"/>
                </a:cubicBezTo>
                <a:cubicBezTo>
                  <a:pt x="2487490" y="300171"/>
                  <a:pt x="2448791" y="296407"/>
                  <a:pt x="2410155" y="292114"/>
                </a:cubicBezTo>
                <a:cubicBezTo>
                  <a:pt x="2392983" y="287821"/>
                  <a:pt x="2375996" y="282706"/>
                  <a:pt x="2358639" y="279235"/>
                </a:cubicBezTo>
                <a:cubicBezTo>
                  <a:pt x="2333033" y="274114"/>
                  <a:pt x="2306857" y="272021"/>
                  <a:pt x="2281366" y="266356"/>
                </a:cubicBezTo>
                <a:cubicBezTo>
                  <a:pt x="2268114" y="263411"/>
                  <a:pt x="2255899" y="256769"/>
                  <a:pt x="2242729" y="253477"/>
                </a:cubicBezTo>
                <a:cubicBezTo>
                  <a:pt x="2221493" y="248168"/>
                  <a:pt x="2199703" y="245347"/>
                  <a:pt x="2178335" y="240599"/>
                </a:cubicBezTo>
                <a:cubicBezTo>
                  <a:pt x="2161056" y="236759"/>
                  <a:pt x="2143838" y="232583"/>
                  <a:pt x="2126819" y="227720"/>
                </a:cubicBezTo>
                <a:cubicBezTo>
                  <a:pt x="2113766" y="223991"/>
                  <a:pt x="2101353" y="218134"/>
                  <a:pt x="2088183" y="214841"/>
                </a:cubicBezTo>
                <a:cubicBezTo>
                  <a:pt x="2066947" y="209532"/>
                  <a:pt x="2045157" y="206711"/>
                  <a:pt x="2023788" y="201962"/>
                </a:cubicBezTo>
                <a:cubicBezTo>
                  <a:pt x="2006509" y="198122"/>
                  <a:pt x="1989552" y="192923"/>
                  <a:pt x="1972273" y="189083"/>
                </a:cubicBezTo>
                <a:cubicBezTo>
                  <a:pt x="1950905" y="184334"/>
                  <a:pt x="1929247" y="180953"/>
                  <a:pt x="1907879" y="176204"/>
                </a:cubicBezTo>
                <a:cubicBezTo>
                  <a:pt x="1890600" y="172364"/>
                  <a:pt x="1873382" y="168188"/>
                  <a:pt x="1856363" y="163325"/>
                </a:cubicBezTo>
                <a:cubicBezTo>
                  <a:pt x="1843310" y="159595"/>
                  <a:pt x="1830896" y="153738"/>
                  <a:pt x="1817726" y="150446"/>
                </a:cubicBezTo>
                <a:cubicBezTo>
                  <a:pt x="1796490" y="145137"/>
                  <a:pt x="1774568" y="142877"/>
                  <a:pt x="1753332" y="137568"/>
                </a:cubicBezTo>
                <a:cubicBezTo>
                  <a:pt x="1740162" y="134276"/>
                  <a:pt x="1728007" y="127351"/>
                  <a:pt x="1714695" y="124689"/>
                </a:cubicBezTo>
                <a:cubicBezTo>
                  <a:pt x="1684929" y="118736"/>
                  <a:pt x="1654486" y="116801"/>
                  <a:pt x="1624543" y="111810"/>
                </a:cubicBezTo>
                <a:cubicBezTo>
                  <a:pt x="1602951" y="108211"/>
                  <a:pt x="1581385" y="104240"/>
                  <a:pt x="1560149" y="98931"/>
                </a:cubicBezTo>
                <a:cubicBezTo>
                  <a:pt x="1546979" y="95638"/>
                  <a:pt x="1534869" y="88481"/>
                  <a:pt x="1521512" y="86052"/>
                </a:cubicBezTo>
                <a:cubicBezTo>
                  <a:pt x="1487459" y="79861"/>
                  <a:pt x="1452825" y="77466"/>
                  <a:pt x="1418481" y="73173"/>
                </a:cubicBezTo>
                <a:lnTo>
                  <a:pt x="516960" y="86052"/>
                </a:lnTo>
                <a:cubicBezTo>
                  <a:pt x="499266" y="86530"/>
                  <a:pt x="482801" y="95460"/>
                  <a:pt x="465445" y="98931"/>
                </a:cubicBezTo>
                <a:cubicBezTo>
                  <a:pt x="86887" y="174644"/>
                  <a:pt x="605894" y="64858"/>
                  <a:pt x="336656" y="124689"/>
                </a:cubicBezTo>
                <a:cubicBezTo>
                  <a:pt x="315288" y="129438"/>
                  <a:pt x="293380" y="131809"/>
                  <a:pt x="272262" y="137568"/>
                </a:cubicBezTo>
                <a:cubicBezTo>
                  <a:pt x="246067" y="144712"/>
                  <a:pt x="194988" y="163325"/>
                  <a:pt x="194988" y="163325"/>
                </a:cubicBezTo>
                <a:lnTo>
                  <a:pt x="117715" y="214841"/>
                </a:lnTo>
                <a:lnTo>
                  <a:pt x="79079" y="240599"/>
                </a:lnTo>
                <a:cubicBezTo>
                  <a:pt x="70493" y="253478"/>
                  <a:pt x="60243" y="265391"/>
                  <a:pt x="53321" y="279235"/>
                </a:cubicBezTo>
                <a:cubicBezTo>
                  <a:pt x="0" y="385876"/>
                  <a:pt x="88502" y="245784"/>
                  <a:pt x="14684" y="356508"/>
                </a:cubicBezTo>
                <a:cubicBezTo>
                  <a:pt x="18977" y="386559"/>
                  <a:pt x="16289" y="418475"/>
                  <a:pt x="27563" y="446660"/>
                </a:cubicBezTo>
                <a:cubicBezTo>
                  <a:pt x="34327" y="463571"/>
                  <a:pt x="51045" y="475194"/>
                  <a:pt x="66200" y="485297"/>
                </a:cubicBezTo>
                <a:cubicBezTo>
                  <a:pt x="77495" y="492827"/>
                  <a:pt x="104836" y="498176"/>
                  <a:pt x="104836" y="498176"/>
                </a:cubicBezTo>
              </a:path>
            </a:pathLst>
          </a:custGeom>
          <a:ln w="28575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7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74456"/>
            <a:ext cx="8292700" cy="19669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18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467544" y="1484784"/>
            <a:ext cx="792088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ramach projektu </a:t>
            </a:r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„Ad@ i </a:t>
            </a:r>
            <a:r>
              <a:rPr lang="pl-PL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J@ś</a:t>
            </a:r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 na matematycznej wyspie”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, prowadzonego przez Agencję Wydawniczą </a:t>
            </a:r>
            <a:r>
              <a:rPr lang="pl-PL" dirty="0" smtClean="0">
                <a:solidFill>
                  <a:schemeClr val="accent3"/>
                </a:solidFill>
                <a:latin typeface="KG Ten Thousand Reasons Alt" pitchFamily="2" charset="-18"/>
              </a:rPr>
              <a:t>Aga Press Sp. z o.o.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we współpracy z firmą </a:t>
            </a:r>
            <a:r>
              <a:rPr lang="pl-PL" dirty="0" err="1" smtClean="0">
                <a:solidFill>
                  <a:schemeClr val="accent3"/>
                </a:solidFill>
                <a:latin typeface="KG Ten Thousand Reasons Alt" pitchFamily="2" charset="-18"/>
              </a:rPr>
              <a:t>Logonet</a:t>
            </a:r>
            <a:r>
              <a:rPr lang="pl-PL" dirty="0" smtClean="0">
                <a:solidFill>
                  <a:schemeClr val="accent3"/>
                </a:solidFill>
                <a:latin typeface="KG Ten Thousand Reasons Alt" pitchFamily="2" charset="-18"/>
              </a:rPr>
              <a:t> Sp. z o.o.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i współfinansowanego ze środków Unii Europejskiej w ramach Europejskiego Funduszu Społecznego, powstały: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2051720" y="4437112"/>
            <a:ext cx="23042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innowacyjny program nauczania do edukacji wczesnoszkolnej, kształtujący przede wszystkim myślenie matematyczne,</a:t>
            </a:r>
          </a:p>
        </p:txBody>
      </p:sp>
      <p:sp>
        <p:nvSpPr>
          <p:cNvPr id="21" name="Prostokąt 20"/>
          <p:cNvSpPr/>
          <p:nvPr/>
        </p:nvSpPr>
        <p:spPr>
          <a:xfrm>
            <a:off x="5940152" y="4437112"/>
            <a:ext cx="2448272" cy="711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obudowa dydaktyczna do tego programu.</a:t>
            </a:r>
            <a:endParaRPr lang="pl-PL" sz="1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79512" y="476672"/>
            <a:ext cx="3968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KG Ten Thousand Reasons Alt" pitchFamily="2" charset="-18"/>
              </a:rPr>
              <a:t>1. Założenia projektu</a:t>
            </a:r>
            <a:endParaRPr lang="pl-PL" sz="28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5" name="Dowolny kształt 14"/>
          <p:cNvSpPr/>
          <p:nvPr/>
        </p:nvSpPr>
        <p:spPr>
          <a:xfrm>
            <a:off x="321972" y="914400"/>
            <a:ext cx="4189926" cy="259724"/>
          </a:xfrm>
          <a:custGeom>
            <a:avLst/>
            <a:gdLst>
              <a:gd name="connsiteX0" fmla="*/ 0 w 4189926"/>
              <a:gd name="connsiteY0" fmla="*/ 257577 h 259724"/>
              <a:gd name="connsiteX1" fmla="*/ 1970467 w 4189926"/>
              <a:gd name="connsiteY1" fmla="*/ 154546 h 259724"/>
              <a:gd name="connsiteX2" fmla="*/ 3000777 w 4189926"/>
              <a:gd name="connsiteY2" fmla="*/ 244699 h 259724"/>
              <a:gd name="connsiteX3" fmla="*/ 4005329 w 4189926"/>
              <a:gd name="connsiteY3" fmla="*/ 64394 h 259724"/>
              <a:gd name="connsiteX4" fmla="*/ 4108360 w 4189926"/>
              <a:gd name="connsiteY4" fmla="*/ 0 h 259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926" h="259724">
                <a:moveTo>
                  <a:pt x="0" y="257577"/>
                </a:moveTo>
                <a:cubicBezTo>
                  <a:pt x="735169" y="207134"/>
                  <a:pt x="1470338" y="156692"/>
                  <a:pt x="1970467" y="154546"/>
                </a:cubicBezTo>
                <a:cubicBezTo>
                  <a:pt x="2470596" y="152400"/>
                  <a:pt x="2661633" y="259724"/>
                  <a:pt x="3000777" y="244699"/>
                </a:cubicBezTo>
                <a:cubicBezTo>
                  <a:pt x="3339921" y="229674"/>
                  <a:pt x="3820732" y="105177"/>
                  <a:pt x="4005329" y="64394"/>
                </a:cubicBezTo>
                <a:cubicBezTo>
                  <a:pt x="4189926" y="23611"/>
                  <a:pt x="4101921" y="0"/>
                  <a:pt x="4108360" y="0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Dowolny kształt 15"/>
          <p:cNvSpPr/>
          <p:nvPr/>
        </p:nvSpPr>
        <p:spPr>
          <a:xfrm>
            <a:off x="1331640" y="3933056"/>
            <a:ext cx="2910626" cy="448614"/>
          </a:xfrm>
          <a:custGeom>
            <a:avLst/>
            <a:gdLst>
              <a:gd name="connsiteX0" fmla="*/ 2910626 w 2910626"/>
              <a:gd name="connsiteY0" fmla="*/ 203916 h 448614"/>
              <a:gd name="connsiteX1" fmla="*/ 2691685 w 2910626"/>
              <a:gd name="connsiteY1" fmla="*/ 191037 h 448614"/>
              <a:gd name="connsiteX2" fmla="*/ 1970468 w 2910626"/>
              <a:gd name="connsiteY2" fmla="*/ 36490 h 448614"/>
              <a:gd name="connsiteX3" fmla="*/ 1094705 w 2910626"/>
              <a:gd name="connsiteY3" fmla="*/ 152400 h 448614"/>
              <a:gd name="connsiteX4" fmla="*/ 296214 w 2910626"/>
              <a:gd name="connsiteY4" fmla="*/ 49369 h 448614"/>
              <a:gd name="connsiteX5" fmla="*/ 0 w 2910626"/>
              <a:gd name="connsiteY5" fmla="*/ 448614 h 448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10626" h="448614">
                <a:moveTo>
                  <a:pt x="2910626" y="203916"/>
                </a:moveTo>
                <a:cubicBezTo>
                  <a:pt x="2879502" y="211428"/>
                  <a:pt x="2848378" y="218941"/>
                  <a:pt x="2691685" y="191037"/>
                </a:cubicBezTo>
                <a:cubicBezTo>
                  <a:pt x="2534992" y="163133"/>
                  <a:pt x="2236631" y="42929"/>
                  <a:pt x="1970468" y="36490"/>
                </a:cubicBezTo>
                <a:cubicBezTo>
                  <a:pt x="1704305" y="30051"/>
                  <a:pt x="1373747" y="150254"/>
                  <a:pt x="1094705" y="152400"/>
                </a:cubicBezTo>
                <a:cubicBezTo>
                  <a:pt x="815663" y="154546"/>
                  <a:pt x="478665" y="0"/>
                  <a:pt x="296214" y="49369"/>
                </a:cubicBezTo>
                <a:cubicBezTo>
                  <a:pt x="113763" y="98738"/>
                  <a:pt x="45076" y="379927"/>
                  <a:pt x="0" y="448614"/>
                </a:cubicBezTo>
              </a:path>
            </a:pathLst>
          </a:cu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Dowolny kształt 18"/>
          <p:cNvSpPr/>
          <p:nvPr/>
        </p:nvSpPr>
        <p:spPr>
          <a:xfrm>
            <a:off x="5148064" y="3861048"/>
            <a:ext cx="2910626" cy="448614"/>
          </a:xfrm>
          <a:custGeom>
            <a:avLst/>
            <a:gdLst>
              <a:gd name="connsiteX0" fmla="*/ 2910626 w 2910626"/>
              <a:gd name="connsiteY0" fmla="*/ 203916 h 448614"/>
              <a:gd name="connsiteX1" fmla="*/ 2691685 w 2910626"/>
              <a:gd name="connsiteY1" fmla="*/ 191037 h 448614"/>
              <a:gd name="connsiteX2" fmla="*/ 1970468 w 2910626"/>
              <a:gd name="connsiteY2" fmla="*/ 36490 h 448614"/>
              <a:gd name="connsiteX3" fmla="*/ 1094705 w 2910626"/>
              <a:gd name="connsiteY3" fmla="*/ 152400 h 448614"/>
              <a:gd name="connsiteX4" fmla="*/ 296214 w 2910626"/>
              <a:gd name="connsiteY4" fmla="*/ 49369 h 448614"/>
              <a:gd name="connsiteX5" fmla="*/ 0 w 2910626"/>
              <a:gd name="connsiteY5" fmla="*/ 448614 h 448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10626" h="448614">
                <a:moveTo>
                  <a:pt x="2910626" y="203916"/>
                </a:moveTo>
                <a:cubicBezTo>
                  <a:pt x="2879502" y="211428"/>
                  <a:pt x="2848378" y="218941"/>
                  <a:pt x="2691685" y="191037"/>
                </a:cubicBezTo>
                <a:cubicBezTo>
                  <a:pt x="2534992" y="163133"/>
                  <a:pt x="2236631" y="42929"/>
                  <a:pt x="1970468" y="36490"/>
                </a:cubicBezTo>
                <a:cubicBezTo>
                  <a:pt x="1704305" y="30051"/>
                  <a:pt x="1373747" y="150254"/>
                  <a:pt x="1094705" y="152400"/>
                </a:cubicBezTo>
                <a:cubicBezTo>
                  <a:pt x="815663" y="154546"/>
                  <a:pt x="478665" y="0"/>
                  <a:pt x="296214" y="49369"/>
                </a:cubicBezTo>
                <a:cubicBezTo>
                  <a:pt x="113763" y="98738"/>
                  <a:pt x="45076" y="379927"/>
                  <a:pt x="0" y="448614"/>
                </a:cubicBezTo>
              </a:path>
            </a:pathLst>
          </a:cu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Picture 2" descr="C:\Users\Monika\Desktop\marcin\prezentacja\ikony\zarow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509120"/>
            <a:ext cx="1252389" cy="929804"/>
          </a:xfrm>
          <a:prstGeom prst="rect">
            <a:avLst/>
          </a:prstGeom>
          <a:noFill/>
        </p:spPr>
      </p:pic>
      <p:pic>
        <p:nvPicPr>
          <p:cNvPr id="1027" name="Picture 3" descr="C:\Users\Monika\Desktop\marcin\prezentacja\ikony\bo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365104"/>
            <a:ext cx="1224136" cy="95607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1" grpId="0"/>
      <p:bldP spid="12" grpId="0"/>
      <p:bldP spid="15" grpId="0" animBg="1"/>
      <p:bldP spid="16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onika\Desktop\Pulpit\library-488692_1280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3438" t="709" r="15664" b="14883"/>
          <a:stretch>
            <a:fillRect/>
          </a:stretch>
        </p:blipFill>
        <p:spPr bwMode="auto">
          <a:xfrm>
            <a:off x="0" y="0"/>
            <a:ext cx="9863064" cy="6858000"/>
          </a:xfrm>
          <a:prstGeom prst="rect">
            <a:avLst/>
          </a:prstGeom>
          <a:noFill/>
        </p:spPr>
      </p:pic>
      <p:sp>
        <p:nvSpPr>
          <p:cNvPr id="25" name="Prostokąt 24"/>
          <p:cNvSpPr/>
          <p:nvPr/>
        </p:nvSpPr>
        <p:spPr>
          <a:xfrm>
            <a:off x="0" y="5085184"/>
            <a:ext cx="6804248" cy="936104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Założeniem głównym projektu jest…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67544" y="2420888"/>
            <a:ext cx="7560840" cy="2441007"/>
          </a:xfrm>
          <a:prstGeom prst="rect">
            <a:avLst/>
          </a:prstGeom>
          <a:solidFill>
            <a:schemeClr val="bg1">
              <a:lumMod val="75000"/>
              <a:alpha val="69000"/>
            </a:schemeClr>
          </a:solidFill>
        </p:spPr>
        <p:txBody>
          <a:bodyPr wrap="square" lIns="360000" tIns="180000" rIns="360000" bIns="18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latin typeface="KG Ten Thousand Reasons Alt" pitchFamily="2" charset="-18"/>
              </a:rPr>
              <a:t>… poprawa jakości edukacji wczesnoszkolnej przez upowszechnienie i wdrożenie w wybranych szkołach podstawowych </a:t>
            </a:r>
            <a:r>
              <a:rPr lang="pl-PL" b="1" dirty="0" smtClean="0">
                <a:latin typeface="KG Ten Thousand Reasons Alt" pitchFamily="2" charset="-18"/>
              </a:rPr>
              <a:t>innowacyjnego programu nauczania do edukacji wczesnoszkolnej</a:t>
            </a:r>
            <a:r>
              <a:rPr lang="pl-PL" dirty="0" smtClean="0">
                <a:latin typeface="KG Ten Thousand Reasons Alt" pitchFamily="2" charset="-18"/>
              </a:rPr>
              <a:t> </a:t>
            </a:r>
            <a:r>
              <a:rPr lang="pl-PL" i="1" dirty="0" smtClean="0">
                <a:latin typeface="KG Ten Thousand Reasons Alt" pitchFamily="2" charset="-18"/>
              </a:rPr>
              <a:t>Ad@ i </a:t>
            </a:r>
            <a:r>
              <a:rPr lang="pl-PL" i="1" dirty="0" err="1" smtClean="0">
                <a:latin typeface="KG Ten Thousand Reasons Alt" pitchFamily="2" charset="-18"/>
              </a:rPr>
              <a:t>J@ś</a:t>
            </a:r>
            <a:r>
              <a:rPr lang="pl-PL" i="1" dirty="0" smtClean="0">
                <a:latin typeface="KG Ten Thousand Reasons Alt" pitchFamily="2" charset="-18"/>
              </a:rPr>
              <a:t> na matematycznej wyspie</a:t>
            </a:r>
            <a:r>
              <a:rPr lang="pl-PL" dirty="0" smtClean="0">
                <a:latin typeface="KG Ten Thousand Reasons Alt" pitchFamily="2" charset="-18"/>
              </a:rPr>
              <a:t> wraz z </a:t>
            </a:r>
            <a:r>
              <a:rPr lang="pl-PL" b="1" dirty="0" smtClean="0">
                <a:latin typeface="KG Ten Thousand Reasons Alt" pitchFamily="2" charset="-18"/>
              </a:rPr>
              <a:t>obudową metodyczno-dydaktyczną</a:t>
            </a:r>
            <a:r>
              <a:rPr lang="pl-PL" dirty="0" smtClean="0">
                <a:latin typeface="KG Ten Thousand Reasons Alt" pitchFamily="2" charset="-18"/>
              </a:rPr>
              <a:t>.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251520" y="2413623"/>
            <a:ext cx="72008" cy="2448272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grpId="1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1.38889E-6 -3.17299E-6 L 1.38889E-6 -0.6031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0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16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1763688" y="620688"/>
            <a:ext cx="5958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W  projekcie  położono  szczególny nacisk  na  kształcenie: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2" name="Dowolny kształt 11"/>
          <p:cNvSpPr/>
          <p:nvPr/>
        </p:nvSpPr>
        <p:spPr>
          <a:xfrm>
            <a:off x="1643063" y="257002"/>
            <a:ext cx="6091238" cy="1947862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>
            <a:off x="803920" y="3356992"/>
            <a:ext cx="3048000" cy="3048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Prostokąt 22"/>
          <p:cNvSpPr/>
          <p:nvPr/>
        </p:nvSpPr>
        <p:spPr>
          <a:xfrm>
            <a:off x="4139952" y="1628800"/>
            <a:ext cx="3818397" cy="88900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Prostokąt 26"/>
          <p:cNvSpPr/>
          <p:nvPr/>
        </p:nvSpPr>
        <p:spPr>
          <a:xfrm>
            <a:off x="4536504" y="3717032"/>
            <a:ext cx="3937467" cy="88900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Prostokąt 30"/>
          <p:cNvSpPr/>
          <p:nvPr/>
        </p:nvSpPr>
        <p:spPr>
          <a:xfrm>
            <a:off x="5143577" y="1412776"/>
            <a:ext cx="4000423" cy="88900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8" name="Grupa 37"/>
          <p:cNvGrpSpPr/>
          <p:nvPr/>
        </p:nvGrpSpPr>
        <p:grpSpPr>
          <a:xfrm>
            <a:off x="3232978" y="4566888"/>
            <a:ext cx="1159510" cy="1166368"/>
            <a:chOff x="4184142" y="2845816"/>
            <a:chExt cx="1159510" cy="1166368"/>
          </a:xfrm>
        </p:grpSpPr>
        <p:sp>
          <p:nvSpPr>
            <p:cNvPr id="36" name="Łącznik prosty 35"/>
            <p:cNvSpPr/>
            <p:nvPr/>
          </p:nvSpPr>
          <p:spPr>
            <a:xfrm>
              <a:off x="4962652" y="2846324"/>
              <a:ext cx="381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Łącznik prosty 36"/>
            <p:cNvSpPr/>
            <p:nvPr/>
          </p:nvSpPr>
          <p:spPr>
            <a:xfrm rot="5400000">
              <a:off x="3988816" y="3041142"/>
              <a:ext cx="1166368" cy="7757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5" name="Elipsa 14"/>
          <p:cNvSpPr/>
          <p:nvPr/>
        </p:nvSpPr>
        <p:spPr>
          <a:xfrm>
            <a:off x="1411560" y="3976464"/>
            <a:ext cx="1828800" cy="182880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Elipsa 13"/>
          <p:cNvSpPr/>
          <p:nvPr/>
        </p:nvSpPr>
        <p:spPr>
          <a:xfrm>
            <a:off x="2054696" y="4547592"/>
            <a:ext cx="609600" cy="60960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1" name="Grupa 20"/>
          <p:cNvGrpSpPr/>
          <p:nvPr/>
        </p:nvGrpSpPr>
        <p:grpSpPr>
          <a:xfrm>
            <a:off x="2360488" y="2780928"/>
            <a:ext cx="2032000" cy="2095500"/>
            <a:chOff x="3747262" y="2380995"/>
            <a:chExt cx="2032000" cy="2095500"/>
          </a:xfrm>
        </p:grpSpPr>
        <p:sp>
          <p:nvSpPr>
            <p:cNvPr id="19" name="Łącznik prosty 18"/>
            <p:cNvSpPr/>
            <p:nvPr/>
          </p:nvSpPr>
          <p:spPr>
            <a:xfrm>
              <a:off x="5398262" y="2380995"/>
              <a:ext cx="381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Łącznik prosty 19"/>
            <p:cNvSpPr/>
            <p:nvPr/>
          </p:nvSpPr>
          <p:spPr>
            <a:xfrm rot="5400000">
              <a:off x="3524504" y="2604262"/>
              <a:ext cx="2094991" cy="164947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5" name="Grupa 34"/>
          <p:cNvGrpSpPr/>
          <p:nvPr/>
        </p:nvGrpSpPr>
        <p:grpSpPr>
          <a:xfrm>
            <a:off x="2797367" y="3668700"/>
            <a:ext cx="1595121" cy="1632508"/>
            <a:chOff x="3965702" y="2612746"/>
            <a:chExt cx="1595121" cy="1632508"/>
          </a:xfrm>
        </p:grpSpPr>
        <p:sp>
          <p:nvSpPr>
            <p:cNvPr id="33" name="Łącznik prosty 32"/>
            <p:cNvSpPr/>
            <p:nvPr/>
          </p:nvSpPr>
          <p:spPr>
            <a:xfrm>
              <a:off x="5179823" y="2613304"/>
              <a:ext cx="381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Łącznik prosty 33"/>
            <p:cNvSpPr/>
            <p:nvPr/>
          </p:nvSpPr>
          <p:spPr>
            <a:xfrm rot="5400000">
              <a:off x="3755746" y="2822702"/>
              <a:ext cx="1632508" cy="121259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9" name="Prostokąt 38"/>
          <p:cNvSpPr/>
          <p:nvPr/>
        </p:nvSpPr>
        <p:spPr>
          <a:xfrm>
            <a:off x="4427984" y="2395984"/>
            <a:ext cx="3818397" cy="8890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0904" tIns="21590" rIns="21590" bIns="2159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sz="1700" kern="1200" dirty="0" smtClean="0">
                <a:solidFill>
                  <a:schemeClr val="bg1"/>
                </a:solidFill>
                <a:latin typeface="KG Ten Thousand Reasons Alt" pitchFamily="2" charset="-18"/>
              </a:rPr>
              <a:t>myślenia matematycznego,</a:t>
            </a:r>
            <a:endParaRPr lang="pl-PL" sz="1700" kern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4464496" y="3260080"/>
            <a:ext cx="4427984" cy="8890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20320" rIns="20320" bIns="20320" numCol="1" spcCol="1270" anchor="ctr" anchorCtr="0">
            <a:noAutofit/>
          </a:bodyPr>
          <a:lstStyle/>
          <a:p>
            <a:pPr lvl="0" algn="l" defTabSz="7112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kern="1200" dirty="0" smtClean="0">
                <a:solidFill>
                  <a:schemeClr val="bg1"/>
                </a:solidFill>
                <a:latin typeface="KG Ten Thousand Reasons Alt" pitchFamily="2" charset="-18"/>
              </a:rPr>
              <a:t>umiejętności myślenia naukowego</a:t>
            </a:r>
            <a:r>
              <a:rPr lang="pl-PL" sz="1600" kern="1200" dirty="0" smtClean="0">
                <a:solidFill>
                  <a:schemeClr val="bg1"/>
                </a:solidFill>
                <a:latin typeface="KG Ten Thousand Reasons Alt" pitchFamily="2" charset="-18"/>
              </a:rPr>
              <a:t>,</a:t>
            </a:r>
            <a:endParaRPr lang="pl-PL" sz="1600" kern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41" name="Prostokąt 40"/>
          <p:cNvSpPr/>
          <p:nvPr/>
        </p:nvSpPr>
        <p:spPr>
          <a:xfrm>
            <a:off x="4464496" y="4340200"/>
            <a:ext cx="4000423" cy="8890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20320" rIns="20320" bIns="20320" numCol="1" spcCol="1270" anchor="ctr" anchorCtr="0">
            <a:noAutofit/>
          </a:bodyPr>
          <a:lstStyle/>
          <a:p>
            <a:pPr lvl="0" algn="l" defTabSz="7112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kern="1200" dirty="0" smtClean="0">
                <a:solidFill>
                  <a:schemeClr val="bg1"/>
                </a:solidFill>
                <a:latin typeface="KG Ten Thousand Reasons Alt" pitchFamily="2" charset="-18"/>
              </a:rPr>
              <a:t>umiejętności  posługiwania  się nowoczesnymi  technologiami.</a:t>
            </a:r>
            <a:endParaRPr lang="pl-PL" kern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403648" y="404664"/>
            <a:ext cx="7740352" cy="93610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Założeniami  szczegółowymi  projektu  są: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cxnSp>
        <p:nvCxnSpPr>
          <p:cNvPr id="23" name="Łącznik zakrzywiony 22"/>
          <p:cNvCxnSpPr/>
          <p:nvPr/>
        </p:nvCxnSpPr>
        <p:spPr>
          <a:xfrm>
            <a:off x="4283968" y="2564904"/>
            <a:ext cx="936104" cy="648072"/>
          </a:xfrm>
          <a:prstGeom prst="curvedConnector3">
            <a:avLst>
              <a:gd name="adj1" fmla="val 50000"/>
            </a:avLst>
          </a:prstGeom>
          <a:ln w="25400"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zakrzywiony 23"/>
          <p:cNvCxnSpPr/>
          <p:nvPr/>
        </p:nvCxnSpPr>
        <p:spPr>
          <a:xfrm rot="10800000" flipV="1">
            <a:off x="4139953" y="3789040"/>
            <a:ext cx="936104" cy="720080"/>
          </a:xfrm>
          <a:prstGeom prst="curvedConnector3">
            <a:avLst>
              <a:gd name="adj1" fmla="val 50000"/>
            </a:avLst>
          </a:prstGeom>
          <a:ln w="25400"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a 10"/>
          <p:cNvGrpSpPr/>
          <p:nvPr/>
        </p:nvGrpSpPr>
        <p:grpSpPr>
          <a:xfrm>
            <a:off x="539552" y="1844824"/>
            <a:ext cx="3672408" cy="1358064"/>
            <a:chOff x="539552" y="1844824"/>
            <a:chExt cx="3672408" cy="1358064"/>
          </a:xfrm>
        </p:grpSpPr>
        <p:sp>
          <p:nvSpPr>
            <p:cNvPr id="6" name="Prostokąt 5"/>
            <p:cNvSpPr/>
            <p:nvPr/>
          </p:nvSpPr>
          <p:spPr>
            <a:xfrm>
              <a:off x="1259632" y="1844824"/>
              <a:ext cx="2952328" cy="1358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zwiększenie zainteresowania </a:t>
              </a:r>
              <a:r>
                <a:rPr lang="pl-PL" sz="14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uczniów matematyką przez pokazanie jej zastosowania w życiu codziennym,</a:t>
              </a:r>
            </a:p>
          </p:txBody>
        </p:sp>
        <p:pic>
          <p:nvPicPr>
            <p:cNvPr id="2050" name="Picture 2" descr="C:\Users\Monika\Desktop\marcin\prezentacja\ikony\zapytania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988840"/>
              <a:ext cx="711200" cy="1181100"/>
            </a:xfrm>
            <a:prstGeom prst="rect">
              <a:avLst/>
            </a:prstGeom>
            <a:noFill/>
          </p:spPr>
        </p:pic>
      </p:grpSp>
      <p:grpSp>
        <p:nvGrpSpPr>
          <p:cNvPr id="13" name="Grupa 12"/>
          <p:cNvGrpSpPr/>
          <p:nvPr/>
        </p:nvGrpSpPr>
        <p:grpSpPr>
          <a:xfrm>
            <a:off x="395536" y="4653136"/>
            <a:ext cx="4752528" cy="1384995"/>
            <a:chOff x="395536" y="4653136"/>
            <a:chExt cx="4752528" cy="1384995"/>
          </a:xfrm>
        </p:grpSpPr>
        <p:sp>
          <p:nvSpPr>
            <p:cNvPr id="9" name="Prostokąt 8"/>
            <p:cNvSpPr/>
            <p:nvPr/>
          </p:nvSpPr>
          <p:spPr>
            <a:xfrm>
              <a:off x="1403648" y="4653136"/>
              <a:ext cx="3744416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podniesienie motywacji </a:t>
              </a:r>
              <a:r>
                <a:rPr lang="pl-PL" sz="14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i stymulacja aktywności nauczycieli w rozwijaniu kompetencji (w szczególności matematycznych) uczniów.</a:t>
              </a:r>
              <a:endParaRPr lang="pl-PL" sz="14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pic>
          <p:nvPicPr>
            <p:cNvPr id="2051" name="Picture 3" descr="C:\Users\Monika\Desktop\marcin\prezentacja\ikony\up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4869160"/>
              <a:ext cx="864096" cy="974620"/>
            </a:xfrm>
            <a:prstGeom prst="rect">
              <a:avLst/>
            </a:prstGeom>
            <a:noFill/>
          </p:spPr>
        </p:pic>
      </p:grpSp>
      <p:grpSp>
        <p:nvGrpSpPr>
          <p:cNvPr id="12" name="Grupa 11"/>
          <p:cNvGrpSpPr/>
          <p:nvPr/>
        </p:nvGrpSpPr>
        <p:grpSpPr>
          <a:xfrm>
            <a:off x="5292080" y="2780928"/>
            <a:ext cx="3672408" cy="1384995"/>
            <a:chOff x="5292080" y="2780928"/>
            <a:chExt cx="3672408" cy="1384995"/>
          </a:xfrm>
        </p:grpSpPr>
        <p:sp>
          <p:nvSpPr>
            <p:cNvPr id="7" name="Prostokąt 6"/>
            <p:cNvSpPr/>
            <p:nvPr/>
          </p:nvSpPr>
          <p:spPr>
            <a:xfrm>
              <a:off x="6156176" y="2780928"/>
              <a:ext cx="2808312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podniesienie kompetencji </a:t>
              </a:r>
              <a:r>
                <a:rPr lang="pl-PL" sz="14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społecznych uczniów dzięki nauce pracy w zespołach zadaniowych,</a:t>
              </a:r>
            </a:p>
          </p:txBody>
        </p:sp>
        <p:pic>
          <p:nvPicPr>
            <p:cNvPr id="2052" name="Picture 4" descr="C:\Users\Monika\Desktop\marcin\prezentacja\ikony\hea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92080" y="2903424"/>
              <a:ext cx="864096" cy="112233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onika\Desktop\Pulpit\classroom-488375_1920.jpg"/>
          <p:cNvPicPr>
            <a:picLocks noChangeAspect="1" noChangeArrowheads="1"/>
          </p:cNvPicPr>
          <p:nvPr/>
        </p:nvPicPr>
        <p:blipFill>
          <a:blip r:embed="rId2" cstate="print"/>
          <a:srcRect r="11504"/>
          <a:stretch>
            <a:fillRect/>
          </a:stretch>
        </p:blipFill>
        <p:spPr bwMode="auto">
          <a:xfrm>
            <a:off x="0" y="0"/>
            <a:ext cx="9144000" cy="6915334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899592" y="404664"/>
            <a:ext cx="8244408" cy="1584176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2. Jak  korzystać  z  obudowy  dydaktycznej</a:t>
            </a:r>
          </a:p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innowacyjnego  programu  nauczania  Ad@ i </a:t>
            </a:r>
            <a:r>
              <a:rPr lang="pl-PL" sz="1600" dirty="0" err="1" smtClean="0">
                <a:solidFill>
                  <a:schemeClr val="bg1"/>
                </a:solidFill>
                <a:latin typeface="KG Ten Thousand Reasons Alt" pitchFamily="2" charset="-18"/>
              </a:rPr>
              <a:t>J@ś</a:t>
            </a: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  na matematycznej wyspie?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467544" y="332656"/>
            <a:ext cx="371524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 smtClean="0">
                <a:solidFill>
                  <a:schemeClr val="bg1"/>
                </a:solidFill>
                <a:latin typeface="KG Ten Thousand Reasons Alt" pitchFamily="2" charset="-18"/>
              </a:rPr>
              <a:t>Przed  rozpoczęciem  pracy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…</a:t>
            </a:r>
          </a:p>
        </p:txBody>
      </p:sp>
      <p:sp>
        <p:nvSpPr>
          <p:cNvPr id="5" name="Prostokąt 4"/>
          <p:cNvSpPr/>
          <p:nvPr/>
        </p:nvSpPr>
        <p:spPr>
          <a:xfrm>
            <a:off x="467544" y="980728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Zgodnie z założeniami projektu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Ad@ i </a:t>
            </a:r>
            <a:r>
              <a:rPr lang="pl-PL" i="1" dirty="0" err="1" smtClean="0">
                <a:solidFill>
                  <a:schemeClr val="bg1"/>
                </a:solidFill>
                <a:latin typeface="KG Ten Thousand Reasons Alt" pitchFamily="2" charset="-18"/>
              </a:rPr>
              <a:t>J@ś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 na matematycznej wyspie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najważniejszą kwestią jest przeanalizowanie </a:t>
            </a:r>
            <a:r>
              <a:rPr lang="pl-PL" b="1" dirty="0" smtClean="0">
                <a:solidFill>
                  <a:schemeClr val="bg1"/>
                </a:solidFill>
                <a:latin typeface="KG Ten Thousand Reasons Alt" pitchFamily="2" charset="-18"/>
              </a:rPr>
              <a:t>programu nauczania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Ad@ i </a:t>
            </a:r>
            <a:r>
              <a:rPr lang="pl-PL" i="1" dirty="0" err="1" smtClean="0">
                <a:solidFill>
                  <a:schemeClr val="bg1"/>
                </a:solidFill>
                <a:latin typeface="KG Ten Thousand Reasons Alt" pitchFamily="2" charset="-18"/>
              </a:rPr>
              <a:t>J@ś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 na matematycznej wyspie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 Innowacyjny program  nauczania  do  edukacji  wczesnoszkolnej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</a:p>
        </p:txBody>
      </p:sp>
      <p:sp>
        <p:nvSpPr>
          <p:cNvPr id="8" name="Prostokąt 7"/>
          <p:cNvSpPr/>
          <p:nvPr/>
        </p:nvSpPr>
        <p:spPr>
          <a:xfrm>
            <a:off x="539552" y="980728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 programie tym są omówione szczegółowo założenia projektu, a także sposoby ich realizacji. Dzięki temu łatwiejsze będzie korzystanie z obudowy dydaktycznej programu nauczania,  którą  stanowią: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8" name="Grupa 27"/>
          <p:cNvGrpSpPr/>
          <p:nvPr/>
        </p:nvGrpSpPr>
        <p:grpSpPr>
          <a:xfrm>
            <a:off x="467544" y="2924944"/>
            <a:ext cx="2160240" cy="2088232"/>
            <a:chOff x="467544" y="2924944"/>
            <a:chExt cx="2160240" cy="2088232"/>
          </a:xfrm>
        </p:grpSpPr>
        <p:sp>
          <p:nvSpPr>
            <p:cNvPr id="9" name="Elipsa 8"/>
            <p:cNvSpPr/>
            <p:nvPr/>
          </p:nvSpPr>
          <p:spPr>
            <a:xfrm>
              <a:off x="611560" y="3068960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1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Scenariusze lekcji</a:t>
              </a:r>
              <a:endParaRPr lang="pl-PL" sz="12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10" name="Elipsa 9"/>
            <p:cNvSpPr/>
            <p:nvPr/>
          </p:nvSpPr>
          <p:spPr>
            <a:xfrm>
              <a:off x="467544" y="2924944"/>
              <a:ext cx="2160240" cy="20882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11" name="Elipsa 10"/>
          <p:cNvSpPr/>
          <p:nvPr/>
        </p:nvSpPr>
        <p:spPr>
          <a:xfrm>
            <a:off x="2771800" y="4509120"/>
            <a:ext cx="1622580" cy="1560173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Karty 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pracy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499992" y="2996952"/>
            <a:ext cx="1944216" cy="1869438"/>
          </a:xfrm>
          <a:prstGeom prst="ellipse">
            <a:avLst/>
          </a:prstGeom>
          <a:solidFill>
            <a:schemeClr val="accent1">
              <a:alpha val="47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3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multimedialne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9" name="Grupa 28"/>
          <p:cNvGrpSpPr/>
          <p:nvPr/>
        </p:nvGrpSpPr>
        <p:grpSpPr>
          <a:xfrm>
            <a:off x="6804248" y="2564904"/>
            <a:ext cx="1872208" cy="1800200"/>
            <a:chOff x="6804248" y="2564904"/>
            <a:chExt cx="1872208" cy="1800200"/>
          </a:xfrm>
        </p:grpSpPr>
        <p:sp>
          <p:nvSpPr>
            <p:cNvPr id="14" name="Elipsa 13"/>
            <p:cNvSpPr/>
            <p:nvPr/>
          </p:nvSpPr>
          <p:spPr>
            <a:xfrm>
              <a:off x="6804248" y="2564904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4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Pomoce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Techniczne</a:t>
              </a:r>
            </a:p>
          </p:txBody>
        </p:sp>
        <p:sp>
          <p:nvSpPr>
            <p:cNvPr id="15" name="Elipsa 14"/>
            <p:cNvSpPr/>
            <p:nvPr/>
          </p:nvSpPr>
          <p:spPr>
            <a:xfrm>
              <a:off x="6948264" y="2708920"/>
              <a:ext cx="1581693" cy="15289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cxnSp>
        <p:nvCxnSpPr>
          <p:cNvPr id="19" name="Łącznik prosty 18"/>
          <p:cNvCxnSpPr/>
          <p:nvPr/>
        </p:nvCxnSpPr>
        <p:spPr>
          <a:xfrm>
            <a:off x="2555776" y="4653136"/>
            <a:ext cx="288032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/>
          <p:cNvCxnSpPr/>
          <p:nvPr/>
        </p:nvCxnSpPr>
        <p:spPr>
          <a:xfrm flipV="1">
            <a:off x="4427984" y="4509120"/>
            <a:ext cx="288032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/>
          <p:cNvCxnSpPr/>
          <p:nvPr/>
        </p:nvCxnSpPr>
        <p:spPr>
          <a:xfrm flipV="1">
            <a:off x="6516216" y="3645024"/>
            <a:ext cx="288032" cy="7200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a 16"/>
          <p:cNvSpPr/>
          <p:nvPr/>
        </p:nvSpPr>
        <p:spPr>
          <a:xfrm>
            <a:off x="6444208" y="4797152"/>
            <a:ext cx="1872208" cy="1800200"/>
          </a:xfrm>
          <a:prstGeom prst="ellipse">
            <a:avLst/>
          </a:prstGeom>
          <a:solidFill>
            <a:schemeClr val="tx2">
              <a:lumMod val="75000"/>
            </a:schemeClr>
          </a:solidFill>
          <a:ln cap="flat" cmpd="dbl"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5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Poradniki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metodyczne</a:t>
            </a:r>
          </a:p>
        </p:txBody>
      </p:sp>
      <p:cxnSp>
        <p:nvCxnSpPr>
          <p:cNvPr id="20" name="Łącznik prosty 19"/>
          <p:cNvCxnSpPr/>
          <p:nvPr/>
        </p:nvCxnSpPr>
        <p:spPr>
          <a:xfrm flipH="1">
            <a:off x="7524328" y="4509120"/>
            <a:ext cx="72008" cy="2880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xit" presetSubtype="1" fill="hold" grpId="1" nodeType="withEffect">
                                  <p:stCondLst>
                                    <p:cond delay="108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3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5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0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500"/>
                            </p:stCondLst>
                            <p:childTnLst>
                              <p:par>
                                <p:cTn id="5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5" grpId="1"/>
      <p:bldP spid="8" grpId="0"/>
      <p:bldP spid="11" grpId="0" animBg="1"/>
      <p:bldP spid="13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539552" y="980728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 programie tym są omówione szczegółowo założenia projektu, a także sposoby ich realizacji. Dzięki temu łatwiejsze będzie korzystanie z obudowy dydaktycznej programu nauczania,  którą  stanowią: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67544" y="332656"/>
            <a:ext cx="371524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 smtClean="0">
                <a:solidFill>
                  <a:schemeClr val="bg1"/>
                </a:solidFill>
                <a:latin typeface="KG Ten Thousand Reasons Alt" pitchFamily="2" charset="-18"/>
              </a:rPr>
              <a:t>Przed  rozpoczęciem  pracy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…</a:t>
            </a:r>
          </a:p>
        </p:txBody>
      </p:sp>
      <p:grpSp>
        <p:nvGrpSpPr>
          <p:cNvPr id="2" name="Grupa 27"/>
          <p:cNvGrpSpPr/>
          <p:nvPr/>
        </p:nvGrpSpPr>
        <p:grpSpPr>
          <a:xfrm>
            <a:off x="467544" y="2924944"/>
            <a:ext cx="2160240" cy="2088232"/>
            <a:chOff x="467544" y="2924944"/>
            <a:chExt cx="2160240" cy="2088232"/>
          </a:xfrm>
        </p:grpSpPr>
        <p:sp>
          <p:nvSpPr>
            <p:cNvPr id="9" name="Elipsa 8"/>
            <p:cNvSpPr/>
            <p:nvPr/>
          </p:nvSpPr>
          <p:spPr>
            <a:xfrm>
              <a:off x="611560" y="3068960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1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Scenariusze lekcji</a:t>
              </a:r>
              <a:endParaRPr lang="pl-PL" sz="12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10" name="Elipsa 9"/>
            <p:cNvSpPr/>
            <p:nvPr/>
          </p:nvSpPr>
          <p:spPr>
            <a:xfrm>
              <a:off x="467544" y="2924944"/>
              <a:ext cx="2160240" cy="20882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11" name="Elipsa 10"/>
          <p:cNvSpPr/>
          <p:nvPr/>
        </p:nvSpPr>
        <p:spPr>
          <a:xfrm>
            <a:off x="2771800" y="4509120"/>
            <a:ext cx="1622580" cy="1560173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Karty 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pracy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499992" y="2996952"/>
            <a:ext cx="1944216" cy="18694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3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multimedialne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3" name="Grupa 28"/>
          <p:cNvGrpSpPr/>
          <p:nvPr/>
        </p:nvGrpSpPr>
        <p:grpSpPr>
          <a:xfrm>
            <a:off x="6804248" y="2564904"/>
            <a:ext cx="1872208" cy="1800200"/>
            <a:chOff x="6804248" y="2564904"/>
            <a:chExt cx="1872208" cy="1800200"/>
          </a:xfrm>
        </p:grpSpPr>
        <p:sp>
          <p:nvSpPr>
            <p:cNvPr id="14" name="Elipsa 13"/>
            <p:cNvSpPr/>
            <p:nvPr/>
          </p:nvSpPr>
          <p:spPr>
            <a:xfrm>
              <a:off x="6804248" y="2564904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4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Pomoce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Techniczne</a:t>
              </a:r>
            </a:p>
          </p:txBody>
        </p:sp>
        <p:sp>
          <p:nvSpPr>
            <p:cNvPr id="15" name="Elipsa 14"/>
            <p:cNvSpPr/>
            <p:nvPr/>
          </p:nvSpPr>
          <p:spPr>
            <a:xfrm>
              <a:off x="6948264" y="2708920"/>
              <a:ext cx="1581693" cy="15289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cxnSp>
        <p:nvCxnSpPr>
          <p:cNvPr id="19" name="Łącznik prosty 18"/>
          <p:cNvCxnSpPr/>
          <p:nvPr/>
        </p:nvCxnSpPr>
        <p:spPr>
          <a:xfrm>
            <a:off x="2555776" y="4653136"/>
            <a:ext cx="288032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/>
          <p:cNvCxnSpPr/>
          <p:nvPr/>
        </p:nvCxnSpPr>
        <p:spPr>
          <a:xfrm flipV="1">
            <a:off x="4427984" y="4509120"/>
            <a:ext cx="288032" cy="21602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/>
          <p:cNvCxnSpPr/>
          <p:nvPr/>
        </p:nvCxnSpPr>
        <p:spPr>
          <a:xfrm flipV="1">
            <a:off x="6516216" y="3645024"/>
            <a:ext cx="288032" cy="7200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a 15"/>
          <p:cNvSpPr/>
          <p:nvPr/>
        </p:nvSpPr>
        <p:spPr>
          <a:xfrm>
            <a:off x="6444208" y="4797152"/>
            <a:ext cx="1872208" cy="1800200"/>
          </a:xfrm>
          <a:prstGeom prst="ellipse">
            <a:avLst/>
          </a:prstGeom>
          <a:solidFill>
            <a:schemeClr val="tx2">
              <a:lumMod val="75000"/>
            </a:schemeClr>
          </a:solidFill>
          <a:ln cap="flat" cmpd="dbl"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5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Poradniki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metodyczne</a:t>
            </a:r>
          </a:p>
        </p:txBody>
      </p:sp>
      <p:cxnSp>
        <p:nvCxnSpPr>
          <p:cNvPr id="17" name="Łącznik prosty 16"/>
          <p:cNvCxnSpPr/>
          <p:nvPr/>
        </p:nvCxnSpPr>
        <p:spPr>
          <a:xfrm flipH="1">
            <a:off x="7524328" y="4509120"/>
            <a:ext cx="72008" cy="2880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63737E-6 L 0.31493 -0.39339 " pathEditMode="relative" rAng="0" ptsTypes="AA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-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11" grpId="0" animBg="1"/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a 27"/>
          <p:cNvGrpSpPr/>
          <p:nvPr/>
        </p:nvGrpSpPr>
        <p:grpSpPr>
          <a:xfrm>
            <a:off x="3347864" y="260648"/>
            <a:ext cx="2160240" cy="2088232"/>
            <a:chOff x="467544" y="2924944"/>
            <a:chExt cx="2160240" cy="2088232"/>
          </a:xfrm>
        </p:grpSpPr>
        <p:sp>
          <p:nvSpPr>
            <p:cNvPr id="5" name="Elipsa 4"/>
            <p:cNvSpPr/>
            <p:nvPr/>
          </p:nvSpPr>
          <p:spPr>
            <a:xfrm>
              <a:off x="611560" y="3068960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1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Scenariusze lekcji</a:t>
              </a:r>
              <a:endParaRPr lang="pl-PL" sz="12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6" name="Elipsa 5"/>
            <p:cNvSpPr/>
            <p:nvPr/>
          </p:nvSpPr>
          <p:spPr>
            <a:xfrm>
              <a:off x="467544" y="2924944"/>
              <a:ext cx="2160240" cy="20882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13" name="Łuk 12"/>
          <p:cNvSpPr/>
          <p:nvPr/>
        </p:nvSpPr>
        <p:spPr>
          <a:xfrm>
            <a:off x="3995936" y="1412776"/>
            <a:ext cx="3312368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5" name="Łącznik prosty ze strzałką 14"/>
          <p:cNvCxnSpPr/>
          <p:nvPr/>
        </p:nvCxnSpPr>
        <p:spPr>
          <a:xfrm>
            <a:off x="4427984" y="2636912"/>
            <a:ext cx="0" cy="504056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Łuk 17"/>
          <p:cNvSpPr/>
          <p:nvPr/>
        </p:nvSpPr>
        <p:spPr>
          <a:xfrm flipH="1">
            <a:off x="1465661" y="1412776"/>
            <a:ext cx="3466379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Monika\Desktop\prezentacja\scena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13992">
            <a:off x="517462" y="2698326"/>
            <a:ext cx="2135665" cy="3023313"/>
          </a:xfrm>
          <a:prstGeom prst="rect">
            <a:avLst/>
          </a:prstGeom>
          <a:noFill/>
        </p:spPr>
      </p:pic>
      <p:pic>
        <p:nvPicPr>
          <p:cNvPr id="1027" name="Picture 3" descr="C:\Users\Monika\Desktop\prezentacja\scena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80821">
            <a:off x="3253434" y="3224299"/>
            <a:ext cx="2167910" cy="3068960"/>
          </a:xfrm>
          <a:prstGeom prst="rect">
            <a:avLst/>
          </a:prstGeom>
          <a:noFill/>
        </p:spPr>
      </p:pic>
      <p:pic>
        <p:nvPicPr>
          <p:cNvPr id="1028" name="Picture 4" descr="C:\Users\Monika\Desktop\prezentacja\scenar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708920"/>
            <a:ext cx="2182715" cy="3068960"/>
          </a:xfrm>
          <a:prstGeom prst="rect">
            <a:avLst/>
          </a:prstGeom>
          <a:noFill/>
        </p:spPr>
      </p:pic>
      <p:grpSp>
        <p:nvGrpSpPr>
          <p:cNvPr id="31" name="Grupa 30"/>
          <p:cNvGrpSpPr/>
          <p:nvPr/>
        </p:nvGrpSpPr>
        <p:grpSpPr>
          <a:xfrm>
            <a:off x="1043608" y="5085184"/>
            <a:ext cx="1080120" cy="1271109"/>
            <a:chOff x="1043608" y="5085184"/>
            <a:chExt cx="1080120" cy="1271109"/>
          </a:xfrm>
          <a:effectLst/>
        </p:grpSpPr>
        <p:sp>
          <p:nvSpPr>
            <p:cNvPr id="24" name="Elipsa 23"/>
            <p:cNvSpPr/>
            <p:nvPr/>
          </p:nvSpPr>
          <p:spPr>
            <a:xfrm>
              <a:off x="1043608" y="5085184"/>
              <a:ext cx="1080120" cy="1038578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105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PAKIET </a:t>
              </a:r>
            </a:p>
            <a:p>
              <a:pPr algn="ctr">
                <a:lnSpc>
                  <a:spcPct val="150000"/>
                </a:lnSpc>
              </a:pPr>
              <a:r>
                <a:rPr lang="pl-PL" sz="16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1</a:t>
              </a:r>
            </a:p>
          </p:txBody>
        </p:sp>
        <p:sp>
          <p:nvSpPr>
            <p:cNvPr id="26" name="Kształt litery L 25"/>
            <p:cNvSpPr/>
            <p:nvPr/>
          </p:nvSpPr>
          <p:spPr>
            <a:xfrm rot="18900000">
              <a:off x="1455646" y="6097073"/>
              <a:ext cx="270751" cy="259220"/>
            </a:xfrm>
            <a:prstGeom prst="corne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32" name="Grupa 31"/>
          <p:cNvGrpSpPr/>
          <p:nvPr/>
        </p:nvGrpSpPr>
        <p:grpSpPr>
          <a:xfrm>
            <a:off x="3851920" y="5301208"/>
            <a:ext cx="1080120" cy="1271109"/>
            <a:chOff x="3851920" y="5301208"/>
            <a:chExt cx="1080120" cy="1271109"/>
          </a:xfrm>
        </p:grpSpPr>
        <p:sp>
          <p:nvSpPr>
            <p:cNvPr id="27" name="Elipsa 26"/>
            <p:cNvSpPr/>
            <p:nvPr/>
          </p:nvSpPr>
          <p:spPr>
            <a:xfrm>
              <a:off x="3851920" y="5301208"/>
              <a:ext cx="1080120" cy="1038578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105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PAKIET </a:t>
              </a:r>
              <a:r>
                <a:rPr lang="pl-PL" sz="16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2</a:t>
              </a:r>
              <a:endParaRPr lang="pl-PL" sz="1600" b="1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28" name="Kształt litery L 27"/>
            <p:cNvSpPr/>
            <p:nvPr/>
          </p:nvSpPr>
          <p:spPr>
            <a:xfrm rot="18900000">
              <a:off x="4263958" y="6313097"/>
              <a:ext cx="270751" cy="259220"/>
            </a:xfrm>
            <a:prstGeom prst="corne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33" name="Grupa 32"/>
          <p:cNvGrpSpPr/>
          <p:nvPr/>
        </p:nvGrpSpPr>
        <p:grpSpPr>
          <a:xfrm>
            <a:off x="6876256" y="4869160"/>
            <a:ext cx="1080120" cy="1271109"/>
            <a:chOff x="6876256" y="4869160"/>
            <a:chExt cx="1080120" cy="1271109"/>
          </a:xfrm>
        </p:grpSpPr>
        <p:sp>
          <p:nvSpPr>
            <p:cNvPr id="29" name="Elipsa 28"/>
            <p:cNvSpPr/>
            <p:nvPr/>
          </p:nvSpPr>
          <p:spPr>
            <a:xfrm>
              <a:off x="6876256" y="4869160"/>
              <a:ext cx="1080120" cy="1038578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105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PAKIET </a:t>
              </a:r>
              <a:r>
                <a:rPr lang="pl-PL" sz="16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3</a:t>
              </a:r>
              <a:endParaRPr lang="pl-PL" sz="1600" b="1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30" name="Kształt litery L 29"/>
            <p:cNvSpPr/>
            <p:nvPr/>
          </p:nvSpPr>
          <p:spPr>
            <a:xfrm rot="18900000">
              <a:off x="7288294" y="5881049"/>
              <a:ext cx="270751" cy="259220"/>
            </a:xfrm>
            <a:prstGeom prst="corne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a 20"/>
          <p:cNvGrpSpPr/>
          <p:nvPr/>
        </p:nvGrpSpPr>
        <p:grpSpPr>
          <a:xfrm>
            <a:off x="517462" y="1412776"/>
            <a:ext cx="7893437" cy="5159541"/>
            <a:chOff x="517462" y="1412776"/>
            <a:chExt cx="7893437" cy="5159541"/>
          </a:xfrm>
        </p:grpSpPr>
        <p:sp>
          <p:nvSpPr>
            <p:cNvPr id="13" name="Łuk 12"/>
            <p:cNvSpPr/>
            <p:nvPr/>
          </p:nvSpPr>
          <p:spPr>
            <a:xfrm>
              <a:off x="3995936" y="1412776"/>
              <a:ext cx="3312368" cy="2304256"/>
            </a:xfrm>
            <a:prstGeom prst="arc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cxnSp>
          <p:nvCxnSpPr>
            <p:cNvPr id="15" name="Łącznik prosty ze strzałką 14"/>
            <p:cNvCxnSpPr/>
            <p:nvPr/>
          </p:nvCxnSpPr>
          <p:spPr>
            <a:xfrm>
              <a:off x="4427984" y="2636912"/>
              <a:ext cx="0" cy="504056"/>
            </a:xfrm>
            <a:prstGeom prst="straightConnector1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Łuk 17"/>
            <p:cNvSpPr/>
            <p:nvPr/>
          </p:nvSpPr>
          <p:spPr>
            <a:xfrm flipH="1">
              <a:off x="1465661" y="1412776"/>
              <a:ext cx="3466379" cy="2304256"/>
            </a:xfrm>
            <a:prstGeom prst="arc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026" name="Picture 2" descr="C:\Users\Monika\Desktop\prezentacja\scenar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1313992">
              <a:off x="517462" y="2698326"/>
              <a:ext cx="2135665" cy="3023313"/>
            </a:xfrm>
            <a:prstGeom prst="rect">
              <a:avLst/>
            </a:prstGeom>
            <a:noFill/>
          </p:spPr>
        </p:pic>
        <p:pic>
          <p:nvPicPr>
            <p:cNvPr id="1027" name="Picture 3" descr="C:\Users\Monika\Desktop\prezentacja\scenar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80821">
              <a:off x="3253434" y="3224299"/>
              <a:ext cx="2167910" cy="3068960"/>
            </a:xfrm>
            <a:prstGeom prst="rect">
              <a:avLst/>
            </a:prstGeom>
            <a:noFill/>
          </p:spPr>
        </p:pic>
        <p:pic>
          <p:nvPicPr>
            <p:cNvPr id="1028" name="Picture 4" descr="C:\Users\Monika\Desktop\prezentacja\scenar3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8184" y="2708920"/>
              <a:ext cx="2182715" cy="3068960"/>
            </a:xfrm>
            <a:prstGeom prst="rect">
              <a:avLst/>
            </a:prstGeom>
            <a:noFill/>
          </p:spPr>
        </p:pic>
        <p:grpSp>
          <p:nvGrpSpPr>
            <p:cNvPr id="3" name="Grupa 30"/>
            <p:cNvGrpSpPr/>
            <p:nvPr/>
          </p:nvGrpSpPr>
          <p:grpSpPr>
            <a:xfrm>
              <a:off x="1043608" y="5085184"/>
              <a:ext cx="1080120" cy="1271109"/>
              <a:chOff x="1043608" y="5085184"/>
              <a:chExt cx="1080120" cy="1271109"/>
            </a:xfrm>
            <a:effectLst/>
          </p:grpSpPr>
          <p:sp>
            <p:nvSpPr>
              <p:cNvPr id="24" name="Elipsa 23"/>
              <p:cNvSpPr/>
              <p:nvPr/>
            </p:nvSpPr>
            <p:spPr>
              <a:xfrm>
                <a:off x="1043608" y="5085184"/>
                <a:ext cx="1080120" cy="1038578"/>
              </a:xfrm>
              <a:prstGeom prst="ellipse">
                <a:avLst/>
              </a:prstGeom>
              <a:ln cap="flat" cmpd="dbl">
                <a:noFill/>
              </a:ln>
              <a:effectLst>
                <a:outerShdw blurRad="50800" dist="50800" dir="5400000" sx="1000" sy="1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pl-PL" sz="105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PAKIET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pl-PL" sz="160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1</a:t>
                </a:r>
              </a:p>
            </p:txBody>
          </p:sp>
          <p:sp>
            <p:nvSpPr>
              <p:cNvPr id="26" name="Kształt litery L 25"/>
              <p:cNvSpPr/>
              <p:nvPr/>
            </p:nvSpPr>
            <p:spPr>
              <a:xfrm rot="18900000">
                <a:off x="1455646" y="6097073"/>
                <a:ext cx="270751" cy="259220"/>
              </a:xfrm>
              <a:prstGeom prst="corner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  <p:grpSp>
          <p:nvGrpSpPr>
            <p:cNvPr id="4" name="Grupa 31"/>
            <p:cNvGrpSpPr/>
            <p:nvPr/>
          </p:nvGrpSpPr>
          <p:grpSpPr>
            <a:xfrm>
              <a:off x="3851920" y="5301208"/>
              <a:ext cx="1080120" cy="1271109"/>
              <a:chOff x="3851920" y="5301208"/>
              <a:chExt cx="1080120" cy="1271109"/>
            </a:xfrm>
          </p:grpSpPr>
          <p:sp>
            <p:nvSpPr>
              <p:cNvPr id="27" name="Elipsa 26"/>
              <p:cNvSpPr/>
              <p:nvPr/>
            </p:nvSpPr>
            <p:spPr>
              <a:xfrm>
                <a:off x="3851920" y="5301208"/>
                <a:ext cx="1080120" cy="1038578"/>
              </a:xfrm>
              <a:prstGeom prst="ellipse">
                <a:avLst/>
              </a:prstGeom>
              <a:ln cap="flat" cmpd="dbl">
                <a:noFill/>
              </a:ln>
              <a:effectLst>
                <a:outerShdw blurRad="50800" dist="50800" dir="5400000" sx="1000" sy="1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pl-PL" sz="105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PAKIET </a:t>
                </a:r>
                <a:r>
                  <a:rPr lang="pl-PL" sz="160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2</a:t>
                </a:r>
                <a:endParaRPr lang="pl-PL" sz="1600" b="1" dirty="0">
                  <a:solidFill>
                    <a:schemeClr val="bg1"/>
                  </a:solidFill>
                  <a:latin typeface="KG Ten Thousand Reasons Alt" pitchFamily="2" charset="-18"/>
                </a:endParaRPr>
              </a:p>
            </p:txBody>
          </p:sp>
          <p:sp>
            <p:nvSpPr>
              <p:cNvPr id="28" name="Kształt litery L 27"/>
              <p:cNvSpPr/>
              <p:nvPr/>
            </p:nvSpPr>
            <p:spPr>
              <a:xfrm rot="18900000">
                <a:off x="4263958" y="6313097"/>
                <a:ext cx="270751" cy="259220"/>
              </a:xfrm>
              <a:prstGeom prst="corner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  <p:grpSp>
          <p:nvGrpSpPr>
            <p:cNvPr id="7" name="Grupa 32"/>
            <p:cNvGrpSpPr/>
            <p:nvPr/>
          </p:nvGrpSpPr>
          <p:grpSpPr>
            <a:xfrm>
              <a:off x="6876256" y="4869160"/>
              <a:ext cx="1080120" cy="1271109"/>
              <a:chOff x="6876256" y="4869160"/>
              <a:chExt cx="1080120" cy="1271109"/>
            </a:xfrm>
          </p:grpSpPr>
          <p:sp>
            <p:nvSpPr>
              <p:cNvPr id="29" name="Elipsa 28"/>
              <p:cNvSpPr/>
              <p:nvPr/>
            </p:nvSpPr>
            <p:spPr>
              <a:xfrm>
                <a:off x="6876256" y="4869160"/>
                <a:ext cx="1080120" cy="1038578"/>
              </a:xfrm>
              <a:prstGeom prst="ellipse">
                <a:avLst/>
              </a:prstGeom>
              <a:ln cap="flat" cmpd="dbl">
                <a:noFill/>
              </a:ln>
              <a:effectLst>
                <a:outerShdw blurRad="50800" dist="50800" dir="5400000" sx="1000" sy="1000" algn="ctr" rotWithShape="0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pl-PL" sz="105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PAKIET </a:t>
                </a:r>
                <a:r>
                  <a:rPr lang="pl-PL" sz="1600" b="1" dirty="0" smtClean="0">
                    <a:solidFill>
                      <a:schemeClr val="bg1"/>
                    </a:solidFill>
                    <a:latin typeface="KG Ten Thousand Reasons Alt" pitchFamily="2" charset="-18"/>
                  </a:rPr>
                  <a:t>3</a:t>
                </a:r>
                <a:endParaRPr lang="pl-PL" sz="1600" b="1" dirty="0">
                  <a:solidFill>
                    <a:schemeClr val="bg1"/>
                  </a:solidFill>
                  <a:latin typeface="KG Ten Thousand Reasons Alt" pitchFamily="2" charset="-18"/>
                </a:endParaRPr>
              </a:p>
            </p:txBody>
          </p:sp>
          <p:sp>
            <p:nvSpPr>
              <p:cNvPr id="30" name="Kształt litery L 29"/>
              <p:cNvSpPr/>
              <p:nvPr/>
            </p:nvSpPr>
            <p:spPr>
              <a:xfrm rot="18900000">
                <a:off x="7288294" y="5881049"/>
                <a:ext cx="270751" cy="259220"/>
              </a:xfrm>
              <a:prstGeom prst="corner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</p:grpSp>
      <p:sp>
        <p:nvSpPr>
          <p:cNvPr id="20" name="Elipsa 19"/>
          <p:cNvSpPr/>
          <p:nvPr/>
        </p:nvSpPr>
        <p:spPr>
          <a:xfrm>
            <a:off x="3635896" y="572683"/>
            <a:ext cx="1622580" cy="1560173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Karty 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pracy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2" name="Grupa 27"/>
          <p:cNvGrpSpPr/>
          <p:nvPr/>
        </p:nvGrpSpPr>
        <p:grpSpPr>
          <a:xfrm>
            <a:off x="3347864" y="260648"/>
            <a:ext cx="2160240" cy="2088232"/>
            <a:chOff x="467544" y="2924944"/>
            <a:chExt cx="2160240" cy="2088232"/>
          </a:xfrm>
        </p:grpSpPr>
        <p:sp>
          <p:nvSpPr>
            <p:cNvPr id="23" name="Elipsa 22"/>
            <p:cNvSpPr/>
            <p:nvPr/>
          </p:nvSpPr>
          <p:spPr>
            <a:xfrm>
              <a:off x="611560" y="3068960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1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Scenariusze lekcji</a:t>
              </a:r>
              <a:endParaRPr lang="pl-PL" sz="12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25" name="Elipsa 24"/>
            <p:cNvSpPr/>
            <p:nvPr/>
          </p:nvSpPr>
          <p:spPr>
            <a:xfrm>
              <a:off x="467544" y="2924944"/>
              <a:ext cx="2160240" cy="20882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Łuk 12"/>
          <p:cNvSpPr/>
          <p:nvPr/>
        </p:nvSpPr>
        <p:spPr>
          <a:xfrm>
            <a:off x="3707904" y="1412776"/>
            <a:ext cx="3312368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5" name="Łącznik prosty ze strzałką 14"/>
          <p:cNvCxnSpPr/>
          <p:nvPr/>
        </p:nvCxnSpPr>
        <p:spPr>
          <a:xfrm>
            <a:off x="4427984" y="2348880"/>
            <a:ext cx="0" cy="504056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Łuk 17"/>
          <p:cNvSpPr/>
          <p:nvPr/>
        </p:nvSpPr>
        <p:spPr>
          <a:xfrm flipH="1">
            <a:off x="1763688" y="1412776"/>
            <a:ext cx="3466379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Elipsa 19"/>
          <p:cNvSpPr/>
          <p:nvPr/>
        </p:nvSpPr>
        <p:spPr>
          <a:xfrm>
            <a:off x="3635896" y="572683"/>
            <a:ext cx="1622580" cy="1560173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Karty 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pracy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2050" name="Picture 2" descr="C:\Users\Monika\Desktop\prezentacja\kart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68909">
            <a:off x="745316" y="2662025"/>
            <a:ext cx="2159021" cy="2885964"/>
          </a:xfrm>
          <a:prstGeom prst="rect">
            <a:avLst/>
          </a:prstGeom>
          <a:noFill/>
        </p:spPr>
      </p:pic>
      <p:pic>
        <p:nvPicPr>
          <p:cNvPr id="2051" name="Picture 3" descr="C:\Users\Monika\Desktop\prezentacja\karty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068960"/>
            <a:ext cx="2232248" cy="2983846"/>
          </a:xfrm>
          <a:prstGeom prst="rect">
            <a:avLst/>
          </a:prstGeom>
          <a:noFill/>
        </p:spPr>
      </p:pic>
      <p:pic>
        <p:nvPicPr>
          <p:cNvPr id="2052" name="Picture 4" descr="C:\Users\Monika\Desktop\prezentacja\karty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5686">
            <a:off x="6049238" y="2728563"/>
            <a:ext cx="2179665" cy="29172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lipsa 19"/>
          <p:cNvSpPr/>
          <p:nvPr/>
        </p:nvSpPr>
        <p:spPr>
          <a:xfrm>
            <a:off x="3635896" y="572683"/>
            <a:ext cx="1622580" cy="1560173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Karty 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pracy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745316" y="1412776"/>
            <a:ext cx="7483587" cy="4640030"/>
            <a:chOff x="745316" y="1412776"/>
            <a:chExt cx="7483587" cy="4640030"/>
          </a:xfrm>
        </p:grpSpPr>
        <p:sp>
          <p:nvSpPr>
            <p:cNvPr id="13" name="Łuk 12"/>
            <p:cNvSpPr/>
            <p:nvPr/>
          </p:nvSpPr>
          <p:spPr>
            <a:xfrm>
              <a:off x="3707904" y="1412776"/>
              <a:ext cx="3312368" cy="2304256"/>
            </a:xfrm>
            <a:prstGeom prst="arc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cxnSp>
          <p:nvCxnSpPr>
            <p:cNvPr id="15" name="Łącznik prosty ze strzałką 14"/>
            <p:cNvCxnSpPr/>
            <p:nvPr/>
          </p:nvCxnSpPr>
          <p:spPr>
            <a:xfrm>
              <a:off x="4427984" y="2348880"/>
              <a:ext cx="0" cy="504056"/>
            </a:xfrm>
            <a:prstGeom prst="straightConnector1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Łuk 17"/>
            <p:cNvSpPr/>
            <p:nvPr/>
          </p:nvSpPr>
          <p:spPr>
            <a:xfrm flipH="1">
              <a:off x="1763688" y="1412776"/>
              <a:ext cx="3466379" cy="2304256"/>
            </a:xfrm>
            <a:prstGeom prst="arc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050" name="Picture 2" descr="C:\Users\Monika\Desktop\prezentacja\karty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1268909">
              <a:off x="745316" y="2662025"/>
              <a:ext cx="2159021" cy="2885964"/>
            </a:xfrm>
            <a:prstGeom prst="rect">
              <a:avLst/>
            </a:prstGeom>
            <a:noFill/>
          </p:spPr>
        </p:pic>
        <p:pic>
          <p:nvPicPr>
            <p:cNvPr id="2051" name="Picture 3" descr="C:\Users\Monika\Desktop\prezentacja\karty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47864" y="3068960"/>
              <a:ext cx="2232248" cy="2983846"/>
            </a:xfrm>
            <a:prstGeom prst="rect">
              <a:avLst/>
            </a:prstGeom>
            <a:noFill/>
          </p:spPr>
        </p:pic>
        <p:pic>
          <p:nvPicPr>
            <p:cNvPr id="2052" name="Picture 4" descr="C:\Users\Monika\Desktop\prezentacja\karty3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585686">
              <a:off x="6049238" y="2728563"/>
              <a:ext cx="2179665" cy="2917284"/>
            </a:xfrm>
            <a:prstGeom prst="rect">
              <a:avLst/>
            </a:prstGeom>
            <a:noFill/>
          </p:spPr>
        </p:pic>
      </p:grpSp>
      <p:sp>
        <p:nvSpPr>
          <p:cNvPr id="10" name="Elipsa 9"/>
          <p:cNvSpPr/>
          <p:nvPr/>
        </p:nvSpPr>
        <p:spPr>
          <a:xfrm>
            <a:off x="3491880" y="404664"/>
            <a:ext cx="1944216" cy="18694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3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multimedialne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>
          <a:xfrm>
            <a:off x="3491880" y="404664"/>
            <a:ext cx="1944216" cy="18694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3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multimedialne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4890615" y="3923764"/>
            <a:ext cx="400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www.matematycznawyspa.pl</a:t>
            </a:r>
            <a:r>
              <a:rPr lang="pl-PL" dirty="0" smtClean="0">
                <a:latin typeface="KG Ten Thousand Reasons Alt" pitchFamily="2" charset="-18"/>
              </a:rPr>
              <a:t> </a:t>
            </a:r>
            <a:endParaRPr lang="pl-PL" dirty="0"/>
          </a:p>
        </p:txBody>
      </p:sp>
      <p:sp>
        <p:nvSpPr>
          <p:cNvPr id="22" name="Prostokąt 21"/>
          <p:cNvSpPr/>
          <p:nvPr/>
        </p:nvSpPr>
        <p:spPr>
          <a:xfrm>
            <a:off x="3995936" y="5877272"/>
            <a:ext cx="1560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scholaris.pl</a:t>
            </a:r>
            <a:r>
              <a:rPr lang="pl-PL" dirty="0" smtClean="0">
                <a:latin typeface="KG Ten Thousand Reasons Alt" pitchFamily="2" charset="-18"/>
              </a:rPr>
              <a:t>.</a:t>
            </a:r>
            <a:endParaRPr lang="pl-PL" dirty="0">
              <a:latin typeface="KG Ten Thousand Reasons Alt" pitchFamily="2" charset="-18"/>
            </a:endParaRPr>
          </a:p>
        </p:txBody>
      </p:sp>
      <p:sp>
        <p:nvSpPr>
          <p:cNvPr id="24" name="Łuk 23"/>
          <p:cNvSpPr/>
          <p:nvPr/>
        </p:nvSpPr>
        <p:spPr>
          <a:xfrm>
            <a:off x="4355976" y="1302438"/>
            <a:ext cx="2377514" cy="1395371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Łącznik prosty 25"/>
          <p:cNvCxnSpPr/>
          <p:nvPr/>
        </p:nvCxnSpPr>
        <p:spPr>
          <a:xfrm>
            <a:off x="6804248" y="3501008"/>
            <a:ext cx="0" cy="36004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Łuk 26"/>
          <p:cNvSpPr/>
          <p:nvPr/>
        </p:nvSpPr>
        <p:spPr>
          <a:xfrm rot="4605964">
            <a:off x="6186704" y="4170410"/>
            <a:ext cx="648072" cy="576064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Łuk 32"/>
          <p:cNvSpPr/>
          <p:nvPr/>
        </p:nvSpPr>
        <p:spPr>
          <a:xfrm flipH="1">
            <a:off x="4788024" y="5373216"/>
            <a:ext cx="864096" cy="720080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Elipsa 33"/>
          <p:cNvSpPr/>
          <p:nvPr/>
        </p:nvSpPr>
        <p:spPr>
          <a:xfrm>
            <a:off x="1691680" y="2276872"/>
            <a:ext cx="1800200" cy="18002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050" dirty="0" smtClean="0">
              <a:solidFill>
                <a:schemeClr val="bg1"/>
              </a:solidFill>
              <a:latin typeface="KG Ten Thousand Reasons Alt" pitchFamily="2" charset="-18"/>
            </a:endParaRPr>
          </a:p>
          <a:p>
            <a:pPr algn="ctr"/>
            <a:r>
              <a:rPr lang="pl-PL" sz="1050" dirty="0" smtClean="0">
                <a:solidFill>
                  <a:schemeClr val="bg1"/>
                </a:solidFill>
                <a:latin typeface="KG Ten Thousand Reasons Alt" pitchFamily="2" charset="-18"/>
              </a:rPr>
              <a:t>Przeznaczone do</a:t>
            </a:r>
            <a:endParaRPr lang="pl-PL" sz="1050" dirty="0"/>
          </a:p>
        </p:txBody>
      </p:sp>
      <p:cxnSp>
        <p:nvCxnSpPr>
          <p:cNvPr id="36" name="Łącznik prosty 35"/>
          <p:cNvCxnSpPr/>
          <p:nvPr/>
        </p:nvCxnSpPr>
        <p:spPr>
          <a:xfrm flipH="1">
            <a:off x="3203848" y="2060848"/>
            <a:ext cx="432048" cy="36004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Łuk 37"/>
          <p:cNvSpPr/>
          <p:nvPr/>
        </p:nvSpPr>
        <p:spPr>
          <a:xfrm flipH="1">
            <a:off x="1331640" y="3861048"/>
            <a:ext cx="864096" cy="720080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Łuk 38"/>
          <p:cNvSpPr/>
          <p:nvPr/>
        </p:nvSpPr>
        <p:spPr>
          <a:xfrm>
            <a:off x="2915816" y="3861048"/>
            <a:ext cx="940445" cy="783704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Prostokąt 39"/>
          <p:cNvSpPr/>
          <p:nvPr/>
        </p:nvSpPr>
        <p:spPr>
          <a:xfrm>
            <a:off x="323528" y="4355812"/>
            <a:ext cx="1992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pracy na lekcji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2771800" y="4285037"/>
            <a:ext cx="1827744" cy="1304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pracy ucznia 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 rodzicami 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domu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45" name="Grupa 44"/>
          <p:cNvGrpSpPr/>
          <p:nvPr/>
        </p:nvGrpSpPr>
        <p:grpSpPr>
          <a:xfrm>
            <a:off x="6156176" y="2132856"/>
            <a:ext cx="1296144" cy="1296144"/>
            <a:chOff x="6156176" y="2132856"/>
            <a:chExt cx="1296144" cy="1296144"/>
          </a:xfrm>
        </p:grpSpPr>
        <p:sp>
          <p:nvSpPr>
            <p:cNvPr id="16" name="Elipsa 15"/>
            <p:cNvSpPr/>
            <p:nvPr/>
          </p:nvSpPr>
          <p:spPr>
            <a:xfrm>
              <a:off x="6228184" y="2204864"/>
              <a:ext cx="1152128" cy="115212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 smtClean="0">
                <a:solidFill>
                  <a:schemeClr val="bg1"/>
                </a:solidFill>
                <a:latin typeface="KG Ten Thousand Reasons Alt" pitchFamily="2" charset="-18"/>
              </a:endParaRPr>
            </a:p>
            <a:p>
              <a:pPr algn="ctr"/>
              <a:r>
                <a:rPr lang="pl-PL" sz="105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Zebrane na: </a:t>
              </a:r>
              <a:endParaRPr lang="pl-PL" sz="1050" dirty="0"/>
            </a:p>
          </p:txBody>
        </p:sp>
        <p:sp>
          <p:nvSpPr>
            <p:cNvPr id="42" name="Elipsa 41"/>
            <p:cNvSpPr/>
            <p:nvPr/>
          </p:nvSpPr>
          <p:spPr>
            <a:xfrm>
              <a:off x="6156176" y="2132856"/>
              <a:ext cx="1296144" cy="1296144"/>
            </a:xfrm>
            <a:prstGeom prst="ellipse">
              <a:avLst/>
            </a:prstGeom>
            <a:noFill/>
            <a:ln>
              <a:solidFill>
                <a:schemeClr val="accent6">
                  <a:alpha val="43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/>
            </a:p>
          </p:txBody>
        </p:sp>
      </p:grpSp>
      <p:grpSp>
        <p:nvGrpSpPr>
          <p:cNvPr id="46" name="Grupa 45"/>
          <p:cNvGrpSpPr/>
          <p:nvPr/>
        </p:nvGrpSpPr>
        <p:grpSpPr>
          <a:xfrm>
            <a:off x="5292080" y="4509120"/>
            <a:ext cx="1296144" cy="1296144"/>
            <a:chOff x="5292080" y="4509120"/>
            <a:chExt cx="1296144" cy="1296144"/>
          </a:xfrm>
        </p:grpSpPr>
        <p:sp>
          <p:nvSpPr>
            <p:cNvPr id="43" name="Elipsa 42"/>
            <p:cNvSpPr/>
            <p:nvPr/>
          </p:nvSpPr>
          <p:spPr>
            <a:xfrm>
              <a:off x="5364088" y="4581128"/>
              <a:ext cx="1152128" cy="115212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050" dirty="0" smtClean="0">
                  <a:latin typeface="KG Ten Thousand Reasons Alt" pitchFamily="2" charset="-18"/>
                </a:rPr>
                <a:t>oraz</a:t>
              </a:r>
              <a:endParaRPr lang="pl-PL" sz="1050" dirty="0">
                <a:latin typeface="KG Ten Thousand Reasons Alt" pitchFamily="2" charset="-18"/>
              </a:endParaRPr>
            </a:p>
          </p:txBody>
        </p:sp>
        <p:sp>
          <p:nvSpPr>
            <p:cNvPr id="44" name="Elipsa 43"/>
            <p:cNvSpPr/>
            <p:nvPr/>
          </p:nvSpPr>
          <p:spPr>
            <a:xfrm>
              <a:off x="5292080" y="4509120"/>
              <a:ext cx="1296144" cy="1296144"/>
            </a:xfrm>
            <a:prstGeom prst="ellipse">
              <a:avLst/>
            </a:prstGeom>
            <a:noFill/>
            <a:ln>
              <a:solidFill>
                <a:schemeClr val="accent6">
                  <a:alpha val="43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4" grpId="0" animBg="1"/>
      <p:bldP spid="27" grpId="0" animBg="1"/>
      <p:bldP spid="33" grpId="0" animBg="1"/>
      <p:bldP spid="34" grpId="0" animBg="1"/>
      <p:bldP spid="38" grpId="0" animBg="1"/>
      <p:bldP spid="39" grpId="0" animBg="1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>
          <a:xfrm>
            <a:off x="3491880" y="404664"/>
            <a:ext cx="1944216" cy="18694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3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multimedialne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4890615" y="3923764"/>
            <a:ext cx="400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www.matematycznawyspa.pl</a:t>
            </a:r>
            <a:r>
              <a:rPr lang="pl-PL" dirty="0" smtClean="0">
                <a:latin typeface="KG Ten Thousand Reasons Alt" pitchFamily="2" charset="-18"/>
              </a:rPr>
              <a:t> </a:t>
            </a:r>
            <a:endParaRPr lang="pl-PL" dirty="0"/>
          </a:p>
        </p:txBody>
      </p:sp>
      <p:sp>
        <p:nvSpPr>
          <p:cNvPr id="22" name="Prostokąt 21"/>
          <p:cNvSpPr/>
          <p:nvPr/>
        </p:nvSpPr>
        <p:spPr>
          <a:xfrm>
            <a:off x="3995936" y="5877272"/>
            <a:ext cx="1560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G Ten Thousand Reasons Alt" pitchFamily="2" charset="-18"/>
              </a:rPr>
              <a:t>scholaris.pl</a:t>
            </a:r>
            <a:r>
              <a:rPr lang="pl-PL" dirty="0" smtClean="0">
                <a:latin typeface="KG Ten Thousand Reasons Alt" pitchFamily="2" charset="-18"/>
              </a:rPr>
              <a:t>.</a:t>
            </a:r>
            <a:endParaRPr lang="pl-PL" dirty="0">
              <a:latin typeface="KG Ten Thousand Reasons Alt" pitchFamily="2" charset="-18"/>
            </a:endParaRPr>
          </a:p>
        </p:txBody>
      </p:sp>
      <p:sp>
        <p:nvSpPr>
          <p:cNvPr id="24" name="Łuk 23"/>
          <p:cNvSpPr/>
          <p:nvPr/>
        </p:nvSpPr>
        <p:spPr>
          <a:xfrm>
            <a:off x="4355976" y="1302438"/>
            <a:ext cx="2377514" cy="1395371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Łącznik prosty 25"/>
          <p:cNvCxnSpPr/>
          <p:nvPr/>
        </p:nvCxnSpPr>
        <p:spPr>
          <a:xfrm>
            <a:off x="6804248" y="3501008"/>
            <a:ext cx="0" cy="36004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Łuk 26"/>
          <p:cNvSpPr/>
          <p:nvPr/>
        </p:nvSpPr>
        <p:spPr>
          <a:xfrm rot="4605964">
            <a:off x="6186704" y="4170410"/>
            <a:ext cx="648072" cy="576064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Łuk 32"/>
          <p:cNvSpPr/>
          <p:nvPr/>
        </p:nvSpPr>
        <p:spPr>
          <a:xfrm flipH="1">
            <a:off x="4788024" y="5373216"/>
            <a:ext cx="864096" cy="720080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Elipsa 33"/>
          <p:cNvSpPr/>
          <p:nvPr/>
        </p:nvSpPr>
        <p:spPr>
          <a:xfrm>
            <a:off x="1691680" y="2276872"/>
            <a:ext cx="1800200" cy="18002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050" dirty="0" smtClean="0">
              <a:solidFill>
                <a:schemeClr val="bg1"/>
              </a:solidFill>
              <a:latin typeface="KG Ten Thousand Reasons Alt" pitchFamily="2" charset="-18"/>
            </a:endParaRPr>
          </a:p>
          <a:p>
            <a:pPr algn="ctr"/>
            <a:r>
              <a:rPr lang="pl-PL" sz="1050" dirty="0" smtClean="0">
                <a:solidFill>
                  <a:schemeClr val="bg1"/>
                </a:solidFill>
                <a:latin typeface="KG Ten Thousand Reasons Alt" pitchFamily="2" charset="-18"/>
              </a:rPr>
              <a:t>Przeznaczone do</a:t>
            </a:r>
            <a:endParaRPr lang="pl-PL" sz="1050" dirty="0"/>
          </a:p>
        </p:txBody>
      </p:sp>
      <p:cxnSp>
        <p:nvCxnSpPr>
          <p:cNvPr id="36" name="Łącznik prosty 35"/>
          <p:cNvCxnSpPr/>
          <p:nvPr/>
        </p:nvCxnSpPr>
        <p:spPr>
          <a:xfrm flipH="1">
            <a:off x="3203848" y="2060848"/>
            <a:ext cx="432048" cy="36004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Łuk 37"/>
          <p:cNvSpPr/>
          <p:nvPr/>
        </p:nvSpPr>
        <p:spPr>
          <a:xfrm flipH="1">
            <a:off x="1331640" y="3861048"/>
            <a:ext cx="864096" cy="720080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Łuk 38"/>
          <p:cNvSpPr/>
          <p:nvPr/>
        </p:nvSpPr>
        <p:spPr>
          <a:xfrm>
            <a:off x="2915816" y="3861048"/>
            <a:ext cx="940445" cy="783704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Prostokąt 39"/>
          <p:cNvSpPr/>
          <p:nvPr/>
        </p:nvSpPr>
        <p:spPr>
          <a:xfrm>
            <a:off x="323528" y="4355812"/>
            <a:ext cx="1992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pracy na lekcji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2771800" y="4285037"/>
            <a:ext cx="1827744" cy="1304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pracy ucznia 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 rodzicami 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domu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" name="Grupa 44"/>
          <p:cNvGrpSpPr/>
          <p:nvPr/>
        </p:nvGrpSpPr>
        <p:grpSpPr>
          <a:xfrm>
            <a:off x="6156176" y="2132856"/>
            <a:ext cx="1296144" cy="1296144"/>
            <a:chOff x="6156176" y="2132856"/>
            <a:chExt cx="1296144" cy="1296144"/>
          </a:xfrm>
        </p:grpSpPr>
        <p:sp>
          <p:nvSpPr>
            <p:cNvPr id="16" name="Elipsa 15"/>
            <p:cNvSpPr/>
            <p:nvPr/>
          </p:nvSpPr>
          <p:spPr>
            <a:xfrm>
              <a:off x="6228184" y="2204864"/>
              <a:ext cx="1152128" cy="115212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 smtClean="0">
                <a:solidFill>
                  <a:schemeClr val="bg1"/>
                </a:solidFill>
                <a:latin typeface="KG Ten Thousand Reasons Alt" pitchFamily="2" charset="-18"/>
              </a:endParaRPr>
            </a:p>
            <a:p>
              <a:pPr algn="ctr"/>
              <a:r>
                <a:rPr lang="pl-PL" sz="105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Zebrane na: </a:t>
              </a:r>
              <a:endParaRPr lang="pl-PL" sz="1050" dirty="0"/>
            </a:p>
          </p:txBody>
        </p:sp>
        <p:sp>
          <p:nvSpPr>
            <p:cNvPr id="42" name="Elipsa 41"/>
            <p:cNvSpPr/>
            <p:nvPr/>
          </p:nvSpPr>
          <p:spPr>
            <a:xfrm>
              <a:off x="6156176" y="2132856"/>
              <a:ext cx="1296144" cy="1296144"/>
            </a:xfrm>
            <a:prstGeom prst="ellipse">
              <a:avLst/>
            </a:prstGeom>
            <a:noFill/>
            <a:ln>
              <a:solidFill>
                <a:schemeClr val="accent6">
                  <a:alpha val="43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/>
            </a:p>
          </p:txBody>
        </p:sp>
      </p:grpSp>
      <p:grpSp>
        <p:nvGrpSpPr>
          <p:cNvPr id="3" name="Grupa 45"/>
          <p:cNvGrpSpPr/>
          <p:nvPr/>
        </p:nvGrpSpPr>
        <p:grpSpPr>
          <a:xfrm>
            <a:off x="5292080" y="4509120"/>
            <a:ext cx="1296144" cy="1296144"/>
            <a:chOff x="5292080" y="4509120"/>
            <a:chExt cx="1296144" cy="1296144"/>
          </a:xfrm>
        </p:grpSpPr>
        <p:sp>
          <p:nvSpPr>
            <p:cNvPr id="43" name="Elipsa 42"/>
            <p:cNvSpPr/>
            <p:nvPr/>
          </p:nvSpPr>
          <p:spPr>
            <a:xfrm>
              <a:off x="5364088" y="4581128"/>
              <a:ext cx="1152128" cy="115212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050" dirty="0" smtClean="0">
                  <a:latin typeface="KG Ten Thousand Reasons Alt" pitchFamily="2" charset="-18"/>
                </a:rPr>
                <a:t>oraz</a:t>
              </a:r>
              <a:endParaRPr lang="pl-PL" sz="1050" dirty="0">
                <a:latin typeface="KG Ten Thousand Reasons Alt" pitchFamily="2" charset="-18"/>
              </a:endParaRPr>
            </a:p>
          </p:txBody>
        </p:sp>
        <p:sp>
          <p:nvSpPr>
            <p:cNvPr id="44" name="Elipsa 43"/>
            <p:cNvSpPr/>
            <p:nvPr/>
          </p:nvSpPr>
          <p:spPr>
            <a:xfrm>
              <a:off x="5292080" y="4509120"/>
              <a:ext cx="1296144" cy="1296144"/>
            </a:xfrm>
            <a:prstGeom prst="ellipse">
              <a:avLst/>
            </a:prstGeom>
            <a:noFill/>
            <a:ln>
              <a:solidFill>
                <a:schemeClr val="accent6">
                  <a:alpha val="43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sz="105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"/>
                            </p:stCondLst>
                            <p:childTnLst>
                              <p:par>
                                <p:cTn id="2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"/>
                            </p:stCondLst>
                            <p:childTnLst>
                              <p:par>
                                <p:cTn id="3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00"/>
                            </p:stCondLst>
                            <p:childTnLst>
                              <p:par>
                                <p:cTn id="5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00"/>
                            </p:stCondLst>
                            <p:childTnLst>
                              <p:par>
                                <p:cTn id="7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200"/>
                            </p:stCondLst>
                            <p:childTnLst>
                              <p:par>
                                <p:cTn id="8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4" grpId="0" animBg="1"/>
      <p:bldP spid="27" grpId="0" animBg="1"/>
      <p:bldP spid="27" grpId="1" animBg="1"/>
      <p:bldP spid="33" grpId="0" animBg="1"/>
      <p:bldP spid="34" grpId="0" animBg="1"/>
      <p:bldP spid="38" grpId="0" animBg="1"/>
      <p:bldP spid="39" grpId="0" animBg="1"/>
      <p:bldP spid="40" grpId="0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onika\Desktop\prezentacja\tło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73642"/>
          </a:xfrm>
          <a:prstGeom prst="rect">
            <a:avLst/>
          </a:prstGeom>
          <a:noFill/>
        </p:spPr>
      </p:pic>
      <p:grpSp>
        <p:nvGrpSpPr>
          <p:cNvPr id="28" name="Grupa 27"/>
          <p:cNvGrpSpPr/>
          <p:nvPr/>
        </p:nvGrpSpPr>
        <p:grpSpPr>
          <a:xfrm>
            <a:off x="179512" y="116632"/>
            <a:ext cx="9027026" cy="5616624"/>
            <a:chOff x="179512" y="116632"/>
            <a:chExt cx="9027026" cy="5616624"/>
          </a:xfrm>
        </p:grpSpPr>
        <p:pic>
          <p:nvPicPr>
            <p:cNvPr id="1030" name="Picture 6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3" cstate="print"/>
            <a:srcRect t="59597" b="1163"/>
            <a:stretch>
              <a:fillRect/>
            </a:stretch>
          </p:blipFill>
          <p:spPr bwMode="auto">
            <a:xfrm>
              <a:off x="179512" y="116632"/>
              <a:ext cx="9027026" cy="5616624"/>
            </a:xfrm>
            <a:prstGeom prst="rect">
              <a:avLst/>
            </a:prstGeom>
            <a:noFill/>
          </p:spPr>
        </p:pic>
        <p:pic>
          <p:nvPicPr>
            <p:cNvPr id="1031" name="Picture 7" descr="C:\Users\Monika\Desktop\prezentacja\chmurka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7544" y="548680"/>
              <a:ext cx="8064894" cy="4032447"/>
            </a:xfrm>
            <a:prstGeom prst="rect">
              <a:avLst/>
            </a:prstGeom>
            <a:noFill/>
          </p:spPr>
        </p:pic>
      </p:grpSp>
      <p:grpSp>
        <p:nvGrpSpPr>
          <p:cNvPr id="27" name="Grupa 26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pic>
          <p:nvPicPr>
            <p:cNvPr id="1032" name="Picture 8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3" cstate="print"/>
            <a:srcRect r="5675" b="91051"/>
            <a:stretch>
              <a:fillRect/>
            </a:stretch>
          </p:blipFill>
          <p:spPr bwMode="auto">
            <a:xfrm>
              <a:off x="179512" y="5517232"/>
              <a:ext cx="8640960" cy="1299824"/>
            </a:xfrm>
            <a:prstGeom prst="rect">
              <a:avLst/>
            </a:prstGeom>
            <a:noFill/>
          </p:spPr>
        </p:pic>
        <p:pic>
          <p:nvPicPr>
            <p:cNvPr id="1033" name="Picture 9" descr="C:\Users\Monika\Desktop\prezentacja\navi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7544" y="5733256"/>
              <a:ext cx="8136904" cy="772316"/>
            </a:xfrm>
            <a:prstGeom prst="rect">
              <a:avLst/>
            </a:prstGeom>
            <a:noFill/>
          </p:spPr>
        </p:pic>
      </p:grpSp>
      <p:sp>
        <p:nvSpPr>
          <p:cNvPr id="17" name="Prostokąt zaokrąglony 16"/>
          <p:cNvSpPr/>
          <p:nvPr/>
        </p:nvSpPr>
        <p:spPr>
          <a:xfrm>
            <a:off x="683568" y="764704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5</a:t>
            </a:r>
            <a:endParaRPr lang="pl-PL" sz="2400" b="1" dirty="0"/>
          </a:p>
        </p:txBody>
      </p:sp>
      <p:sp>
        <p:nvSpPr>
          <p:cNvPr id="18" name="Prostokąt zaokrąglony 17"/>
          <p:cNvSpPr/>
          <p:nvPr/>
        </p:nvSpPr>
        <p:spPr>
          <a:xfrm>
            <a:off x="683568" y="1412776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6</a:t>
            </a:r>
            <a:endParaRPr lang="pl-PL" sz="2400" b="1" dirty="0"/>
          </a:p>
        </p:txBody>
      </p:sp>
      <p:sp>
        <p:nvSpPr>
          <p:cNvPr id="19" name="Prostokąt zaokrąglony 18"/>
          <p:cNvSpPr/>
          <p:nvPr/>
        </p:nvSpPr>
        <p:spPr>
          <a:xfrm>
            <a:off x="683568" y="2060848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11</a:t>
            </a:r>
            <a:endParaRPr lang="pl-PL" sz="2400" b="1" dirty="0"/>
          </a:p>
        </p:txBody>
      </p:sp>
      <p:sp>
        <p:nvSpPr>
          <p:cNvPr id="21" name="Prostokąt 20"/>
          <p:cNvSpPr/>
          <p:nvPr/>
        </p:nvSpPr>
        <p:spPr>
          <a:xfrm>
            <a:off x="827584" y="3789040"/>
            <a:ext cx="1032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Wyłączaj</a:t>
            </a:r>
            <a:endParaRPr lang="pl-PL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2339752" y="3789040"/>
            <a:ext cx="934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światło,</a:t>
            </a:r>
          </a:p>
        </p:txBody>
      </p:sp>
      <p:sp>
        <p:nvSpPr>
          <p:cNvPr id="23" name="Prostokąt 22"/>
          <p:cNvSpPr/>
          <p:nvPr/>
        </p:nvSpPr>
        <p:spPr>
          <a:xfrm>
            <a:off x="3707904" y="3789040"/>
            <a:ext cx="699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kiedy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4932040" y="3789040"/>
            <a:ext cx="1258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wychodzisz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6660232" y="3789040"/>
            <a:ext cx="276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z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7236296" y="3789040"/>
            <a:ext cx="902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3">
                    <a:lumMod val="50000"/>
                  </a:schemeClr>
                </a:solidFill>
              </a:rPr>
              <a:t>pokoju.</a:t>
            </a:r>
            <a:endParaRPr lang="pl-PL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Prostokąt zaokrąglony 28"/>
          <p:cNvSpPr/>
          <p:nvPr/>
        </p:nvSpPr>
        <p:spPr>
          <a:xfrm>
            <a:off x="683568" y="764704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5</a:t>
            </a:r>
            <a:endParaRPr lang="pl-PL" sz="2400" b="1" dirty="0"/>
          </a:p>
        </p:txBody>
      </p:sp>
      <p:sp>
        <p:nvSpPr>
          <p:cNvPr id="30" name="Prostokąt zaokrąglony 29"/>
          <p:cNvSpPr/>
          <p:nvPr/>
        </p:nvSpPr>
        <p:spPr>
          <a:xfrm>
            <a:off x="683568" y="1412776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6</a:t>
            </a:r>
            <a:endParaRPr lang="pl-PL" sz="2400" b="1" dirty="0"/>
          </a:p>
        </p:txBody>
      </p:sp>
      <p:sp>
        <p:nvSpPr>
          <p:cNvPr id="31" name="Prostokąt zaokrąglony 30"/>
          <p:cNvSpPr/>
          <p:nvPr/>
        </p:nvSpPr>
        <p:spPr>
          <a:xfrm>
            <a:off x="683568" y="2060848"/>
            <a:ext cx="57606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11</a:t>
            </a:r>
            <a:endParaRPr lang="pl-PL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49769E-7 L 0.14965 0.0525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67345E-6 L 0.26771 -0.04186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4.40333E-6 L 0.39375 -0.13621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4.40333E-6 L 0.14965 -0.02081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-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67345E-6 L 0.26771 0.07354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49769E-7 L 0.39375 0.1679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5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500"/>
                            </p:stCondLst>
                            <p:childTnLst>
                              <p:par>
                                <p:cTn id="8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1" grpId="0"/>
      <p:bldP spid="22" grpId="0"/>
      <p:bldP spid="23" grpId="0"/>
      <p:bldP spid="24" grpId="0"/>
      <p:bldP spid="25" grpId="0"/>
      <p:bldP spid="26" grpId="0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 rot="21156917">
            <a:off x="3513556" y="958653"/>
            <a:ext cx="1927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tekturowe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1" name="Grupa 28"/>
          <p:cNvGrpSpPr/>
          <p:nvPr/>
        </p:nvGrpSpPr>
        <p:grpSpPr>
          <a:xfrm>
            <a:off x="3491880" y="260648"/>
            <a:ext cx="1872208" cy="1800200"/>
            <a:chOff x="6804248" y="2564904"/>
            <a:chExt cx="1872208" cy="1800200"/>
          </a:xfrm>
        </p:grpSpPr>
        <p:sp>
          <p:nvSpPr>
            <p:cNvPr id="23" name="Elipsa 22"/>
            <p:cNvSpPr/>
            <p:nvPr/>
          </p:nvSpPr>
          <p:spPr>
            <a:xfrm>
              <a:off x="6804248" y="2564904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4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Pomoce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Techniczne</a:t>
              </a:r>
            </a:p>
          </p:txBody>
        </p:sp>
        <p:sp>
          <p:nvSpPr>
            <p:cNvPr id="25" name="Elipsa 24"/>
            <p:cNvSpPr/>
            <p:nvPr/>
          </p:nvSpPr>
          <p:spPr>
            <a:xfrm>
              <a:off x="6948264" y="2708920"/>
              <a:ext cx="1581693" cy="15289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9" name="Prostokąt 28"/>
          <p:cNvSpPr/>
          <p:nvPr/>
        </p:nvSpPr>
        <p:spPr>
          <a:xfrm>
            <a:off x="1115616" y="2708920"/>
            <a:ext cx="2404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Pomoce dla ucznia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30" name="Prostokąt 29"/>
          <p:cNvSpPr/>
          <p:nvPr/>
        </p:nvSpPr>
        <p:spPr>
          <a:xfrm>
            <a:off x="611560" y="39330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Przeznaczone  do  kształcenia umiejętności  manualnych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32" name="Łuk 31"/>
          <p:cNvSpPr/>
          <p:nvPr/>
        </p:nvSpPr>
        <p:spPr>
          <a:xfrm flipH="1">
            <a:off x="2339752" y="1772816"/>
            <a:ext cx="2208445" cy="1296144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5" name="Łącznik prosty 34"/>
          <p:cNvCxnSpPr/>
          <p:nvPr/>
        </p:nvCxnSpPr>
        <p:spPr>
          <a:xfrm>
            <a:off x="2339752" y="3212976"/>
            <a:ext cx="0" cy="576064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Monika\Desktop\prezentacja\tek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8791">
            <a:off x="4764948" y="2361982"/>
            <a:ext cx="2680754" cy="3755897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 descr="C:\Users\Monika\Desktop\prezentacja\tekt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01531">
            <a:off x="5327270" y="2351652"/>
            <a:ext cx="2701585" cy="3793716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C:\Users\Monika\Desktop\prezentacja\tekt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10869">
            <a:off x="5797767" y="2514302"/>
            <a:ext cx="2707575" cy="380407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58557E-7 L 0.19948 -0.04094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30" grpId="0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 rot="21156917">
            <a:off x="5385764" y="598614"/>
            <a:ext cx="1927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tekturowe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2" name="Grupa 28"/>
          <p:cNvGrpSpPr/>
          <p:nvPr/>
        </p:nvGrpSpPr>
        <p:grpSpPr>
          <a:xfrm>
            <a:off x="3491880" y="260648"/>
            <a:ext cx="1872208" cy="1800200"/>
            <a:chOff x="6804248" y="2564904"/>
            <a:chExt cx="1872208" cy="1800200"/>
          </a:xfrm>
        </p:grpSpPr>
        <p:sp>
          <p:nvSpPr>
            <p:cNvPr id="23" name="Elipsa 22"/>
            <p:cNvSpPr/>
            <p:nvPr/>
          </p:nvSpPr>
          <p:spPr>
            <a:xfrm>
              <a:off x="6804248" y="2564904"/>
              <a:ext cx="1872208" cy="1800200"/>
            </a:xfrm>
            <a:prstGeom prst="ellipse">
              <a:avLst/>
            </a:prstGeom>
            <a:ln cap="flat" cmpd="dbl">
              <a:noFill/>
            </a:ln>
            <a:effectLst>
              <a:outerShdw blurRad="50800" dist="50800" dir="5400000" sx="1000" sy="1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pl-PL" sz="2400" b="1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4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Pomoce</a:t>
              </a:r>
            </a:p>
            <a:p>
              <a:pPr algn="ctr">
                <a:lnSpc>
                  <a:spcPct val="150000"/>
                </a:lnSpc>
              </a:pPr>
              <a:r>
                <a:rPr lang="pl-PL" sz="12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Techniczne</a:t>
              </a:r>
            </a:p>
          </p:txBody>
        </p:sp>
        <p:sp>
          <p:nvSpPr>
            <p:cNvPr id="25" name="Elipsa 24"/>
            <p:cNvSpPr/>
            <p:nvPr/>
          </p:nvSpPr>
          <p:spPr>
            <a:xfrm>
              <a:off x="6948264" y="2708920"/>
              <a:ext cx="1581693" cy="15289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13" name="Grupa 12"/>
          <p:cNvGrpSpPr/>
          <p:nvPr/>
        </p:nvGrpSpPr>
        <p:grpSpPr>
          <a:xfrm>
            <a:off x="611560" y="1772816"/>
            <a:ext cx="7893782" cy="4545557"/>
            <a:chOff x="611560" y="1772816"/>
            <a:chExt cx="7893782" cy="4545557"/>
          </a:xfrm>
        </p:grpSpPr>
        <p:sp>
          <p:nvSpPr>
            <p:cNvPr id="29" name="Prostokąt 28"/>
            <p:cNvSpPr/>
            <p:nvPr/>
          </p:nvSpPr>
          <p:spPr>
            <a:xfrm>
              <a:off x="1115616" y="2708920"/>
              <a:ext cx="24042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Pomoce dla ucznia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611560" y="3933056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Przeznaczone  do  kształcenia umiejętności  manualnych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32" name="Łuk 31"/>
            <p:cNvSpPr/>
            <p:nvPr/>
          </p:nvSpPr>
          <p:spPr>
            <a:xfrm flipH="1">
              <a:off x="2339752" y="1772816"/>
              <a:ext cx="2208445" cy="1296144"/>
            </a:xfrm>
            <a:prstGeom prst="arc">
              <a:avLst>
                <a:gd name="adj1" fmla="val 16200000"/>
                <a:gd name="adj2" fmla="val 20843"/>
              </a:avLst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cxnSp>
          <p:nvCxnSpPr>
            <p:cNvPr id="35" name="Łącznik prosty 34"/>
            <p:cNvCxnSpPr/>
            <p:nvPr/>
          </p:nvCxnSpPr>
          <p:spPr>
            <a:xfrm>
              <a:off x="2339752" y="3212976"/>
              <a:ext cx="0" cy="576064"/>
            </a:xfrm>
            <a:prstGeom prst="line">
              <a:avLst/>
            </a:prstGeom>
            <a:ln w="25400">
              <a:solidFill>
                <a:schemeClr val="bg1"/>
              </a:solidFill>
              <a:prstDash val="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51" name="Picture 3" descr="C:\Users\Monika\Desktop\prezentacja\tekt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0858791">
              <a:off x="4764948" y="2361982"/>
              <a:ext cx="2680754" cy="3755897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52" name="Picture 4" descr="C:\Users\Monika\Desktop\prezentacja\tekt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1401531">
              <a:off x="5327270" y="2351652"/>
              <a:ext cx="2701585" cy="3793716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50" name="Picture 2" descr="C:\Users\Monika\Desktop\prezentacja\tekt1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710869">
              <a:off x="5797767" y="2514302"/>
              <a:ext cx="2707575" cy="3804071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Elipsa 13"/>
          <p:cNvSpPr/>
          <p:nvPr/>
        </p:nvSpPr>
        <p:spPr>
          <a:xfrm>
            <a:off x="3491880" y="260648"/>
            <a:ext cx="1872208" cy="1800200"/>
          </a:xfrm>
          <a:prstGeom prst="ellipse">
            <a:avLst/>
          </a:prstGeom>
          <a:solidFill>
            <a:schemeClr val="tx2">
              <a:lumMod val="75000"/>
            </a:schemeClr>
          </a:solidFill>
          <a:ln cap="flat" cmpd="dbl"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5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Poradniki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metodyczne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ipsa 14"/>
          <p:cNvSpPr/>
          <p:nvPr/>
        </p:nvSpPr>
        <p:spPr>
          <a:xfrm>
            <a:off x="3491880" y="260648"/>
            <a:ext cx="1872208" cy="1800200"/>
          </a:xfrm>
          <a:prstGeom prst="ellipse">
            <a:avLst/>
          </a:prstGeom>
          <a:solidFill>
            <a:schemeClr val="tx2">
              <a:lumMod val="75000"/>
            </a:schemeClr>
          </a:solidFill>
          <a:ln cap="flat" cmpd="dbl"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5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Poradniki</a:t>
            </a:r>
          </a:p>
          <a:p>
            <a:pPr algn="ctr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metodyczne</a:t>
            </a:r>
          </a:p>
        </p:txBody>
      </p:sp>
      <p:grpSp>
        <p:nvGrpSpPr>
          <p:cNvPr id="16" name="Grupa 15"/>
          <p:cNvGrpSpPr/>
          <p:nvPr/>
        </p:nvGrpSpPr>
        <p:grpSpPr>
          <a:xfrm>
            <a:off x="179512" y="548680"/>
            <a:ext cx="3168352" cy="1305436"/>
            <a:chOff x="179512" y="548680"/>
            <a:chExt cx="3168352" cy="1305436"/>
          </a:xfrm>
        </p:grpSpPr>
        <p:sp>
          <p:nvSpPr>
            <p:cNvPr id="3" name="Elipsa 2"/>
            <p:cNvSpPr/>
            <p:nvPr/>
          </p:nvSpPr>
          <p:spPr>
            <a:xfrm>
              <a:off x="1259632" y="548680"/>
              <a:ext cx="792088" cy="7920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144000" rtlCol="0" anchor="ctr"/>
            <a:lstStyle/>
            <a:p>
              <a:pPr algn="ctr"/>
              <a:r>
                <a:rPr lang="pl-PL" dirty="0" smtClean="0">
                  <a:solidFill>
                    <a:schemeClr val="tx1"/>
                  </a:solidFill>
                  <a:latin typeface="KG Ten Thousand Reasons Alt" pitchFamily="2" charset="-18"/>
                </a:rPr>
                <a:t>1</a:t>
              </a:r>
              <a:endParaRPr lang="pl-PL" dirty="0">
                <a:solidFill>
                  <a:schemeClr val="tx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6" name="pole tekstowe 5"/>
            <p:cNvSpPr txBox="1"/>
            <p:nvPr/>
          </p:nvSpPr>
          <p:spPr>
            <a:xfrm>
              <a:off x="179512" y="1484784"/>
              <a:ext cx="31683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Pomoc dla nauczyciela.</a:t>
              </a:r>
            </a:p>
          </p:txBody>
        </p:sp>
      </p:grpSp>
      <p:grpSp>
        <p:nvGrpSpPr>
          <p:cNvPr id="17" name="Grupa 16"/>
          <p:cNvGrpSpPr/>
          <p:nvPr/>
        </p:nvGrpSpPr>
        <p:grpSpPr>
          <a:xfrm>
            <a:off x="251520" y="2132856"/>
            <a:ext cx="4680520" cy="1305436"/>
            <a:chOff x="251520" y="2132856"/>
            <a:chExt cx="4680520" cy="1305436"/>
          </a:xfrm>
        </p:grpSpPr>
        <p:sp>
          <p:nvSpPr>
            <p:cNvPr id="4" name="Elipsa 3"/>
            <p:cNvSpPr/>
            <p:nvPr/>
          </p:nvSpPr>
          <p:spPr>
            <a:xfrm>
              <a:off x="2051720" y="2132856"/>
              <a:ext cx="792088" cy="7920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pl-PL" dirty="0" smtClean="0">
                  <a:solidFill>
                    <a:schemeClr val="tx1"/>
                  </a:solidFill>
                  <a:latin typeface="KG Ten Thousand Reasons Alt" pitchFamily="2" charset="-18"/>
                </a:rPr>
                <a:t>2</a:t>
              </a:r>
              <a:endParaRPr lang="pl-PL" dirty="0">
                <a:solidFill>
                  <a:schemeClr val="tx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251520" y="3068960"/>
              <a:ext cx="4680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Osobno dla każdej klasy (I, II i III).</a:t>
              </a:r>
            </a:p>
          </p:txBody>
        </p:sp>
      </p:grpSp>
      <p:grpSp>
        <p:nvGrpSpPr>
          <p:cNvPr id="18" name="Grupa 17"/>
          <p:cNvGrpSpPr/>
          <p:nvPr/>
        </p:nvGrpSpPr>
        <p:grpSpPr>
          <a:xfrm>
            <a:off x="971600" y="4221088"/>
            <a:ext cx="3960440" cy="1787426"/>
            <a:chOff x="971600" y="4221088"/>
            <a:chExt cx="3960440" cy="1787426"/>
          </a:xfrm>
        </p:grpSpPr>
        <p:sp>
          <p:nvSpPr>
            <p:cNvPr id="5" name="Elipsa 4"/>
            <p:cNvSpPr/>
            <p:nvPr/>
          </p:nvSpPr>
          <p:spPr>
            <a:xfrm>
              <a:off x="2339752" y="4221088"/>
              <a:ext cx="792088" cy="7920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pl-PL" dirty="0" smtClean="0">
                  <a:solidFill>
                    <a:schemeClr val="tx1"/>
                  </a:solidFill>
                  <a:latin typeface="KG Ten Thousand Reasons Alt" pitchFamily="2" charset="-18"/>
                </a:rPr>
                <a:t>3</a:t>
              </a:r>
              <a:endParaRPr lang="pl-PL" dirty="0">
                <a:solidFill>
                  <a:schemeClr val="tx1"/>
                </a:solidFill>
                <a:latin typeface="KG Ten Thousand Reasons Alt" pitchFamily="2" charset="-18"/>
              </a:endParaRPr>
            </a:p>
          </p:txBody>
        </p:sp>
        <p:sp>
          <p:nvSpPr>
            <p:cNvPr id="8" name="pole tekstowe 7"/>
            <p:cNvSpPr txBox="1"/>
            <p:nvPr/>
          </p:nvSpPr>
          <p:spPr>
            <a:xfrm>
              <a:off x="971600" y="5085184"/>
              <a:ext cx="39604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Rozwinięcie poszczególnych założeń  programu  nauczania.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sp>
        <p:nvSpPr>
          <p:cNvPr id="9" name="Łuk 8"/>
          <p:cNvSpPr/>
          <p:nvPr/>
        </p:nvSpPr>
        <p:spPr>
          <a:xfrm rot="1478501" flipH="1">
            <a:off x="2077354" y="401380"/>
            <a:ext cx="2208445" cy="1296144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Łuk 9"/>
          <p:cNvSpPr/>
          <p:nvPr/>
        </p:nvSpPr>
        <p:spPr>
          <a:xfrm rot="4884221">
            <a:off x="789617" y="568284"/>
            <a:ext cx="4060941" cy="4240611"/>
          </a:xfrm>
          <a:prstGeom prst="arc">
            <a:avLst>
              <a:gd name="adj1" fmla="val 16200000"/>
              <a:gd name="adj2" fmla="val 21153327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4" name="Łącznik prosty ze strzałką 13"/>
          <p:cNvCxnSpPr/>
          <p:nvPr/>
        </p:nvCxnSpPr>
        <p:spPr>
          <a:xfrm flipH="1">
            <a:off x="2915816" y="1916832"/>
            <a:ext cx="648072" cy="432048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Monika\Desktop\marcin\prezentacja\po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73311">
            <a:off x="9617476" y="2181023"/>
            <a:ext cx="2435921" cy="34545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075" name="Picture 3" descr="C:\Users\Monika\Desktop\marcin\prezentacja\po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16615" y="2132857"/>
            <a:ext cx="2452283" cy="345410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076" name="Picture 4" descr="C:\Users\Monika\Desktop\marcin\prezentacja\por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18579">
            <a:off x="10726544" y="2269554"/>
            <a:ext cx="2362985" cy="335037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03515E-7 C -0.05695 -0.01573 -0.26146 -0.0969 -0.3415 -0.09436 C -0.42153 -0.09181 -0.45157 -0.0074 -0.48056 0.0155 " pathEditMode="relative" rAng="0" ptsTypes="aaa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-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9.15819E-7 C -0.06059 -0.02058 -0.28472 -0.11401 -0.36371 -0.12396 C -0.44271 -0.1339 -0.45087 -0.07354 -0.47378 -0.06036 " pathEditMode="relative" rAng="0" ptsTypes="aaa">
                                      <p:cBhvr>
                                        <p:cTn id="3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00" y="-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6.47549E-7 C -0.05816 -0.02336 -0.26945 -0.12882 -0.34861 -0.14038 C -0.42778 -0.15194 -0.44844 -0.08372 -0.47466 -0.06892 " pathEditMode="relative" rAng="0" ptsTypes="aaa">
                                      <p:cBhvr>
                                        <p:cTn id="3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00" y="-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onika\Desktop\Pulpit\classroom-470680_1920.jpg"/>
          <p:cNvPicPr>
            <a:picLocks noChangeAspect="1" noChangeArrowheads="1"/>
          </p:cNvPicPr>
          <p:nvPr/>
        </p:nvPicPr>
        <p:blipFill>
          <a:blip r:embed="rId2" cstate="print"/>
          <a:srcRect t="-1" r="11111" b="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Prostokąt 15"/>
          <p:cNvSpPr/>
          <p:nvPr/>
        </p:nvSpPr>
        <p:spPr>
          <a:xfrm>
            <a:off x="0" y="4221088"/>
            <a:ext cx="3059832" cy="108012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Ważny adres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afterEffect">
                                  <p:stCondLst>
                                    <p:cond delay="3900"/>
                                  </p:stCondLst>
                                  <p:childTnLst>
                                    <p:animMotion origin="layout" path="M 2.5E-6 -7.67808E-7 L 2.5E-6 -0.519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onika\Desktop\marcin\prezentacja\ikony\searc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437112"/>
            <a:ext cx="5472608" cy="998592"/>
          </a:xfrm>
          <a:prstGeom prst="rect">
            <a:avLst/>
          </a:prstGeom>
          <a:noFill/>
        </p:spPr>
      </p:pic>
      <p:sp>
        <p:nvSpPr>
          <p:cNvPr id="16" name="Prostokąt 15"/>
          <p:cNvSpPr/>
          <p:nvPr/>
        </p:nvSpPr>
        <p:spPr>
          <a:xfrm>
            <a:off x="0" y="692696"/>
            <a:ext cx="3059832" cy="108012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Ważny adres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67544" y="2276872"/>
            <a:ext cx="806489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 Innowacyjny program nauczania do edukacji wczesnoszkolnej oraz wszystkie materiały z obudowy metodyczno-dydaktycznej znajdą Państwo na stronie internetowej:</a:t>
            </a:r>
          </a:p>
          <a:p>
            <a:pPr>
              <a:lnSpc>
                <a:spcPct val="150000"/>
              </a:lnSpc>
            </a:pP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699792" y="4797152"/>
            <a:ext cx="35112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www.matematycznawyspa.pl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1029" name="Picture 5" descr="C:\Users\Monika\Desktop\marcin\prezentacja\ikony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589240"/>
            <a:ext cx="292100" cy="355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427 -0.28862 C 0.25208 -0.27243 0.25989 -0.25601 0.23732 -0.24167 C 0.21475 -0.22733 0.15746 -0.21415 0.1092 -0.20235 C 0.06093 -0.19056 -0.02361 -0.18455 -0.05278 -0.17044 C -0.08195 -0.15633 -0.06545 -0.12742 -0.06545 -0.11794 " pathEditMode="relative" ptsTypes="aaaaA">
                                      <p:cBhvr>
                                        <p:cTn id="2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46 -0.11794 C -0.00209 -0.06012 0.06145 -0.0023 0.10208 0.01134 C 0.1427 0.02499 0.16215 -0.02636 0.17812 -0.03538 " pathEditMode="relative" ptsTypes="aaA">
                                      <p:cBhvr>
                                        <p:cTn id="2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339752" y="3717032"/>
            <a:ext cx="626469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Pomoce multimedialne mogą Państwo wcześniej pobrać i zapisać w komputerze, tak aby móc</a:t>
            </a:r>
            <a:r>
              <a:rPr lang="uk-UA" dirty="0" smtClean="0">
                <a:solidFill>
                  <a:schemeClr val="bg1"/>
                </a:solidFill>
                <a:latin typeface="KG Ten Thousand Reasons Alt" pitchFamily="2" charset="-18"/>
              </a:rPr>
              <a:t/>
            </a:r>
            <a:br>
              <a:rPr lang="uk-UA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 nich korzystać na przykład w sytuacji braku dostępu do </a:t>
            </a:r>
            <a:r>
              <a:rPr lang="pl-PL" dirty="0" err="1" smtClean="0">
                <a:solidFill>
                  <a:schemeClr val="bg1"/>
                </a:solidFill>
                <a:latin typeface="KG Ten Thousand Reasons Alt" pitchFamily="2" charset="-18"/>
              </a:rPr>
              <a:t>internetu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</a:p>
          <a:p>
            <a:pPr>
              <a:lnSpc>
                <a:spcPct val="150000"/>
              </a:lnSpc>
            </a:pP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195736" y="980728"/>
            <a:ext cx="64807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Dzięki temu scenariusze, karty pracy i pomoce techniczne mogą Państwo wielokrotnie drukować (karty pracy i pomoce techniczne zarówno</a:t>
            </a:r>
            <a:r>
              <a:rPr lang="uk-UA" dirty="0" smtClean="0">
                <a:solidFill>
                  <a:schemeClr val="bg1"/>
                </a:solidFill>
                <a:latin typeface="KG Ten Thousand Reasons Alt" pitchFamily="2" charset="-18"/>
              </a:rPr>
              <a:t/>
            </a:r>
            <a:br>
              <a:rPr lang="uk-UA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kolorze, jak i w wersji czarno-białej).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Monika\Desktop\marcin\prezentacja\ikony\prin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60848"/>
            <a:ext cx="850900" cy="660400"/>
          </a:xfrm>
          <a:prstGeom prst="rect">
            <a:avLst/>
          </a:prstGeom>
          <a:noFill/>
        </p:spPr>
      </p:pic>
      <p:pic>
        <p:nvPicPr>
          <p:cNvPr id="2051" name="Picture 3" descr="C:\Users\Monika\Desktop\marcin\prezentacja\ikony\car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060848"/>
            <a:ext cx="788664" cy="321692"/>
          </a:xfrm>
          <a:prstGeom prst="rect">
            <a:avLst/>
          </a:prstGeom>
          <a:noFill/>
        </p:spPr>
      </p:pic>
      <p:pic>
        <p:nvPicPr>
          <p:cNvPr id="10" name="Picture 3" descr="C:\Users\Monika\Desktop\marcin\prezentacja\ikony\car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11560" y="1988840"/>
            <a:ext cx="872480" cy="393700"/>
          </a:xfrm>
          <a:prstGeom prst="rect">
            <a:avLst/>
          </a:prstGeom>
          <a:noFill/>
        </p:spPr>
      </p:pic>
      <p:pic>
        <p:nvPicPr>
          <p:cNvPr id="2052" name="Picture 4" descr="C:\Users\Monika\Desktop\marcin\prezentacja\ikony\comput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737" y="3969385"/>
            <a:ext cx="1269975" cy="125981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6586E-6 C 0.00105 -0.00995 0.01042 -0.04395 0.0066 -0.05944 C 0.00278 -0.07494 -0.01684 -0.08627 -0.02309 -0.09321 " pathEditMode="relative" rAng="0" ptsTypes="a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-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01573E-6 C -0.00018 -0.01017 -0.00764 -0.04417 -0.00139 -0.06082 C 0.00486 -0.07747 0.02986 -0.09204 0.03802 -0.10037 " pathEditMode="relative" rAng="0" ptsTypes="aaa">
                                      <p:cBhvr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1763688" y="764704"/>
            <a:ext cx="57833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Co z Naszym elementarzem?</a:t>
            </a:r>
            <a:endParaRPr lang="pl-PL" sz="2800" dirty="0">
              <a:latin typeface="KG Ten Thousand Reasons Alt" pitchFamily="2" charset="-18"/>
            </a:endParaRPr>
          </a:p>
        </p:txBody>
      </p:sp>
      <p:pic>
        <p:nvPicPr>
          <p:cNvPr id="9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32656"/>
            <a:ext cx="711200" cy="1181100"/>
          </a:xfrm>
          <a:prstGeom prst="rect">
            <a:avLst/>
          </a:prstGeom>
          <a:noFill/>
        </p:spPr>
      </p:pic>
      <p:pic>
        <p:nvPicPr>
          <p:cNvPr id="11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451451">
            <a:off x="575149" y="96426"/>
            <a:ext cx="711200" cy="1181100"/>
          </a:xfrm>
          <a:prstGeom prst="rect">
            <a:avLst/>
          </a:prstGeom>
          <a:noFill/>
        </p:spPr>
      </p:pic>
      <p:pic>
        <p:nvPicPr>
          <p:cNvPr id="12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1438" y="764704"/>
            <a:ext cx="451042" cy="749052"/>
          </a:xfrm>
          <a:prstGeom prst="rect">
            <a:avLst/>
          </a:prstGeom>
          <a:noFill/>
        </p:spPr>
      </p:pic>
      <p:pic>
        <p:nvPicPr>
          <p:cNvPr id="13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6923">
            <a:off x="368852" y="789594"/>
            <a:ext cx="364323" cy="605036"/>
          </a:xfrm>
          <a:prstGeom prst="rect">
            <a:avLst/>
          </a:prstGeom>
          <a:noFill/>
        </p:spPr>
      </p:pic>
      <p:sp>
        <p:nvSpPr>
          <p:cNvPr id="14" name="Prostokąt 13"/>
          <p:cNvSpPr/>
          <p:nvPr/>
        </p:nvSpPr>
        <p:spPr>
          <a:xfrm>
            <a:off x="323528" y="1628800"/>
            <a:ext cx="84604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Obudowa dydaktyczna do programu nauczania </a:t>
            </a:r>
            <a:r>
              <a:rPr lang="pl-PL" i="1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i="1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i="1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 wyspie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 nie jest skorelowana z podręcznikiem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Nasz elementarz 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zakresie wprowadzania liter lub cyfr. Pokrywa się z nim jednak w wielu miejscach w zakresie poruszanych treści,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obudowie dydaktycznej programu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Ad@ i </a:t>
            </a:r>
            <a:r>
              <a:rPr lang="pl-PL" i="1" dirty="0" err="1" smtClean="0">
                <a:solidFill>
                  <a:schemeClr val="bg1"/>
                </a:solidFill>
                <a:latin typeface="KG Ten Thousand Reasons Alt" pitchFamily="2" charset="-18"/>
              </a:rPr>
              <a:t>J@ś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 na matematycznej wyspie  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znajdą więc Państwo odniesienia do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Naszego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</a:t>
            </a:r>
            <a:r>
              <a:rPr lang="pl-PL" i="1" dirty="0" smtClean="0">
                <a:solidFill>
                  <a:schemeClr val="bg1"/>
                </a:solidFill>
                <a:latin typeface="KG Ten Thousand Reasons Alt" pitchFamily="2" charset="-18"/>
              </a:rPr>
              <a:t>elementarza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</a:p>
        </p:txBody>
      </p:sp>
      <p:sp>
        <p:nvSpPr>
          <p:cNvPr id="15" name="Dowolny kształt 14"/>
          <p:cNvSpPr/>
          <p:nvPr/>
        </p:nvSpPr>
        <p:spPr>
          <a:xfrm>
            <a:off x="3850687" y="3645024"/>
            <a:ext cx="1801433" cy="576064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Łuk 15"/>
          <p:cNvSpPr/>
          <p:nvPr/>
        </p:nvSpPr>
        <p:spPr>
          <a:xfrm rot="155516" flipH="1">
            <a:off x="3294073" y="4207902"/>
            <a:ext cx="1796318" cy="846324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2" name="Grupa 21"/>
          <p:cNvGrpSpPr/>
          <p:nvPr/>
        </p:nvGrpSpPr>
        <p:grpSpPr>
          <a:xfrm>
            <a:off x="827584" y="4581128"/>
            <a:ext cx="3888432" cy="2204864"/>
            <a:chOff x="827584" y="4581128"/>
            <a:chExt cx="3888432" cy="2204864"/>
          </a:xfrm>
        </p:grpSpPr>
        <p:sp>
          <p:nvSpPr>
            <p:cNvPr id="18" name="Chmurka 17"/>
            <p:cNvSpPr/>
            <p:nvPr/>
          </p:nvSpPr>
          <p:spPr>
            <a:xfrm>
              <a:off x="827584" y="4581128"/>
              <a:ext cx="3888432" cy="2204864"/>
            </a:xfrm>
            <a:prstGeom prst="cloud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1475656" y="4869160"/>
              <a:ext cx="280831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600" b="1" dirty="0" smtClean="0">
                  <a:latin typeface="KG Ten Thousand Reasons Alt" pitchFamily="2" charset="-18"/>
                </a:rPr>
                <a:t>SCENARIUSZE LEKCJI</a:t>
              </a:r>
              <a:endParaRPr lang="pl-PL" sz="1600" dirty="0" smtClean="0">
                <a:latin typeface="KG Ten Thousand Reasons Alt" pitchFamily="2" charset="-18"/>
              </a:endParaRPr>
            </a:p>
            <a:p>
              <a:pPr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W scenariuszach zostało to</a:t>
              </a:r>
              <a:r>
                <a:rPr lang="uk-UA" sz="1200" dirty="0" smtClean="0">
                  <a:latin typeface="KG Ten Thousand Reasons Alt" pitchFamily="2" charset="-18"/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zasygnalizowane</a:t>
              </a:r>
              <a:r>
                <a:rPr lang="uk-UA" sz="1200" dirty="0" smtClean="0">
                  <a:latin typeface="KG Ten Thousand Reasons Alt" pitchFamily="2" charset="-18"/>
                </a:rPr>
                <a:t> </a:t>
              </a:r>
              <a:r>
                <a:rPr lang="pl-PL" sz="1200" dirty="0" smtClean="0">
                  <a:latin typeface="KG Ten Thousand Reasons Alt" pitchFamily="2" charset="-18"/>
                </a:rPr>
                <a:t>w środkach </a:t>
              </a:r>
              <a:endParaRPr lang="uk-UA" sz="1200" dirty="0" smtClean="0">
                <a:latin typeface="KG Ten Thousand Reasons Alt" pitchFamily="2" charset="-18"/>
              </a:endParaRPr>
            </a:p>
            <a:p>
              <a:pPr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dydaktycznych oraz opisach </a:t>
              </a:r>
              <a:endParaRPr lang="uk-UA" sz="1200" dirty="0" smtClean="0">
                <a:latin typeface="KG Ten Thousand Reasons Alt" pitchFamily="2" charset="-18"/>
              </a:endParaRPr>
            </a:p>
            <a:p>
              <a:pPr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przebiegu  lekcji.</a:t>
              </a:r>
            </a:p>
          </p:txBody>
        </p:sp>
      </p:grpSp>
      <p:sp>
        <p:nvSpPr>
          <p:cNvPr id="19" name="Łuk 18"/>
          <p:cNvSpPr/>
          <p:nvPr/>
        </p:nvSpPr>
        <p:spPr>
          <a:xfrm rot="155516">
            <a:off x="4660219" y="4184837"/>
            <a:ext cx="1598444" cy="753097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3" name="Grupa 22"/>
          <p:cNvGrpSpPr/>
          <p:nvPr/>
        </p:nvGrpSpPr>
        <p:grpSpPr>
          <a:xfrm>
            <a:off x="5139150" y="4551390"/>
            <a:ext cx="3609314" cy="1859676"/>
            <a:chOff x="5139150" y="4551390"/>
            <a:chExt cx="3609314" cy="1859676"/>
          </a:xfrm>
        </p:grpSpPr>
        <p:sp>
          <p:nvSpPr>
            <p:cNvPr id="20" name="Chmurka 19"/>
            <p:cNvSpPr/>
            <p:nvPr/>
          </p:nvSpPr>
          <p:spPr>
            <a:xfrm rot="522349">
              <a:off x="5139150" y="4551390"/>
              <a:ext cx="3554508" cy="1859676"/>
            </a:xfrm>
            <a:prstGeom prst="cloud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5580112" y="5013176"/>
              <a:ext cx="316835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600" b="1" dirty="0" smtClean="0">
                  <a:latin typeface="KG Ten Thousand Reasons Alt" pitchFamily="2" charset="-18"/>
                </a:rPr>
                <a:t>KARTY PRACY</a:t>
              </a:r>
              <a:endParaRPr lang="pl-PL" sz="1600" dirty="0" smtClean="0">
                <a:latin typeface="KG Ten Thousand Reasons Alt" pitchFamily="2" charset="-18"/>
              </a:endParaRPr>
            </a:p>
            <a:p>
              <a:pPr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W kartach pracy – w poleceniach</a:t>
              </a:r>
              <a:r>
                <a:rPr lang="pl-PL" sz="1200" dirty="0" smtClean="0"/>
                <a:t>.</a:t>
              </a:r>
              <a:endParaRPr lang="pl-PL" sz="12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 animBg="1"/>
      <p:bldP spid="16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onika\Desktop\Pulpit\white-board-593309_1920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t="7461" r="17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Prostokąt 4"/>
          <p:cNvSpPr/>
          <p:nvPr/>
        </p:nvSpPr>
        <p:spPr>
          <a:xfrm>
            <a:off x="0" y="4365104"/>
            <a:ext cx="8244408" cy="1584176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180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2. 1. Materiały dydaktyczne dla nauczyciela: </a:t>
            </a:r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Scenariusze lekcji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a 15"/>
          <p:cNvGrpSpPr/>
          <p:nvPr/>
        </p:nvGrpSpPr>
        <p:grpSpPr>
          <a:xfrm>
            <a:off x="467544" y="289972"/>
            <a:ext cx="8136904" cy="1338828"/>
            <a:chOff x="467544" y="289972"/>
            <a:chExt cx="8136904" cy="1338828"/>
          </a:xfrm>
        </p:grpSpPr>
        <p:sp>
          <p:nvSpPr>
            <p:cNvPr id="4" name="Prostokąt 3"/>
            <p:cNvSpPr/>
            <p:nvPr/>
          </p:nvSpPr>
          <p:spPr>
            <a:xfrm>
              <a:off x="1259632" y="289972"/>
              <a:ext cx="7344816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Obejmują wszystkie rodzaje edukacji wprowadzane</a:t>
              </a:r>
              <a:r>
                <a:rPr lang="uk-UA" dirty="0" smtClean="0">
                  <a:solidFill>
                    <a:schemeClr val="bg1"/>
                  </a:solidFill>
                  <a:latin typeface="KG Ten Thousand Reasons Alt" pitchFamily="2" charset="-18"/>
                </a:rPr>
                <a:t/>
              </a:r>
              <a:br>
                <a:rPr lang="uk-UA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klasach  </a:t>
              </a:r>
              <a:r>
                <a:rPr lang="pl-PL" dirty="0" err="1" smtClean="0">
                  <a:solidFill>
                    <a:schemeClr val="bg1"/>
                  </a:solidFill>
                  <a:latin typeface="KG Ten Thousand Reasons Alt" pitchFamily="2" charset="-18"/>
                </a:rPr>
                <a:t>I–III</a:t>
              </a: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  z wyjątkiem  religii  oraz  etyki.</a:t>
              </a:r>
              <a:endParaRPr lang="uk-UA" dirty="0" smtClean="0">
                <a:solidFill>
                  <a:schemeClr val="bg1"/>
                </a:solidFill>
                <a:latin typeface="KG Ten Thousand Reasons Alt" pitchFamily="2" charset="-18"/>
              </a:endParaRPr>
            </a:p>
            <a:p>
              <a:pPr lvl="0" algn="just">
                <a:lnSpc>
                  <a:spcPct val="150000"/>
                </a:lnSpc>
              </a:pPr>
              <a:endParaRPr lang="pl-PL" dirty="0" smtClean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pic>
          <p:nvPicPr>
            <p:cNvPr id="4099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516970"/>
              <a:ext cx="576064" cy="607774"/>
            </a:xfrm>
            <a:prstGeom prst="rect">
              <a:avLst/>
            </a:prstGeom>
            <a:noFill/>
          </p:spPr>
        </p:pic>
      </p:grpSp>
      <p:grpSp>
        <p:nvGrpSpPr>
          <p:cNvPr id="17" name="Grupa 16"/>
          <p:cNvGrpSpPr/>
          <p:nvPr/>
        </p:nvGrpSpPr>
        <p:grpSpPr>
          <a:xfrm>
            <a:off x="467544" y="1226076"/>
            <a:ext cx="8064896" cy="1338828"/>
            <a:chOff x="467544" y="1226076"/>
            <a:chExt cx="8064896" cy="1338828"/>
          </a:xfrm>
        </p:grpSpPr>
        <p:sp>
          <p:nvSpPr>
            <p:cNvPr id="7" name="Prostokąt 6"/>
            <p:cNvSpPr/>
            <p:nvPr/>
          </p:nvSpPr>
          <p:spPr>
            <a:xfrm>
              <a:off x="1259632" y="1226076"/>
              <a:ext cx="7272808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Zostały przygotowane tak, aby uwzględnić minimalną liczbę godzin zajęć edukacyjnych w trzyletnim okresie nauczania wg ramowego planu nauczania:</a:t>
              </a:r>
            </a:p>
          </p:txBody>
        </p:sp>
        <p:pic>
          <p:nvPicPr>
            <p:cNvPr id="8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1556792"/>
              <a:ext cx="576064" cy="607774"/>
            </a:xfrm>
            <a:prstGeom prst="rect">
              <a:avLst/>
            </a:prstGeom>
            <a:noFill/>
          </p:spPr>
        </p:pic>
      </p:grpSp>
      <p:graphicFrame>
        <p:nvGraphicFramePr>
          <p:cNvPr id="14" name="Wykres 13"/>
          <p:cNvGraphicFramePr/>
          <p:nvPr/>
        </p:nvGraphicFramePr>
        <p:xfrm>
          <a:off x="-468560" y="2708920"/>
          <a:ext cx="8532440" cy="3847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Dowolny kształt 17"/>
          <p:cNvSpPr/>
          <p:nvPr/>
        </p:nvSpPr>
        <p:spPr>
          <a:xfrm rot="757231">
            <a:off x="6155117" y="2764785"/>
            <a:ext cx="2592288" cy="936104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 rot="612069">
            <a:off x="6515157" y="3052817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 smtClean="0">
                <a:solidFill>
                  <a:schemeClr val="bg1"/>
                </a:solidFill>
                <a:latin typeface="KG Ten Thousand Reasons Alt" pitchFamily="2" charset="-18"/>
              </a:rPr>
              <a:t>Liczba godzin</a:t>
            </a:r>
            <a:endParaRPr lang="pl-PL" b="1" dirty="0"/>
          </a:p>
        </p:txBody>
      </p:sp>
      <p:sp>
        <p:nvSpPr>
          <p:cNvPr id="20" name="Prostokąt 19"/>
          <p:cNvSpPr/>
          <p:nvPr/>
        </p:nvSpPr>
        <p:spPr>
          <a:xfrm>
            <a:off x="3347864" y="6093296"/>
            <a:ext cx="5796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Szczegółowy harmonogram godzin na każdy rok nauki znajduje się w programie nauczania </a:t>
            </a:r>
            <a:r>
              <a:rPr lang="pl-PL" sz="12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sz="1200" i="1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sz="12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</a:t>
            </a:r>
            <a:r>
              <a:rPr lang="pl-PL" sz="1200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  <a:endParaRPr lang="pl-PL" sz="12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 uiExpand="1">
        <p:bldSub>
          <a:bldChart bld="category"/>
        </p:bldSub>
      </p:bldGraphic>
      <p:bldP spid="18" grpId="1" animBg="1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611560" y="26064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Materiały dla ucznia (karty pracy) i nauczyciela (scenariusze lekcji) połączone są w pakiety dzienne.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539552" y="4653136"/>
            <a:ext cx="820891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Na każdy rok nauki przewidziano 160 pakietów dziennych scenariuszy (uwzględniono dni wolne związane ze świętami, wycieczkami  lub  tzw.  godzinami  dyrektorskimi).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32" name="Grupa 31"/>
          <p:cNvGrpSpPr/>
          <p:nvPr/>
        </p:nvGrpSpPr>
        <p:grpSpPr>
          <a:xfrm>
            <a:off x="2987824" y="1340768"/>
            <a:ext cx="2640905" cy="2955974"/>
            <a:chOff x="2843808" y="1340768"/>
            <a:chExt cx="2640905" cy="2955974"/>
          </a:xfrm>
        </p:grpSpPr>
        <p:sp>
          <p:nvSpPr>
            <p:cNvPr id="26" name="Dowolny kształt 25"/>
            <p:cNvSpPr/>
            <p:nvPr/>
          </p:nvSpPr>
          <p:spPr>
            <a:xfrm>
              <a:off x="2843808" y="1340768"/>
              <a:ext cx="2640905" cy="2955974"/>
            </a:xfrm>
            <a:custGeom>
              <a:avLst/>
              <a:gdLst>
                <a:gd name="connsiteX0" fmla="*/ 2557462 w 6091238"/>
                <a:gd name="connsiteY0" fmla="*/ 240506 h 1947862"/>
                <a:gd name="connsiteX1" fmla="*/ 1900237 w 6091238"/>
                <a:gd name="connsiteY1" fmla="*/ 169069 h 1947862"/>
                <a:gd name="connsiteX2" fmla="*/ 500062 w 6091238"/>
                <a:gd name="connsiteY2" fmla="*/ 226219 h 1947862"/>
                <a:gd name="connsiteX3" fmla="*/ 114300 w 6091238"/>
                <a:gd name="connsiteY3" fmla="*/ 1226344 h 1947862"/>
                <a:gd name="connsiteX4" fmla="*/ 1185862 w 6091238"/>
                <a:gd name="connsiteY4" fmla="*/ 1783556 h 1947862"/>
                <a:gd name="connsiteX5" fmla="*/ 3071812 w 6091238"/>
                <a:gd name="connsiteY5" fmla="*/ 1883569 h 1947862"/>
                <a:gd name="connsiteX6" fmla="*/ 5172075 w 6091238"/>
                <a:gd name="connsiteY6" fmla="*/ 1726406 h 1947862"/>
                <a:gd name="connsiteX7" fmla="*/ 6086475 w 6091238"/>
                <a:gd name="connsiteY7" fmla="*/ 554831 h 1947862"/>
                <a:gd name="connsiteX8" fmla="*/ 5200650 w 6091238"/>
                <a:gd name="connsiteY8" fmla="*/ 69056 h 1947862"/>
                <a:gd name="connsiteX9" fmla="*/ 3186112 w 6091238"/>
                <a:gd name="connsiteY9" fmla="*/ 140494 h 1947862"/>
                <a:gd name="connsiteX10" fmla="*/ 1643062 w 6091238"/>
                <a:gd name="connsiteY10" fmla="*/ 69056 h 1947862"/>
                <a:gd name="connsiteX11" fmla="*/ 728662 w 6091238"/>
                <a:gd name="connsiteY11" fmla="*/ 369094 h 1947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091238" h="1947862">
                  <a:moveTo>
                    <a:pt x="2557462" y="240506"/>
                  </a:moveTo>
                  <a:cubicBezTo>
                    <a:pt x="2400299" y="205978"/>
                    <a:pt x="2243137" y="171450"/>
                    <a:pt x="1900237" y="169069"/>
                  </a:cubicBezTo>
                  <a:cubicBezTo>
                    <a:pt x="1557337" y="166688"/>
                    <a:pt x="797718" y="50007"/>
                    <a:pt x="500062" y="226219"/>
                  </a:cubicBezTo>
                  <a:cubicBezTo>
                    <a:pt x="202406" y="402431"/>
                    <a:pt x="0" y="966788"/>
                    <a:pt x="114300" y="1226344"/>
                  </a:cubicBezTo>
                  <a:cubicBezTo>
                    <a:pt x="228600" y="1485900"/>
                    <a:pt x="692943" y="1674019"/>
                    <a:pt x="1185862" y="1783556"/>
                  </a:cubicBezTo>
                  <a:cubicBezTo>
                    <a:pt x="1678781" y="1893093"/>
                    <a:pt x="2407443" y="1893094"/>
                    <a:pt x="3071812" y="1883569"/>
                  </a:cubicBezTo>
                  <a:cubicBezTo>
                    <a:pt x="3736181" y="1874044"/>
                    <a:pt x="4669631" y="1947862"/>
                    <a:pt x="5172075" y="1726406"/>
                  </a:cubicBezTo>
                  <a:cubicBezTo>
                    <a:pt x="5674519" y="1504950"/>
                    <a:pt x="6081713" y="831056"/>
                    <a:pt x="6086475" y="554831"/>
                  </a:cubicBezTo>
                  <a:cubicBezTo>
                    <a:pt x="6091238" y="278606"/>
                    <a:pt x="5684044" y="138112"/>
                    <a:pt x="5200650" y="69056"/>
                  </a:cubicBezTo>
                  <a:cubicBezTo>
                    <a:pt x="4717256" y="0"/>
                    <a:pt x="3779043" y="140494"/>
                    <a:pt x="3186112" y="140494"/>
                  </a:cubicBezTo>
                  <a:cubicBezTo>
                    <a:pt x="2593181" y="140494"/>
                    <a:pt x="2052637" y="30956"/>
                    <a:pt x="1643062" y="69056"/>
                  </a:cubicBezTo>
                  <a:cubicBezTo>
                    <a:pt x="1233487" y="107156"/>
                    <a:pt x="981074" y="238125"/>
                    <a:pt x="728662" y="369094"/>
                  </a:cubicBezTo>
                </a:path>
              </a:pathLst>
            </a:custGeom>
            <a:ln w="25400"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3272682" y="1700808"/>
              <a:ext cx="20914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accent2"/>
                  </a:solidFill>
                  <a:latin typeface="KG Ten Thousand Reasons Alt" pitchFamily="2" charset="-18"/>
                </a:rPr>
                <a:t>Pakiety dzienne</a:t>
              </a:r>
              <a:endParaRPr lang="pl-PL" dirty="0">
                <a:solidFill>
                  <a:schemeClr val="accent2"/>
                </a:solidFill>
              </a:endParaRPr>
            </a:p>
          </p:txBody>
        </p:sp>
        <p:pic>
          <p:nvPicPr>
            <p:cNvPr id="28" name="Picture 3" descr="C:\Users\Monika\Desktop\prezentacja\karty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0411156">
              <a:off x="3215269" y="2210881"/>
              <a:ext cx="1154848" cy="1543686"/>
            </a:xfrm>
            <a:prstGeom prst="rect">
              <a:avLst/>
            </a:prstGeom>
            <a:noFill/>
          </p:spPr>
        </p:pic>
        <p:pic>
          <p:nvPicPr>
            <p:cNvPr id="29" name="Picture 3" descr="C:\Users\Monika\Desktop\prezentacja\scenar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80821">
              <a:off x="3705299" y="2180419"/>
              <a:ext cx="1237396" cy="1751696"/>
            </a:xfrm>
            <a:prstGeom prst="rect">
              <a:avLst/>
            </a:prstGeom>
            <a:noFill/>
          </p:spPr>
        </p:pic>
      </p:grpSp>
      <p:grpSp>
        <p:nvGrpSpPr>
          <p:cNvPr id="33" name="Grupa 32"/>
          <p:cNvGrpSpPr/>
          <p:nvPr/>
        </p:nvGrpSpPr>
        <p:grpSpPr>
          <a:xfrm>
            <a:off x="899592" y="1340768"/>
            <a:ext cx="2927144" cy="2955974"/>
            <a:chOff x="469337" y="1340768"/>
            <a:chExt cx="2927144" cy="2955974"/>
          </a:xfrm>
        </p:grpSpPr>
        <p:sp>
          <p:nvSpPr>
            <p:cNvPr id="15" name="Dowolny kształt 14"/>
            <p:cNvSpPr/>
            <p:nvPr/>
          </p:nvSpPr>
          <p:spPr>
            <a:xfrm>
              <a:off x="755576" y="1340768"/>
              <a:ext cx="2640905" cy="2955974"/>
            </a:xfrm>
            <a:custGeom>
              <a:avLst/>
              <a:gdLst>
                <a:gd name="connsiteX0" fmla="*/ 2557462 w 6091238"/>
                <a:gd name="connsiteY0" fmla="*/ 240506 h 1947862"/>
                <a:gd name="connsiteX1" fmla="*/ 1900237 w 6091238"/>
                <a:gd name="connsiteY1" fmla="*/ 169069 h 1947862"/>
                <a:gd name="connsiteX2" fmla="*/ 500062 w 6091238"/>
                <a:gd name="connsiteY2" fmla="*/ 226219 h 1947862"/>
                <a:gd name="connsiteX3" fmla="*/ 114300 w 6091238"/>
                <a:gd name="connsiteY3" fmla="*/ 1226344 h 1947862"/>
                <a:gd name="connsiteX4" fmla="*/ 1185862 w 6091238"/>
                <a:gd name="connsiteY4" fmla="*/ 1783556 h 1947862"/>
                <a:gd name="connsiteX5" fmla="*/ 3071812 w 6091238"/>
                <a:gd name="connsiteY5" fmla="*/ 1883569 h 1947862"/>
                <a:gd name="connsiteX6" fmla="*/ 5172075 w 6091238"/>
                <a:gd name="connsiteY6" fmla="*/ 1726406 h 1947862"/>
                <a:gd name="connsiteX7" fmla="*/ 6086475 w 6091238"/>
                <a:gd name="connsiteY7" fmla="*/ 554831 h 1947862"/>
                <a:gd name="connsiteX8" fmla="*/ 5200650 w 6091238"/>
                <a:gd name="connsiteY8" fmla="*/ 69056 h 1947862"/>
                <a:gd name="connsiteX9" fmla="*/ 3186112 w 6091238"/>
                <a:gd name="connsiteY9" fmla="*/ 140494 h 1947862"/>
                <a:gd name="connsiteX10" fmla="*/ 1643062 w 6091238"/>
                <a:gd name="connsiteY10" fmla="*/ 69056 h 1947862"/>
                <a:gd name="connsiteX11" fmla="*/ 728662 w 6091238"/>
                <a:gd name="connsiteY11" fmla="*/ 369094 h 1947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091238" h="1947862">
                  <a:moveTo>
                    <a:pt x="2557462" y="240506"/>
                  </a:moveTo>
                  <a:cubicBezTo>
                    <a:pt x="2400299" y="205978"/>
                    <a:pt x="2243137" y="171450"/>
                    <a:pt x="1900237" y="169069"/>
                  </a:cubicBezTo>
                  <a:cubicBezTo>
                    <a:pt x="1557337" y="166688"/>
                    <a:pt x="797718" y="50007"/>
                    <a:pt x="500062" y="226219"/>
                  </a:cubicBezTo>
                  <a:cubicBezTo>
                    <a:pt x="202406" y="402431"/>
                    <a:pt x="0" y="966788"/>
                    <a:pt x="114300" y="1226344"/>
                  </a:cubicBezTo>
                  <a:cubicBezTo>
                    <a:pt x="228600" y="1485900"/>
                    <a:pt x="692943" y="1674019"/>
                    <a:pt x="1185862" y="1783556"/>
                  </a:cubicBezTo>
                  <a:cubicBezTo>
                    <a:pt x="1678781" y="1893093"/>
                    <a:pt x="2407443" y="1893094"/>
                    <a:pt x="3071812" y="1883569"/>
                  </a:cubicBezTo>
                  <a:cubicBezTo>
                    <a:pt x="3736181" y="1874044"/>
                    <a:pt x="4669631" y="1947862"/>
                    <a:pt x="5172075" y="1726406"/>
                  </a:cubicBezTo>
                  <a:cubicBezTo>
                    <a:pt x="5674519" y="1504950"/>
                    <a:pt x="6081713" y="831056"/>
                    <a:pt x="6086475" y="554831"/>
                  </a:cubicBezTo>
                  <a:cubicBezTo>
                    <a:pt x="6091238" y="278606"/>
                    <a:pt x="5684044" y="138112"/>
                    <a:pt x="5200650" y="69056"/>
                  </a:cubicBezTo>
                  <a:cubicBezTo>
                    <a:pt x="4717256" y="0"/>
                    <a:pt x="3779043" y="140494"/>
                    <a:pt x="3186112" y="140494"/>
                  </a:cubicBezTo>
                  <a:cubicBezTo>
                    <a:pt x="2593181" y="140494"/>
                    <a:pt x="2052637" y="30956"/>
                    <a:pt x="1643062" y="69056"/>
                  </a:cubicBezTo>
                  <a:cubicBezTo>
                    <a:pt x="1233487" y="107156"/>
                    <a:pt x="981074" y="238125"/>
                    <a:pt x="728662" y="369094"/>
                  </a:cubicBezTo>
                </a:path>
              </a:pathLst>
            </a:custGeom>
            <a:ln w="2540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1331640" y="1700808"/>
              <a:ext cx="17393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karty pracy</a:t>
              </a:r>
              <a:endParaRPr lang="pl-PL" dirty="0"/>
            </a:p>
          </p:txBody>
        </p:sp>
        <p:pic>
          <p:nvPicPr>
            <p:cNvPr id="24" name="Picture 2" descr="C:\Users\Monika\Desktop\prezentacja\karty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268909">
              <a:off x="1242673" y="2257435"/>
              <a:ext cx="1168691" cy="1562190"/>
            </a:xfrm>
            <a:prstGeom prst="rect">
              <a:avLst/>
            </a:prstGeom>
            <a:noFill/>
          </p:spPr>
        </p:pic>
        <p:pic>
          <p:nvPicPr>
            <p:cNvPr id="25" name="Picture 3" descr="C:\Users\Monika\Desktop\prezentacja\karty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743341">
              <a:off x="1752832" y="2310775"/>
              <a:ext cx="1154848" cy="1543686"/>
            </a:xfrm>
            <a:prstGeom prst="rect">
              <a:avLst/>
            </a:prstGeom>
            <a:noFill/>
          </p:spPr>
        </p:pic>
        <p:sp>
          <p:nvSpPr>
            <p:cNvPr id="30" name="Prostokąt 29"/>
            <p:cNvSpPr/>
            <p:nvPr/>
          </p:nvSpPr>
          <p:spPr>
            <a:xfrm rot="16789992">
              <a:off x="208528" y="1972516"/>
              <a:ext cx="8909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uczeń</a:t>
              </a:r>
              <a:endParaRPr lang="pl-PL" dirty="0"/>
            </a:p>
          </p:txBody>
        </p:sp>
      </p:grpSp>
      <p:grpSp>
        <p:nvGrpSpPr>
          <p:cNvPr id="34" name="Grupa 33"/>
          <p:cNvGrpSpPr/>
          <p:nvPr/>
        </p:nvGrpSpPr>
        <p:grpSpPr>
          <a:xfrm>
            <a:off x="4860032" y="1340768"/>
            <a:ext cx="2962981" cy="2955974"/>
            <a:chOff x="5076056" y="1340768"/>
            <a:chExt cx="2962981" cy="2955974"/>
          </a:xfrm>
        </p:grpSpPr>
        <p:sp>
          <p:nvSpPr>
            <p:cNvPr id="16" name="Dowolny kształt 15"/>
            <p:cNvSpPr/>
            <p:nvPr/>
          </p:nvSpPr>
          <p:spPr>
            <a:xfrm>
              <a:off x="5076056" y="1340768"/>
              <a:ext cx="2640905" cy="2955974"/>
            </a:xfrm>
            <a:custGeom>
              <a:avLst/>
              <a:gdLst>
                <a:gd name="connsiteX0" fmla="*/ 2557462 w 6091238"/>
                <a:gd name="connsiteY0" fmla="*/ 240506 h 1947862"/>
                <a:gd name="connsiteX1" fmla="*/ 1900237 w 6091238"/>
                <a:gd name="connsiteY1" fmla="*/ 169069 h 1947862"/>
                <a:gd name="connsiteX2" fmla="*/ 500062 w 6091238"/>
                <a:gd name="connsiteY2" fmla="*/ 226219 h 1947862"/>
                <a:gd name="connsiteX3" fmla="*/ 114300 w 6091238"/>
                <a:gd name="connsiteY3" fmla="*/ 1226344 h 1947862"/>
                <a:gd name="connsiteX4" fmla="*/ 1185862 w 6091238"/>
                <a:gd name="connsiteY4" fmla="*/ 1783556 h 1947862"/>
                <a:gd name="connsiteX5" fmla="*/ 3071812 w 6091238"/>
                <a:gd name="connsiteY5" fmla="*/ 1883569 h 1947862"/>
                <a:gd name="connsiteX6" fmla="*/ 5172075 w 6091238"/>
                <a:gd name="connsiteY6" fmla="*/ 1726406 h 1947862"/>
                <a:gd name="connsiteX7" fmla="*/ 6086475 w 6091238"/>
                <a:gd name="connsiteY7" fmla="*/ 554831 h 1947862"/>
                <a:gd name="connsiteX8" fmla="*/ 5200650 w 6091238"/>
                <a:gd name="connsiteY8" fmla="*/ 69056 h 1947862"/>
                <a:gd name="connsiteX9" fmla="*/ 3186112 w 6091238"/>
                <a:gd name="connsiteY9" fmla="*/ 140494 h 1947862"/>
                <a:gd name="connsiteX10" fmla="*/ 1643062 w 6091238"/>
                <a:gd name="connsiteY10" fmla="*/ 69056 h 1947862"/>
                <a:gd name="connsiteX11" fmla="*/ 728662 w 6091238"/>
                <a:gd name="connsiteY11" fmla="*/ 369094 h 1947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091238" h="1947862">
                  <a:moveTo>
                    <a:pt x="2557462" y="240506"/>
                  </a:moveTo>
                  <a:cubicBezTo>
                    <a:pt x="2400299" y="205978"/>
                    <a:pt x="2243137" y="171450"/>
                    <a:pt x="1900237" y="169069"/>
                  </a:cubicBezTo>
                  <a:cubicBezTo>
                    <a:pt x="1557337" y="166688"/>
                    <a:pt x="797718" y="50007"/>
                    <a:pt x="500062" y="226219"/>
                  </a:cubicBezTo>
                  <a:cubicBezTo>
                    <a:pt x="202406" y="402431"/>
                    <a:pt x="0" y="966788"/>
                    <a:pt x="114300" y="1226344"/>
                  </a:cubicBezTo>
                  <a:cubicBezTo>
                    <a:pt x="228600" y="1485900"/>
                    <a:pt x="692943" y="1674019"/>
                    <a:pt x="1185862" y="1783556"/>
                  </a:cubicBezTo>
                  <a:cubicBezTo>
                    <a:pt x="1678781" y="1893093"/>
                    <a:pt x="2407443" y="1893094"/>
                    <a:pt x="3071812" y="1883569"/>
                  </a:cubicBezTo>
                  <a:cubicBezTo>
                    <a:pt x="3736181" y="1874044"/>
                    <a:pt x="4669631" y="1947862"/>
                    <a:pt x="5172075" y="1726406"/>
                  </a:cubicBezTo>
                  <a:cubicBezTo>
                    <a:pt x="5674519" y="1504950"/>
                    <a:pt x="6081713" y="831056"/>
                    <a:pt x="6086475" y="554831"/>
                  </a:cubicBezTo>
                  <a:cubicBezTo>
                    <a:pt x="6091238" y="278606"/>
                    <a:pt x="5684044" y="138112"/>
                    <a:pt x="5200650" y="69056"/>
                  </a:cubicBezTo>
                  <a:cubicBezTo>
                    <a:pt x="4717256" y="0"/>
                    <a:pt x="3779043" y="140494"/>
                    <a:pt x="3186112" y="140494"/>
                  </a:cubicBezTo>
                  <a:cubicBezTo>
                    <a:pt x="2593181" y="140494"/>
                    <a:pt x="2052637" y="30956"/>
                    <a:pt x="1643062" y="69056"/>
                  </a:cubicBezTo>
                  <a:cubicBezTo>
                    <a:pt x="1233487" y="107156"/>
                    <a:pt x="981074" y="238125"/>
                    <a:pt x="728662" y="369094"/>
                  </a:cubicBezTo>
                </a:path>
              </a:pathLst>
            </a:custGeom>
            <a:ln w="2540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5292080" y="1772816"/>
              <a:ext cx="22853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scenariusze lekcji</a:t>
              </a:r>
              <a:endParaRPr lang="pl-PL" dirty="0"/>
            </a:p>
          </p:txBody>
        </p:sp>
        <p:pic>
          <p:nvPicPr>
            <p:cNvPr id="22" name="Picture 2" descr="C:\Users\Monika\Desktop\prezentacja\scenar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21313992">
              <a:off x="5551706" y="2179188"/>
              <a:ext cx="1184895" cy="1677374"/>
            </a:xfrm>
            <a:prstGeom prst="rect">
              <a:avLst/>
            </a:prstGeom>
            <a:noFill/>
          </p:spPr>
        </p:pic>
        <p:pic>
          <p:nvPicPr>
            <p:cNvPr id="23" name="Picture 3" descr="C:\Users\Monika\Desktop\prezentacja\scenar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80821">
              <a:off x="6001504" y="2180420"/>
              <a:ext cx="1237396" cy="1751696"/>
            </a:xfrm>
            <a:prstGeom prst="rect">
              <a:avLst/>
            </a:prstGeom>
            <a:noFill/>
          </p:spPr>
        </p:pic>
        <p:sp>
          <p:nvSpPr>
            <p:cNvPr id="31" name="Prostokąt 30"/>
            <p:cNvSpPr/>
            <p:nvPr/>
          </p:nvSpPr>
          <p:spPr>
            <a:xfrm rot="16789992">
              <a:off x="7124043" y="2778697"/>
              <a:ext cx="14606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nauczyciel</a:t>
              </a:r>
              <a:endParaRPr lang="pl-PL" dirty="0"/>
            </a:p>
          </p:txBody>
        </p:sp>
      </p:grpSp>
      <p:sp>
        <p:nvSpPr>
          <p:cNvPr id="35" name="Dowolny kształt 34"/>
          <p:cNvSpPr/>
          <p:nvPr/>
        </p:nvSpPr>
        <p:spPr>
          <a:xfrm>
            <a:off x="5292080" y="4581128"/>
            <a:ext cx="3600400" cy="576064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8.0481E-7 L 0.20208 -0.005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00" y="-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8.0481E-7 L -0.21701 -0.0055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800"/>
                            </p:stCondLst>
                            <p:childTnLst>
                              <p:par>
                                <p:cTn id="3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611560" y="404664"/>
            <a:ext cx="1825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Każdy pakiet:</a:t>
            </a:r>
          </a:p>
        </p:txBody>
      </p:sp>
      <p:pic>
        <p:nvPicPr>
          <p:cNvPr id="5123" name="Picture 3" descr="C:\Users\Monika\Desktop\marcin\prezentacja\pakiet pow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06961">
            <a:off x="6538607" y="6909110"/>
            <a:ext cx="7562850" cy="611505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7" name="Dowolny kształt 36"/>
          <p:cNvSpPr/>
          <p:nvPr/>
        </p:nvSpPr>
        <p:spPr>
          <a:xfrm rot="20446002">
            <a:off x="3026964" y="2950392"/>
            <a:ext cx="2000954" cy="576663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39" name="Grupa 38"/>
          <p:cNvGrpSpPr/>
          <p:nvPr/>
        </p:nvGrpSpPr>
        <p:grpSpPr>
          <a:xfrm>
            <a:off x="467544" y="980728"/>
            <a:ext cx="5292080" cy="1338828"/>
            <a:chOff x="467544" y="980728"/>
            <a:chExt cx="5292080" cy="1338828"/>
          </a:xfrm>
        </p:grpSpPr>
        <p:sp>
          <p:nvSpPr>
            <p:cNvPr id="34" name="Prostokąt 33"/>
            <p:cNvSpPr/>
            <p:nvPr/>
          </p:nvSpPr>
          <p:spPr>
            <a:xfrm>
              <a:off x="1187624" y="980728"/>
              <a:ext cx="4572000" cy="1338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ma odrębną numerację, wskazującą na jego numer</a:t>
              </a:r>
              <a:b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 kolejności  chronologicznej;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pic>
          <p:nvPicPr>
            <p:cNvPr id="38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1268760"/>
              <a:ext cx="576064" cy="60777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1 -0.25833 C -0.09862 -0.38321 -0.15313 -0.5074 -0.21129 -0.5865 C -0.26927 -0.66559 -0.3632 -0.70838 -0.39237 -0.73196 " pathEditMode="relative" rAng="0" ptsTypes="aaA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0" y="-2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8" presetClass="exit" presetSubtype="12" fill="hold" grpId="1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9237 -0.73196 C -0.29063 -0.63761 -0.19653 -0.55782 -0.12309 -0.43617 C -0.04966 -0.31453 0.0125 -0.09251 0.04809 -0.00209 " pathEditMode="relative" rAng="0" ptsTypes="aaa">
                                      <p:cBhvr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3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7" grpId="0" animBg="1"/>
      <p:bldP spid="37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611560" y="404664"/>
            <a:ext cx="1825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Każdy pakiet:</a:t>
            </a:r>
          </a:p>
        </p:txBody>
      </p:sp>
      <p:grpSp>
        <p:nvGrpSpPr>
          <p:cNvPr id="2" name="Grupa 38"/>
          <p:cNvGrpSpPr/>
          <p:nvPr/>
        </p:nvGrpSpPr>
        <p:grpSpPr>
          <a:xfrm>
            <a:off x="467544" y="980728"/>
            <a:ext cx="5292080" cy="1338828"/>
            <a:chOff x="467544" y="980728"/>
            <a:chExt cx="5292080" cy="1338828"/>
          </a:xfrm>
        </p:grpSpPr>
        <p:sp>
          <p:nvSpPr>
            <p:cNvPr id="34" name="Prostokąt 33"/>
            <p:cNvSpPr/>
            <p:nvPr/>
          </p:nvSpPr>
          <p:spPr>
            <a:xfrm>
              <a:off x="1187624" y="980728"/>
              <a:ext cx="4572000" cy="1338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ma odrębną numerację, wskazującą na jego numer</a:t>
              </a:r>
              <a:b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 kolejności  chronologicznej;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  <p:pic>
          <p:nvPicPr>
            <p:cNvPr id="38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1268760"/>
              <a:ext cx="576064" cy="607774"/>
            </a:xfrm>
            <a:prstGeom prst="rect">
              <a:avLst/>
            </a:prstGeom>
            <a:noFill/>
          </p:spPr>
        </p:pic>
      </p:grpSp>
      <p:grpSp>
        <p:nvGrpSpPr>
          <p:cNvPr id="8" name="Grupa 38"/>
          <p:cNvGrpSpPr/>
          <p:nvPr/>
        </p:nvGrpSpPr>
        <p:grpSpPr>
          <a:xfrm>
            <a:off x="504056" y="2628853"/>
            <a:ext cx="4932040" cy="3416320"/>
            <a:chOff x="467544" y="980728"/>
            <a:chExt cx="4932040" cy="3416320"/>
          </a:xfrm>
        </p:grpSpPr>
        <p:sp>
          <p:nvSpPr>
            <p:cNvPr id="9" name="Prostokąt 8"/>
            <p:cNvSpPr/>
            <p:nvPr/>
          </p:nvSpPr>
          <p:spPr>
            <a:xfrm>
              <a:off x="1187624" y="980728"/>
              <a:ext cx="4211960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jako  plik znajdujący się na stronie  internetowej  w wersji do pobrania ma swoją nazwę, wskazującą  na  numer  klasy</a:t>
              </a:r>
              <a:b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i  numer pakietu (np. nauczyciel 1_1 należy czytać jako scenariusze do  klasy pierwszej, pakiet pierwszy);</a:t>
              </a:r>
            </a:p>
          </p:txBody>
        </p:sp>
        <p:pic>
          <p:nvPicPr>
            <p:cNvPr id="10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1268760"/>
              <a:ext cx="576064" cy="607774"/>
            </a:xfrm>
            <a:prstGeom prst="rect">
              <a:avLst/>
            </a:prstGeom>
            <a:noFill/>
          </p:spPr>
        </p:pic>
      </p:grpSp>
      <p:pic>
        <p:nvPicPr>
          <p:cNvPr id="6146" name="Picture 2" descr="C:\Users\Monika\Desktop\marcin\prezentacja\ikony\fil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573016"/>
            <a:ext cx="749300" cy="901700"/>
          </a:xfrm>
          <a:prstGeom prst="rect">
            <a:avLst/>
          </a:prstGeom>
          <a:noFill/>
        </p:spPr>
      </p:pic>
      <p:grpSp>
        <p:nvGrpSpPr>
          <p:cNvPr id="14" name="Grupa 13"/>
          <p:cNvGrpSpPr/>
          <p:nvPr/>
        </p:nvGrpSpPr>
        <p:grpSpPr>
          <a:xfrm>
            <a:off x="6372200" y="4725144"/>
            <a:ext cx="1368152" cy="1008112"/>
            <a:chOff x="6660232" y="2276872"/>
            <a:chExt cx="1368152" cy="1008112"/>
          </a:xfrm>
        </p:grpSpPr>
        <p:sp>
          <p:nvSpPr>
            <p:cNvPr id="12" name="Chmurka 11"/>
            <p:cNvSpPr/>
            <p:nvPr/>
          </p:nvSpPr>
          <p:spPr>
            <a:xfrm>
              <a:off x="6660232" y="2276872"/>
              <a:ext cx="1368152" cy="100811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6804248" y="2636912"/>
              <a:ext cx="109889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 smtClean="0">
                  <a:latin typeface="KG Ten Thousand Reasons Alt" pitchFamily="2" charset="-18"/>
                </a:rPr>
                <a:t>*.PDF</a:t>
              </a:r>
              <a:endParaRPr lang="pl-PL" sz="2400" b="1" dirty="0"/>
            </a:p>
          </p:txBody>
        </p:sp>
      </p:grpSp>
      <p:grpSp>
        <p:nvGrpSpPr>
          <p:cNvPr id="18" name="Grupa 17"/>
          <p:cNvGrpSpPr/>
          <p:nvPr/>
        </p:nvGrpSpPr>
        <p:grpSpPr>
          <a:xfrm>
            <a:off x="5796136" y="1916832"/>
            <a:ext cx="2664296" cy="1512168"/>
            <a:chOff x="5292080" y="1916832"/>
            <a:chExt cx="2664296" cy="1512168"/>
          </a:xfrm>
        </p:grpSpPr>
        <p:sp>
          <p:nvSpPr>
            <p:cNvPr id="16" name="Chmurka 15"/>
            <p:cNvSpPr/>
            <p:nvPr/>
          </p:nvSpPr>
          <p:spPr>
            <a:xfrm>
              <a:off x="5292080" y="1916832"/>
              <a:ext cx="2664296" cy="1512168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5508104" y="2492896"/>
              <a:ext cx="224311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 smtClean="0">
                  <a:latin typeface="KG Ten Thousand Reasons Alt" pitchFamily="2" charset="-18"/>
                </a:rPr>
                <a:t>Nauczyciel 1_1</a:t>
              </a:r>
              <a:endParaRPr lang="pl-PL" sz="24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611560" y="404664"/>
            <a:ext cx="1825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Każdy pakiet:</a:t>
            </a:r>
          </a:p>
        </p:txBody>
      </p:sp>
      <p:grpSp>
        <p:nvGrpSpPr>
          <p:cNvPr id="2" name="Grupa 38"/>
          <p:cNvGrpSpPr/>
          <p:nvPr/>
        </p:nvGrpSpPr>
        <p:grpSpPr>
          <a:xfrm>
            <a:off x="467544" y="980728"/>
            <a:ext cx="5292080" cy="2169825"/>
            <a:chOff x="467544" y="980728"/>
            <a:chExt cx="5292080" cy="2169825"/>
          </a:xfrm>
        </p:grpSpPr>
        <p:sp>
          <p:nvSpPr>
            <p:cNvPr id="34" name="Prostokąt 33"/>
            <p:cNvSpPr/>
            <p:nvPr/>
          </p:nvSpPr>
          <p:spPr>
            <a:xfrm>
              <a:off x="1187624" y="980728"/>
              <a:ext cx="4572000" cy="21698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jest skorelowany z  odpowiednim pakietem  kart pracy, oznaczonym w analogiczny sposób (np. uczeń 1_1</a:t>
              </a:r>
              <a:b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– karty pracy do klasy pierwszej, pakiet pierwszy);</a:t>
              </a:r>
            </a:p>
          </p:txBody>
        </p:sp>
        <p:pic>
          <p:nvPicPr>
            <p:cNvPr id="38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1268760"/>
              <a:ext cx="576064" cy="607774"/>
            </a:xfrm>
            <a:prstGeom prst="rect">
              <a:avLst/>
            </a:prstGeom>
            <a:noFill/>
          </p:spPr>
        </p:pic>
      </p:grpSp>
      <p:pic>
        <p:nvPicPr>
          <p:cNvPr id="6146" name="Picture 2" descr="C:\Users\Monika\Desktop\marcin\prezentacja\ikony\fil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861048"/>
            <a:ext cx="749300" cy="901700"/>
          </a:xfrm>
          <a:prstGeom prst="rect">
            <a:avLst/>
          </a:prstGeom>
          <a:noFill/>
        </p:spPr>
      </p:pic>
      <p:grpSp>
        <p:nvGrpSpPr>
          <p:cNvPr id="4" name="Grupa 13"/>
          <p:cNvGrpSpPr/>
          <p:nvPr/>
        </p:nvGrpSpPr>
        <p:grpSpPr>
          <a:xfrm>
            <a:off x="6372200" y="5013176"/>
            <a:ext cx="1368152" cy="1008112"/>
            <a:chOff x="6660232" y="2276872"/>
            <a:chExt cx="1368152" cy="1008112"/>
          </a:xfrm>
        </p:grpSpPr>
        <p:sp>
          <p:nvSpPr>
            <p:cNvPr id="12" name="Chmurka 11"/>
            <p:cNvSpPr/>
            <p:nvPr/>
          </p:nvSpPr>
          <p:spPr>
            <a:xfrm>
              <a:off x="6660232" y="2276872"/>
              <a:ext cx="1368152" cy="100811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6804248" y="2636912"/>
              <a:ext cx="109889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 smtClean="0">
                  <a:latin typeface="KG Ten Thousand Reasons Alt" pitchFamily="2" charset="-18"/>
                </a:rPr>
                <a:t>*.PDF</a:t>
              </a:r>
              <a:endParaRPr lang="pl-PL" sz="2400" b="1" dirty="0"/>
            </a:p>
          </p:txBody>
        </p:sp>
      </p:grpSp>
      <p:grpSp>
        <p:nvGrpSpPr>
          <p:cNvPr id="5" name="Grupa 17"/>
          <p:cNvGrpSpPr/>
          <p:nvPr/>
        </p:nvGrpSpPr>
        <p:grpSpPr>
          <a:xfrm>
            <a:off x="5796136" y="2204864"/>
            <a:ext cx="2664296" cy="1512168"/>
            <a:chOff x="5292080" y="1916832"/>
            <a:chExt cx="2664296" cy="1512168"/>
          </a:xfrm>
        </p:grpSpPr>
        <p:sp>
          <p:nvSpPr>
            <p:cNvPr id="16" name="Chmurka 15"/>
            <p:cNvSpPr/>
            <p:nvPr/>
          </p:nvSpPr>
          <p:spPr>
            <a:xfrm>
              <a:off x="5292080" y="1916832"/>
              <a:ext cx="2664296" cy="1512168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5868144" y="2420888"/>
              <a:ext cx="147848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 smtClean="0">
                  <a:latin typeface="KG Ten Thousand Reasons Alt" pitchFamily="2" charset="-18"/>
                </a:rPr>
                <a:t>Uczeń 1_1</a:t>
              </a:r>
              <a:endParaRPr lang="pl-PL" sz="24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611560" y="404664"/>
            <a:ext cx="1825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Każdy pakiet:</a:t>
            </a:r>
          </a:p>
        </p:txBody>
      </p:sp>
      <p:grpSp>
        <p:nvGrpSpPr>
          <p:cNvPr id="18" name="Grupa 17"/>
          <p:cNvGrpSpPr/>
          <p:nvPr/>
        </p:nvGrpSpPr>
        <p:grpSpPr>
          <a:xfrm>
            <a:off x="504056" y="1124744"/>
            <a:ext cx="8172400" cy="1754326"/>
            <a:chOff x="504056" y="1124744"/>
            <a:chExt cx="8172400" cy="1754326"/>
          </a:xfrm>
        </p:grpSpPr>
        <p:sp>
          <p:nvSpPr>
            <p:cNvPr id="9" name="Prostokąt 8"/>
            <p:cNvSpPr/>
            <p:nvPr/>
          </p:nvSpPr>
          <p:spPr>
            <a:xfrm>
              <a:off x="1224136" y="1124744"/>
              <a:ext cx="745232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jest skorelowany z odpowiednimi  pomocami multimedialnymi,  których  tytuły  i  nazwy  plików znajdują się zarówno w paginie górnej  pakietu,  jak  i  w  środkach dydaktycznych  wymienionych  w  scenariuszach. </a:t>
              </a:r>
            </a:p>
          </p:txBody>
        </p:sp>
        <p:pic>
          <p:nvPicPr>
            <p:cNvPr id="10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4056" y="1380832"/>
              <a:ext cx="576064" cy="607774"/>
            </a:xfrm>
            <a:prstGeom prst="rect">
              <a:avLst/>
            </a:prstGeom>
            <a:noFill/>
          </p:spPr>
        </p:pic>
      </p:grpSp>
      <p:pic>
        <p:nvPicPr>
          <p:cNvPr id="15" name="Picture 3" descr="C:\Users\Monika\Desktop\marcin\prezentacja\pakiet pow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029400"/>
            <a:ext cx="7562850" cy="611505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9" name="Dowolny kształt 18"/>
          <p:cNvSpPr/>
          <p:nvPr/>
        </p:nvSpPr>
        <p:spPr>
          <a:xfrm rot="21197469">
            <a:off x="1038492" y="3187643"/>
            <a:ext cx="7126720" cy="2795646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71045E-6 L -0.01198 -0.56082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-2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xit" presetSubtype="12" fill="hold" grpId="1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56082 L 0.00382 -0.0048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2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611560" y="404664"/>
            <a:ext cx="1825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Każdy pakiet:</a:t>
            </a:r>
          </a:p>
        </p:txBody>
      </p:sp>
      <p:grpSp>
        <p:nvGrpSpPr>
          <p:cNvPr id="2" name="Grupa 17"/>
          <p:cNvGrpSpPr/>
          <p:nvPr/>
        </p:nvGrpSpPr>
        <p:grpSpPr>
          <a:xfrm>
            <a:off x="504056" y="1124744"/>
            <a:ext cx="8172400" cy="1338828"/>
            <a:chOff x="504056" y="1124744"/>
            <a:chExt cx="8172400" cy="1338828"/>
          </a:xfrm>
        </p:grpSpPr>
        <p:sp>
          <p:nvSpPr>
            <p:cNvPr id="9" name="Prostokąt 8"/>
            <p:cNvSpPr/>
            <p:nvPr/>
          </p:nvSpPr>
          <p:spPr>
            <a:xfrm>
              <a:off x="1224136" y="1124744"/>
              <a:ext cx="7452320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może  być skorelowany z pomocami  technicznymi opisanymi  w  paginie  górnej  pakietu  oraz  środkach dydaktycznych  wymienionych  w  scenariuszach;</a:t>
              </a:r>
            </a:p>
          </p:txBody>
        </p:sp>
        <p:pic>
          <p:nvPicPr>
            <p:cNvPr id="10" name="Picture 3" descr="C:\Users\Monika\Desktop\marcin\prezentacja\ikony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4056" y="1380832"/>
              <a:ext cx="576064" cy="607774"/>
            </a:xfrm>
            <a:prstGeom prst="rect">
              <a:avLst/>
            </a:prstGeom>
            <a:noFill/>
          </p:spPr>
        </p:pic>
      </p:grpSp>
      <p:sp>
        <p:nvSpPr>
          <p:cNvPr id="11" name="Prostokąt 10"/>
          <p:cNvSpPr/>
          <p:nvPr/>
        </p:nvSpPr>
        <p:spPr>
          <a:xfrm>
            <a:off x="1205880" y="2780928"/>
            <a:ext cx="6750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Pomoce  multimedialne  oraz  pomoce  techniczne znajdą  Państwo na stronach: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820243" y="4755994"/>
            <a:ext cx="4572000" cy="4732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www.matematycznawyspa.pl</a:t>
            </a:r>
            <a:endParaRPr lang="pl-PL" dirty="0">
              <a:solidFill>
                <a:schemeClr val="accent2"/>
              </a:solidFill>
              <a:latin typeface="KG Ten Thousand Reasons Alt" pitchFamily="2" charset="-18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428755" y="4869160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www.scholaris.pl</a:t>
            </a:r>
            <a:endParaRPr lang="pl-PL" dirty="0">
              <a:solidFill>
                <a:schemeClr val="accent2"/>
              </a:solidFill>
            </a:endParaRPr>
          </a:p>
        </p:txBody>
      </p:sp>
      <p:sp>
        <p:nvSpPr>
          <p:cNvPr id="14" name="Łuk 13"/>
          <p:cNvSpPr/>
          <p:nvPr/>
        </p:nvSpPr>
        <p:spPr>
          <a:xfrm>
            <a:off x="3988595" y="4077072"/>
            <a:ext cx="2377514" cy="1395371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Łuk 15"/>
          <p:cNvSpPr/>
          <p:nvPr/>
        </p:nvSpPr>
        <p:spPr>
          <a:xfrm flipH="1">
            <a:off x="2764459" y="4077072"/>
            <a:ext cx="1880592" cy="1331747"/>
          </a:xfrm>
          <a:prstGeom prst="arc">
            <a:avLst>
              <a:gd name="adj1" fmla="val 16200000"/>
              <a:gd name="adj2" fmla="val 20843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1691680" y="260648"/>
            <a:ext cx="5622437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Czy można „</a:t>
            </a:r>
            <a:r>
              <a:rPr lang="pl-PL" sz="2800" dirty="0" err="1" smtClean="0">
                <a:solidFill>
                  <a:schemeClr val="accent3"/>
                </a:solidFill>
                <a:latin typeface="KG Ten Thousand Reasons Alt" pitchFamily="2" charset="-18"/>
              </a:rPr>
              <a:t>rozpakietować</a:t>
            </a: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”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scenariusze?</a:t>
            </a:r>
            <a:endParaRPr lang="pl-PL" sz="2800" dirty="0">
              <a:latin typeface="KG Ten Thousand Reasons Alt" pitchFamily="2" charset="-18"/>
            </a:endParaRPr>
          </a:p>
        </p:txBody>
      </p:sp>
      <p:pic>
        <p:nvPicPr>
          <p:cNvPr id="18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32656"/>
            <a:ext cx="711200" cy="1181100"/>
          </a:xfrm>
          <a:prstGeom prst="rect">
            <a:avLst/>
          </a:prstGeom>
          <a:noFill/>
        </p:spPr>
      </p:pic>
      <p:pic>
        <p:nvPicPr>
          <p:cNvPr id="19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451451">
            <a:off x="575149" y="96426"/>
            <a:ext cx="711200" cy="1181100"/>
          </a:xfrm>
          <a:prstGeom prst="rect">
            <a:avLst/>
          </a:prstGeom>
          <a:noFill/>
        </p:spPr>
      </p:pic>
      <p:pic>
        <p:nvPicPr>
          <p:cNvPr id="20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1438" y="764704"/>
            <a:ext cx="451042" cy="749052"/>
          </a:xfrm>
          <a:prstGeom prst="rect">
            <a:avLst/>
          </a:prstGeom>
          <a:noFill/>
        </p:spPr>
      </p:pic>
      <p:pic>
        <p:nvPicPr>
          <p:cNvPr id="21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6923">
            <a:off x="368852" y="789594"/>
            <a:ext cx="364323" cy="605036"/>
          </a:xfrm>
          <a:prstGeom prst="rect">
            <a:avLst/>
          </a:prstGeom>
          <a:noFill/>
        </p:spPr>
      </p:pic>
      <p:sp>
        <p:nvSpPr>
          <p:cNvPr id="22" name="Prostokąt 21"/>
          <p:cNvSpPr/>
          <p:nvPr/>
        </p:nvSpPr>
        <p:spPr>
          <a:xfrm>
            <a:off x="323528" y="1916832"/>
            <a:ext cx="842493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Pojedynczy pakiet zawiera scenariusze z rodzajów edukacji przewidzianych na dany dzień nauki. Plan lekcji w Państwa szkole może się różnić od planu przyjętego przez autorów, dlatego scenariusze można stosować w dowolnej kolejności. W nielicznych wypadkach, kiedy ważne wydaje się zachowanie określonej kolejności wprowadzania treści, zaznaczono to w scenariuszach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formie uwagi.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1691680" y="260648"/>
            <a:ext cx="5622437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Czy można „</a:t>
            </a:r>
            <a:r>
              <a:rPr lang="pl-PL" sz="2800" dirty="0" err="1" smtClean="0">
                <a:solidFill>
                  <a:schemeClr val="accent3"/>
                </a:solidFill>
                <a:latin typeface="KG Ten Thousand Reasons Alt" pitchFamily="2" charset="-18"/>
              </a:rPr>
              <a:t>rozpakietować</a:t>
            </a: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”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scenariusze?</a:t>
            </a:r>
            <a:endParaRPr lang="pl-PL" sz="2800" dirty="0">
              <a:latin typeface="KG Ten Thousand Reasons Alt" pitchFamily="2" charset="-18"/>
            </a:endParaRPr>
          </a:p>
        </p:txBody>
      </p:sp>
      <p:pic>
        <p:nvPicPr>
          <p:cNvPr id="18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32656"/>
            <a:ext cx="711200" cy="1181100"/>
          </a:xfrm>
          <a:prstGeom prst="rect">
            <a:avLst/>
          </a:prstGeom>
          <a:noFill/>
        </p:spPr>
      </p:pic>
      <p:pic>
        <p:nvPicPr>
          <p:cNvPr id="19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451451">
            <a:off x="575149" y="96426"/>
            <a:ext cx="711200" cy="1181100"/>
          </a:xfrm>
          <a:prstGeom prst="rect">
            <a:avLst/>
          </a:prstGeom>
          <a:noFill/>
        </p:spPr>
      </p:pic>
      <p:pic>
        <p:nvPicPr>
          <p:cNvPr id="20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1438" y="764704"/>
            <a:ext cx="451042" cy="749052"/>
          </a:xfrm>
          <a:prstGeom prst="rect">
            <a:avLst/>
          </a:prstGeom>
          <a:noFill/>
        </p:spPr>
      </p:pic>
      <p:pic>
        <p:nvPicPr>
          <p:cNvPr id="21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6923">
            <a:off x="368852" y="789594"/>
            <a:ext cx="364323" cy="605036"/>
          </a:xfrm>
          <a:prstGeom prst="rect">
            <a:avLst/>
          </a:prstGeom>
          <a:noFill/>
        </p:spPr>
      </p:pic>
      <p:sp>
        <p:nvSpPr>
          <p:cNvPr id="23" name="Prostokąt 22"/>
          <p:cNvSpPr/>
          <p:nvPr/>
        </p:nvSpPr>
        <p:spPr>
          <a:xfrm>
            <a:off x="395536" y="1772816"/>
            <a:ext cx="8424936" cy="3797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scenariuszach szczególny nacisk położono na kształcenie umiejętności matematycznych uczniów. Realizacja scenariuszy umożliwia jednak wdrożenie wszystkich założeń dla każdego rodzaju edukacji przewidzianych w podstawie programowej</a:t>
            </a:r>
            <a:r>
              <a:rPr lang="pl-PL" baseline="30000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. Jest to możliwe dzięki rozszerzeniu treści nauczania z zakresu matematyki, a także włączeniu tych treści do nauczania innych przedmiotów. W ten sposób uczniowie jeszcze bardziej uświadamiają sobie, jak dużo zjawisk i sytuacji życiowych podlega regułom  myślenia  matematycznego. 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395536" y="5733256"/>
            <a:ext cx="8424936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100" baseline="30000" dirty="0" smtClean="0">
                <a:solidFill>
                  <a:schemeClr val="bg1"/>
                </a:solidFill>
                <a:latin typeface="KG Ten Thousand Reasons Alt" pitchFamily="2" charset="-18"/>
              </a:rPr>
              <a:t>2</a:t>
            </a:r>
            <a:r>
              <a:rPr lang="pl-PL" sz="1100" dirty="0" smtClean="0">
                <a:solidFill>
                  <a:schemeClr val="bg1"/>
                </a:solidFill>
                <a:latin typeface="KG Ten Thousand Reasons Alt" pitchFamily="2" charset="-18"/>
              </a:rPr>
              <a:t> Rozporządzenie Ministra Edukacji Narodowej z dnia 30 maja 2014 r. zmieniające Rozporządzenie w sprawie podstawy programowej wychowania przedszkolnego oraz kształcenia ogólnego w poszczególnych typach szkół (</a:t>
            </a:r>
            <a:r>
              <a:rPr lang="pl-PL" sz="1100" dirty="0" err="1" smtClean="0">
                <a:solidFill>
                  <a:schemeClr val="bg1"/>
                </a:solidFill>
                <a:latin typeface="KG Ten Thousand Reasons Alt" pitchFamily="2" charset="-18"/>
              </a:rPr>
              <a:t>DzU</a:t>
            </a:r>
            <a:r>
              <a:rPr lang="pl-PL" sz="1100" dirty="0" smtClean="0">
                <a:solidFill>
                  <a:schemeClr val="bg1"/>
                </a:solidFill>
                <a:latin typeface="KG Ten Thousand Reasons Alt" pitchFamily="2" charset="-18"/>
              </a:rPr>
              <a:t> 2014, poz. 803).</a:t>
            </a:r>
            <a:endParaRPr lang="pl-PL" sz="11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1691680" y="260648"/>
            <a:ext cx="5622437" cy="1331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Czy można „</a:t>
            </a:r>
            <a:r>
              <a:rPr lang="pl-PL" sz="2800" dirty="0" err="1" smtClean="0">
                <a:solidFill>
                  <a:schemeClr val="accent3"/>
                </a:solidFill>
                <a:latin typeface="KG Ten Thousand Reasons Alt" pitchFamily="2" charset="-18"/>
              </a:rPr>
              <a:t>rozpakietować</a:t>
            </a: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”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accent3"/>
                </a:solidFill>
                <a:latin typeface="KG Ten Thousand Reasons Alt" pitchFamily="2" charset="-18"/>
              </a:rPr>
              <a:t>scenariusze?</a:t>
            </a:r>
            <a:endParaRPr lang="pl-PL" sz="2800" dirty="0">
              <a:latin typeface="KG Ten Thousand Reasons Alt" pitchFamily="2" charset="-18"/>
            </a:endParaRPr>
          </a:p>
        </p:txBody>
      </p:sp>
      <p:pic>
        <p:nvPicPr>
          <p:cNvPr id="18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32656"/>
            <a:ext cx="711200" cy="1181100"/>
          </a:xfrm>
          <a:prstGeom prst="rect">
            <a:avLst/>
          </a:prstGeom>
          <a:noFill/>
        </p:spPr>
      </p:pic>
      <p:pic>
        <p:nvPicPr>
          <p:cNvPr id="19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451451">
            <a:off x="575149" y="96426"/>
            <a:ext cx="711200" cy="1181100"/>
          </a:xfrm>
          <a:prstGeom prst="rect">
            <a:avLst/>
          </a:prstGeom>
          <a:noFill/>
        </p:spPr>
      </p:pic>
      <p:pic>
        <p:nvPicPr>
          <p:cNvPr id="20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1438" y="764704"/>
            <a:ext cx="451042" cy="749052"/>
          </a:xfrm>
          <a:prstGeom prst="rect">
            <a:avLst/>
          </a:prstGeom>
          <a:noFill/>
        </p:spPr>
      </p:pic>
      <p:pic>
        <p:nvPicPr>
          <p:cNvPr id="21" name="Picture 2" descr="C:\Users\Monika\Desktop\marcin\prezentacja\ikony\zapytan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6923">
            <a:off x="368852" y="789594"/>
            <a:ext cx="364323" cy="605036"/>
          </a:xfrm>
          <a:prstGeom prst="rect">
            <a:avLst/>
          </a:prstGeom>
          <a:noFill/>
        </p:spPr>
      </p:pic>
      <p:sp>
        <p:nvSpPr>
          <p:cNvPr id="23" name="Prostokąt 22"/>
          <p:cNvSpPr/>
          <p:nvPr/>
        </p:nvSpPr>
        <p:spPr>
          <a:xfrm>
            <a:off x="395536" y="1772816"/>
            <a:ext cx="84249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Chociaż scenariusze zajęć są podzielone na poszczególne rodzaje edukacji, to dzięki grupowaniu ich w pakiety dzienne łatwo mogą Państwo samodzielnie wykorzystywać elementy różnych lekcji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integrowaniu wiedzy uczniów i wdrażać własne pomysły lub sprawdzone sposoby na omówienie danego tematu. Scenariusze stanowią propozycje realizacji danych treści, które można rozbudować, skrócić lub w inny sposób zmodyfikować tak, by dostosować je do potrzeb Państwa i Państwa uczniów. Kręgi tematyczne, na które są podzielone wprowadzane treści, obejmują zazwyczaj  cały tydzień,  a  niekiedy  nawet  dwa  tygodnie.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onika\Desktop\Pulpit\team-472488_1920.jpg"/>
          <p:cNvPicPr>
            <a:picLocks noChangeAspect="1" noChangeArrowheads="1"/>
          </p:cNvPicPr>
          <p:nvPr/>
        </p:nvPicPr>
        <p:blipFill>
          <a:blip r:embed="rId2" cstate="print"/>
          <a:srcRect l="1089" r="106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0" y="4365104"/>
            <a:ext cx="5436096" cy="158417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72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KG Ten Thousand Reasons Alt" pitchFamily="2" charset="-18"/>
              </a:rPr>
              <a:t>Propozycje pracy w grupach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51520" y="260648"/>
            <a:ext cx="856895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 wielu  scenariuszach znajdą Państwo propozycje pracy w grupach lub parach.</a:t>
            </a:r>
          </a:p>
          <a:p>
            <a:pPr>
              <a:lnSpc>
                <a:spcPct val="150000"/>
              </a:lnSpc>
            </a:pPr>
            <a:endParaRPr lang="pl-PL" dirty="0" smtClean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51520" y="4293096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Pracę  w  grupach  proponuje  się  również  w  wielu  projektach  prowadzonych razem  z  uczniami.  Łącznie  podczas  trzech  lat  nauki  sugeruje  się  podjęcie </a:t>
            </a:r>
            <a:r>
              <a:rPr lang="pl-PL" sz="1600" dirty="0" smtClean="0">
                <a:solidFill>
                  <a:schemeClr val="accent2"/>
                </a:solidFill>
                <a:latin typeface="KG Ten Thousand Reasons Alt" pitchFamily="2" charset="-18"/>
              </a:rPr>
              <a:t>sześćdziesięciu</a:t>
            </a: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  projektów  przedmiotowych  lub  interdyscyplinarnych.  Ogólne  propozycje  tychże  projektów  podano  w  scenariuszach,  jednak sugeruje  się,  aby  szczegóły projektów  dostosowali  Państwo  do  potrzeb swoich  podopiecznych.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8194" name="Picture 2" descr="C:\Users\Monika\Desktop\marcin\prezentacja\ikony\grou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771517"/>
            <a:ext cx="956118" cy="956118"/>
          </a:xfrm>
          <a:prstGeom prst="rect">
            <a:avLst/>
          </a:prstGeom>
          <a:noFill/>
        </p:spPr>
      </p:pic>
      <p:pic>
        <p:nvPicPr>
          <p:cNvPr id="7" name="Picture 2" descr="C:\Users\Monika\Desktop\marcin\prezentacja\ikony\grou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5561" y="980728"/>
            <a:ext cx="956118" cy="956118"/>
          </a:xfrm>
          <a:prstGeom prst="rect">
            <a:avLst/>
          </a:prstGeom>
          <a:noFill/>
        </p:spPr>
      </p:pic>
      <p:pic>
        <p:nvPicPr>
          <p:cNvPr id="9" name="Picture 2" descr="C:\Users\Monika\Desktop\marcin\prezentacja\ikony\grou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5521" y="3048946"/>
            <a:ext cx="956118" cy="956118"/>
          </a:xfrm>
          <a:prstGeom prst="rect">
            <a:avLst/>
          </a:prstGeom>
          <a:noFill/>
        </p:spPr>
      </p:pic>
      <p:pic>
        <p:nvPicPr>
          <p:cNvPr id="10" name="Picture 2" descr="C:\Users\Monika\Desktop\marcin\prezentacja\ikony\grou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7262" y="3048946"/>
            <a:ext cx="956118" cy="956118"/>
          </a:xfrm>
          <a:prstGeom prst="rect">
            <a:avLst/>
          </a:prstGeom>
          <a:noFill/>
        </p:spPr>
      </p:pic>
      <p:pic>
        <p:nvPicPr>
          <p:cNvPr id="11" name="Picture 2" descr="C:\Users\Monika\Desktop\marcin\prezentacja\ikony\grou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1330" y="1771517"/>
            <a:ext cx="956118" cy="956118"/>
          </a:xfrm>
          <a:prstGeom prst="rect">
            <a:avLst/>
          </a:prstGeom>
          <a:noFill/>
        </p:spPr>
      </p:pic>
      <p:cxnSp>
        <p:nvCxnSpPr>
          <p:cNvPr id="12" name="Łącznik prosty 11"/>
          <p:cNvCxnSpPr/>
          <p:nvPr/>
        </p:nvCxnSpPr>
        <p:spPr>
          <a:xfrm>
            <a:off x="4342201" y="2014837"/>
            <a:ext cx="0" cy="54747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H="1">
            <a:off x="4403031" y="2440647"/>
            <a:ext cx="547470" cy="18249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 flipH="1" flipV="1">
            <a:off x="4403031" y="2744797"/>
            <a:ext cx="243320" cy="36498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/>
          <p:cNvCxnSpPr/>
          <p:nvPr/>
        </p:nvCxnSpPr>
        <p:spPr>
          <a:xfrm flipV="1">
            <a:off x="3995936" y="2708920"/>
            <a:ext cx="288032" cy="288033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24"/>
          <p:cNvCxnSpPr/>
          <p:nvPr/>
        </p:nvCxnSpPr>
        <p:spPr>
          <a:xfrm>
            <a:off x="3673071" y="2379817"/>
            <a:ext cx="608300" cy="243320"/>
          </a:xfrm>
          <a:prstGeom prst="line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3" descr="C:\Users\Monika\Desktop\marcin\prezentacja\ikony\airplan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92757">
            <a:off x="-1089964" y="3142224"/>
            <a:ext cx="886693" cy="1082789"/>
          </a:xfrm>
          <a:prstGeom prst="rect">
            <a:avLst/>
          </a:prstGeom>
          <a:noFill/>
        </p:spPr>
      </p:pic>
      <p:cxnSp>
        <p:nvCxnSpPr>
          <p:cNvPr id="34" name="Łącznik prosty 33"/>
          <p:cNvCxnSpPr/>
          <p:nvPr/>
        </p:nvCxnSpPr>
        <p:spPr>
          <a:xfrm flipV="1">
            <a:off x="6444208" y="3140968"/>
            <a:ext cx="576064" cy="216024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0.142 L 0.23629 0.00416 C 0.28681 0.03723 0.36215 0.05574 0.4408 0.05574 C 0.53038 0.05574 0.60226 0.03723 0.6526 0.00416 L 0.89358 -0.142 " pathEditMode="relative" rAng="0" ptsTypes="FffFF">
                                      <p:cBhvr>
                                        <p:cTn id="5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0" y="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7504" y="260648"/>
            <a:ext cx="453650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Pracę w grupach można rozwijać</a:t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poprzez włączenie do lekcji korzystania</a:t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w  grupach  z  tabletów,  na  których uczniowie mogą rozwiązywać zadania</a:t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z pomocy multimedialnych zgromadzonych na  stronie  </a:t>
            </a:r>
            <a:r>
              <a:rPr lang="pl-PL" sz="1400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www.matematycznawyspa.pl</a:t>
            </a: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/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W scenariuszach zajęć przewidziano lekcje</a:t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z takim rozwiązaniem, ale mogą Państwo korzystać z niego częściej, o ile będzie taka możliwość. Stąd przy większości lekcji, na których pojawiają się pomoce multimedialne, zapisano, że do ich wykorzystania można stosować też tablety, ale nie opisano tego</a:t>
            </a:r>
            <a:b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w toku zajęć. </a:t>
            </a:r>
          </a:p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Scenariusze lekcji są dostępne w formacie PDF na stronie </a:t>
            </a:r>
            <a:r>
              <a:rPr lang="pl-PL" sz="1400" dirty="0" smtClean="0">
                <a:solidFill>
                  <a:schemeClr val="accent2"/>
                </a:solidFill>
                <a:latin typeface="KG Ten Thousand Reasons Alt" pitchFamily="2" charset="-18"/>
              </a:rPr>
              <a:t>www.matematycznawyspa.pl,</a:t>
            </a:r>
            <a:r>
              <a:rPr lang="pl-PL" sz="1400" dirty="0" smtClean="0">
                <a:solidFill>
                  <a:schemeClr val="bg1"/>
                </a:solidFill>
                <a:latin typeface="KG Ten Thousand Reasons Alt" pitchFamily="2" charset="-18"/>
              </a:rPr>
              <a:t>  w  zakładce  Dla  nauczyciela.</a:t>
            </a:r>
          </a:p>
          <a:p>
            <a:pPr algn="just">
              <a:lnSpc>
                <a:spcPct val="150000"/>
              </a:lnSpc>
            </a:pPr>
            <a:endParaRPr lang="pl-PL" sz="1400" dirty="0" smtClean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9218" name="Picture 2" descr="C:\Users\Monika\Desktop\marcin\prezentacja\ikony\table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20688"/>
            <a:ext cx="4077496" cy="571027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onika\Desktop\marcin\prezentacja\colored-166920_1280.jpg"/>
          <p:cNvPicPr>
            <a:picLocks noChangeAspect="1" noChangeArrowheads="1"/>
          </p:cNvPicPr>
          <p:nvPr/>
        </p:nvPicPr>
        <p:blipFill>
          <a:blip r:embed="rId2" cstate="print"/>
          <a:srcRect l="10696" r="187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0" y="476672"/>
            <a:ext cx="9144000" cy="15841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0" tIns="72000" rIns="360000" bIns="108000" rtlCol="0" anchor="ctr"/>
          <a:lstStyle/>
          <a:p>
            <a:pPr>
              <a:lnSpc>
                <a:spcPct val="150000"/>
              </a:lnSpc>
            </a:pPr>
            <a:r>
              <a:rPr lang="pl-PL" sz="2000" b="1" dirty="0" smtClean="0">
                <a:solidFill>
                  <a:schemeClr val="bg1"/>
                </a:solidFill>
                <a:latin typeface="KG Ten Thousand Reasons Alt" pitchFamily="2" charset="-18"/>
              </a:rPr>
              <a:t>2.2.  Materiały  edukacyjne  dla  ucznia  –  karty  pracy</a:t>
            </a:r>
            <a:endParaRPr lang="pl-PL" sz="20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548680"/>
            <a:ext cx="4392488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Karty pracy </a:t>
            </a:r>
            <a:r>
              <a:rPr lang="pl-PL" sz="1600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sz="1600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sz="1600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 </a:t>
            </a: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– materiały edukacyjne dla ucznia, podobnie jak scenariusze zajęć, są opracowane</a:t>
            </a:r>
            <a:b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w pakietach dziennych. Są one tak pomyślane, by odzwierciedlać rzeczywiste potrzeby edukacyjne, czyli nie wprowadzać zbędnych treści z zakresu edukacji plastycznej, zajęć technicznych, zajęć komputerowych</a:t>
            </a:r>
            <a:b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i wychowania fizycznego. </a:t>
            </a:r>
          </a:p>
          <a:p>
            <a:pPr algn="just">
              <a:lnSpc>
                <a:spcPct val="150000"/>
              </a:lnSpc>
            </a:pPr>
            <a:endParaRPr lang="pl-PL" sz="1600" dirty="0" smtClean="0">
              <a:solidFill>
                <a:schemeClr val="bg1"/>
              </a:solidFill>
              <a:latin typeface="KG Ten Thousand Reasons Alt" pitchFamily="2" charset="-18"/>
            </a:endParaRPr>
          </a:p>
          <a:p>
            <a:pPr algn="just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Zakłada się, że na tychże zajęciach najważniejszym zadaniem uczniów jest nauka przez praktykę.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6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r="66976"/>
          <a:stretch>
            <a:fillRect/>
          </a:stretch>
        </p:blipFill>
        <p:spPr bwMode="auto">
          <a:xfrm>
            <a:off x="9756576" y="908720"/>
            <a:ext cx="2729307" cy="3581082"/>
          </a:xfrm>
          <a:prstGeom prst="rect">
            <a:avLst/>
          </a:prstGeom>
          <a:noFill/>
        </p:spPr>
      </p:pic>
      <p:pic>
        <p:nvPicPr>
          <p:cNvPr id="7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l="33024" r="33202"/>
          <a:stretch>
            <a:fillRect/>
          </a:stretch>
        </p:blipFill>
        <p:spPr bwMode="auto">
          <a:xfrm>
            <a:off x="10332640" y="548680"/>
            <a:ext cx="2791337" cy="3581082"/>
          </a:xfrm>
          <a:prstGeom prst="rect">
            <a:avLst/>
          </a:prstGeom>
          <a:noFill/>
        </p:spPr>
      </p:pic>
      <p:pic>
        <p:nvPicPr>
          <p:cNvPr id="8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l="66798" r="-572"/>
          <a:stretch>
            <a:fillRect/>
          </a:stretch>
        </p:blipFill>
        <p:spPr bwMode="auto">
          <a:xfrm>
            <a:off x="11052720" y="188640"/>
            <a:ext cx="2735209" cy="3509074"/>
          </a:xfrm>
          <a:prstGeom prst="rect">
            <a:avLst/>
          </a:prstGeom>
          <a:noFill/>
        </p:spPr>
      </p:pic>
      <p:sp>
        <p:nvSpPr>
          <p:cNvPr id="9" name="Dowolny kształt 8"/>
          <p:cNvSpPr/>
          <p:nvPr/>
        </p:nvSpPr>
        <p:spPr>
          <a:xfrm>
            <a:off x="899592" y="6093296"/>
            <a:ext cx="2376264" cy="144016"/>
          </a:xfrm>
          <a:custGeom>
            <a:avLst/>
            <a:gdLst>
              <a:gd name="connsiteX0" fmla="*/ 0 w 2769705"/>
              <a:gd name="connsiteY0" fmla="*/ 15461 h 110435"/>
              <a:gd name="connsiteX1" fmla="*/ 172279 w 2769705"/>
              <a:gd name="connsiteY1" fmla="*/ 15461 h 110435"/>
              <a:gd name="connsiteX2" fmla="*/ 821635 w 2769705"/>
              <a:gd name="connsiteY2" fmla="*/ 108226 h 110435"/>
              <a:gd name="connsiteX3" fmla="*/ 1775792 w 2769705"/>
              <a:gd name="connsiteY3" fmla="*/ 28713 h 110435"/>
              <a:gd name="connsiteX4" fmla="*/ 2769705 w 2769705"/>
              <a:gd name="connsiteY4" fmla="*/ 68470 h 110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69705" h="110435">
                <a:moveTo>
                  <a:pt x="0" y="15461"/>
                </a:moveTo>
                <a:cubicBezTo>
                  <a:pt x="17670" y="7730"/>
                  <a:pt x="35340" y="0"/>
                  <a:pt x="172279" y="15461"/>
                </a:cubicBezTo>
                <a:cubicBezTo>
                  <a:pt x="309218" y="30922"/>
                  <a:pt x="554383" y="106017"/>
                  <a:pt x="821635" y="108226"/>
                </a:cubicBezTo>
                <a:cubicBezTo>
                  <a:pt x="1088887" y="110435"/>
                  <a:pt x="1451114" y="35339"/>
                  <a:pt x="1775792" y="28713"/>
                </a:cubicBezTo>
                <a:cubicBezTo>
                  <a:pt x="2100470" y="22087"/>
                  <a:pt x="2568714" y="88348"/>
                  <a:pt x="2769705" y="68470"/>
                </a:cubicBezTo>
              </a:path>
            </a:pathLst>
          </a:custGeom>
          <a:ln w="34925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463 C -0.05521 -0.00832 -0.10226 -0.02358 -0.1875 0.00463 C -0.27275 0.03284 -0.44427 0.139 -0.51181 0.17438 " pathEditMode="relative" rAng="0" ptsTypes="a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20074E-6 C -0.09722 -0.01041 -0.17761 -0.02868 -0.26771 -0.01041 C -0.35781 0.00786 -0.48368 0.08418 -0.54063 0.10915 " pathEditMode="relative" rAng="0" ptsTypes="aaa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00" y="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23034E-6 C -0.10382 -0.01226 -0.19184 -0.03122 -0.28351 -0.02104 C -0.37517 -0.01087 -0.4941 0.04371 -0.54948 0.06059 " pathEditMode="relative" rAng="0" ptsTypes="aaa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00" y="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2267744" y="467380"/>
            <a:ext cx="50256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dirty="0" smtClean="0">
                <a:solidFill>
                  <a:schemeClr val="accent6"/>
                </a:solidFill>
                <a:latin typeface="KG Ten Thousand Reasons Alt" pitchFamily="2" charset="-18"/>
              </a:rPr>
              <a:t>Zgodność z podstawą programową</a:t>
            </a:r>
            <a:endParaRPr lang="pl-PL" sz="2000" dirty="0">
              <a:solidFill>
                <a:schemeClr val="accent6"/>
              </a:solidFill>
              <a:latin typeface="KG Ten Thousand Reasons Alt" pitchFamily="2" charset="-18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95536" y="1124744"/>
            <a:ext cx="84249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kartach pracy </a:t>
            </a: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 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zadania zostały tak dobrane, aby dzieci nabyły wiedzę i umiejętności zapisane w podstawie programowej z uwzględnieniem jej aktualnych zmian, a także zrealizowały cele Projektu, w tym przede wszystkim – kształcenie  umiejętności  matematycznych.</a:t>
            </a:r>
          </a:p>
          <a:p>
            <a:pPr algn="just">
              <a:lnSpc>
                <a:spcPct val="150000"/>
              </a:lnSpc>
            </a:pPr>
            <a:endParaRPr lang="pl-PL" dirty="0" smtClean="0">
              <a:solidFill>
                <a:schemeClr val="bg1"/>
              </a:solidFill>
              <a:latin typeface="KG Ten Thousand Reasons Alt" pitchFamily="2" charset="-18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Ponadto dołożono starań, aby zadania odzwierciedlały potrzeby </a:t>
            </a:r>
            <a:r>
              <a:rPr lang="pl-PL" dirty="0" err="1" smtClean="0">
                <a:solidFill>
                  <a:schemeClr val="bg1"/>
                </a:solidFill>
                <a:latin typeface="KG Ten Thousand Reasons Alt" pitchFamily="2" charset="-18"/>
              </a:rPr>
              <a:t>sześcio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- i siedmiolatków, a także uczniów z problemami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nauce, uczniów o przeciętnych zdolnościach i uczniów uzdolnionych.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a 17"/>
          <p:cNvGrpSpPr/>
          <p:nvPr/>
        </p:nvGrpSpPr>
        <p:grpSpPr>
          <a:xfrm>
            <a:off x="2771800" y="7029400"/>
            <a:ext cx="3744420" cy="2448272"/>
            <a:chOff x="395532" y="476672"/>
            <a:chExt cx="3744420" cy="2448272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" name="Chmurka 6"/>
            <p:cNvSpPr/>
            <p:nvPr/>
          </p:nvSpPr>
          <p:spPr>
            <a:xfrm>
              <a:off x="395532" y="476672"/>
              <a:ext cx="3744420" cy="244827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" name="Prostokąt 7"/>
            <p:cNvSpPr/>
            <p:nvPr/>
          </p:nvSpPr>
          <p:spPr>
            <a:xfrm>
              <a:off x="1043608" y="836712"/>
              <a:ext cx="2592289" cy="1708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Dostosowane do wieku odbiorcy, mają bogatą szatę graficzną, dzięki czemu dzieci chętnie się</a:t>
              </a:r>
              <a:br>
                <a:rPr lang="pl-PL" sz="1400" dirty="0" smtClean="0">
                  <a:latin typeface="KG Ten Thousand Reasons Alt" pitchFamily="2" charset="-18"/>
                </a:rPr>
              </a:br>
              <a:r>
                <a:rPr lang="pl-PL" sz="1400" dirty="0" smtClean="0">
                  <a:latin typeface="KG Ten Thousand Reasons Alt" pitchFamily="2" charset="-18"/>
                </a:rPr>
                <a:t>z nich uczą.</a:t>
              </a:r>
              <a:endParaRPr lang="pl-PL" sz="1400" b="1" dirty="0">
                <a:latin typeface="KG Ten Thousand Reasons Alt" pitchFamily="2" charset="-18"/>
              </a:endParaRPr>
            </a:p>
          </p:txBody>
        </p:sp>
      </p:grpSp>
      <p:grpSp>
        <p:nvGrpSpPr>
          <p:cNvPr id="19" name="Grupa 18"/>
          <p:cNvGrpSpPr/>
          <p:nvPr/>
        </p:nvGrpSpPr>
        <p:grpSpPr>
          <a:xfrm>
            <a:off x="-1044624" y="6858000"/>
            <a:ext cx="3934669" cy="2658216"/>
            <a:chOff x="4872939" y="208058"/>
            <a:chExt cx="3934669" cy="265821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Chmurka 8"/>
            <p:cNvSpPr/>
            <p:nvPr/>
          </p:nvSpPr>
          <p:spPr>
            <a:xfrm rot="450736">
              <a:off x="4872939" y="208058"/>
              <a:ext cx="3934669" cy="2658216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5436096" y="836712"/>
              <a:ext cx="324036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Zawierają zróżnicowane zadania, dzięki czemu uczniowie nie są znudzeni wykonywaniem monotonnych czynności.</a:t>
              </a:r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6876256" y="8901608"/>
            <a:ext cx="4058643" cy="2669768"/>
            <a:chOff x="693739" y="3485595"/>
            <a:chExt cx="4058643" cy="2669768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" name="Chmurka 12"/>
            <p:cNvSpPr/>
            <p:nvPr/>
          </p:nvSpPr>
          <p:spPr>
            <a:xfrm rot="21377240">
              <a:off x="693739" y="3485595"/>
              <a:ext cx="4058643" cy="2669768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1259632" y="3933056"/>
              <a:ext cx="3024336" cy="1708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Kształcą niezbędne uczniom umiejętności  (w klasie pierwszej duży nacisk został położony na sprawność grafomotoryczną uczniów).</a:t>
              </a:r>
            </a:p>
          </p:txBody>
        </p:sp>
      </p:grpSp>
      <p:grpSp>
        <p:nvGrpSpPr>
          <p:cNvPr id="21" name="Grupa 20"/>
          <p:cNvGrpSpPr/>
          <p:nvPr/>
        </p:nvGrpSpPr>
        <p:grpSpPr>
          <a:xfrm>
            <a:off x="5436096" y="7087475"/>
            <a:ext cx="3522698" cy="2246181"/>
            <a:chOff x="5086162" y="3612703"/>
            <a:chExt cx="3522698" cy="2246181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5" name="Chmurka 14"/>
            <p:cNvSpPr/>
            <p:nvPr/>
          </p:nvSpPr>
          <p:spPr>
            <a:xfrm rot="21377240">
              <a:off x="5086162" y="3612703"/>
              <a:ext cx="3522698" cy="2246181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5724128" y="4005064"/>
              <a:ext cx="2592289" cy="1358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Uczą samodzielnego myślenia – wiele zadań można rozwiązać na kilka sposobów.</a:t>
              </a:r>
              <a:endParaRPr lang="pl-PL" sz="1400" dirty="0">
                <a:latin typeface="KG Ten Thousand Reasons Alt" pitchFamily="2" charset="-18"/>
              </a:endParaRPr>
            </a:p>
          </p:txBody>
        </p:sp>
      </p:grpSp>
      <p:sp>
        <p:nvSpPr>
          <p:cNvPr id="17" name="Prostokąt 16"/>
          <p:cNvSpPr/>
          <p:nvPr/>
        </p:nvSpPr>
        <p:spPr>
          <a:xfrm>
            <a:off x="3779912" y="2843644"/>
            <a:ext cx="1723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bg1"/>
                </a:solidFill>
                <a:latin typeface="KG Ten Thousand Reasons Alt" pitchFamily="2" charset="-18"/>
              </a:rPr>
              <a:t>Karty pracy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11266" name="Picture 2" descr="C:\Users\Monika\Desktop\Pulpit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6858000"/>
            <a:ext cx="6264696" cy="6573658"/>
          </a:xfrm>
          <a:prstGeom prst="rect">
            <a:avLst/>
          </a:prstGeom>
          <a:noFill/>
          <a:effectLst>
            <a:outerShdw blurRad="50800" dist="38100" dir="5400000" sx="103000" sy="103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07308E-6 C 0.01111 -0.30157 0.01354 -0.58742 -0.03142 -0.75532 C -0.07639 -0.92322 -0.22048 -0.9549 -0.27014 -1.0074 " pathEditMode="relative" rAng="0" ptsTypes="aaa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00" y="-50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3 0.20999 C 0.01337 0.08557 0.03298 -0.37188 -0.01146 -0.53677 C -0.05591 -0.70167 -0.19879 -0.72849 -0.24809 -0.77891 " pathEditMode="relative" rAng="0" ptsTypes="aaa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0" y="-4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809 -0.77891 C -0.16354 -0.76064 -0.07882 -0.74237 -0.11424 -0.62165 C -0.14966 -0.50093 -0.30521 -0.27799 -0.46077 -0.05504 " pathEditMode="relative" ptsTypes="aaA">
                                      <p:cBhvr>
                                        <p:cTn id="1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30157E-6 C 0.07413 -0.11194 0.13351 -0.22433 0.16545 -0.30412 C 0.19739 -0.38391 0.18628 -0.44196 0.19184 -0.47827 " pathEditMode="relative" rAng="0" ptsTypes="aaa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0" y="-23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4722 0.17576 C -0.504 0.11471 -0.33785 -0.08534 -0.28837 -0.1901 C -0.23889 -0.29487 -0.25851 -0.39801 -0.2507 -0.45259 " pathEditMode="relative" rAng="0" ptsTypes="aaa">
                                      <p:cBhvr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-3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913 -0.44311 C -0.21893 -0.37581 -0.17413 -0.10338 -0.06945 -0.03955 C 0.03524 0.02428 0.21198 0.00856 0.37934 -0.06036 " pathEditMode="relative" rAng="0" ptsTypes="aaa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0" y="2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-0.01572 C -0.01181 -0.10684 -0.02795 -0.40263 -0.03611 -0.56197 C -0.04427 -0.72132 -0.05226 -0.88667 -0.0566 -0.97224 " pathEditMode="relative" rAng="0" ptsTypes="aaa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478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087 -0.01642 C 0.33055 -0.11217 0.25521 -0.4519 0.22916 -0.59158 C 0.20312 -0.73127 0.20156 -0.79949 0.19427 -0.8543 " pathEditMode="relative" rAng="0" ptsTypes="aaa">
                                      <p:cBhvr>
                                        <p:cTn id="2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00" y="-4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427 -0.8543 C 0.19809 -0.69519 0.20208 -0.53585 0.22569 -0.4031 C 0.2493 -0.27035 0.32153 -0.11309 0.33594 -0.05712 " pathEditMode="relative" rAng="0" ptsTypes="aaA">
                                      <p:cBhvr>
                                        <p:cTn id="2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0" y="3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4089E-6 C -0.05312 -0.13575 -0.09618 -0.26179 -0.13385 -0.3883 C -0.17152 -0.5148 -0.20677 -0.68201 -0.22604 -0.75948 " pathEditMode="relative" rAng="0" ptsTypes="aaa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0" y="-380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698 0.20721 C 0.40521 0.14015 0.2875 -0.0969 0.24653 -0.19589 C 0.20555 -0.29487 0.20295 -0.34713 0.19149 -0.38691 " pathEditMode="relative" rAng="0" ptsTypes="aaa">
                                      <p:cBhvr>
                                        <p:cTn id="3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00" y="-2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149 -0.38691 C 0.1875 -0.30134 0.18368 -0.21554 0.20729 -0.13506 C 0.2309 -0.05458 0.31371 0.05735 0.33333 0.09574 " pathEditMode="relative" rAng="0" ptsTypes="aaA">
                                      <p:cBhvr>
                                        <p:cTn id="3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0" y="2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627784" y="1827415"/>
            <a:ext cx="3832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KG Ten Thousand Reasons Alt" pitchFamily="2" charset="-18"/>
              </a:rPr>
              <a:t>Zadanie szczególne</a:t>
            </a:r>
            <a:endParaRPr lang="pl-PL" sz="28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476672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Niektóre  zadania znajdujące się w kartach pracy są zaznaczone w  inny,  szczególny  sposób.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7" name="Łuk 6"/>
          <p:cNvSpPr/>
          <p:nvPr/>
        </p:nvSpPr>
        <p:spPr>
          <a:xfrm>
            <a:off x="4139952" y="2627620"/>
            <a:ext cx="3312368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4427984" y="2699628"/>
            <a:ext cx="0" cy="936104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Łuk 8"/>
          <p:cNvSpPr/>
          <p:nvPr/>
        </p:nvSpPr>
        <p:spPr>
          <a:xfrm flipH="1">
            <a:off x="1475656" y="2627620"/>
            <a:ext cx="3466379" cy="2304256"/>
          </a:xfrm>
          <a:prstGeom prst="arc">
            <a:avLst>
              <a:gd name="adj1" fmla="val 16200000"/>
              <a:gd name="adj2" fmla="val 91938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0" name="Grupa 19"/>
          <p:cNvGrpSpPr/>
          <p:nvPr/>
        </p:nvGrpSpPr>
        <p:grpSpPr>
          <a:xfrm>
            <a:off x="539552" y="3889285"/>
            <a:ext cx="1938544" cy="2204011"/>
            <a:chOff x="539552" y="3889285"/>
            <a:chExt cx="1938544" cy="2204011"/>
          </a:xfrm>
        </p:grpSpPr>
        <p:sp>
          <p:nvSpPr>
            <p:cNvPr id="6" name="Elipsa 5"/>
            <p:cNvSpPr/>
            <p:nvPr/>
          </p:nvSpPr>
          <p:spPr>
            <a:xfrm>
              <a:off x="611560" y="3923764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3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r="84745"/>
            <a:stretch>
              <a:fillRect/>
            </a:stretch>
          </p:blipFill>
          <p:spPr bwMode="auto">
            <a:xfrm>
              <a:off x="1259632" y="3889285"/>
              <a:ext cx="720080" cy="1690663"/>
            </a:xfrm>
            <a:prstGeom prst="rect">
              <a:avLst/>
            </a:prstGeom>
            <a:noFill/>
          </p:spPr>
        </p:pic>
        <p:sp>
          <p:nvSpPr>
            <p:cNvPr id="16" name="Prostokąt 15"/>
            <p:cNvSpPr/>
            <p:nvPr/>
          </p:nvSpPr>
          <p:spPr>
            <a:xfrm>
              <a:off x="539552" y="5723964"/>
              <a:ext cx="19385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Mądra główka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grpSp>
        <p:nvGrpSpPr>
          <p:cNvPr id="21" name="Grupa 20"/>
          <p:cNvGrpSpPr/>
          <p:nvPr/>
        </p:nvGrpSpPr>
        <p:grpSpPr>
          <a:xfrm>
            <a:off x="3347864" y="3707740"/>
            <a:ext cx="2296270" cy="2169532"/>
            <a:chOff x="3347864" y="3707740"/>
            <a:chExt cx="2296270" cy="2169532"/>
          </a:xfrm>
        </p:grpSpPr>
        <p:sp>
          <p:nvSpPr>
            <p:cNvPr id="11" name="Elipsa 10"/>
            <p:cNvSpPr/>
            <p:nvPr/>
          </p:nvSpPr>
          <p:spPr>
            <a:xfrm>
              <a:off x="3563888" y="3707740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4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l="24408" r="40506"/>
            <a:stretch>
              <a:fillRect/>
            </a:stretch>
          </p:blipFill>
          <p:spPr bwMode="auto">
            <a:xfrm>
              <a:off x="3851920" y="3923764"/>
              <a:ext cx="1296144" cy="1323128"/>
            </a:xfrm>
            <a:prstGeom prst="rect">
              <a:avLst/>
            </a:prstGeom>
            <a:noFill/>
          </p:spPr>
        </p:pic>
        <p:sp>
          <p:nvSpPr>
            <p:cNvPr id="17" name="Prostokąt 16"/>
            <p:cNvSpPr/>
            <p:nvPr/>
          </p:nvSpPr>
          <p:spPr>
            <a:xfrm>
              <a:off x="3347864" y="5507940"/>
              <a:ext cx="22962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Młody naukowiec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grpSp>
        <p:nvGrpSpPr>
          <p:cNvPr id="22" name="Grupa 21"/>
          <p:cNvGrpSpPr/>
          <p:nvPr/>
        </p:nvGrpSpPr>
        <p:grpSpPr>
          <a:xfrm>
            <a:off x="6372200" y="3851756"/>
            <a:ext cx="2506392" cy="2169532"/>
            <a:chOff x="6372200" y="3851756"/>
            <a:chExt cx="2506392" cy="2169532"/>
          </a:xfrm>
        </p:grpSpPr>
        <p:sp>
          <p:nvSpPr>
            <p:cNvPr id="12" name="Elipsa 11"/>
            <p:cNvSpPr/>
            <p:nvPr/>
          </p:nvSpPr>
          <p:spPr>
            <a:xfrm>
              <a:off x="6660232" y="3851756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5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l="65342" r="-4326"/>
            <a:stretch>
              <a:fillRect/>
            </a:stretch>
          </p:blipFill>
          <p:spPr bwMode="auto">
            <a:xfrm>
              <a:off x="6804248" y="4112804"/>
              <a:ext cx="1440160" cy="1323128"/>
            </a:xfrm>
            <a:prstGeom prst="rect">
              <a:avLst/>
            </a:prstGeom>
            <a:noFill/>
          </p:spPr>
        </p:pic>
        <p:sp>
          <p:nvSpPr>
            <p:cNvPr id="18" name="Prostokąt 17"/>
            <p:cNvSpPr/>
            <p:nvPr/>
          </p:nvSpPr>
          <p:spPr>
            <a:xfrm>
              <a:off x="6372200" y="5651956"/>
              <a:ext cx="2506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Razem z rodzicami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sp>
        <p:nvSpPr>
          <p:cNvPr id="19" name="Dowolny kształt 18"/>
          <p:cNvSpPr/>
          <p:nvPr/>
        </p:nvSpPr>
        <p:spPr>
          <a:xfrm>
            <a:off x="2123728" y="1611391"/>
            <a:ext cx="4752528" cy="809497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100"/>
                            </p:stCondLst>
                            <p:childTnLst>
                              <p:par>
                                <p:cTn id="51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6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100"/>
                            </p:stCondLst>
                            <p:childTnLst>
                              <p:par>
                                <p:cTn id="5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600"/>
                            </p:stCondLst>
                            <p:childTnLst>
                              <p:par>
                                <p:cTn id="63" presetID="18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100"/>
                            </p:stCondLst>
                            <p:childTnLst>
                              <p:par>
                                <p:cTn id="67" presetID="18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6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1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 animBg="1"/>
      <p:bldP spid="7" grpId="1" animBg="1"/>
      <p:bldP spid="9" grpId="0" animBg="1"/>
      <p:bldP spid="9" grpId="1" animBg="1"/>
      <p:bldP spid="19" grpId="0" animBg="1"/>
      <p:bldP spid="19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upa 23"/>
          <p:cNvGrpSpPr/>
          <p:nvPr/>
        </p:nvGrpSpPr>
        <p:grpSpPr>
          <a:xfrm>
            <a:off x="827584" y="116632"/>
            <a:ext cx="4968552" cy="1656184"/>
            <a:chOff x="899592" y="188640"/>
            <a:chExt cx="4248472" cy="1656184"/>
          </a:xfrm>
        </p:grpSpPr>
        <p:sp>
          <p:nvSpPr>
            <p:cNvPr id="30" name="Dowolny kształt 29"/>
            <p:cNvSpPr/>
            <p:nvPr/>
          </p:nvSpPr>
          <p:spPr>
            <a:xfrm rot="10800000" flipH="1" flipV="1">
              <a:off x="899592" y="188640"/>
              <a:ext cx="4248472" cy="1656184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1872208 w 8064896"/>
                <a:gd name="connsiteY15" fmla="*/ 2376264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3417329 w 8064896"/>
                <a:gd name="connsiteY15" fmla="*/ 2338358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3417329 w 8064896"/>
                <a:gd name="connsiteY15" fmla="*/ 2475908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3417329 w 8064896"/>
                <a:gd name="connsiteY15" fmla="*/ 2475908 h 3026110"/>
                <a:gd name="connsiteX16" fmla="*/ 827169 w 8064896"/>
                <a:gd name="connsiteY16" fmla="*/ 3026110 h 3026110"/>
                <a:gd name="connsiteX17" fmla="*/ 2733863 w 8064896"/>
                <a:gd name="connsiteY17" fmla="*/ 233835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163660"/>
                <a:gd name="connsiteX1" fmla="*/ 118180 w 8064896"/>
                <a:gd name="connsiteY1" fmla="*/ 118179 h 3163660"/>
                <a:gd name="connsiteX2" fmla="*/ 403490 w 8064896"/>
                <a:gd name="connsiteY2" fmla="*/ 0 h 3163660"/>
                <a:gd name="connsiteX3" fmla="*/ 1344150 w 8064896"/>
                <a:gd name="connsiteY3" fmla="*/ 0 h 3163660"/>
                <a:gd name="connsiteX4" fmla="*/ 1344150 w 8064896"/>
                <a:gd name="connsiteY4" fmla="*/ 0 h 3163660"/>
                <a:gd name="connsiteX5" fmla="*/ 3360374 w 8064896"/>
                <a:gd name="connsiteY5" fmla="*/ 0 h 3163660"/>
                <a:gd name="connsiteX6" fmla="*/ 7661407 w 8064896"/>
                <a:gd name="connsiteY6" fmla="*/ 0 h 3163660"/>
                <a:gd name="connsiteX7" fmla="*/ 7946717 w 8064896"/>
                <a:gd name="connsiteY7" fmla="*/ 118180 h 3163660"/>
                <a:gd name="connsiteX8" fmla="*/ 8064896 w 8064896"/>
                <a:gd name="connsiteY8" fmla="*/ 403490 h 3163660"/>
                <a:gd name="connsiteX9" fmla="*/ 8064896 w 8064896"/>
                <a:gd name="connsiteY9" fmla="*/ 1412185 h 3163660"/>
                <a:gd name="connsiteX10" fmla="*/ 8064896 w 8064896"/>
                <a:gd name="connsiteY10" fmla="*/ 1412185 h 3163660"/>
                <a:gd name="connsiteX11" fmla="*/ 8064896 w 8064896"/>
                <a:gd name="connsiteY11" fmla="*/ 2017407 h 3163660"/>
                <a:gd name="connsiteX12" fmla="*/ 8064896 w 8064896"/>
                <a:gd name="connsiteY12" fmla="*/ 2017399 h 3163660"/>
                <a:gd name="connsiteX13" fmla="*/ 7946717 w 8064896"/>
                <a:gd name="connsiteY13" fmla="*/ 2302709 h 3163660"/>
                <a:gd name="connsiteX14" fmla="*/ 7661407 w 8064896"/>
                <a:gd name="connsiteY14" fmla="*/ 2420888 h 3163660"/>
                <a:gd name="connsiteX15" fmla="*/ 3417329 w 8064896"/>
                <a:gd name="connsiteY15" fmla="*/ 2475908 h 3163660"/>
                <a:gd name="connsiteX16" fmla="*/ 2870556 w 8064896"/>
                <a:gd name="connsiteY16" fmla="*/ 3163660 h 3163660"/>
                <a:gd name="connsiteX17" fmla="*/ 2733863 w 8064896"/>
                <a:gd name="connsiteY17" fmla="*/ 2338358 h 3163660"/>
                <a:gd name="connsiteX18" fmla="*/ 403489 w 8064896"/>
                <a:gd name="connsiteY18" fmla="*/ 2420888 h 3163660"/>
                <a:gd name="connsiteX19" fmla="*/ 118179 w 8064896"/>
                <a:gd name="connsiteY19" fmla="*/ 2302709 h 3163660"/>
                <a:gd name="connsiteX20" fmla="*/ 0 w 8064896"/>
                <a:gd name="connsiteY20" fmla="*/ 2017399 h 3163660"/>
                <a:gd name="connsiteX21" fmla="*/ 0 w 8064896"/>
                <a:gd name="connsiteY21" fmla="*/ 2017407 h 3163660"/>
                <a:gd name="connsiteX22" fmla="*/ 0 w 8064896"/>
                <a:gd name="connsiteY22" fmla="*/ 1412185 h 3163660"/>
                <a:gd name="connsiteX23" fmla="*/ 0 w 8064896"/>
                <a:gd name="connsiteY23" fmla="*/ 1412185 h 3163660"/>
                <a:gd name="connsiteX24" fmla="*/ 0 w 8064896"/>
                <a:gd name="connsiteY24" fmla="*/ 403489 h 3163660"/>
                <a:gd name="connsiteX0" fmla="*/ 0 w 8064896"/>
                <a:gd name="connsiteY0" fmla="*/ 403489 h 3163660"/>
                <a:gd name="connsiteX1" fmla="*/ 118180 w 8064896"/>
                <a:gd name="connsiteY1" fmla="*/ 118179 h 3163660"/>
                <a:gd name="connsiteX2" fmla="*/ 403490 w 8064896"/>
                <a:gd name="connsiteY2" fmla="*/ 0 h 3163660"/>
                <a:gd name="connsiteX3" fmla="*/ 1344150 w 8064896"/>
                <a:gd name="connsiteY3" fmla="*/ 0 h 3163660"/>
                <a:gd name="connsiteX4" fmla="*/ 1344150 w 8064896"/>
                <a:gd name="connsiteY4" fmla="*/ 0 h 3163660"/>
                <a:gd name="connsiteX5" fmla="*/ 3360374 w 8064896"/>
                <a:gd name="connsiteY5" fmla="*/ 0 h 3163660"/>
                <a:gd name="connsiteX6" fmla="*/ 7661407 w 8064896"/>
                <a:gd name="connsiteY6" fmla="*/ 0 h 3163660"/>
                <a:gd name="connsiteX7" fmla="*/ 7946717 w 8064896"/>
                <a:gd name="connsiteY7" fmla="*/ 118180 h 3163660"/>
                <a:gd name="connsiteX8" fmla="*/ 8064896 w 8064896"/>
                <a:gd name="connsiteY8" fmla="*/ 403490 h 3163660"/>
                <a:gd name="connsiteX9" fmla="*/ 8064896 w 8064896"/>
                <a:gd name="connsiteY9" fmla="*/ 1412185 h 3163660"/>
                <a:gd name="connsiteX10" fmla="*/ 8064896 w 8064896"/>
                <a:gd name="connsiteY10" fmla="*/ 1412185 h 3163660"/>
                <a:gd name="connsiteX11" fmla="*/ 8064896 w 8064896"/>
                <a:gd name="connsiteY11" fmla="*/ 2017407 h 3163660"/>
                <a:gd name="connsiteX12" fmla="*/ 8064896 w 8064896"/>
                <a:gd name="connsiteY12" fmla="*/ 2017399 h 3163660"/>
                <a:gd name="connsiteX13" fmla="*/ 7946717 w 8064896"/>
                <a:gd name="connsiteY13" fmla="*/ 2302709 h 3163660"/>
                <a:gd name="connsiteX14" fmla="*/ 7661407 w 8064896"/>
                <a:gd name="connsiteY14" fmla="*/ 2420888 h 3163660"/>
                <a:gd name="connsiteX15" fmla="*/ 3417329 w 8064896"/>
                <a:gd name="connsiteY15" fmla="*/ 2475908 h 3163660"/>
                <a:gd name="connsiteX16" fmla="*/ 2870556 w 8064896"/>
                <a:gd name="connsiteY16" fmla="*/ 3163660 h 3163660"/>
                <a:gd name="connsiteX17" fmla="*/ 3143943 w 8064896"/>
                <a:gd name="connsiteY17" fmla="*/ 2475908 h 3163660"/>
                <a:gd name="connsiteX18" fmla="*/ 403489 w 8064896"/>
                <a:gd name="connsiteY18" fmla="*/ 2420888 h 3163660"/>
                <a:gd name="connsiteX19" fmla="*/ 118179 w 8064896"/>
                <a:gd name="connsiteY19" fmla="*/ 2302709 h 3163660"/>
                <a:gd name="connsiteX20" fmla="*/ 0 w 8064896"/>
                <a:gd name="connsiteY20" fmla="*/ 2017399 h 3163660"/>
                <a:gd name="connsiteX21" fmla="*/ 0 w 8064896"/>
                <a:gd name="connsiteY21" fmla="*/ 2017407 h 3163660"/>
                <a:gd name="connsiteX22" fmla="*/ 0 w 8064896"/>
                <a:gd name="connsiteY22" fmla="*/ 1412185 h 3163660"/>
                <a:gd name="connsiteX23" fmla="*/ 0 w 8064896"/>
                <a:gd name="connsiteY23" fmla="*/ 1412185 h 3163660"/>
                <a:gd name="connsiteX24" fmla="*/ 0 w 8064896"/>
                <a:gd name="connsiteY24" fmla="*/ 403489 h 316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3163660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3417329" y="2475908"/>
                  </a:lnTo>
                  <a:lnTo>
                    <a:pt x="2870556" y="3163660"/>
                  </a:lnTo>
                  <a:lnTo>
                    <a:pt x="3143943" y="247590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165468" y="260649"/>
              <a:ext cx="3716721" cy="1358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Zadania, z których część jest skierowana do wszystkich uczniów, a część – do uczniów szczególnie uzdolnionych.</a:t>
              </a:r>
            </a:p>
          </p:txBody>
        </p:sp>
      </p:grpSp>
      <p:grpSp>
        <p:nvGrpSpPr>
          <p:cNvPr id="3" name="Grupa 33"/>
          <p:cNvGrpSpPr/>
          <p:nvPr/>
        </p:nvGrpSpPr>
        <p:grpSpPr>
          <a:xfrm>
            <a:off x="4283968" y="1556792"/>
            <a:ext cx="4680520" cy="2160240"/>
            <a:chOff x="4283968" y="260648"/>
            <a:chExt cx="4680520" cy="3456384"/>
          </a:xfrm>
        </p:grpSpPr>
        <p:sp>
          <p:nvSpPr>
            <p:cNvPr id="32" name="Dowolny kształt 31"/>
            <p:cNvSpPr/>
            <p:nvPr/>
          </p:nvSpPr>
          <p:spPr>
            <a:xfrm>
              <a:off x="4283968" y="260648"/>
              <a:ext cx="4680520" cy="3456384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116678 w 8064896"/>
                <a:gd name="connsiteY17" fmla="*/ 2439801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744452" y="2723499"/>
                  </a:lnTo>
                  <a:lnTo>
                    <a:pt x="1116678" y="2439801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4572000" y="498013"/>
              <a:ext cx="4104456" cy="31038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W przeważającej mierze do ich rozwiązania potrzebna jest umiejętność logicznego myślenia. Pozostałe zadania to zadania o wyższym stopniu trudności.</a:t>
              </a:r>
              <a:endParaRPr lang="pl-PL" sz="1400" dirty="0">
                <a:latin typeface="KG Ten Thousand Reasons Alt" pitchFamily="2" charset="-18"/>
              </a:endParaRPr>
            </a:p>
          </p:txBody>
        </p:sp>
      </p:grpSp>
      <p:grpSp>
        <p:nvGrpSpPr>
          <p:cNvPr id="16" name="Grupa 19"/>
          <p:cNvGrpSpPr/>
          <p:nvPr/>
        </p:nvGrpSpPr>
        <p:grpSpPr>
          <a:xfrm>
            <a:off x="539552" y="3673261"/>
            <a:ext cx="1938544" cy="2204011"/>
            <a:chOff x="539552" y="3889285"/>
            <a:chExt cx="1938544" cy="2204011"/>
          </a:xfrm>
        </p:grpSpPr>
        <p:sp>
          <p:nvSpPr>
            <p:cNvPr id="19" name="Elipsa 18"/>
            <p:cNvSpPr/>
            <p:nvPr/>
          </p:nvSpPr>
          <p:spPr>
            <a:xfrm>
              <a:off x="611560" y="3923764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2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r="84745"/>
            <a:stretch>
              <a:fillRect/>
            </a:stretch>
          </p:blipFill>
          <p:spPr bwMode="auto">
            <a:xfrm>
              <a:off x="1259632" y="3889285"/>
              <a:ext cx="720080" cy="1690663"/>
            </a:xfrm>
            <a:prstGeom prst="rect">
              <a:avLst/>
            </a:prstGeom>
            <a:noFill/>
          </p:spPr>
        </p:pic>
        <p:sp>
          <p:nvSpPr>
            <p:cNvPr id="23" name="Prostokąt 22"/>
            <p:cNvSpPr/>
            <p:nvPr/>
          </p:nvSpPr>
          <p:spPr>
            <a:xfrm>
              <a:off x="539552" y="5723964"/>
              <a:ext cx="19385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Mądra główka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grpSp>
        <p:nvGrpSpPr>
          <p:cNvPr id="27" name="Grupa 26"/>
          <p:cNvGrpSpPr/>
          <p:nvPr/>
        </p:nvGrpSpPr>
        <p:grpSpPr>
          <a:xfrm>
            <a:off x="251520" y="4077072"/>
            <a:ext cx="7128792" cy="1656184"/>
            <a:chOff x="251520" y="4077072"/>
            <a:chExt cx="7128792" cy="1656184"/>
          </a:xfrm>
        </p:grpSpPr>
        <p:sp>
          <p:nvSpPr>
            <p:cNvPr id="28" name="Dowolny kształt 27"/>
            <p:cNvSpPr/>
            <p:nvPr/>
          </p:nvSpPr>
          <p:spPr>
            <a:xfrm flipV="1">
              <a:off x="251520" y="4077072"/>
              <a:ext cx="7128792" cy="1656184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2352288" y="2723499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5" name="Picture 2" descr="C:\Users\Marcin\Desktop\prezentacje\25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8669" y="4653136"/>
              <a:ext cx="6117587" cy="79330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17391E-6 C 0.01215 -0.03145 0.05104 -0.14292 0.07309 -0.18917 C 0.09514 -0.23543 0.11997 -0.25902 0.13229 -0.27729 " pathEditMode="relative" rAng="0" ptsTypes="aaa">
                                      <p:cBhvr>
                                        <p:cTn id="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4" dur="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upa 32"/>
          <p:cNvGrpSpPr/>
          <p:nvPr/>
        </p:nvGrpSpPr>
        <p:grpSpPr>
          <a:xfrm>
            <a:off x="467544" y="332656"/>
            <a:ext cx="2808312" cy="1440160"/>
            <a:chOff x="467544" y="332656"/>
            <a:chExt cx="2808312" cy="1440160"/>
          </a:xfrm>
        </p:grpSpPr>
        <p:sp>
          <p:nvSpPr>
            <p:cNvPr id="30" name="Dowolny kształt 29"/>
            <p:cNvSpPr/>
            <p:nvPr/>
          </p:nvSpPr>
          <p:spPr>
            <a:xfrm rot="10800000" flipV="1">
              <a:off x="467544" y="332656"/>
              <a:ext cx="2808312" cy="1440160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1872208 w 8064896"/>
                <a:gd name="connsiteY15" fmla="*/ 2376264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3026110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827169" y="3026110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683568" y="404664"/>
              <a:ext cx="2376264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Zadania kształcące umiejętność myślenia naukowego.</a:t>
              </a:r>
            </a:p>
          </p:txBody>
        </p:sp>
      </p:grpSp>
      <p:grpSp>
        <p:nvGrpSpPr>
          <p:cNvPr id="34" name="Grupa 33"/>
          <p:cNvGrpSpPr/>
          <p:nvPr/>
        </p:nvGrpSpPr>
        <p:grpSpPr>
          <a:xfrm>
            <a:off x="4283968" y="260648"/>
            <a:ext cx="4680520" cy="3456384"/>
            <a:chOff x="4283968" y="260648"/>
            <a:chExt cx="4680520" cy="3456384"/>
          </a:xfrm>
        </p:grpSpPr>
        <p:sp>
          <p:nvSpPr>
            <p:cNvPr id="32" name="Dowolny kształt 31"/>
            <p:cNvSpPr/>
            <p:nvPr/>
          </p:nvSpPr>
          <p:spPr>
            <a:xfrm>
              <a:off x="4283968" y="260648"/>
              <a:ext cx="4680520" cy="3456384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116678 w 8064896"/>
                <a:gd name="connsiteY17" fmla="*/ 2439801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744452" y="2723499"/>
                  </a:lnTo>
                  <a:lnTo>
                    <a:pt x="1116678" y="2439801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4572000" y="570453"/>
              <a:ext cx="4104456" cy="23544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Część z nich ma charakter doświadczeń lub obserwacji, część dotyczy wyciągania wniosków, samodzielnego poszukiwania odpowiedzi na pytania, rozwiązywania zadań nietypowych, uczenia dzieci zadawania pytań czy sięgania do różnych źródeł informacji.</a:t>
              </a:r>
              <a:endParaRPr lang="pl-PL" sz="1400" dirty="0">
                <a:latin typeface="KG Ten Thousand Reasons Alt" pitchFamily="2" charset="-18"/>
              </a:endParaRPr>
            </a:p>
          </p:txBody>
        </p:sp>
      </p:grpSp>
      <p:grpSp>
        <p:nvGrpSpPr>
          <p:cNvPr id="14" name="Grupa 13"/>
          <p:cNvGrpSpPr/>
          <p:nvPr/>
        </p:nvGrpSpPr>
        <p:grpSpPr>
          <a:xfrm>
            <a:off x="2123728" y="1916832"/>
            <a:ext cx="2296270" cy="2169532"/>
            <a:chOff x="3347864" y="3707740"/>
            <a:chExt cx="2296270" cy="2169532"/>
          </a:xfrm>
        </p:grpSpPr>
        <p:sp>
          <p:nvSpPr>
            <p:cNvPr id="15" name="Elipsa 14"/>
            <p:cNvSpPr/>
            <p:nvPr/>
          </p:nvSpPr>
          <p:spPr>
            <a:xfrm>
              <a:off x="3563888" y="3707740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7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l="24408" r="40506"/>
            <a:stretch>
              <a:fillRect/>
            </a:stretch>
          </p:blipFill>
          <p:spPr bwMode="auto">
            <a:xfrm>
              <a:off x="3851920" y="3923764"/>
              <a:ext cx="1296144" cy="1323128"/>
            </a:xfrm>
            <a:prstGeom prst="rect">
              <a:avLst/>
            </a:prstGeom>
            <a:noFill/>
          </p:spPr>
        </p:pic>
        <p:sp>
          <p:nvSpPr>
            <p:cNvPr id="18" name="Prostokąt 17"/>
            <p:cNvSpPr/>
            <p:nvPr/>
          </p:nvSpPr>
          <p:spPr>
            <a:xfrm>
              <a:off x="3347864" y="5507940"/>
              <a:ext cx="22962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Młody naukowiec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grpSp>
        <p:nvGrpSpPr>
          <p:cNvPr id="29" name="Grupa 28"/>
          <p:cNvGrpSpPr/>
          <p:nvPr/>
        </p:nvGrpSpPr>
        <p:grpSpPr>
          <a:xfrm>
            <a:off x="251520" y="4077072"/>
            <a:ext cx="7128792" cy="2448272"/>
            <a:chOff x="251520" y="4293096"/>
            <a:chExt cx="7128792" cy="2448272"/>
          </a:xfrm>
        </p:grpSpPr>
        <p:sp>
          <p:nvSpPr>
            <p:cNvPr id="28" name="Dowolny kształt 27"/>
            <p:cNvSpPr/>
            <p:nvPr/>
          </p:nvSpPr>
          <p:spPr>
            <a:xfrm flipV="1">
              <a:off x="251520" y="4293096"/>
              <a:ext cx="7128792" cy="2448272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2352288" y="2723499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6" name="Picture 2" descr="C:\Users\Marcin\Desktop\prezentacje\26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4748142"/>
              <a:ext cx="6625605" cy="17772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5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32"/>
          <p:cNvGrpSpPr/>
          <p:nvPr/>
        </p:nvGrpSpPr>
        <p:grpSpPr>
          <a:xfrm>
            <a:off x="467544" y="332656"/>
            <a:ext cx="2808312" cy="1440160"/>
            <a:chOff x="467544" y="332656"/>
            <a:chExt cx="2808312" cy="1440160"/>
          </a:xfrm>
        </p:grpSpPr>
        <p:sp>
          <p:nvSpPr>
            <p:cNvPr id="30" name="Dowolny kształt 29"/>
            <p:cNvSpPr/>
            <p:nvPr/>
          </p:nvSpPr>
          <p:spPr>
            <a:xfrm rot="10800000" flipV="1">
              <a:off x="467544" y="332656"/>
              <a:ext cx="2808312" cy="1440160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1872208 w 8064896"/>
                <a:gd name="connsiteY15" fmla="*/ 2376264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3026110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827169" y="3026110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683568" y="440522"/>
              <a:ext cx="237626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200" dirty="0" smtClean="0">
                  <a:latin typeface="KG Ten Thousand Reasons Alt" pitchFamily="2" charset="-18"/>
                </a:rPr>
                <a:t>Zadania, które uczniowie mogą wykonać w domu razem z rodzicami.</a:t>
              </a:r>
            </a:p>
          </p:txBody>
        </p:sp>
      </p:grpSp>
      <p:grpSp>
        <p:nvGrpSpPr>
          <p:cNvPr id="3" name="Grupa 33"/>
          <p:cNvGrpSpPr/>
          <p:nvPr/>
        </p:nvGrpSpPr>
        <p:grpSpPr>
          <a:xfrm>
            <a:off x="4283968" y="260648"/>
            <a:ext cx="4680520" cy="3456384"/>
            <a:chOff x="4283968" y="260648"/>
            <a:chExt cx="4680520" cy="3456384"/>
          </a:xfrm>
        </p:grpSpPr>
        <p:sp>
          <p:nvSpPr>
            <p:cNvPr id="32" name="Dowolny kształt 31"/>
            <p:cNvSpPr/>
            <p:nvPr/>
          </p:nvSpPr>
          <p:spPr>
            <a:xfrm>
              <a:off x="4283968" y="260648"/>
              <a:ext cx="4680520" cy="3456384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116678 w 8064896"/>
                <a:gd name="connsiteY17" fmla="*/ 2439801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744452" y="2723499"/>
                  </a:lnTo>
                  <a:lnTo>
                    <a:pt x="1116678" y="2439801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4572000" y="570453"/>
              <a:ext cx="4104456" cy="23544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W części tej wykorzystuje się fakt,</a:t>
              </a:r>
              <a:br>
                <a:rPr lang="pl-PL" sz="1400" dirty="0" smtClean="0">
                  <a:latin typeface="KG Ten Thousand Reasons Alt" pitchFamily="2" charset="-18"/>
                </a:rPr>
              </a:br>
              <a:r>
                <a:rPr lang="pl-PL" sz="1400" dirty="0" smtClean="0">
                  <a:latin typeface="KG Ten Thousand Reasons Alt" pitchFamily="2" charset="-18"/>
                </a:rPr>
                <a:t>iż rodzice kontrolują zadania domowe wykonywane przez uczniów, w związku</a:t>
              </a:r>
              <a:br>
                <a:rPr lang="pl-PL" sz="1400" dirty="0" smtClean="0">
                  <a:latin typeface="KG Ten Thousand Reasons Alt" pitchFamily="2" charset="-18"/>
                </a:rPr>
              </a:br>
              <a:r>
                <a:rPr lang="pl-PL" sz="1400" dirty="0" smtClean="0">
                  <a:latin typeface="KG Ten Thousand Reasons Alt" pitchFamily="2" charset="-18"/>
                </a:rPr>
                <a:t>z czym mogą też w nich w niektórych wypadkach uczestniczyć. Zacieśnia to więź między dziećmi i rodzicami, a także umożliwia dzieciom poszerzenie wiedzy.</a:t>
              </a:r>
              <a:endParaRPr lang="pl-PL" sz="1400" dirty="0">
                <a:latin typeface="KG Ten Thousand Reasons Alt" pitchFamily="2" charset="-18"/>
              </a:endParaRPr>
            </a:p>
          </p:txBody>
        </p:sp>
      </p:grpSp>
      <p:grpSp>
        <p:nvGrpSpPr>
          <p:cNvPr id="16" name="Grupa 15"/>
          <p:cNvGrpSpPr/>
          <p:nvPr/>
        </p:nvGrpSpPr>
        <p:grpSpPr>
          <a:xfrm>
            <a:off x="1907704" y="1844824"/>
            <a:ext cx="2506392" cy="2169532"/>
            <a:chOff x="6372200" y="3851756"/>
            <a:chExt cx="2506392" cy="2169532"/>
          </a:xfrm>
        </p:grpSpPr>
        <p:sp>
          <p:nvSpPr>
            <p:cNvPr id="19" name="Elipsa 18"/>
            <p:cNvSpPr/>
            <p:nvPr/>
          </p:nvSpPr>
          <p:spPr>
            <a:xfrm>
              <a:off x="6660232" y="3851756"/>
              <a:ext cx="1728192" cy="17281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2" name="Picture 2" descr="C:\Users\Marcin\Desktop\prezentacje\24.png"/>
            <p:cNvPicPr>
              <a:picLocks noChangeAspect="1" noChangeArrowheads="1"/>
            </p:cNvPicPr>
            <p:nvPr/>
          </p:nvPicPr>
          <p:blipFill>
            <a:blip r:embed="rId2" cstate="print"/>
            <a:srcRect l="65342" r="-4326"/>
            <a:stretch>
              <a:fillRect/>
            </a:stretch>
          </p:blipFill>
          <p:spPr bwMode="auto">
            <a:xfrm>
              <a:off x="6804248" y="4112804"/>
              <a:ext cx="1440160" cy="1323128"/>
            </a:xfrm>
            <a:prstGeom prst="rect">
              <a:avLst/>
            </a:prstGeom>
            <a:noFill/>
          </p:spPr>
        </p:pic>
        <p:sp>
          <p:nvSpPr>
            <p:cNvPr id="23" name="Prostokąt 22"/>
            <p:cNvSpPr/>
            <p:nvPr/>
          </p:nvSpPr>
          <p:spPr>
            <a:xfrm>
              <a:off x="6372200" y="5651956"/>
              <a:ext cx="2506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Razem z rodzicami</a:t>
              </a:r>
              <a:endParaRPr lang="pl-PL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grpSp>
        <p:nvGrpSpPr>
          <p:cNvPr id="25" name="Grupa 24"/>
          <p:cNvGrpSpPr/>
          <p:nvPr/>
        </p:nvGrpSpPr>
        <p:grpSpPr>
          <a:xfrm>
            <a:off x="251520" y="4077072"/>
            <a:ext cx="8712968" cy="2448272"/>
            <a:chOff x="251520" y="4077072"/>
            <a:chExt cx="8712968" cy="2448272"/>
          </a:xfrm>
        </p:grpSpPr>
        <p:sp>
          <p:nvSpPr>
            <p:cNvPr id="28" name="Dowolny kształt 27"/>
            <p:cNvSpPr/>
            <p:nvPr/>
          </p:nvSpPr>
          <p:spPr>
            <a:xfrm flipV="1">
              <a:off x="251520" y="4077072"/>
              <a:ext cx="8712968" cy="2448272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2352288" y="2723499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24" name="Picture 2" descr="C:\Users\Marcin\Desktop\prezentacje\27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12390" y="4725144"/>
              <a:ext cx="8020050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5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a 17"/>
          <p:cNvGrpSpPr/>
          <p:nvPr/>
        </p:nvGrpSpPr>
        <p:grpSpPr>
          <a:xfrm>
            <a:off x="467544" y="332656"/>
            <a:ext cx="6624736" cy="1584176"/>
            <a:chOff x="467544" y="332656"/>
            <a:chExt cx="6624736" cy="1584176"/>
          </a:xfrm>
        </p:grpSpPr>
        <p:sp>
          <p:nvSpPr>
            <p:cNvPr id="30" name="Dowolny kształt 29"/>
            <p:cNvSpPr/>
            <p:nvPr/>
          </p:nvSpPr>
          <p:spPr>
            <a:xfrm rot="10800000" flipH="1" flipV="1">
              <a:off x="467544" y="332656"/>
              <a:ext cx="6624736" cy="1584176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1872208 w 8064896"/>
                <a:gd name="connsiteY15" fmla="*/ 2376264 h 3026110"/>
                <a:gd name="connsiteX16" fmla="*/ 827169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026110"/>
                <a:gd name="connsiteX1" fmla="*/ 118180 w 8064896"/>
                <a:gd name="connsiteY1" fmla="*/ 118179 h 3026110"/>
                <a:gd name="connsiteX2" fmla="*/ 403490 w 8064896"/>
                <a:gd name="connsiteY2" fmla="*/ 0 h 3026110"/>
                <a:gd name="connsiteX3" fmla="*/ 1344150 w 8064896"/>
                <a:gd name="connsiteY3" fmla="*/ 0 h 3026110"/>
                <a:gd name="connsiteX4" fmla="*/ 1344150 w 8064896"/>
                <a:gd name="connsiteY4" fmla="*/ 0 h 3026110"/>
                <a:gd name="connsiteX5" fmla="*/ 3360374 w 8064896"/>
                <a:gd name="connsiteY5" fmla="*/ 0 h 3026110"/>
                <a:gd name="connsiteX6" fmla="*/ 7661407 w 8064896"/>
                <a:gd name="connsiteY6" fmla="*/ 0 h 3026110"/>
                <a:gd name="connsiteX7" fmla="*/ 7946717 w 8064896"/>
                <a:gd name="connsiteY7" fmla="*/ 118180 h 3026110"/>
                <a:gd name="connsiteX8" fmla="*/ 8064896 w 8064896"/>
                <a:gd name="connsiteY8" fmla="*/ 403490 h 3026110"/>
                <a:gd name="connsiteX9" fmla="*/ 8064896 w 8064896"/>
                <a:gd name="connsiteY9" fmla="*/ 1412185 h 3026110"/>
                <a:gd name="connsiteX10" fmla="*/ 8064896 w 8064896"/>
                <a:gd name="connsiteY10" fmla="*/ 1412185 h 3026110"/>
                <a:gd name="connsiteX11" fmla="*/ 8064896 w 8064896"/>
                <a:gd name="connsiteY11" fmla="*/ 2017407 h 3026110"/>
                <a:gd name="connsiteX12" fmla="*/ 8064896 w 8064896"/>
                <a:gd name="connsiteY12" fmla="*/ 2017399 h 3026110"/>
                <a:gd name="connsiteX13" fmla="*/ 7946717 w 8064896"/>
                <a:gd name="connsiteY13" fmla="*/ 2302709 h 3026110"/>
                <a:gd name="connsiteX14" fmla="*/ 7661407 w 8064896"/>
                <a:gd name="connsiteY14" fmla="*/ 2420888 h 3026110"/>
                <a:gd name="connsiteX15" fmla="*/ 1872208 w 8064896"/>
                <a:gd name="connsiteY15" fmla="*/ 2376264 h 3026110"/>
                <a:gd name="connsiteX16" fmla="*/ 2191548 w 8064896"/>
                <a:gd name="connsiteY16" fmla="*/ 3026110 h 3026110"/>
                <a:gd name="connsiteX17" fmla="*/ 1344150 w 8064896"/>
                <a:gd name="connsiteY17" fmla="*/ 2420888 h 3026110"/>
                <a:gd name="connsiteX18" fmla="*/ 403489 w 8064896"/>
                <a:gd name="connsiteY18" fmla="*/ 2420888 h 3026110"/>
                <a:gd name="connsiteX19" fmla="*/ 118179 w 8064896"/>
                <a:gd name="connsiteY19" fmla="*/ 2302709 h 3026110"/>
                <a:gd name="connsiteX20" fmla="*/ 0 w 8064896"/>
                <a:gd name="connsiteY20" fmla="*/ 2017399 h 3026110"/>
                <a:gd name="connsiteX21" fmla="*/ 0 w 8064896"/>
                <a:gd name="connsiteY21" fmla="*/ 2017407 h 3026110"/>
                <a:gd name="connsiteX22" fmla="*/ 0 w 8064896"/>
                <a:gd name="connsiteY22" fmla="*/ 1412185 h 3026110"/>
                <a:gd name="connsiteX23" fmla="*/ 0 w 8064896"/>
                <a:gd name="connsiteY23" fmla="*/ 1412185 h 3026110"/>
                <a:gd name="connsiteX24" fmla="*/ 0 w 8064896"/>
                <a:gd name="connsiteY24" fmla="*/ 403489 h 3026110"/>
                <a:gd name="connsiteX0" fmla="*/ 0 w 8064896"/>
                <a:gd name="connsiteY0" fmla="*/ 403489 h 3328721"/>
                <a:gd name="connsiteX1" fmla="*/ 118180 w 8064896"/>
                <a:gd name="connsiteY1" fmla="*/ 118179 h 3328721"/>
                <a:gd name="connsiteX2" fmla="*/ 403490 w 8064896"/>
                <a:gd name="connsiteY2" fmla="*/ 0 h 3328721"/>
                <a:gd name="connsiteX3" fmla="*/ 1344150 w 8064896"/>
                <a:gd name="connsiteY3" fmla="*/ 0 h 3328721"/>
                <a:gd name="connsiteX4" fmla="*/ 1344150 w 8064896"/>
                <a:gd name="connsiteY4" fmla="*/ 0 h 3328721"/>
                <a:gd name="connsiteX5" fmla="*/ 3360374 w 8064896"/>
                <a:gd name="connsiteY5" fmla="*/ 0 h 3328721"/>
                <a:gd name="connsiteX6" fmla="*/ 7661407 w 8064896"/>
                <a:gd name="connsiteY6" fmla="*/ 0 h 3328721"/>
                <a:gd name="connsiteX7" fmla="*/ 7946717 w 8064896"/>
                <a:gd name="connsiteY7" fmla="*/ 118180 h 3328721"/>
                <a:gd name="connsiteX8" fmla="*/ 8064896 w 8064896"/>
                <a:gd name="connsiteY8" fmla="*/ 403490 h 3328721"/>
                <a:gd name="connsiteX9" fmla="*/ 8064896 w 8064896"/>
                <a:gd name="connsiteY9" fmla="*/ 1412185 h 3328721"/>
                <a:gd name="connsiteX10" fmla="*/ 8064896 w 8064896"/>
                <a:gd name="connsiteY10" fmla="*/ 1412185 h 3328721"/>
                <a:gd name="connsiteX11" fmla="*/ 8064896 w 8064896"/>
                <a:gd name="connsiteY11" fmla="*/ 2017407 h 3328721"/>
                <a:gd name="connsiteX12" fmla="*/ 8064896 w 8064896"/>
                <a:gd name="connsiteY12" fmla="*/ 2017399 h 3328721"/>
                <a:gd name="connsiteX13" fmla="*/ 7946717 w 8064896"/>
                <a:gd name="connsiteY13" fmla="*/ 2302709 h 3328721"/>
                <a:gd name="connsiteX14" fmla="*/ 7661407 w 8064896"/>
                <a:gd name="connsiteY14" fmla="*/ 2420888 h 3328721"/>
                <a:gd name="connsiteX15" fmla="*/ 1872208 w 8064896"/>
                <a:gd name="connsiteY15" fmla="*/ 2376264 h 3328721"/>
                <a:gd name="connsiteX16" fmla="*/ 2191548 w 8064896"/>
                <a:gd name="connsiteY16" fmla="*/ 3328721 h 3328721"/>
                <a:gd name="connsiteX17" fmla="*/ 1344150 w 8064896"/>
                <a:gd name="connsiteY17" fmla="*/ 2420888 h 3328721"/>
                <a:gd name="connsiteX18" fmla="*/ 403489 w 8064896"/>
                <a:gd name="connsiteY18" fmla="*/ 2420888 h 3328721"/>
                <a:gd name="connsiteX19" fmla="*/ 118179 w 8064896"/>
                <a:gd name="connsiteY19" fmla="*/ 2302709 h 3328721"/>
                <a:gd name="connsiteX20" fmla="*/ 0 w 8064896"/>
                <a:gd name="connsiteY20" fmla="*/ 2017399 h 3328721"/>
                <a:gd name="connsiteX21" fmla="*/ 0 w 8064896"/>
                <a:gd name="connsiteY21" fmla="*/ 2017407 h 3328721"/>
                <a:gd name="connsiteX22" fmla="*/ 0 w 8064896"/>
                <a:gd name="connsiteY22" fmla="*/ 1412185 h 3328721"/>
                <a:gd name="connsiteX23" fmla="*/ 0 w 8064896"/>
                <a:gd name="connsiteY23" fmla="*/ 1412185 h 3328721"/>
                <a:gd name="connsiteX24" fmla="*/ 0 w 8064896"/>
                <a:gd name="connsiteY24" fmla="*/ 403489 h 3328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3328721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2191548" y="3328721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683568" y="387821"/>
              <a:ext cx="625669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KG Ten Thousand Reasons Alt" pitchFamily="2" charset="-18"/>
                </a:rPr>
                <a:t>Część poświęcona na słowniczek w kartach pracy obejmujących zadania z języka angielskiego. Łączy ona formę obrazkową z formą pisemną.</a:t>
              </a:r>
            </a:p>
          </p:txBody>
        </p:sp>
      </p:grpSp>
      <p:grpSp>
        <p:nvGrpSpPr>
          <p:cNvPr id="25" name="Grupa 24"/>
          <p:cNvGrpSpPr/>
          <p:nvPr/>
        </p:nvGrpSpPr>
        <p:grpSpPr>
          <a:xfrm>
            <a:off x="4211960" y="1700808"/>
            <a:ext cx="4680520" cy="2088232"/>
            <a:chOff x="4211960" y="1700808"/>
            <a:chExt cx="4680520" cy="2088232"/>
          </a:xfrm>
          <a:solidFill>
            <a:schemeClr val="accent2"/>
          </a:solidFill>
        </p:grpSpPr>
        <p:sp>
          <p:nvSpPr>
            <p:cNvPr id="32" name="Dowolny kształt 31"/>
            <p:cNvSpPr/>
            <p:nvPr/>
          </p:nvSpPr>
          <p:spPr>
            <a:xfrm>
              <a:off x="4211960" y="1700808"/>
              <a:ext cx="4680520" cy="2088232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744452 w 8064896"/>
                <a:gd name="connsiteY16" fmla="*/ 2723499 h 2723499"/>
                <a:gd name="connsiteX17" fmla="*/ 1116678 w 8064896"/>
                <a:gd name="connsiteY17" fmla="*/ 2439801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744452" y="2723499"/>
                  </a:lnTo>
                  <a:lnTo>
                    <a:pt x="1116678" y="2439801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4499992" y="1930402"/>
              <a:ext cx="4104456" cy="138499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Uwaga: karty pracy poświęcone nauce języka angielskiego są w największym stopniu skorelowane ze scenariuszami lekcji.</a:t>
              </a:r>
              <a:endParaRPr lang="pl-PL" sz="1400" dirty="0">
                <a:solidFill>
                  <a:schemeClr val="bg1"/>
                </a:solidFill>
                <a:latin typeface="KG Ten Thousand Reasons Alt" pitchFamily="2" charset="-18"/>
              </a:endParaRPr>
            </a:p>
          </p:txBody>
        </p:sp>
      </p:grpSp>
      <p:sp>
        <p:nvSpPr>
          <p:cNvPr id="15" name="Prostokąt 14"/>
          <p:cNvSpPr/>
          <p:nvPr/>
        </p:nvSpPr>
        <p:spPr>
          <a:xfrm>
            <a:off x="1660936" y="2617748"/>
            <a:ext cx="2262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err="1" smtClean="0">
                <a:solidFill>
                  <a:schemeClr val="bg1"/>
                </a:solidFill>
                <a:latin typeface="KG Ten Thousand Reasons Alt" pitchFamily="2" charset="-18"/>
              </a:rPr>
              <a:t>Let’s</a:t>
            </a:r>
            <a:r>
              <a:rPr lang="pl-PL" sz="2800" dirty="0" smtClean="0">
                <a:solidFill>
                  <a:schemeClr val="bg1"/>
                </a:solidFill>
                <a:latin typeface="KG Ten Thousand Reasons Alt" pitchFamily="2" charset="-18"/>
              </a:rPr>
              <a:t> </a:t>
            </a:r>
            <a:r>
              <a:rPr lang="pl-PL" sz="2800" dirty="0" err="1" smtClean="0">
                <a:solidFill>
                  <a:schemeClr val="bg1"/>
                </a:solidFill>
                <a:latin typeface="KG Ten Thousand Reasons Alt" pitchFamily="2" charset="-18"/>
              </a:rPr>
              <a:t>study</a:t>
            </a:r>
            <a:endParaRPr lang="pl-PL" sz="28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16" name="Dowolny kształt 15"/>
          <p:cNvSpPr/>
          <p:nvPr/>
        </p:nvSpPr>
        <p:spPr>
          <a:xfrm rot="21197469">
            <a:off x="1616266" y="2198644"/>
            <a:ext cx="2436258" cy="1317258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251520" y="4077072"/>
            <a:ext cx="7344816" cy="2448272"/>
            <a:chOff x="251520" y="4077072"/>
            <a:chExt cx="7344816" cy="2448272"/>
          </a:xfrm>
        </p:grpSpPr>
        <p:sp>
          <p:nvSpPr>
            <p:cNvPr id="28" name="Dowolny kształt 27"/>
            <p:cNvSpPr/>
            <p:nvPr/>
          </p:nvSpPr>
          <p:spPr>
            <a:xfrm flipV="1">
              <a:off x="251520" y="4077072"/>
              <a:ext cx="7344816" cy="2448272"/>
            </a:xfrm>
            <a:custGeom>
              <a:avLst/>
              <a:gdLst>
                <a:gd name="connsiteX0" fmla="*/ 0 w 8064896"/>
                <a:gd name="connsiteY0" fmla="*/ 403489 h 2420888"/>
                <a:gd name="connsiteX1" fmla="*/ 118180 w 8064896"/>
                <a:gd name="connsiteY1" fmla="*/ 118179 h 2420888"/>
                <a:gd name="connsiteX2" fmla="*/ 403490 w 8064896"/>
                <a:gd name="connsiteY2" fmla="*/ 0 h 2420888"/>
                <a:gd name="connsiteX3" fmla="*/ 1344150 w 8064896"/>
                <a:gd name="connsiteY3" fmla="*/ 0 h 2420888"/>
                <a:gd name="connsiteX4" fmla="*/ 1344150 w 8064896"/>
                <a:gd name="connsiteY4" fmla="*/ 0 h 2420888"/>
                <a:gd name="connsiteX5" fmla="*/ 3360374 w 8064896"/>
                <a:gd name="connsiteY5" fmla="*/ 0 h 2420888"/>
                <a:gd name="connsiteX6" fmla="*/ 7661407 w 8064896"/>
                <a:gd name="connsiteY6" fmla="*/ 0 h 2420888"/>
                <a:gd name="connsiteX7" fmla="*/ 7946717 w 8064896"/>
                <a:gd name="connsiteY7" fmla="*/ 118180 h 2420888"/>
                <a:gd name="connsiteX8" fmla="*/ 8064896 w 8064896"/>
                <a:gd name="connsiteY8" fmla="*/ 403490 h 2420888"/>
                <a:gd name="connsiteX9" fmla="*/ 8064896 w 8064896"/>
                <a:gd name="connsiteY9" fmla="*/ 1412185 h 2420888"/>
                <a:gd name="connsiteX10" fmla="*/ 8064896 w 8064896"/>
                <a:gd name="connsiteY10" fmla="*/ 1412185 h 2420888"/>
                <a:gd name="connsiteX11" fmla="*/ 8064896 w 8064896"/>
                <a:gd name="connsiteY11" fmla="*/ 2017407 h 2420888"/>
                <a:gd name="connsiteX12" fmla="*/ 8064896 w 8064896"/>
                <a:gd name="connsiteY12" fmla="*/ 2017399 h 2420888"/>
                <a:gd name="connsiteX13" fmla="*/ 7946717 w 8064896"/>
                <a:gd name="connsiteY13" fmla="*/ 2302709 h 2420888"/>
                <a:gd name="connsiteX14" fmla="*/ 7661407 w 8064896"/>
                <a:gd name="connsiteY14" fmla="*/ 2420888 h 2420888"/>
                <a:gd name="connsiteX15" fmla="*/ 3360374 w 8064896"/>
                <a:gd name="connsiteY15" fmla="*/ 2420888 h 2420888"/>
                <a:gd name="connsiteX16" fmla="*/ 2352288 w 8064896"/>
                <a:gd name="connsiteY16" fmla="*/ 2723499 h 2420888"/>
                <a:gd name="connsiteX17" fmla="*/ 1344150 w 8064896"/>
                <a:gd name="connsiteY17" fmla="*/ 2420888 h 2420888"/>
                <a:gd name="connsiteX18" fmla="*/ 403489 w 8064896"/>
                <a:gd name="connsiteY18" fmla="*/ 2420888 h 2420888"/>
                <a:gd name="connsiteX19" fmla="*/ 118179 w 8064896"/>
                <a:gd name="connsiteY19" fmla="*/ 2302709 h 2420888"/>
                <a:gd name="connsiteX20" fmla="*/ 0 w 8064896"/>
                <a:gd name="connsiteY20" fmla="*/ 2017399 h 2420888"/>
                <a:gd name="connsiteX21" fmla="*/ 0 w 8064896"/>
                <a:gd name="connsiteY21" fmla="*/ 2017407 h 2420888"/>
                <a:gd name="connsiteX22" fmla="*/ 0 w 8064896"/>
                <a:gd name="connsiteY22" fmla="*/ 1412185 h 2420888"/>
                <a:gd name="connsiteX23" fmla="*/ 0 w 8064896"/>
                <a:gd name="connsiteY23" fmla="*/ 1412185 h 2420888"/>
                <a:gd name="connsiteX24" fmla="*/ 0 w 8064896"/>
                <a:gd name="connsiteY24" fmla="*/ 403489 h 2420888"/>
                <a:gd name="connsiteX0" fmla="*/ 0 w 8064896"/>
                <a:gd name="connsiteY0" fmla="*/ 403489 h 2723499"/>
                <a:gd name="connsiteX1" fmla="*/ 118180 w 8064896"/>
                <a:gd name="connsiteY1" fmla="*/ 118179 h 2723499"/>
                <a:gd name="connsiteX2" fmla="*/ 403490 w 8064896"/>
                <a:gd name="connsiteY2" fmla="*/ 0 h 2723499"/>
                <a:gd name="connsiteX3" fmla="*/ 1344150 w 8064896"/>
                <a:gd name="connsiteY3" fmla="*/ 0 h 2723499"/>
                <a:gd name="connsiteX4" fmla="*/ 1344150 w 8064896"/>
                <a:gd name="connsiteY4" fmla="*/ 0 h 2723499"/>
                <a:gd name="connsiteX5" fmla="*/ 3360374 w 8064896"/>
                <a:gd name="connsiteY5" fmla="*/ 0 h 2723499"/>
                <a:gd name="connsiteX6" fmla="*/ 7661407 w 8064896"/>
                <a:gd name="connsiteY6" fmla="*/ 0 h 2723499"/>
                <a:gd name="connsiteX7" fmla="*/ 7946717 w 8064896"/>
                <a:gd name="connsiteY7" fmla="*/ 118180 h 2723499"/>
                <a:gd name="connsiteX8" fmla="*/ 8064896 w 8064896"/>
                <a:gd name="connsiteY8" fmla="*/ 403490 h 2723499"/>
                <a:gd name="connsiteX9" fmla="*/ 8064896 w 8064896"/>
                <a:gd name="connsiteY9" fmla="*/ 1412185 h 2723499"/>
                <a:gd name="connsiteX10" fmla="*/ 8064896 w 8064896"/>
                <a:gd name="connsiteY10" fmla="*/ 1412185 h 2723499"/>
                <a:gd name="connsiteX11" fmla="*/ 8064896 w 8064896"/>
                <a:gd name="connsiteY11" fmla="*/ 2017407 h 2723499"/>
                <a:gd name="connsiteX12" fmla="*/ 8064896 w 8064896"/>
                <a:gd name="connsiteY12" fmla="*/ 2017399 h 2723499"/>
                <a:gd name="connsiteX13" fmla="*/ 7946717 w 8064896"/>
                <a:gd name="connsiteY13" fmla="*/ 2302709 h 2723499"/>
                <a:gd name="connsiteX14" fmla="*/ 7661407 w 8064896"/>
                <a:gd name="connsiteY14" fmla="*/ 2420888 h 2723499"/>
                <a:gd name="connsiteX15" fmla="*/ 1872208 w 8064896"/>
                <a:gd name="connsiteY15" fmla="*/ 2376264 h 2723499"/>
                <a:gd name="connsiteX16" fmla="*/ 2352288 w 8064896"/>
                <a:gd name="connsiteY16" fmla="*/ 2723499 h 2723499"/>
                <a:gd name="connsiteX17" fmla="*/ 1344150 w 8064896"/>
                <a:gd name="connsiteY17" fmla="*/ 2420888 h 2723499"/>
                <a:gd name="connsiteX18" fmla="*/ 403489 w 8064896"/>
                <a:gd name="connsiteY18" fmla="*/ 2420888 h 2723499"/>
                <a:gd name="connsiteX19" fmla="*/ 118179 w 8064896"/>
                <a:gd name="connsiteY19" fmla="*/ 2302709 h 2723499"/>
                <a:gd name="connsiteX20" fmla="*/ 0 w 8064896"/>
                <a:gd name="connsiteY20" fmla="*/ 2017399 h 2723499"/>
                <a:gd name="connsiteX21" fmla="*/ 0 w 8064896"/>
                <a:gd name="connsiteY21" fmla="*/ 2017407 h 2723499"/>
                <a:gd name="connsiteX22" fmla="*/ 0 w 8064896"/>
                <a:gd name="connsiteY22" fmla="*/ 1412185 h 2723499"/>
                <a:gd name="connsiteX23" fmla="*/ 0 w 8064896"/>
                <a:gd name="connsiteY23" fmla="*/ 1412185 h 2723499"/>
                <a:gd name="connsiteX24" fmla="*/ 0 w 8064896"/>
                <a:gd name="connsiteY24" fmla="*/ 403489 h 2723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064896" h="2723499">
                  <a:moveTo>
                    <a:pt x="0" y="403489"/>
                  </a:moveTo>
                  <a:cubicBezTo>
                    <a:pt x="0" y="296477"/>
                    <a:pt x="42511" y="193848"/>
                    <a:pt x="118180" y="118179"/>
                  </a:cubicBezTo>
                  <a:cubicBezTo>
                    <a:pt x="193849" y="42510"/>
                    <a:pt x="296478" y="0"/>
                    <a:pt x="403490" y="0"/>
                  </a:cubicBezTo>
                  <a:lnTo>
                    <a:pt x="1344150" y="0"/>
                  </a:lnTo>
                  <a:lnTo>
                    <a:pt x="1344150" y="0"/>
                  </a:lnTo>
                  <a:lnTo>
                    <a:pt x="3360374" y="0"/>
                  </a:lnTo>
                  <a:lnTo>
                    <a:pt x="7661407" y="0"/>
                  </a:lnTo>
                  <a:cubicBezTo>
                    <a:pt x="7768419" y="0"/>
                    <a:pt x="7871048" y="42511"/>
                    <a:pt x="7946717" y="118180"/>
                  </a:cubicBezTo>
                  <a:cubicBezTo>
                    <a:pt x="8022386" y="193849"/>
                    <a:pt x="8064896" y="296478"/>
                    <a:pt x="8064896" y="403490"/>
                  </a:cubicBezTo>
                  <a:lnTo>
                    <a:pt x="8064896" y="1412185"/>
                  </a:lnTo>
                  <a:lnTo>
                    <a:pt x="8064896" y="1412185"/>
                  </a:lnTo>
                  <a:lnTo>
                    <a:pt x="8064896" y="2017407"/>
                  </a:lnTo>
                  <a:lnTo>
                    <a:pt x="8064896" y="2017399"/>
                  </a:lnTo>
                  <a:cubicBezTo>
                    <a:pt x="8064896" y="2124411"/>
                    <a:pt x="8022386" y="2227040"/>
                    <a:pt x="7946717" y="2302709"/>
                  </a:cubicBezTo>
                  <a:cubicBezTo>
                    <a:pt x="7871048" y="2378378"/>
                    <a:pt x="7768419" y="2420888"/>
                    <a:pt x="7661407" y="2420888"/>
                  </a:cubicBezTo>
                  <a:lnTo>
                    <a:pt x="1872208" y="2376264"/>
                  </a:lnTo>
                  <a:lnTo>
                    <a:pt x="2352288" y="2723499"/>
                  </a:lnTo>
                  <a:lnTo>
                    <a:pt x="1344150" y="2420888"/>
                  </a:lnTo>
                  <a:lnTo>
                    <a:pt x="403489" y="2420888"/>
                  </a:lnTo>
                  <a:cubicBezTo>
                    <a:pt x="296477" y="2420888"/>
                    <a:pt x="193848" y="2378378"/>
                    <a:pt x="118179" y="2302709"/>
                  </a:cubicBezTo>
                  <a:cubicBezTo>
                    <a:pt x="42510" y="2227040"/>
                    <a:pt x="0" y="2124411"/>
                    <a:pt x="0" y="2017399"/>
                  </a:cubicBezTo>
                  <a:lnTo>
                    <a:pt x="0" y="2017407"/>
                  </a:lnTo>
                  <a:lnTo>
                    <a:pt x="0" y="1412185"/>
                  </a:lnTo>
                  <a:lnTo>
                    <a:pt x="0" y="1412185"/>
                  </a:lnTo>
                  <a:lnTo>
                    <a:pt x="0" y="4034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7" name="Picture 2" descr="C:\Users\Marcin\Desktop\prezentacje\28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1560" y="4472773"/>
              <a:ext cx="6408712" cy="199890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9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2908425" y="404664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KG Ten Thousand Reasons Alt" pitchFamily="2" charset="-18"/>
              </a:rPr>
              <a:t>Karta = kartka</a:t>
            </a:r>
            <a:endParaRPr lang="pl-PL" sz="28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pic>
        <p:nvPicPr>
          <p:cNvPr id="13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r="66976"/>
          <a:stretch>
            <a:fillRect/>
          </a:stretch>
        </p:blipFill>
        <p:spPr bwMode="auto">
          <a:xfrm>
            <a:off x="9901687" y="1700808"/>
            <a:ext cx="2729307" cy="3581082"/>
          </a:xfrm>
          <a:prstGeom prst="rect">
            <a:avLst/>
          </a:prstGeom>
          <a:noFill/>
        </p:spPr>
      </p:pic>
      <p:pic>
        <p:nvPicPr>
          <p:cNvPr id="14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l="33024" r="33202"/>
          <a:stretch>
            <a:fillRect/>
          </a:stretch>
        </p:blipFill>
        <p:spPr bwMode="auto">
          <a:xfrm>
            <a:off x="10477751" y="1340768"/>
            <a:ext cx="2791337" cy="3581082"/>
          </a:xfrm>
          <a:prstGeom prst="rect">
            <a:avLst/>
          </a:prstGeom>
          <a:noFill/>
        </p:spPr>
      </p:pic>
      <p:pic>
        <p:nvPicPr>
          <p:cNvPr id="18" name="Picture 2" descr="C:\Users\Marcin\Desktop\prezentacje\29.png"/>
          <p:cNvPicPr>
            <a:picLocks noChangeAspect="1" noChangeArrowheads="1"/>
          </p:cNvPicPr>
          <p:nvPr/>
        </p:nvPicPr>
        <p:blipFill>
          <a:blip r:embed="rId2" cstate="print"/>
          <a:srcRect l="66798" r="-572"/>
          <a:stretch>
            <a:fillRect/>
          </a:stretch>
        </p:blipFill>
        <p:spPr bwMode="auto">
          <a:xfrm>
            <a:off x="11197831" y="980728"/>
            <a:ext cx="2735209" cy="3509074"/>
          </a:xfrm>
          <a:prstGeom prst="rect">
            <a:avLst/>
          </a:prstGeom>
          <a:noFill/>
        </p:spPr>
      </p:pic>
      <p:sp>
        <p:nvSpPr>
          <p:cNvPr id="19" name="Prostokąt 18"/>
          <p:cNvSpPr/>
          <p:nvPr/>
        </p:nvSpPr>
        <p:spPr>
          <a:xfrm>
            <a:off x="251520" y="1340768"/>
            <a:ext cx="4572000" cy="48628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Karty pracy odzwierciedlają założenia dotyczące integralności różnych rodzajów wiedzy. Z tego względu są one przygotowane w formie pojedynczych kartek. Dzięki temu nauczyciel może</a:t>
            </a:r>
            <a:b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w dowolnym momencie odwołać się dowolnego rodzaju edukacji oraz łączyć ze sobą różne zadania, w zależności od potrzeb klasy/uczniów. </a:t>
            </a:r>
          </a:p>
          <a:p>
            <a:pPr algn="just">
              <a:lnSpc>
                <a:spcPct val="150000"/>
              </a:lnSpc>
            </a:pPr>
            <a:endParaRPr lang="pl-PL" sz="1600" dirty="0" smtClean="0">
              <a:solidFill>
                <a:schemeClr val="bg1"/>
              </a:solidFill>
              <a:latin typeface="KG Ten Thousand Reasons Alt" pitchFamily="2" charset="-18"/>
            </a:endParaRPr>
          </a:p>
          <a:p>
            <a:pPr algn="just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Powoduje to jednak, że należy je starannie przechowywać, na przykład w  segregatorach.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463 C -0.05521 -0.00832 -0.10226 -0.02358 -0.1875 0.00463 C -0.27275 0.03284 -0.44427 0.139 -0.51181 0.17438 " pathEditMode="relative" rAng="0" ptsTypes="aaa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20074E-6 C -0.09722 -0.01041 -0.17761 -0.02868 -0.26771 -0.01041 C -0.35781 0.00786 -0.48368 0.08418 -0.54063 0.10915 " pathEditMode="relative" rAng="0" ptsTypes="aaa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00" y="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23034E-6 C -0.10382 -0.01226 -0.19184 -0.03122 -0.28351 -0.02104 C -0.37517 -0.01087 -0.4941 0.04371 -0.54948 0.06059 " pathEditMode="relative" rAng="0" ptsTypes="aaa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00" y="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  <p:bldP spid="1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olny kształt 9"/>
          <p:cNvSpPr/>
          <p:nvPr/>
        </p:nvSpPr>
        <p:spPr>
          <a:xfrm>
            <a:off x="5976730" y="-64638"/>
            <a:ext cx="3379305" cy="4717774"/>
          </a:xfrm>
          <a:custGeom>
            <a:avLst/>
            <a:gdLst>
              <a:gd name="connsiteX0" fmla="*/ 0 w 3379305"/>
              <a:gd name="connsiteY0" fmla="*/ 0 h 4717774"/>
              <a:gd name="connsiteX1" fmla="*/ 3379305 w 3379305"/>
              <a:gd name="connsiteY1" fmla="*/ 4717774 h 4717774"/>
              <a:gd name="connsiteX2" fmla="*/ 3233531 w 3379305"/>
              <a:gd name="connsiteY2" fmla="*/ 39757 h 4717774"/>
              <a:gd name="connsiteX3" fmla="*/ 0 w 3379305"/>
              <a:gd name="connsiteY3" fmla="*/ 0 h 4717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79305" h="4717774">
                <a:moveTo>
                  <a:pt x="0" y="0"/>
                </a:moveTo>
                <a:lnTo>
                  <a:pt x="3379305" y="4717774"/>
                </a:lnTo>
                <a:lnTo>
                  <a:pt x="3233531" y="3975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/>
        </p:nvSpPr>
        <p:spPr>
          <a:xfrm>
            <a:off x="-172278" y="-79513"/>
            <a:ext cx="9448800" cy="7089913"/>
          </a:xfrm>
          <a:custGeom>
            <a:avLst/>
            <a:gdLst>
              <a:gd name="connsiteX0" fmla="*/ 79513 w 9448800"/>
              <a:gd name="connsiteY0" fmla="*/ 0 h 7089913"/>
              <a:gd name="connsiteX1" fmla="*/ 6188765 w 9448800"/>
              <a:gd name="connsiteY1" fmla="*/ 26504 h 7089913"/>
              <a:gd name="connsiteX2" fmla="*/ 9435548 w 9448800"/>
              <a:gd name="connsiteY2" fmla="*/ 4572000 h 7089913"/>
              <a:gd name="connsiteX3" fmla="*/ 9448800 w 9448800"/>
              <a:gd name="connsiteY3" fmla="*/ 7089913 h 7089913"/>
              <a:gd name="connsiteX4" fmla="*/ 0 w 9448800"/>
              <a:gd name="connsiteY4" fmla="*/ 7050156 h 7089913"/>
              <a:gd name="connsiteX5" fmla="*/ 79513 w 9448800"/>
              <a:gd name="connsiteY5" fmla="*/ 0 h 7089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448800" h="7089913">
                <a:moveTo>
                  <a:pt x="79513" y="0"/>
                </a:moveTo>
                <a:lnTo>
                  <a:pt x="6188765" y="26504"/>
                </a:lnTo>
                <a:lnTo>
                  <a:pt x="9435548" y="4572000"/>
                </a:lnTo>
                <a:cubicBezTo>
                  <a:pt x="9439965" y="5411304"/>
                  <a:pt x="9444383" y="6250609"/>
                  <a:pt x="9448800" y="7089913"/>
                </a:cubicBezTo>
                <a:lnTo>
                  <a:pt x="0" y="7050156"/>
                </a:lnTo>
                <a:lnTo>
                  <a:pt x="795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251520" y="332656"/>
            <a:ext cx="4125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latin typeface="KG Ten Thousand Reasons Alt" pitchFamily="2" charset="-18"/>
              </a:rPr>
              <a:t>Pomoce techniczne (tekturowe)</a:t>
            </a:r>
            <a:endParaRPr lang="pl-PL" dirty="0"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971600" y="980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latin typeface="KG Ten Thousand Reasons Alt" pitchFamily="2" charset="-18"/>
              </a:rPr>
              <a:t>Służą  poprawieniu  sprawności manualnej  uczniów.</a:t>
            </a:r>
            <a:endParaRPr lang="pl-PL" dirty="0">
              <a:latin typeface="KG Ten Thousand Reasons Alt" pitchFamily="2" charset="-18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971600" y="218025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latin typeface="KG Ten Thousand Reasons Alt" pitchFamily="2" charset="-18"/>
              </a:rPr>
              <a:t>Stanowią  istotną  pomoc w  nauce poszczególnych  przedmiotów.</a:t>
            </a:r>
            <a:endParaRPr lang="pl-PL" dirty="0">
              <a:latin typeface="KG Ten Thousand Reasons Alt" pitchFamily="2" charset="-18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115616" y="3573016"/>
            <a:ext cx="7200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latin typeface="KG Ten Thousand Reasons Alt" pitchFamily="2" charset="-18"/>
              </a:rPr>
              <a:t>Przewiduje się, że z większości z nich uczniowie będą korzystać wielokrotnie podczas lekcji, dlatego ważny jest sposób  ich przechowywania. Sugeruje  się, aby pomoce techniczne przechowywać w klasie. Jeżeli  któraś  pomoc ulegnie zniszczeniu, można  ją  wydrukować ze strony </a:t>
            </a:r>
            <a:r>
              <a:rPr lang="pl-PL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www.matematycznawyspa.pl</a:t>
            </a:r>
            <a:r>
              <a:rPr lang="pl-PL" dirty="0" smtClean="0">
                <a:latin typeface="KG Ten Thousand Reasons Alt" pitchFamily="2" charset="-18"/>
              </a:rPr>
              <a:t>.</a:t>
            </a:r>
            <a:endParaRPr lang="pl-PL" dirty="0">
              <a:latin typeface="KG Ten Thousand Reasons Alt" pitchFamily="2" charset="-18"/>
            </a:endParaRPr>
          </a:p>
        </p:txBody>
      </p:sp>
      <p:cxnSp>
        <p:nvCxnSpPr>
          <p:cNvPr id="12" name="Łącznik prosty 11"/>
          <p:cNvCxnSpPr>
            <a:stCxn id="10" idx="0"/>
            <a:endCxn id="10" idx="1"/>
          </p:cNvCxnSpPr>
          <p:nvPr/>
        </p:nvCxnSpPr>
        <p:spPr>
          <a:xfrm>
            <a:off x="5976730" y="-64638"/>
            <a:ext cx="3379305" cy="4717774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owolny kształt 14"/>
          <p:cNvSpPr/>
          <p:nvPr/>
        </p:nvSpPr>
        <p:spPr>
          <a:xfrm rot="172703">
            <a:off x="712284" y="854991"/>
            <a:ext cx="4292873" cy="1251617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tx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Dowolny kształt 15"/>
          <p:cNvSpPr/>
          <p:nvPr/>
        </p:nvSpPr>
        <p:spPr>
          <a:xfrm rot="21444215">
            <a:off x="712687" y="1951411"/>
            <a:ext cx="4800011" cy="1394377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tx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Dowolny kształt 16"/>
          <p:cNvSpPr/>
          <p:nvPr/>
        </p:nvSpPr>
        <p:spPr>
          <a:xfrm rot="21444215">
            <a:off x="401495" y="3084884"/>
            <a:ext cx="8269001" cy="3629618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84861 w 6091238"/>
              <a:gd name="connsiteY11" fmla="*/ 186541 h 1947862"/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84861 w 6091238"/>
              <a:gd name="connsiteY11" fmla="*/ 186541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43270" y="61382"/>
                  <a:pt x="1643062" y="69056"/>
                </a:cubicBezTo>
                <a:cubicBezTo>
                  <a:pt x="1242854" y="76730"/>
                  <a:pt x="1054208" y="133498"/>
                  <a:pt x="784861" y="186541"/>
                </a:cubicBezTo>
              </a:path>
            </a:pathLst>
          </a:custGeom>
          <a:ln w="34925">
            <a:solidFill>
              <a:schemeClr val="tx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7" name="Picture 3" descr="C:\Users\Monika\Desktop\nożycz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391378">
            <a:off x="8524695" y="5052876"/>
            <a:ext cx="5088863" cy="25444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8.97317E-7 L -0.74184 -1.449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100" y="-7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3136E-6 C 0.04566 -0.10476 0.02899 -0.18987 0.08403 -0.29741 C 0.13906 -0.40472 0.27847 -0.57262 0.32969 -0.645 " pathEditMode="relative" rAng="0" ptsTypes="aaa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00" y="-3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195736" y="2420888"/>
            <a:ext cx="4374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KG Ten Thousand Reasons Alt" pitchFamily="2" charset="-18"/>
              </a:rPr>
              <a:t>2.4. Pomoce multimedialne</a:t>
            </a:r>
            <a:endParaRPr lang="pl-PL" sz="24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60648"/>
            <a:ext cx="338437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Są integralną częścią projektu „Ad@ i </a:t>
            </a:r>
            <a:r>
              <a:rPr lang="pl-PL" dirty="0" err="1" smtClean="0">
                <a:solidFill>
                  <a:schemeClr val="bg1"/>
                </a:solidFill>
                <a:latin typeface="KG Ten Thousand Reasons Alt" pitchFamily="2" charset="-18"/>
              </a:rPr>
              <a:t>J@ś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na matematycznej wyspie”.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4572000" y="548680"/>
            <a:ext cx="4211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Zgromadzono je na stronie </a:t>
            </a:r>
            <a:r>
              <a:rPr lang="pl-PL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www.matematycznawyspa.pl</a:t>
            </a: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323528" y="3740547"/>
            <a:ext cx="842493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Są  pogrupowane na trzy sposoby. Pojawiają się po otwarciu strony, gdzie można zobaczyć najnowsze pomoce, </a:t>
            </a:r>
            <a:r>
              <a:rPr lang="pl-PL" dirty="0" err="1" smtClean="0">
                <a:solidFill>
                  <a:schemeClr val="bg1"/>
                </a:solidFill>
                <a:latin typeface="KG Ten Thousand Reasons Alt" pitchFamily="2" charset="-18"/>
              </a:rPr>
              <a:t>pomoce</a:t>
            </a: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 najczęściej pobierane lub najwyżej oceniane. Ponadto pomoce można odnaleźć w zakładce Dla ucznia, gdzie są zgromadzone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kolejności pojawiania się na lekcjach, oraz w zakładce Materiały multimedialne, gdzie znajduje się wyszukiwarka pomocy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z  podziałem  na  poszczególne  rodzaje  edukacji  lub  klasy.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cxnSp>
        <p:nvCxnSpPr>
          <p:cNvPr id="18" name="Łącznik prosty ze strzałką 17"/>
          <p:cNvCxnSpPr/>
          <p:nvPr/>
        </p:nvCxnSpPr>
        <p:spPr>
          <a:xfrm>
            <a:off x="4427984" y="3294276"/>
            <a:ext cx="0" cy="422756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owolny kształt 19"/>
          <p:cNvSpPr/>
          <p:nvPr/>
        </p:nvSpPr>
        <p:spPr>
          <a:xfrm>
            <a:off x="1817891" y="1988840"/>
            <a:ext cx="5130373" cy="1224136"/>
          </a:xfrm>
          <a:custGeom>
            <a:avLst/>
            <a:gdLst>
              <a:gd name="connsiteX0" fmla="*/ 2557462 w 6091238"/>
              <a:gd name="connsiteY0" fmla="*/ 240506 h 1947862"/>
              <a:gd name="connsiteX1" fmla="*/ 1900237 w 6091238"/>
              <a:gd name="connsiteY1" fmla="*/ 169069 h 1947862"/>
              <a:gd name="connsiteX2" fmla="*/ 500062 w 6091238"/>
              <a:gd name="connsiteY2" fmla="*/ 226219 h 1947862"/>
              <a:gd name="connsiteX3" fmla="*/ 114300 w 6091238"/>
              <a:gd name="connsiteY3" fmla="*/ 1226344 h 1947862"/>
              <a:gd name="connsiteX4" fmla="*/ 1185862 w 6091238"/>
              <a:gd name="connsiteY4" fmla="*/ 1783556 h 1947862"/>
              <a:gd name="connsiteX5" fmla="*/ 3071812 w 6091238"/>
              <a:gd name="connsiteY5" fmla="*/ 1883569 h 1947862"/>
              <a:gd name="connsiteX6" fmla="*/ 5172075 w 6091238"/>
              <a:gd name="connsiteY6" fmla="*/ 1726406 h 1947862"/>
              <a:gd name="connsiteX7" fmla="*/ 6086475 w 6091238"/>
              <a:gd name="connsiteY7" fmla="*/ 554831 h 1947862"/>
              <a:gd name="connsiteX8" fmla="*/ 5200650 w 6091238"/>
              <a:gd name="connsiteY8" fmla="*/ 69056 h 1947862"/>
              <a:gd name="connsiteX9" fmla="*/ 3186112 w 6091238"/>
              <a:gd name="connsiteY9" fmla="*/ 140494 h 1947862"/>
              <a:gd name="connsiteX10" fmla="*/ 1643062 w 6091238"/>
              <a:gd name="connsiteY10" fmla="*/ 69056 h 1947862"/>
              <a:gd name="connsiteX11" fmla="*/ 728662 w 6091238"/>
              <a:gd name="connsiteY11" fmla="*/ 369094 h 1947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91238" h="1947862">
                <a:moveTo>
                  <a:pt x="2557462" y="240506"/>
                </a:moveTo>
                <a:cubicBezTo>
                  <a:pt x="2400299" y="205978"/>
                  <a:pt x="2243137" y="171450"/>
                  <a:pt x="1900237" y="169069"/>
                </a:cubicBezTo>
                <a:cubicBezTo>
                  <a:pt x="1557337" y="166688"/>
                  <a:pt x="797718" y="50007"/>
                  <a:pt x="500062" y="226219"/>
                </a:cubicBezTo>
                <a:cubicBezTo>
                  <a:pt x="202406" y="402431"/>
                  <a:pt x="0" y="966788"/>
                  <a:pt x="114300" y="1226344"/>
                </a:cubicBezTo>
                <a:cubicBezTo>
                  <a:pt x="228600" y="1485900"/>
                  <a:pt x="692943" y="1674019"/>
                  <a:pt x="1185862" y="1783556"/>
                </a:cubicBezTo>
                <a:cubicBezTo>
                  <a:pt x="1678781" y="1893093"/>
                  <a:pt x="2407443" y="1893094"/>
                  <a:pt x="3071812" y="1883569"/>
                </a:cubicBezTo>
                <a:cubicBezTo>
                  <a:pt x="3736181" y="1874044"/>
                  <a:pt x="4669631" y="1947862"/>
                  <a:pt x="5172075" y="1726406"/>
                </a:cubicBezTo>
                <a:cubicBezTo>
                  <a:pt x="5674519" y="1504950"/>
                  <a:pt x="6081713" y="831056"/>
                  <a:pt x="6086475" y="554831"/>
                </a:cubicBezTo>
                <a:cubicBezTo>
                  <a:pt x="6091238" y="278606"/>
                  <a:pt x="5684044" y="138112"/>
                  <a:pt x="5200650" y="69056"/>
                </a:cubicBezTo>
                <a:cubicBezTo>
                  <a:pt x="4717256" y="0"/>
                  <a:pt x="3779043" y="140494"/>
                  <a:pt x="3186112" y="140494"/>
                </a:cubicBezTo>
                <a:cubicBezTo>
                  <a:pt x="2593181" y="140494"/>
                  <a:pt x="2052637" y="30956"/>
                  <a:pt x="1643062" y="69056"/>
                </a:cubicBezTo>
                <a:cubicBezTo>
                  <a:pt x="1233487" y="107156"/>
                  <a:pt x="981074" y="238125"/>
                  <a:pt x="728662" y="369094"/>
                </a:cubicBezTo>
              </a:path>
            </a:pathLst>
          </a:custGeom>
          <a:ln w="3492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1" name="Łącznik prosty ze strzałką 20"/>
          <p:cNvCxnSpPr/>
          <p:nvPr/>
        </p:nvCxnSpPr>
        <p:spPr>
          <a:xfrm flipV="1">
            <a:off x="5868144" y="1484784"/>
            <a:ext cx="279648" cy="449724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flipH="1" flipV="1">
            <a:off x="2339752" y="1556792"/>
            <a:ext cx="216024" cy="360040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187624" y="2276872"/>
            <a:ext cx="360040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Pliki z pomocami multimedialnymi </a:t>
            </a:r>
            <a:b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accent2"/>
                </a:solidFill>
                <a:latin typeface="KG Ten Thousand Reasons Alt" pitchFamily="2" charset="-18"/>
              </a:rPr>
              <a:t>można odtwarzać:</a:t>
            </a:r>
            <a:endParaRPr lang="pl-PL" dirty="0">
              <a:solidFill>
                <a:schemeClr val="accent2"/>
              </a:solidFill>
              <a:latin typeface="KG Ten Thousand Reasons Alt" pitchFamily="2" charset="-18"/>
            </a:endParaRPr>
          </a:p>
        </p:txBody>
      </p:sp>
      <p:grpSp>
        <p:nvGrpSpPr>
          <p:cNvPr id="22" name="Grupa 21"/>
          <p:cNvGrpSpPr/>
          <p:nvPr/>
        </p:nvGrpSpPr>
        <p:grpSpPr>
          <a:xfrm>
            <a:off x="971600" y="548680"/>
            <a:ext cx="3970783" cy="908026"/>
            <a:chOff x="971600" y="548680"/>
            <a:chExt cx="3970783" cy="908026"/>
          </a:xfrm>
        </p:grpSpPr>
        <p:sp>
          <p:nvSpPr>
            <p:cNvPr id="10" name="Prostokąt 9"/>
            <p:cNvSpPr/>
            <p:nvPr/>
          </p:nvSpPr>
          <p:spPr>
            <a:xfrm>
              <a:off x="1979712" y="764704"/>
              <a:ext cx="296267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na tablicy multimedialnej,</a:t>
              </a:r>
            </a:p>
          </p:txBody>
        </p:sp>
        <p:pic>
          <p:nvPicPr>
            <p:cNvPr id="2050" name="Picture 2" descr="C:\Users\Monika\Desktop\marcin\prezentacja\ikony\tab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1600" y="548680"/>
              <a:ext cx="919376" cy="908026"/>
            </a:xfrm>
            <a:prstGeom prst="rect">
              <a:avLst/>
            </a:prstGeom>
            <a:noFill/>
          </p:spPr>
        </p:pic>
      </p:grpSp>
      <p:grpSp>
        <p:nvGrpSpPr>
          <p:cNvPr id="19" name="Grupa 18"/>
          <p:cNvGrpSpPr/>
          <p:nvPr/>
        </p:nvGrpSpPr>
        <p:grpSpPr>
          <a:xfrm>
            <a:off x="5879355" y="836712"/>
            <a:ext cx="2221037" cy="1052233"/>
            <a:chOff x="5753401" y="1338972"/>
            <a:chExt cx="2221037" cy="1052233"/>
          </a:xfrm>
        </p:grpSpPr>
        <p:sp>
          <p:nvSpPr>
            <p:cNvPr id="11" name="Prostokąt 10"/>
            <p:cNvSpPr/>
            <p:nvPr/>
          </p:nvSpPr>
          <p:spPr>
            <a:xfrm>
              <a:off x="6660232" y="1700808"/>
              <a:ext cx="131420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tablecie,</a:t>
              </a:r>
            </a:p>
          </p:txBody>
        </p:sp>
        <p:pic>
          <p:nvPicPr>
            <p:cNvPr id="2051" name="Picture 3" descr="C:\Users\Monika\Desktop\marcin\prezentacja\ikony\tablet_rys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723594">
              <a:off x="5753401" y="1338972"/>
              <a:ext cx="783241" cy="1052233"/>
            </a:xfrm>
            <a:prstGeom prst="rect">
              <a:avLst/>
            </a:prstGeom>
            <a:noFill/>
          </p:spPr>
        </p:pic>
      </p:grpSp>
      <p:grpSp>
        <p:nvGrpSpPr>
          <p:cNvPr id="24" name="Grupa 23"/>
          <p:cNvGrpSpPr/>
          <p:nvPr/>
        </p:nvGrpSpPr>
        <p:grpSpPr>
          <a:xfrm>
            <a:off x="5061191" y="2763505"/>
            <a:ext cx="3759281" cy="1200329"/>
            <a:chOff x="4845167" y="2852936"/>
            <a:chExt cx="3759281" cy="1200329"/>
          </a:xfrm>
        </p:grpSpPr>
        <p:sp>
          <p:nvSpPr>
            <p:cNvPr id="12" name="Prostokąt 11"/>
            <p:cNvSpPr/>
            <p:nvPr/>
          </p:nvSpPr>
          <p:spPr>
            <a:xfrm>
              <a:off x="5652120" y="2852936"/>
              <a:ext cx="29523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telefonie komórkowym</a:t>
              </a:r>
              <a:b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</a:br>
              <a: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z systemem Android,</a:t>
              </a:r>
            </a:p>
          </p:txBody>
        </p:sp>
        <p:pic>
          <p:nvPicPr>
            <p:cNvPr id="2052" name="Picture 4" descr="C:\Users\Monika\Desktop\marcin\prezentacja\ikony\smartphon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0570845">
              <a:off x="4845167" y="2987629"/>
              <a:ext cx="570160" cy="961835"/>
            </a:xfrm>
            <a:prstGeom prst="rect">
              <a:avLst/>
            </a:prstGeom>
            <a:noFill/>
          </p:spPr>
        </p:pic>
      </p:grpSp>
      <p:grpSp>
        <p:nvGrpSpPr>
          <p:cNvPr id="25" name="Grupa 24"/>
          <p:cNvGrpSpPr/>
          <p:nvPr/>
        </p:nvGrpSpPr>
        <p:grpSpPr>
          <a:xfrm>
            <a:off x="827584" y="4626421"/>
            <a:ext cx="5796136" cy="1569660"/>
            <a:chOff x="827584" y="4437112"/>
            <a:chExt cx="5796136" cy="1569660"/>
          </a:xfrm>
        </p:grpSpPr>
        <p:sp>
          <p:nvSpPr>
            <p:cNvPr id="15" name="Prostokąt 14"/>
            <p:cNvSpPr/>
            <p:nvPr/>
          </p:nvSpPr>
          <p:spPr>
            <a:xfrm>
              <a:off x="2051720" y="4437112"/>
              <a:ext cx="4572000" cy="15696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KG Ten Thousand Reasons Alt" pitchFamily="2" charset="-18"/>
                </a:rPr>
                <a:t>w  komputerze  PC/laptopie.  Daje to możliwość  szerokiego  wykorzystania pomocy  multimedialnej  przede wszystkim  na  lekcjach.</a:t>
              </a:r>
            </a:p>
          </p:txBody>
        </p:sp>
        <p:pic>
          <p:nvPicPr>
            <p:cNvPr id="2053" name="Picture 5" descr="C:\Users\Monika\Desktop\marcin\prezentacja\ikony\computer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7584" y="4725144"/>
              <a:ext cx="1058525" cy="1050057"/>
            </a:xfrm>
            <a:prstGeom prst="rect">
              <a:avLst/>
            </a:prstGeom>
            <a:noFill/>
          </p:spPr>
        </p:pic>
      </p:grpSp>
      <p:sp>
        <p:nvSpPr>
          <p:cNvPr id="27" name="Dowolny kształt 26"/>
          <p:cNvSpPr/>
          <p:nvPr/>
        </p:nvSpPr>
        <p:spPr>
          <a:xfrm>
            <a:off x="440798" y="141619"/>
            <a:ext cx="4712411" cy="1991237"/>
          </a:xfrm>
          <a:custGeom>
            <a:avLst/>
            <a:gdLst>
              <a:gd name="connsiteX0" fmla="*/ 1886754 w 4531216"/>
              <a:gd name="connsiteY0" fmla="*/ 1788017 h 1788017"/>
              <a:gd name="connsiteX1" fmla="*/ 1964028 w 4531216"/>
              <a:gd name="connsiteY1" fmla="*/ 1646349 h 1788017"/>
              <a:gd name="connsiteX2" fmla="*/ 3200399 w 4531216"/>
              <a:gd name="connsiteY2" fmla="*/ 1272862 h 1788017"/>
              <a:gd name="connsiteX3" fmla="*/ 4449650 w 4531216"/>
              <a:gd name="connsiteY3" fmla="*/ 513009 h 1788017"/>
              <a:gd name="connsiteX4" fmla="*/ 3689797 w 4531216"/>
              <a:gd name="connsiteY4" fmla="*/ 62248 h 1788017"/>
              <a:gd name="connsiteX5" fmla="*/ 1770844 w 4531216"/>
              <a:gd name="connsiteY5" fmla="*/ 191037 h 1788017"/>
              <a:gd name="connsiteX6" fmla="*/ 32197 w 4531216"/>
              <a:gd name="connsiteY6" fmla="*/ 1208468 h 1788017"/>
              <a:gd name="connsiteX7" fmla="*/ 1964028 w 4531216"/>
              <a:gd name="connsiteY7" fmla="*/ 1182710 h 1788017"/>
              <a:gd name="connsiteX8" fmla="*/ 2698123 w 4531216"/>
              <a:gd name="connsiteY8" fmla="*/ 1079679 h 1788017"/>
              <a:gd name="connsiteX0" fmla="*/ 2100063 w 4744525"/>
              <a:gd name="connsiteY0" fmla="*/ 1893243 h 1893243"/>
              <a:gd name="connsiteX1" fmla="*/ 2177337 w 4744525"/>
              <a:gd name="connsiteY1" fmla="*/ 1751575 h 1893243"/>
              <a:gd name="connsiteX2" fmla="*/ 3413708 w 4744525"/>
              <a:gd name="connsiteY2" fmla="*/ 1378088 h 1893243"/>
              <a:gd name="connsiteX3" fmla="*/ 4662959 w 4744525"/>
              <a:gd name="connsiteY3" fmla="*/ 618235 h 1893243"/>
              <a:gd name="connsiteX4" fmla="*/ 3903106 w 4744525"/>
              <a:gd name="connsiteY4" fmla="*/ 167474 h 1893243"/>
              <a:gd name="connsiteX5" fmla="*/ 704299 w 4744525"/>
              <a:gd name="connsiteY5" fmla="*/ 191037 h 1893243"/>
              <a:gd name="connsiteX6" fmla="*/ 245506 w 4744525"/>
              <a:gd name="connsiteY6" fmla="*/ 1313694 h 1893243"/>
              <a:gd name="connsiteX7" fmla="*/ 2177337 w 4744525"/>
              <a:gd name="connsiteY7" fmla="*/ 1287936 h 1893243"/>
              <a:gd name="connsiteX8" fmla="*/ 2911432 w 4744525"/>
              <a:gd name="connsiteY8" fmla="*/ 1184905 h 1893243"/>
              <a:gd name="connsiteX0" fmla="*/ 2130588 w 4775050"/>
              <a:gd name="connsiteY0" fmla="*/ 1893243 h 1893243"/>
              <a:gd name="connsiteX1" fmla="*/ 2207862 w 4775050"/>
              <a:gd name="connsiteY1" fmla="*/ 1751575 h 1893243"/>
              <a:gd name="connsiteX2" fmla="*/ 3444233 w 4775050"/>
              <a:gd name="connsiteY2" fmla="*/ 1378088 h 1893243"/>
              <a:gd name="connsiteX3" fmla="*/ 4693484 w 4775050"/>
              <a:gd name="connsiteY3" fmla="*/ 618235 h 1893243"/>
              <a:gd name="connsiteX4" fmla="*/ 3933631 w 4775050"/>
              <a:gd name="connsiteY4" fmla="*/ 167474 h 1893243"/>
              <a:gd name="connsiteX5" fmla="*/ 734824 w 4775050"/>
              <a:gd name="connsiteY5" fmla="*/ 191037 h 1893243"/>
              <a:gd name="connsiteX6" fmla="*/ 276031 w 4775050"/>
              <a:gd name="connsiteY6" fmla="*/ 1313694 h 1893243"/>
              <a:gd name="connsiteX7" fmla="*/ 2391009 w 4775050"/>
              <a:gd name="connsiteY7" fmla="*/ 1415173 h 1893243"/>
              <a:gd name="connsiteX8" fmla="*/ 2941957 w 4775050"/>
              <a:gd name="connsiteY8" fmla="*/ 1184905 h 1893243"/>
              <a:gd name="connsiteX0" fmla="*/ 2130588 w 4772418"/>
              <a:gd name="connsiteY0" fmla="*/ 1893243 h 1893243"/>
              <a:gd name="connsiteX1" fmla="*/ 2207862 w 4772418"/>
              <a:gd name="connsiteY1" fmla="*/ 1751575 h 1893243"/>
              <a:gd name="connsiteX2" fmla="*/ 3444233 w 4772418"/>
              <a:gd name="connsiteY2" fmla="*/ 1378088 h 1893243"/>
              <a:gd name="connsiteX3" fmla="*/ 4407233 w 4772418"/>
              <a:gd name="connsiteY3" fmla="*/ 1199149 h 1893243"/>
              <a:gd name="connsiteX4" fmla="*/ 4693484 w 4772418"/>
              <a:gd name="connsiteY4" fmla="*/ 618235 h 1893243"/>
              <a:gd name="connsiteX5" fmla="*/ 3933631 w 4772418"/>
              <a:gd name="connsiteY5" fmla="*/ 167474 h 1893243"/>
              <a:gd name="connsiteX6" fmla="*/ 734824 w 4772418"/>
              <a:gd name="connsiteY6" fmla="*/ 191037 h 1893243"/>
              <a:gd name="connsiteX7" fmla="*/ 276031 w 4772418"/>
              <a:gd name="connsiteY7" fmla="*/ 1313694 h 1893243"/>
              <a:gd name="connsiteX8" fmla="*/ 2391009 w 4772418"/>
              <a:gd name="connsiteY8" fmla="*/ 1415173 h 1893243"/>
              <a:gd name="connsiteX9" fmla="*/ 2941957 w 4772418"/>
              <a:gd name="connsiteY9" fmla="*/ 1184905 h 1893243"/>
              <a:gd name="connsiteX0" fmla="*/ 2030969 w 4772418"/>
              <a:gd name="connsiteY0" fmla="*/ 1991237 h 1991237"/>
              <a:gd name="connsiteX1" fmla="*/ 2207862 w 4772418"/>
              <a:gd name="connsiteY1" fmla="*/ 1751575 h 1991237"/>
              <a:gd name="connsiteX2" fmla="*/ 3444233 w 4772418"/>
              <a:gd name="connsiteY2" fmla="*/ 1378088 h 1991237"/>
              <a:gd name="connsiteX3" fmla="*/ 4407233 w 4772418"/>
              <a:gd name="connsiteY3" fmla="*/ 1199149 h 1991237"/>
              <a:gd name="connsiteX4" fmla="*/ 4693484 w 4772418"/>
              <a:gd name="connsiteY4" fmla="*/ 618235 h 1991237"/>
              <a:gd name="connsiteX5" fmla="*/ 3933631 w 4772418"/>
              <a:gd name="connsiteY5" fmla="*/ 167474 h 1991237"/>
              <a:gd name="connsiteX6" fmla="*/ 734824 w 4772418"/>
              <a:gd name="connsiteY6" fmla="*/ 191037 h 1991237"/>
              <a:gd name="connsiteX7" fmla="*/ 276031 w 4772418"/>
              <a:gd name="connsiteY7" fmla="*/ 1313694 h 1991237"/>
              <a:gd name="connsiteX8" fmla="*/ 2391009 w 4772418"/>
              <a:gd name="connsiteY8" fmla="*/ 1415173 h 1991237"/>
              <a:gd name="connsiteX9" fmla="*/ 2941957 w 4772418"/>
              <a:gd name="connsiteY9" fmla="*/ 1184905 h 1991237"/>
              <a:gd name="connsiteX0" fmla="*/ 1970962 w 4712411"/>
              <a:gd name="connsiteY0" fmla="*/ 1991237 h 1991237"/>
              <a:gd name="connsiteX1" fmla="*/ 2147855 w 4712411"/>
              <a:gd name="connsiteY1" fmla="*/ 1751575 h 1991237"/>
              <a:gd name="connsiteX2" fmla="*/ 3384226 w 4712411"/>
              <a:gd name="connsiteY2" fmla="*/ 1378088 h 1991237"/>
              <a:gd name="connsiteX3" fmla="*/ 4347226 w 4712411"/>
              <a:gd name="connsiteY3" fmla="*/ 1199149 h 1991237"/>
              <a:gd name="connsiteX4" fmla="*/ 4633477 w 4712411"/>
              <a:gd name="connsiteY4" fmla="*/ 618235 h 1991237"/>
              <a:gd name="connsiteX5" fmla="*/ 3873624 w 4712411"/>
              <a:gd name="connsiteY5" fmla="*/ 167474 h 1991237"/>
              <a:gd name="connsiteX6" fmla="*/ 674817 w 4712411"/>
              <a:gd name="connsiteY6" fmla="*/ 191037 h 1991237"/>
              <a:gd name="connsiteX7" fmla="*/ 216024 w 4712411"/>
              <a:gd name="connsiteY7" fmla="*/ 1313694 h 1991237"/>
              <a:gd name="connsiteX8" fmla="*/ 1970962 w 4712411"/>
              <a:gd name="connsiteY8" fmla="*/ 1487181 h 1991237"/>
              <a:gd name="connsiteX9" fmla="*/ 2881950 w 4712411"/>
              <a:gd name="connsiteY9" fmla="*/ 1184905 h 199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12411" h="1991237">
                <a:moveTo>
                  <a:pt x="1970962" y="1991237"/>
                </a:moveTo>
                <a:cubicBezTo>
                  <a:pt x="1900128" y="1963332"/>
                  <a:pt x="1912311" y="1853766"/>
                  <a:pt x="2147855" y="1751575"/>
                </a:cubicBezTo>
                <a:cubicBezTo>
                  <a:pt x="2383399" y="1649384"/>
                  <a:pt x="3017664" y="1470159"/>
                  <a:pt x="3384226" y="1378088"/>
                </a:cubicBezTo>
                <a:cubicBezTo>
                  <a:pt x="3750788" y="1286017"/>
                  <a:pt x="4139018" y="1325791"/>
                  <a:pt x="4347226" y="1199149"/>
                </a:cubicBezTo>
                <a:cubicBezTo>
                  <a:pt x="4555434" y="1072507"/>
                  <a:pt x="4712411" y="790181"/>
                  <a:pt x="4633477" y="618235"/>
                </a:cubicBezTo>
                <a:cubicBezTo>
                  <a:pt x="4554543" y="446289"/>
                  <a:pt x="4533401" y="238674"/>
                  <a:pt x="3873624" y="167474"/>
                </a:cubicBezTo>
                <a:cubicBezTo>
                  <a:pt x="3213847" y="96274"/>
                  <a:pt x="1284417" y="0"/>
                  <a:pt x="674817" y="191037"/>
                </a:cubicBezTo>
                <a:cubicBezTo>
                  <a:pt x="65217" y="382074"/>
                  <a:pt x="0" y="1097670"/>
                  <a:pt x="216024" y="1313694"/>
                </a:cubicBezTo>
                <a:cubicBezTo>
                  <a:pt x="432048" y="1529718"/>
                  <a:pt x="1526641" y="1508646"/>
                  <a:pt x="1970962" y="1487181"/>
                </a:cubicBezTo>
                <a:cubicBezTo>
                  <a:pt x="2415283" y="1465716"/>
                  <a:pt x="2881950" y="1184905"/>
                  <a:pt x="2881950" y="1184905"/>
                </a:cubicBezTo>
              </a:path>
            </a:pathLst>
          </a:custGeom>
          <a:ln w="25400" cmpd="sng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Dowolny kształt 27"/>
          <p:cNvSpPr/>
          <p:nvPr/>
        </p:nvSpPr>
        <p:spPr>
          <a:xfrm>
            <a:off x="3707904" y="476672"/>
            <a:ext cx="4745864" cy="1910366"/>
          </a:xfrm>
          <a:custGeom>
            <a:avLst/>
            <a:gdLst>
              <a:gd name="connsiteX0" fmla="*/ 103031 w 4745864"/>
              <a:gd name="connsiteY0" fmla="*/ 1910366 h 1910366"/>
              <a:gd name="connsiteX1" fmla="*/ 206062 w 4745864"/>
              <a:gd name="connsiteY1" fmla="*/ 1845972 h 1910366"/>
              <a:gd name="connsiteX2" fmla="*/ 1339403 w 4745864"/>
              <a:gd name="connsiteY2" fmla="*/ 1588394 h 1910366"/>
              <a:gd name="connsiteX3" fmla="*/ 2253803 w 4745864"/>
              <a:gd name="connsiteY3" fmla="*/ 1794456 h 1910366"/>
              <a:gd name="connsiteX4" fmla="*/ 3580327 w 4745864"/>
              <a:gd name="connsiteY4" fmla="*/ 1768699 h 1910366"/>
              <a:gd name="connsiteX5" fmla="*/ 4649273 w 4745864"/>
              <a:gd name="connsiteY5" fmla="*/ 1073239 h 1910366"/>
              <a:gd name="connsiteX6" fmla="*/ 4159876 w 4745864"/>
              <a:gd name="connsiteY6" fmla="*/ 171718 h 1910366"/>
              <a:gd name="connsiteX7" fmla="*/ 2730321 w 4745864"/>
              <a:gd name="connsiteY7" fmla="*/ 81566 h 1910366"/>
              <a:gd name="connsiteX8" fmla="*/ 1751527 w 4745864"/>
              <a:gd name="connsiteY8" fmla="*/ 661116 h 1910366"/>
              <a:gd name="connsiteX9" fmla="*/ 1828800 w 4745864"/>
              <a:gd name="connsiteY9" fmla="*/ 1459606 h 1910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45864" h="1910366">
                <a:moveTo>
                  <a:pt x="103031" y="1910366"/>
                </a:moveTo>
                <a:cubicBezTo>
                  <a:pt x="51515" y="1905000"/>
                  <a:pt x="0" y="1899634"/>
                  <a:pt x="206062" y="1845972"/>
                </a:cubicBezTo>
                <a:cubicBezTo>
                  <a:pt x="412124" y="1792310"/>
                  <a:pt x="998113" y="1596980"/>
                  <a:pt x="1339403" y="1588394"/>
                </a:cubicBezTo>
                <a:cubicBezTo>
                  <a:pt x="1680693" y="1579808"/>
                  <a:pt x="1880316" y="1764405"/>
                  <a:pt x="2253803" y="1794456"/>
                </a:cubicBezTo>
                <a:cubicBezTo>
                  <a:pt x="2627290" y="1824507"/>
                  <a:pt x="3181082" y="1888902"/>
                  <a:pt x="3580327" y="1768699"/>
                </a:cubicBezTo>
                <a:cubicBezTo>
                  <a:pt x="3979572" y="1648496"/>
                  <a:pt x="4552682" y="1339402"/>
                  <a:pt x="4649273" y="1073239"/>
                </a:cubicBezTo>
                <a:cubicBezTo>
                  <a:pt x="4745864" y="807076"/>
                  <a:pt x="4479701" y="336997"/>
                  <a:pt x="4159876" y="171718"/>
                </a:cubicBezTo>
                <a:cubicBezTo>
                  <a:pt x="3840051" y="6439"/>
                  <a:pt x="3131712" y="0"/>
                  <a:pt x="2730321" y="81566"/>
                </a:cubicBezTo>
                <a:cubicBezTo>
                  <a:pt x="2328930" y="163132"/>
                  <a:pt x="1901781" y="431443"/>
                  <a:pt x="1751527" y="661116"/>
                </a:cubicBezTo>
                <a:cubicBezTo>
                  <a:pt x="1601274" y="890789"/>
                  <a:pt x="1805189" y="1305060"/>
                  <a:pt x="1828800" y="1459606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Dowolny kształt 28"/>
          <p:cNvSpPr/>
          <p:nvPr/>
        </p:nvSpPr>
        <p:spPr>
          <a:xfrm>
            <a:off x="3853131" y="2501758"/>
            <a:ext cx="4739426" cy="1719330"/>
          </a:xfrm>
          <a:custGeom>
            <a:avLst/>
            <a:gdLst>
              <a:gd name="connsiteX0" fmla="*/ 0 w 4739426"/>
              <a:gd name="connsiteY0" fmla="*/ 901522 h 1719330"/>
              <a:gd name="connsiteX1" fmla="*/ 875764 w 4739426"/>
              <a:gd name="connsiteY1" fmla="*/ 1326524 h 1719330"/>
              <a:gd name="connsiteX2" fmla="*/ 1622739 w 4739426"/>
              <a:gd name="connsiteY2" fmla="*/ 1545465 h 1719330"/>
              <a:gd name="connsiteX3" fmla="*/ 3232598 w 4739426"/>
              <a:gd name="connsiteY3" fmla="*/ 1712891 h 1719330"/>
              <a:gd name="connsiteX4" fmla="*/ 4533364 w 4739426"/>
              <a:gd name="connsiteY4" fmla="*/ 1506829 h 1719330"/>
              <a:gd name="connsiteX5" fmla="*/ 4468970 w 4739426"/>
              <a:gd name="connsiteY5" fmla="*/ 502277 h 1719330"/>
              <a:gd name="connsiteX6" fmla="*/ 3451539 w 4739426"/>
              <a:gd name="connsiteY6" fmla="*/ 115910 h 1719330"/>
              <a:gd name="connsiteX7" fmla="*/ 2343955 w 4739426"/>
              <a:gd name="connsiteY7" fmla="*/ 38637 h 1719330"/>
              <a:gd name="connsiteX8" fmla="*/ 682581 w 4739426"/>
              <a:gd name="connsiteY8" fmla="*/ 347730 h 1719330"/>
              <a:gd name="connsiteX9" fmla="*/ 888643 w 4739426"/>
              <a:gd name="connsiteY9" fmla="*/ 1184857 h 171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39426" h="1719330">
                <a:moveTo>
                  <a:pt x="0" y="901522"/>
                </a:moveTo>
                <a:cubicBezTo>
                  <a:pt x="302654" y="1060361"/>
                  <a:pt x="605308" y="1219200"/>
                  <a:pt x="875764" y="1326524"/>
                </a:cubicBezTo>
                <a:cubicBezTo>
                  <a:pt x="1146221" y="1433848"/>
                  <a:pt x="1229933" y="1481071"/>
                  <a:pt x="1622739" y="1545465"/>
                </a:cubicBezTo>
                <a:cubicBezTo>
                  <a:pt x="2015545" y="1609859"/>
                  <a:pt x="2747494" y="1719330"/>
                  <a:pt x="3232598" y="1712891"/>
                </a:cubicBezTo>
                <a:cubicBezTo>
                  <a:pt x="3717702" y="1706452"/>
                  <a:pt x="4327302" y="1708598"/>
                  <a:pt x="4533364" y="1506829"/>
                </a:cubicBezTo>
                <a:cubicBezTo>
                  <a:pt x="4739426" y="1305060"/>
                  <a:pt x="4649274" y="734097"/>
                  <a:pt x="4468970" y="502277"/>
                </a:cubicBezTo>
                <a:cubicBezTo>
                  <a:pt x="4288666" y="270457"/>
                  <a:pt x="3805708" y="193183"/>
                  <a:pt x="3451539" y="115910"/>
                </a:cubicBezTo>
                <a:cubicBezTo>
                  <a:pt x="3097370" y="38637"/>
                  <a:pt x="2805448" y="0"/>
                  <a:pt x="2343955" y="38637"/>
                </a:cubicBezTo>
                <a:cubicBezTo>
                  <a:pt x="1882462" y="77274"/>
                  <a:pt x="925133" y="156693"/>
                  <a:pt x="682581" y="347730"/>
                </a:cubicBezTo>
                <a:cubicBezTo>
                  <a:pt x="440029" y="538767"/>
                  <a:pt x="828542" y="1032457"/>
                  <a:pt x="888643" y="1184857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Dowolny kształt 29"/>
          <p:cNvSpPr/>
          <p:nvPr/>
        </p:nvSpPr>
        <p:spPr>
          <a:xfrm>
            <a:off x="373488" y="3709115"/>
            <a:ext cx="6211909" cy="2889161"/>
          </a:xfrm>
          <a:custGeom>
            <a:avLst/>
            <a:gdLst>
              <a:gd name="connsiteX0" fmla="*/ 1777284 w 6211909"/>
              <a:gd name="connsiteY0" fmla="*/ 0 h 2889161"/>
              <a:gd name="connsiteX1" fmla="*/ 1133340 w 6211909"/>
              <a:gd name="connsiteY1" fmla="*/ 553792 h 2889161"/>
              <a:gd name="connsiteX2" fmla="*/ 218940 w 6211909"/>
              <a:gd name="connsiteY2" fmla="*/ 1197736 h 2889161"/>
              <a:gd name="connsiteX3" fmla="*/ 180304 w 6211909"/>
              <a:gd name="connsiteY3" fmla="*/ 2202288 h 2889161"/>
              <a:gd name="connsiteX4" fmla="*/ 1300766 w 6211909"/>
              <a:gd name="connsiteY4" fmla="*/ 2807595 h 2889161"/>
              <a:gd name="connsiteX5" fmla="*/ 3902298 w 6211909"/>
              <a:gd name="connsiteY5" fmla="*/ 2691685 h 2889161"/>
              <a:gd name="connsiteX6" fmla="*/ 5847008 w 6211909"/>
              <a:gd name="connsiteY6" fmla="*/ 1996226 h 2889161"/>
              <a:gd name="connsiteX7" fmla="*/ 6091706 w 6211909"/>
              <a:gd name="connsiteY7" fmla="*/ 1236372 h 2889161"/>
              <a:gd name="connsiteX8" fmla="*/ 5331853 w 6211909"/>
              <a:gd name="connsiteY8" fmla="*/ 682581 h 2889161"/>
              <a:gd name="connsiteX9" fmla="*/ 3657599 w 6211909"/>
              <a:gd name="connsiteY9" fmla="*/ 463640 h 2889161"/>
              <a:gd name="connsiteX10" fmla="*/ 1957588 w 6211909"/>
              <a:gd name="connsiteY10" fmla="*/ 618186 h 2889161"/>
              <a:gd name="connsiteX11" fmla="*/ 1403797 w 6211909"/>
              <a:gd name="connsiteY11" fmla="*/ 824248 h 2889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211909" h="2889161">
                <a:moveTo>
                  <a:pt x="1777284" y="0"/>
                </a:moveTo>
                <a:cubicBezTo>
                  <a:pt x="1585174" y="177084"/>
                  <a:pt x="1393064" y="354169"/>
                  <a:pt x="1133340" y="553792"/>
                </a:cubicBezTo>
                <a:cubicBezTo>
                  <a:pt x="873616" y="753415"/>
                  <a:pt x="377779" y="922987"/>
                  <a:pt x="218940" y="1197736"/>
                </a:cubicBezTo>
                <a:cubicBezTo>
                  <a:pt x="60101" y="1472485"/>
                  <a:pt x="0" y="1933978"/>
                  <a:pt x="180304" y="2202288"/>
                </a:cubicBezTo>
                <a:cubicBezTo>
                  <a:pt x="360608" y="2470598"/>
                  <a:pt x="680434" y="2726029"/>
                  <a:pt x="1300766" y="2807595"/>
                </a:cubicBezTo>
                <a:cubicBezTo>
                  <a:pt x="1921098" y="2889161"/>
                  <a:pt x="3144591" y="2826913"/>
                  <a:pt x="3902298" y="2691685"/>
                </a:cubicBezTo>
                <a:cubicBezTo>
                  <a:pt x="4660005" y="2556457"/>
                  <a:pt x="5482107" y="2238778"/>
                  <a:pt x="5847008" y="1996226"/>
                </a:cubicBezTo>
                <a:cubicBezTo>
                  <a:pt x="6211909" y="1753674"/>
                  <a:pt x="6177565" y="1455313"/>
                  <a:pt x="6091706" y="1236372"/>
                </a:cubicBezTo>
                <a:cubicBezTo>
                  <a:pt x="6005847" y="1017431"/>
                  <a:pt x="5737538" y="811370"/>
                  <a:pt x="5331853" y="682581"/>
                </a:cubicBezTo>
                <a:cubicBezTo>
                  <a:pt x="4926169" y="553792"/>
                  <a:pt x="4219976" y="474372"/>
                  <a:pt x="3657599" y="463640"/>
                </a:cubicBezTo>
                <a:cubicBezTo>
                  <a:pt x="3095222" y="452908"/>
                  <a:pt x="2333222" y="558085"/>
                  <a:pt x="1957588" y="618186"/>
                </a:cubicBezTo>
                <a:cubicBezTo>
                  <a:pt x="1581954" y="678287"/>
                  <a:pt x="1492875" y="751267"/>
                  <a:pt x="1403797" y="824248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1" animBg="1"/>
      <p:bldP spid="28" grpId="0" animBg="1"/>
      <p:bldP spid="29" grpId="0" animBg="1"/>
      <p:bldP spid="3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331640" y="620688"/>
            <a:ext cx="705678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000" dirty="0" smtClean="0">
                <a:solidFill>
                  <a:schemeClr val="accent3"/>
                </a:solidFill>
                <a:latin typeface="KG Ten Thousand Reasons Alt" pitchFamily="2" charset="-18"/>
              </a:rPr>
              <a:t>Z pomocy multimedialnych można korzystać:</a:t>
            </a:r>
          </a:p>
        </p:txBody>
      </p:sp>
      <p:sp>
        <p:nvSpPr>
          <p:cNvPr id="19" name="Prostokąt 18"/>
          <p:cNvSpPr/>
          <p:nvPr/>
        </p:nvSpPr>
        <p:spPr>
          <a:xfrm>
            <a:off x="467544" y="2420888"/>
            <a:ext cx="331236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domu , do powtarzania lekcji  lub  pracy domowej, a  także  dla  rozrywki,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4283968" y="2420888"/>
            <a:ext cx="4536504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 podróży, np. podczas wakacji,</a:t>
            </a:r>
            <a:b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</a:br>
            <a:r>
              <a:rPr lang="pl-PL" dirty="0" smtClean="0">
                <a:solidFill>
                  <a:schemeClr val="bg1"/>
                </a:solidFill>
                <a:latin typeface="KG Ten Thousand Reasons Alt" pitchFamily="2" charset="-18"/>
              </a:rPr>
              <a:t>w  poczekalni  u  stomatologa,  kiedy dzieci  się nudzą,  a  mają dostęp  do  tabletu  lub  telefonu komórkowego – pomoce są przygotowane  odpowiednio  do wieku  dzieci, tak  aby je zaciekawić. Korzystanie  z  nich  powinno  być więc  przyjemnością.</a:t>
            </a:r>
            <a:endParaRPr lang="pl-PL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sp>
        <p:nvSpPr>
          <p:cNvPr id="21" name="Łuk 20"/>
          <p:cNvSpPr/>
          <p:nvPr/>
        </p:nvSpPr>
        <p:spPr>
          <a:xfrm>
            <a:off x="3131840" y="1196752"/>
            <a:ext cx="3312368" cy="2304256"/>
          </a:xfrm>
          <a:prstGeom prst="arc">
            <a:avLst/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Łuk 21"/>
          <p:cNvSpPr/>
          <p:nvPr/>
        </p:nvSpPr>
        <p:spPr>
          <a:xfrm flipH="1">
            <a:off x="2113733" y="1196752"/>
            <a:ext cx="3466379" cy="2304256"/>
          </a:xfrm>
          <a:prstGeom prst="arc">
            <a:avLst>
              <a:gd name="adj1" fmla="val 16200000"/>
              <a:gd name="adj2" fmla="val 91938"/>
            </a:avLst>
          </a:prstGeom>
          <a:ln w="25400">
            <a:solidFill>
              <a:schemeClr val="bg1"/>
            </a:soli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  <p:bldP spid="21" grpId="0" animBg="1"/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552" y="332656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KG Ten Thousand Reasons Alt" pitchFamily="2" charset="-18"/>
              </a:rPr>
              <a:t>Pomoce multimedialne podzielono i opisano ze względu na cele przyjęte w projekcie </a:t>
            </a:r>
            <a:r>
              <a:rPr lang="pl-PL" sz="20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Ad@ i </a:t>
            </a:r>
            <a:r>
              <a:rPr lang="pl-PL" sz="2000" i="1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sz="20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</a:t>
            </a:r>
            <a:r>
              <a:rPr lang="pl-PL" sz="2000" dirty="0" smtClean="0">
                <a:solidFill>
                  <a:schemeClr val="accent2"/>
                </a:solidFill>
                <a:latin typeface="KG Ten Thousand Reasons Alt" pitchFamily="2" charset="-18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KG Ten Thousand Reasons Alt" pitchFamily="2" charset="-18"/>
              </a:rPr>
              <a:t> w następujący sposób:</a:t>
            </a:r>
            <a:endParaRPr lang="pl-PL" sz="20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aphicFrame>
        <p:nvGraphicFramePr>
          <p:cNvPr id="8" name="Wykres 7"/>
          <p:cNvGraphicFramePr/>
          <p:nvPr/>
        </p:nvGraphicFramePr>
        <p:xfrm>
          <a:off x="-468560" y="1628800"/>
          <a:ext cx="9612560" cy="5432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8" grpId="0">
        <p:bldSub>
          <a:bldChart bld="category"/>
        </p:bldSub>
      </p:bldGraphic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332656"/>
            <a:ext cx="813690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400" dirty="0" smtClean="0">
                <a:solidFill>
                  <a:schemeClr val="accent5"/>
                </a:solidFill>
                <a:latin typeface="KG Ten Thousand Reasons Alt" pitchFamily="2" charset="-18"/>
              </a:rPr>
              <a:t>Generatory</a:t>
            </a:r>
            <a:endParaRPr lang="pl-PL" sz="2400" dirty="0">
              <a:solidFill>
                <a:schemeClr val="accent5"/>
              </a:solidFill>
              <a:latin typeface="KG Ten Thousand Reasons Alt" pitchFamily="2" charset="-18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23528" y="1271657"/>
            <a:ext cx="38884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Oprócz pomocy multimedialnych w ramach projektu powstały także </a:t>
            </a:r>
            <a:r>
              <a:rPr lang="pl-PL" sz="1600" b="1" dirty="0" smtClean="0">
                <a:solidFill>
                  <a:schemeClr val="bg1"/>
                </a:solidFill>
                <a:latin typeface="KG Ten Thousand Reasons Alt" pitchFamily="2" charset="-18"/>
              </a:rPr>
              <a:t>generatory </a:t>
            </a: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pomocy, przeznaczone dla nauczycieli oraz uzdolnionych uczniów. Dzięki generatorom nauczyciele mogą sami tworzyć potrzebne im pomoce na przykład w sytuacji, gdy oprócz materiałów dydaktycznych z projektu </a:t>
            </a:r>
            <a:r>
              <a:rPr lang="pl-PL" sz="16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Ad@</a:t>
            </a:r>
            <a:br>
              <a:rPr lang="pl-PL" sz="1600" i="1" dirty="0" smtClean="0">
                <a:solidFill>
                  <a:schemeClr val="accent2"/>
                </a:solidFill>
                <a:latin typeface="KG Ten Thousand Reasons Alt" pitchFamily="2" charset="-18"/>
              </a:rPr>
            </a:br>
            <a:r>
              <a:rPr lang="pl-PL" sz="16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i </a:t>
            </a:r>
            <a:r>
              <a:rPr lang="pl-PL" sz="1600" i="1" dirty="0" err="1" smtClean="0">
                <a:solidFill>
                  <a:schemeClr val="accent2"/>
                </a:solidFill>
                <a:latin typeface="KG Ten Thousand Reasons Alt" pitchFamily="2" charset="-18"/>
              </a:rPr>
              <a:t>J@ś</a:t>
            </a:r>
            <a:r>
              <a:rPr lang="pl-PL" sz="1600" i="1" dirty="0" smtClean="0">
                <a:solidFill>
                  <a:schemeClr val="accent2"/>
                </a:solidFill>
                <a:latin typeface="KG Ten Thousand Reasons Alt" pitchFamily="2" charset="-18"/>
              </a:rPr>
              <a:t> na matematycznej wyspie</a:t>
            </a:r>
            <a:r>
              <a:rPr lang="pl-PL" sz="1600" dirty="0" smtClean="0">
                <a:solidFill>
                  <a:schemeClr val="accent2"/>
                </a:solidFill>
                <a:latin typeface="KG Ten Thousand Reasons Alt" pitchFamily="2" charset="-18"/>
              </a:rPr>
              <a:t> </a:t>
            </a:r>
            <a:r>
              <a:rPr lang="pl-PL" sz="1600" dirty="0" smtClean="0">
                <a:solidFill>
                  <a:schemeClr val="bg1"/>
                </a:solidFill>
                <a:latin typeface="KG Ten Thousand Reasons Alt" pitchFamily="2" charset="-18"/>
              </a:rPr>
              <a:t>stosują inne materiały dydaktyczne.</a:t>
            </a:r>
            <a:endParaRPr lang="pl-PL" sz="1600" dirty="0">
              <a:solidFill>
                <a:schemeClr val="bg1"/>
              </a:solidFill>
              <a:latin typeface="KG Ten Thousand Reasons Alt" pitchFamily="2" charset="-18"/>
            </a:endParaRPr>
          </a:p>
        </p:txBody>
      </p:sp>
      <p:grpSp>
        <p:nvGrpSpPr>
          <p:cNvPr id="11" name="Grupa 10"/>
          <p:cNvGrpSpPr/>
          <p:nvPr/>
        </p:nvGrpSpPr>
        <p:grpSpPr>
          <a:xfrm>
            <a:off x="5666898" y="1804293"/>
            <a:ext cx="1467505" cy="1467505"/>
            <a:chOff x="1325676" y="884987"/>
            <a:chExt cx="1467505" cy="1467505"/>
          </a:xfrm>
          <a:noFill/>
        </p:grpSpPr>
        <p:sp>
          <p:nvSpPr>
            <p:cNvPr id="13" name=" 3"/>
            <p:cNvSpPr/>
            <p:nvPr/>
          </p:nvSpPr>
          <p:spPr>
            <a:xfrm rot="20700000">
              <a:off x="1325676" y="884987"/>
              <a:ext cx="1467505" cy="1467505"/>
            </a:xfrm>
            <a:prstGeom prst="gear6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 4"/>
            <p:cNvSpPr/>
            <p:nvPr/>
          </p:nvSpPr>
          <p:spPr>
            <a:xfrm>
              <a:off x="1647543" y="1206854"/>
              <a:ext cx="823771" cy="82377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4400" kern="1200" dirty="0" smtClean="0"/>
                <a:t> </a:t>
              </a:r>
              <a:endParaRPr lang="pl-PL" sz="4400" kern="1200" dirty="0"/>
            </a:p>
          </p:txBody>
        </p:sp>
      </p:grpSp>
      <p:sp>
        <p:nvSpPr>
          <p:cNvPr id="12" name="Strzałka kolista 11"/>
          <p:cNvSpPr/>
          <p:nvPr/>
        </p:nvSpPr>
        <p:spPr>
          <a:xfrm>
            <a:off x="5327448" y="1484784"/>
            <a:ext cx="2065045" cy="206504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noFill/>
          <a:ln w="22225">
            <a:solidFill>
              <a:prstClr val="white"/>
            </a:solidFill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5" name="Grupa 14"/>
          <p:cNvGrpSpPr/>
          <p:nvPr/>
        </p:nvGrpSpPr>
        <p:grpSpPr>
          <a:xfrm>
            <a:off x="4872620" y="2894372"/>
            <a:ext cx="1497766" cy="1497766"/>
            <a:chOff x="486774" y="1543851"/>
            <a:chExt cx="1497766" cy="1497766"/>
          </a:xfrm>
          <a:noFill/>
        </p:grpSpPr>
        <p:sp>
          <p:nvSpPr>
            <p:cNvPr id="17" name=" 3"/>
            <p:cNvSpPr/>
            <p:nvPr/>
          </p:nvSpPr>
          <p:spPr>
            <a:xfrm>
              <a:off x="486774" y="1543851"/>
              <a:ext cx="1497766" cy="1497766"/>
            </a:xfrm>
            <a:prstGeom prst="gear6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 4"/>
            <p:cNvSpPr/>
            <p:nvPr/>
          </p:nvSpPr>
          <p:spPr>
            <a:xfrm>
              <a:off x="863840" y="1923198"/>
              <a:ext cx="743634" cy="739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4400" kern="1200" dirty="0" smtClean="0"/>
                <a:t> </a:t>
              </a:r>
              <a:endParaRPr lang="pl-PL" sz="4400" kern="1200" dirty="0"/>
            </a:p>
          </p:txBody>
        </p:sp>
      </p:grpSp>
      <p:sp>
        <p:nvSpPr>
          <p:cNvPr id="16" name=" 5"/>
          <p:cNvSpPr/>
          <p:nvPr/>
        </p:nvSpPr>
        <p:spPr>
          <a:xfrm>
            <a:off x="4607368" y="2564904"/>
            <a:ext cx="1915268" cy="1915268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noFill/>
          <a:ln w="22225">
            <a:solidFill>
              <a:prstClr val="white"/>
            </a:solidFill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9" name="Grupa 18"/>
          <p:cNvGrpSpPr/>
          <p:nvPr/>
        </p:nvGrpSpPr>
        <p:grpSpPr>
          <a:xfrm>
            <a:off x="5999343" y="3414410"/>
            <a:ext cx="2059428" cy="2059428"/>
            <a:chOff x="936104" y="1656183"/>
            <a:chExt cx="2059428" cy="2059428"/>
          </a:xfrm>
          <a:noFill/>
        </p:grpSpPr>
        <p:sp>
          <p:nvSpPr>
            <p:cNvPr id="21" name=" 3"/>
            <p:cNvSpPr/>
            <p:nvPr/>
          </p:nvSpPr>
          <p:spPr>
            <a:xfrm>
              <a:off x="936104" y="1656183"/>
              <a:ext cx="2059428" cy="2059428"/>
            </a:xfrm>
            <a:prstGeom prst="gear9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 4"/>
            <p:cNvSpPr/>
            <p:nvPr/>
          </p:nvSpPr>
          <p:spPr>
            <a:xfrm>
              <a:off x="1350139" y="2138596"/>
              <a:ext cx="1231358" cy="105858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1280" tIns="81280" rIns="81280" bIns="81280" numCol="1" spcCol="1270" anchor="ctr" anchorCtr="0">
              <a:noAutofit/>
            </a:bodyPr>
            <a:lstStyle/>
            <a:p>
              <a:pPr lvl="0" algn="ctr" defTabSz="2844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6400" kern="1200" dirty="0" smtClean="0"/>
                <a:t> </a:t>
              </a:r>
              <a:endParaRPr lang="pl-PL" sz="6400" kern="1200" dirty="0"/>
            </a:p>
          </p:txBody>
        </p:sp>
      </p:grpSp>
      <p:sp>
        <p:nvSpPr>
          <p:cNvPr id="20" name="Strzałka kolista 19"/>
          <p:cNvSpPr/>
          <p:nvPr/>
        </p:nvSpPr>
        <p:spPr>
          <a:xfrm>
            <a:off x="6143359" y="3025566"/>
            <a:ext cx="2533097" cy="2533097"/>
          </a:xfrm>
          <a:prstGeom prst="circularArrow">
            <a:avLst>
              <a:gd name="adj1" fmla="val 4878"/>
              <a:gd name="adj2" fmla="val 312630"/>
              <a:gd name="adj3" fmla="val 3107107"/>
              <a:gd name="adj4" fmla="val 15270398"/>
              <a:gd name="adj5" fmla="val 5691"/>
            </a:avLst>
          </a:prstGeom>
          <a:noFill/>
          <a:ln w="22225">
            <a:solidFill>
              <a:prstClr val="white"/>
            </a:solidFill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Elipsa 22"/>
          <p:cNvSpPr/>
          <p:nvPr/>
        </p:nvSpPr>
        <p:spPr>
          <a:xfrm>
            <a:off x="6156176" y="2276872"/>
            <a:ext cx="504056" cy="50405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23"/>
          <p:cNvSpPr/>
          <p:nvPr/>
        </p:nvSpPr>
        <p:spPr>
          <a:xfrm>
            <a:off x="5364088" y="3356992"/>
            <a:ext cx="576064" cy="5760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Elipsa 24"/>
          <p:cNvSpPr/>
          <p:nvPr/>
        </p:nvSpPr>
        <p:spPr>
          <a:xfrm>
            <a:off x="6588224" y="4005064"/>
            <a:ext cx="864096" cy="86409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0"/>
      <p:bldP spid="23" grpId="0" animBg="1"/>
      <p:bldP spid="24" grpId="0" animBg="1"/>
      <p:bldP spid="2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8292700" cy="19669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214496b754530eef3a836714f1679492831ad"/>
</p:tagLst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2261</TotalTime>
  <Words>1755</Words>
  <Application>Microsoft Office PowerPoint</Application>
  <PresentationFormat>Pokaz na ekranie (4:3)</PresentationFormat>
  <Paragraphs>257</Paragraphs>
  <Slides>53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53</vt:i4>
      </vt:variant>
    </vt:vector>
  </HeadingPairs>
  <TitlesOfParts>
    <vt:vector size="57" baseType="lpstr">
      <vt:lpstr>Arial</vt:lpstr>
      <vt:lpstr>KG Ten Thousand Reasons Alt</vt:lpstr>
      <vt:lpstr>Calibri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Monika</dc:creator>
  <cp:lastModifiedBy>Waldemar Krawiec</cp:lastModifiedBy>
  <cp:revision>74</cp:revision>
  <dcterms:created xsi:type="dcterms:W3CDTF">2015-01-05T19:38:20Z</dcterms:created>
  <dcterms:modified xsi:type="dcterms:W3CDTF">2015-08-27T08:39:34Z</dcterms:modified>
</cp:coreProperties>
</file>