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embeddedFontLst>
    <p:embeddedFont>
      <p:font typeface="DJB Tweenybopper" pitchFamily="2" charset="0"/>
      <p:regular r:id="rId36"/>
    </p:embeddedFont>
    <p:embeddedFont>
      <p:font typeface="Calibri" pitchFamily="34" charset="0"/>
      <p:regular r:id="rId37"/>
      <p:bold r:id="rId38"/>
      <p:italic r:id="rId39"/>
      <p:boldItalic r:id="rId40"/>
    </p:embeddedFont>
  </p:embeddedFont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E225"/>
    <a:srgbClr val="214227"/>
    <a:srgbClr val="151E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0B414-3DF7-4521-B582-162D4204C65C}" type="datetimeFigureOut">
              <a:rPr lang="pl-PL" smtClean="0"/>
              <a:pPr/>
              <a:t>2015-02-02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26.png"/><Relationship Id="rId7" Type="http://schemas.openxmlformats.org/officeDocument/2006/relationships/image" Target="../media/image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4.png"/><Relationship Id="rId7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jpe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5.png"/><Relationship Id="rId7" Type="http://schemas.openxmlformats.org/officeDocument/2006/relationships/image" Target="../media/image40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40.jpeg"/><Relationship Id="rId7" Type="http://schemas.openxmlformats.org/officeDocument/2006/relationships/image" Target="../media/image6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4.png"/><Relationship Id="rId9" Type="http://schemas.openxmlformats.org/officeDocument/2006/relationships/image" Target="../media/image6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Generatory pomocy multimedialnych</a:t>
            </a:r>
          </a:p>
        </p:txBody>
      </p:sp>
      <p:sp>
        <p:nvSpPr>
          <p:cNvPr id="4" name="Prostokąt 3"/>
          <p:cNvSpPr/>
          <p:nvPr/>
        </p:nvSpPr>
        <p:spPr>
          <a:xfrm>
            <a:off x="683568" y="1988840"/>
            <a:ext cx="41764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Instalacja generatorów oraz praca z generatorem puzzli, </a:t>
            </a:r>
            <a:r>
              <a:rPr lang="pl-PL" sz="2000" dirty="0" err="1" smtClean="0">
                <a:solidFill>
                  <a:schemeClr val="bg1"/>
                </a:solidFill>
                <a:latin typeface="DJB Tweenybopper" pitchFamily="2" charset="0"/>
              </a:rPr>
              <a:t>memory</a:t>
            </a: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 oraz grupowania.*</a:t>
            </a:r>
          </a:p>
        </p:txBody>
      </p:sp>
      <p:pic>
        <p:nvPicPr>
          <p:cNvPr id="1026" name="Picture 2" descr="C:\Users\Monika\Desktop\marcin\prezentacja 2\gea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844824"/>
            <a:ext cx="1538935" cy="1587946"/>
          </a:xfrm>
          <a:prstGeom prst="rect">
            <a:avLst/>
          </a:prstGeom>
          <a:noFill/>
        </p:spPr>
      </p:pic>
      <p:pic>
        <p:nvPicPr>
          <p:cNvPr id="1027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988840"/>
            <a:ext cx="1548738" cy="1587947"/>
          </a:xfrm>
          <a:prstGeom prst="rect">
            <a:avLst/>
          </a:prstGeom>
          <a:noFill/>
        </p:spPr>
      </p:pic>
      <p:pic>
        <p:nvPicPr>
          <p:cNvPr id="1028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858616"/>
            <a:ext cx="1872208" cy="1940823"/>
          </a:xfrm>
          <a:prstGeom prst="rect">
            <a:avLst/>
          </a:prstGeom>
          <a:noFill/>
        </p:spPr>
      </p:pic>
      <p:pic>
        <p:nvPicPr>
          <p:cNvPr id="7" name="Picture 3" descr="C:\Users\Monika\Desktop\marcin\prezentacja\ikony\log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653136"/>
            <a:ext cx="8292700" cy="1966912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755576" y="3645024"/>
            <a:ext cx="5256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DJB Tweenybopper" pitchFamily="2" charset="0"/>
              </a:rPr>
              <a:t>*Projekt jest całkowicie finansowany z programu Kapitał Ludzki,  III Wysoka jakoś systemu oświaty, 3.3 Poprawa jakości kształcenia, 3.3.4. Modernizacja treści i metod kształcenia.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275856" y="404664"/>
            <a:ext cx="2160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DJB Tweenybopper" pitchFamily="2" charset="0"/>
              </a:rPr>
              <a:t>Wymagania</a:t>
            </a:r>
          </a:p>
        </p:txBody>
      </p:sp>
      <p:grpSp>
        <p:nvGrpSpPr>
          <p:cNvPr id="19" name="Grupa 18"/>
          <p:cNvGrpSpPr/>
          <p:nvPr/>
        </p:nvGrpSpPr>
        <p:grpSpPr>
          <a:xfrm>
            <a:off x="467544" y="1268759"/>
            <a:ext cx="3171108" cy="2130917"/>
            <a:chOff x="467544" y="1268759"/>
            <a:chExt cx="3171108" cy="2130917"/>
          </a:xfrm>
        </p:grpSpPr>
        <p:sp>
          <p:nvSpPr>
            <p:cNvPr id="5" name="Prostokąt 4"/>
            <p:cNvSpPr/>
            <p:nvPr/>
          </p:nvSpPr>
          <p:spPr>
            <a:xfrm>
              <a:off x="467544" y="2060848"/>
              <a:ext cx="3171108" cy="1338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pl-PL" dirty="0">
                  <a:solidFill>
                    <a:schemeClr val="bg1"/>
                  </a:solidFill>
                  <a:latin typeface="DJB Tweenybopper" pitchFamily="2" charset="0"/>
                </a:rPr>
                <a:t>Serwer HTTP </a:t>
              </a: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Apache</a:t>
              </a:r>
              <a:b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</a:b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 </a:t>
              </a:r>
              <a:r>
                <a:rPr lang="pl-PL" dirty="0">
                  <a:solidFill>
                    <a:schemeClr val="bg1"/>
                  </a:solidFill>
                  <a:latin typeface="DJB Tweenybopper" pitchFamily="2" charset="0"/>
                </a:rPr>
                <a:t>wersji 2.2.3 (np. XAMPP 1.8.2 lub serwer zdalny)</a:t>
              </a:r>
            </a:p>
          </p:txBody>
        </p:sp>
        <p:pic>
          <p:nvPicPr>
            <p:cNvPr id="1026" name="Picture 2" descr="C:\Users\Monika\Desktop\marcin\prezentacja 2\xamp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60325" y="1268759"/>
              <a:ext cx="955484" cy="814140"/>
            </a:xfrm>
            <a:prstGeom prst="rect">
              <a:avLst/>
            </a:prstGeom>
            <a:noFill/>
          </p:spPr>
        </p:pic>
        <p:sp>
          <p:nvSpPr>
            <p:cNvPr id="6" name="Prostokąt 5"/>
            <p:cNvSpPr/>
            <p:nvPr/>
          </p:nvSpPr>
          <p:spPr>
            <a:xfrm>
              <a:off x="1796429" y="1556791"/>
              <a:ext cx="18002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pl-PL" sz="2800" b="1" dirty="0" smtClean="0">
                  <a:solidFill>
                    <a:schemeClr val="bg1"/>
                  </a:solidFill>
                  <a:latin typeface="DJB Tweenybopper" pitchFamily="2" charset="0"/>
                </a:rPr>
                <a:t>XAMPP</a:t>
              </a:r>
              <a:endParaRPr lang="pl-PL" sz="2800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sp>
        <p:nvSpPr>
          <p:cNvPr id="14" name="Dowolny kształt 13"/>
          <p:cNvSpPr/>
          <p:nvPr/>
        </p:nvSpPr>
        <p:spPr>
          <a:xfrm>
            <a:off x="251520" y="1124742"/>
            <a:ext cx="3350051" cy="2376265"/>
          </a:xfrm>
          <a:custGeom>
            <a:avLst/>
            <a:gdLst>
              <a:gd name="connsiteX0" fmla="*/ 180305 w 3836850"/>
              <a:gd name="connsiteY0" fmla="*/ 180304 h 2343955"/>
              <a:gd name="connsiteX1" fmla="*/ 206062 w 3836850"/>
              <a:gd name="connsiteY1" fmla="*/ 875763 h 2343955"/>
              <a:gd name="connsiteX2" fmla="*/ 218941 w 3836850"/>
              <a:gd name="connsiteY2" fmla="*/ 927279 h 2343955"/>
              <a:gd name="connsiteX3" fmla="*/ 270457 w 3836850"/>
              <a:gd name="connsiteY3" fmla="*/ 1197735 h 2343955"/>
              <a:gd name="connsiteX4" fmla="*/ 244699 w 3836850"/>
              <a:gd name="connsiteY4" fmla="*/ 1725769 h 2343955"/>
              <a:gd name="connsiteX5" fmla="*/ 231820 w 3836850"/>
              <a:gd name="connsiteY5" fmla="*/ 1764405 h 2343955"/>
              <a:gd name="connsiteX6" fmla="*/ 218941 w 3836850"/>
              <a:gd name="connsiteY6" fmla="*/ 1880315 h 2343955"/>
              <a:gd name="connsiteX7" fmla="*/ 193184 w 3836850"/>
              <a:gd name="connsiteY7" fmla="*/ 1970467 h 2343955"/>
              <a:gd name="connsiteX8" fmla="*/ 206062 w 3836850"/>
              <a:gd name="connsiteY8" fmla="*/ 2202287 h 2343955"/>
              <a:gd name="connsiteX9" fmla="*/ 257578 w 3836850"/>
              <a:gd name="connsiteY9" fmla="*/ 2215166 h 2343955"/>
              <a:gd name="connsiteX10" fmla="*/ 540913 w 3836850"/>
              <a:gd name="connsiteY10" fmla="*/ 2228045 h 2343955"/>
              <a:gd name="connsiteX11" fmla="*/ 721217 w 3836850"/>
              <a:gd name="connsiteY11" fmla="*/ 2240924 h 2343955"/>
              <a:gd name="connsiteX12" fmla="*/ 1184857 w 3836850"/>
              <a:gd name="connsiteY12" fmla="*/ 2279560 h 2343955"/>
              <a:gd name="connsiteX13" fmla="*/ 1455313 w 3836850"/>
              <a:gd name="connsiteY13" fmla="*/ 2305318 h 2343955"/>
              <a:gd name="connsiteX14" fmla="*/ 1712891 w 3836850"/>
              <a:gd name="connsiteY14" fmla="*/ 2318197 h 2343955"/>
              <a:gd name="connsiteX15" fmla="*/ 1790164 w 3836850"/>
              <a:gd name="connsiteY15" fmla="*/ 2331076 h 2343955"/>
              <a:gd name="connsiteX16" fmla="*/ 1854558 w 3836850"/>
              <a:gd name="connsiteY16" fmla="*/ 2343955 h 2343955"/>
              <a:gd name="connsiteX17" fmla="*/ 2253803 w 3836850"/>
              <a:gd name="connsiteY17" fmla="*/ 2331076 h 2343955"/>
              <a:gd name="connsiteX18" fmla="*/ 2421229 w 3836850"/>
              <a:gd name="connsiteY18" fmla="*/ 2318197 h 2343955"/>
              <a:gd name="connsiteX19" fmla="*/ 2910626 w 3836850"/>
              <a:gd name="connsiteY19" fmla="*/ 2343955 h 2343955"/>
              <a:gd name="connsiteX20" fmla="*/ 3284113 w 3836850"/>
              <a:gd name="connsiteY20" fmla="*/ 2331076 h 2343955"/>
              <a:gd name="connsiteX21" fmla="*/ 3361386 w 3836850"/>
              <a:gd name="connsiteY21" fmla="*/ 2305318 h 2343955"/>
              <a:gd name="connsiteX22" fmla="*/ 3400023 w 3836850"/>
              <a:gd name="connsiteY22" fmla="*/ 2292439 h 2343955"/>
              <a:gd name="connsiteX23" fmla="*/ 3438660 w 3836850"/>
              <a:gd name="connsiteY23" fmla="*/ 2279560 h 2343955"/>
              <a:gd name="connsiteX24" fmla="*/ 3670479 w 3836850"/>
              <a:gd name="connsiteY24" fmla="*/ 2253803 h 2343955"/>
              <a:gd name="connsiteX25" fmla="*/ 3709116 w 3836850"/>
              <a:gd name="connsiteY25" fmla="*/ 2240924 h 2343955"/>
              <a:gd name="connsiteX26" fmla="*/ 3786389 w 3836850"/>
              <a:gd name="connsiteY26" fmla="*/ 2228045 h 2343955"/>
              <a:gd name="connsiteX27" fmla="*/ 3799268 w 3836850"/>
              <a:gd name="connsiteY27" fmla="*/ 2189408 h 2343955"/>
              <a:gd name="connsiteX28" fmla="*/ 3812147 w 3836850"/>
              <a:gd name="connsiteY28" fmla="*/ 1944710 h 2343955"/>
              <a:gd name="connsiteX29" fmla="*/ 3812147 w 3836850"/>
              <a:gd name="connsiteY29" fmla="*/ 1390918 h 2343955"/>
              <a:gd name="connsiteX30" fmla="*/ 3760631 w 3836850"/>
              <a:gd name="connsiteY30" fmla="*/ 1184856 h 2343955"/>
              <a:gd name="connsiteX31" fmla="*/ 3773510 w 3836850"/>
              <a:gd name="connsiteY31" fmla="*/ 605307 h 2343955"/>
              <a:gd name="connsiteX32" fmla="*/ 3773510 w 3836850"/>
              <a:gd name="connsiteY32" fmla="*/ 437881 h 2343955"/>
              <a:gd name="connsiteX33" fmla="*/ 3760631 w 3836850"/>
              <a:gd name="connsiteY33" fmla="*/ 115910 h 2343955"/>
              <a:gd name="connsiteX34" fmla="*/ 3721995 w 3836850"/>
              <a:gd name="connsiteY34" fmla="*/ 103031 h 2343955"/>
              <a:gd name="connsiteX35" fmla="*/ 3541691 w 3836850"/>
              <a:gd name="connsiteY35" fmla="*/ 90152 h 2343955"/>
              <a:gd name="connsiteX36" fmla="*/ 3374265 w 3836850"/>
              <a:gd name="connsiteY36" fmla="*/ 64394 h 2343955"/>
              <a:gd name="connsiteX37" fmla="*/ 2794716 w 3836850"/>
              <a:gd name="connsiteY37" fmla="*/ 25757 h 2343955"/>
              <a:gd name="connsiteX38" fmla="*/ 2408350 w 3836850"/>
              <a:gd name="connsiteY38" fmla="*/ 0 h 2343955"/>
              <a:gd name="connsiteX39" fmla="*/ 1532586 w 3836850"/>
              <a:gd name="connsiteY39" fmla="*/ 12879 h 2343955"/>
              <a:gd name="connsiteX40" fmla="*/ 1339403 w 3836850"/>
              <a:gd name="connsiteY40" fmla="*/ 25757 h 2343955"/>
              <a:gd name="connsiteX41" fmla="*/ 1184857 w 3836850"/>
              <a:gd name="connsiteY41" fmla="*/ 38636 h 2343955"/>
              <a:gd name="connsiteX42" fmla="*/ 38637 w 3836850"/>
              <a:gd name="connsiteY42" fmla="*/ 51515 h 2343955"/>
              <a:gd name="connsiteX43" fmla="*/ 25758 w 3836850"/>
              <a:gd name="connsiteY43" fmla="*/ 218941 h 2343955"/>
              <a:gd name="connsiteX44" fmla="*/ 0 w 3836850"/>
              <a:gd name="connsiteY44" fmla="*/ 334850 h 2343955"/>
              <a:gd name="connsiteX45" fmla="*/ 12879 w 3836850"/>
              <a:gd name="connsiteY45" fmla="*/ 605307 h 2343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836850" h="2343955">
                <a:moveTo>
                  <a:pt x="180305" y="180304"/>
                </a:moveTo>
                <a:cubicBezTo>
                  <a:pt x="183216" y="293827"/>
                  <a:pt x="186523" y="690134"/>
                  <a:pt x="206062" y="875763"/>
                </a:cubicBezTo>
                <a:cubicBezTo>
                  <a:pt x="207915" y="893366"/>
                  <a:pt x="215294" y="909958"/>
                  <a:pt x="218941" y="927279"/>
                </a:cubicBezTo>
                <a:cubicBezTo>
                  <a:pt x="253948" y="1093560"/>
                  <a:pt x="250262" y="1076565"/>
                  <a:pt x="270457" y="1197735"/>
                </a:cubicBezTo>
                <a:cubicBezTo>
                  <a:pt x="266505" y="1339991"/>
                  <a:pt x="286549" y="1558372"/>
                  <a:pt x="244699" y="1725769"/>
                </a:cubicBezTo>
                <a:cubicBezTo>
                  <a:pt x="241406" y="1738939"/>
                  <a:pt x="236113" y="1751526"/>
                  <a:pt x="231820" y="1764405"/>
                </a:cubicBezTo>
                <a:cubicBezTo>
                  <a:pt x="227527" y="1803042"/>
                  <a:pt x="224852" y="1841893"/>
                  <a:pt x="218941" y="1880315"/>
                </a:cubicBezTo>
                <a:cubicBezTo>
                  <a:pt x="214321" y="1910345"/>
                  <a:pt x="202800" y="1941618"/>
                  <a:pt x="193184" y="1970467"/>
                </a:cubicBezTo>
                <a:cubicBezTo>
                  <a:pt x="197477" y="2047740"/>
                  <a:pt x="186366" y="2127443"/>
                  <a:pt x="206062" y="2202287"/>
                </a:cubicBezTo>
                <a:cubicBezTo>
                  <a:pt x="210567" y="2219405"/>
                  <a:pt x="239930" y="2213808"/>
                  <a:pt x="257578" y="2215166"/>
                </a:cubicBezTo>
                <a:cubicBezTo>
                  <a:pt x="351842" y="2222417"/>
                  <a:pt x="446516" y="2222801"/>
                  <a:pt x="540913" y="2228045"/>
                </a:cubicBezTo>
                <a:cubicBezTo>
                  <a:pt x="601075" y="2231387"/>
                  <a:pt x="661116" y="2236631"/>
                  <a:pt x="721217" y="2240924"/>
                </a:cubicBezTo>
                <a:cubicBezTo>
                  <a:pt x="942626" y="2304182"/>
                  <a:pt x="734378" y="2252531"/>
                  <a:pt x="1184857" y="2279560"/>
                </a:cubicBezTo>
                <a:cubicBezTo>
                  <a:pt x="1275254" y="2284984"/>
                  <a:pt x="1364995" y="2298709"/>
                  <a:pt x="1455313" y="2305318"/>
                </a:cubicBezTo>
                <a:cubicBezTo>
                  <a:pt x="1541050" y="2311592"/>
                  <a:pt x="1627032" y="2313904"/>
                  <a:pt x="1712891" y="2318197"/>
                </a:cubicBezTo>
                <a:lnTo>
                  <a:pt x="1790164" y="2331076"/>
                </a:lnTo>
                <a:cubicBezTo>
                  <a:pt x="1811701" y="2334992"/>
                  <a:pt x="1832668" y="2343955"/>
                  <a:pt x="1854558" y="2343955"/>
                </a:cubicBezTo>
                <a:cubicBezTo>
                  <a:pt x="1987709" y="2343955"/>
                  <a:pt x="2120721" y="2335369"/>
                  <a:pt x="2253803" y="2331076"/>
                </a:cubicBezTo>
                <a:cubicBezTo>
                  <a:pt x="2309612" y="2326783"/>
                  <a:pt x="2365255" y="2318197"/>
                  <a:pt x="2421229" y="2318197"/>
                </a:cubicBezTo>
                <a:cubicBezTo>
                  <a:pt x="2655370" y="2318197"/>
                  <a:pt x="2719252" y="2326557"/>
                  <a:pt x="2910626" y="2343955"/>
                </a:cubicBezTo>
                <a:cubicBezTo>
                  <a:pt x="3035122" y="2339662"/>
                  <a:pt x="3159998" y="2341715"/>
                  <a:pt x="3284113" y="2331076"/>
                </a:cubicBezTo>
                <a:cubicBezTo>
                  <a:pt x="3311165" y="2328757"/>
                  <a:pt x="3335628" y="2313904"/>
                  <a:pt x="3361386" y="2305318"/>
                </a:cubicBezTo>
                <a:lnTo>
                  <a:pt x="3400023" y="2292439"/>
                </a:lnTo>
                <a:cubicBezTo>
                  <a:pt x="3412902" y="2288146"/>
                  <a:pt x="3425167" y="2281059"/>
                  <a:pt x="3438660" y="2279560"/>
                </a:cubicBezTo>
                <a:lnTo>
                  <a:pt x="3670479" y="2253803"/>
                </a:lnTo>
                <a:cubicBezTo>
                  <a:pt x="3683358" y="2249510"/>
                  <a:pt x="3695864" y="2243869"/>
                  <a:pt x="3709116" y="2240924"/>
                </a:cubicBezTo>
                <a:cubicBezTo>
                  <a:pt x="3734607" y="2235259"/>
                  <a:pt x="3763717" y="2241001"/>
                  <a:pt x="3786389" y="2228045"/>
                </a:cubicBezTo>
                <a:cubicBezTo>
                  <a:pt x="3798176" y="2221310"/>
                  <a:pt x="3794975" y="2202287"/>
                  <a:pt x="3799268" y="2189408"/>
                </a:cubicBezTo>
                <a:cubicBezTo>
                  <a:pt x="3803561" y="2107842"/>
                  <a:pt x="3808747" y="2026318"/>
                  <a:pt x="3812147" y="1944710"/>
                </a:cubicBezTo>
                <a:cubicBezTo>
                  <a:pt x="3821007" y="1732082"/>
                  <a:pt x="3836850" y="1588540"/>
                  <a:pt x="3812147" y="1390918"/>
                </a:cubicBezTo>
                <a:cubicBezTo>
                  <a:pt x="3799714" y="1291453"/>
                  <a:pt x="3788668" y="1268965"/>
                  <a:pt x="3760631" y="1184856"/>
                </a:cubicBezTo>
                <a:cubicBezTo>
                  <a:pt x="3764924" y="991673"/>
                  <a:pt x="3765787" y="798383"/>
                  <a:pt x="3773510" y="605307"/>
                </a:cubicBezTo>
                <a:cubicBezTo>
                  <a:pt x="3781258" y="411620"/>
                  <a:pt x="3807950" y="713398"/>
                  <a:pt x="3773510" y="437881"/>
                </a:cubicBezTo>
                <a:cubicBezTo>
                  <a:pt x="3769217" y="330557"/>
                  <a:pt x="3776963" y="222071"/>
                  <a:pt x="3760631" y="115910"/>
                </a:cubicBezTo>
                <a:cubicBezTo>
                  <a:pt x="3758567" y="102493"/>
                  <a:pt x="3735477" y="104617"/>
                  <a:pt x="3721995" y="103031"/>
                </a:cubicBezTo>
                <a:cubicBezTo>
                  <a:pt x="3662153" y="95991"/>
                  <a:pt x="3601792" y="94445"/>
                  <a:pt x="3541691" y="90152"/>
                </a:cubicBezTo>
                <a:cubicBezTo>
                  <a:pt x="3438953" y="64467"/>
                  <a:pt x="3537435" y="86645"/>
                  <a:pt x="3374265" y="64394"/>
                </a:cubicBezTo>
                <a:cubicBezTo>
                  <a:pt x="2998501" y="13153"/>
                  <a:pt x="3439738" y="51557"/>
                  <a:pt x="2794716" y="25757"/>
                </a:cubicBezTo>
                <a:cubicBezTo>
                  <a:pt x="2613005" y="18489"/>
                  <a:pt x="2572076" y="13644"/>
                  <a:pt x="2408350" y="0"/>
                </a:cubicBezTo>
                <a:lnTo>
                  <a:pt x="1532586" y="12879"/>
                </a:lnTo>
                <a:cubicBezTo>
                  <a:pt x="1468067" y="14434"/>
                  <a:pt x="1403764" y="20990"/>
                  <a:pt x="1339403" y="25757"/>
                </a:cubicBezTo>
                <a:cubicBezTo>
                  <a:pt x="1287850" y="29576"/>
                  <a:pt x="1236541" y="37613"/>
                  <a:pt x="1184857" y="38636"/>
                </a:cubicBezTo>
                <a:lnTo>
                  <a:pt x="38637" y="51515"/>
                </a:lnTo>
                <a:cubicBezTo>
                  <a:pt x="34344" y="107324"/>
                  <a:pt x="31939" y="163310"/>
                  <a:pt x="25758" y="218941"/>
                </a:cubicBezTo>
                <a:cubicBezTo>
                  <a:pt x="22488" y="248371"/>
                  <a:pt x="7611" y="304405"/>
                  <a:pt x="0" y="334850"/>
                </a:cubicBezTo>
                <a:cubicBezTo>
                  <a:pt x="13887" y="570933"/>
                  <a:pt x="12879" y="480685"/>
                  <a:pt x="12879" y="605307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20" name="Grupa 19"/>
          <p:cNvGrpSpPr/>
          <p:nvPr/>
        </p:nvGrpSpPr>
        <p:grpSpPr>
          <a:xfrm>
            <a:off x="3923928" y="1456364"/>
            <a:ext cx="2326278" cy="1521460"/>
            <a:chOff x="3923928" y="1456364"/>
            <a:chExt cx="2326278" cy="1521460"/>
          </a:xfrm>
        </p:grpSpPr>
        <p:sp>
          <p:nvSpPr>
            <p:cNvPr id="15" name="Prostokąt 14"/>
            <p:cNvSpPr/>
            <p:nvPr/>
          </p:nvSpPr>
          <p:spPr>
            <a:xfrm>
              <a:off x="3923928" y="2608492"/>
              <a:ext cx="2326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>
                  <a:solidFill>
                    <a:schemeClr val="bg1"/>
                  </a:solidFill>
                  <a:latin typeface="DJB Tweenybopper" pitchFamily="2" charset="0"/>
                </a:rPr>
                <a:t>PHP w wersji 5.3.3</a:t>
              </a:r>
            </a:p>
          </p:txBody>
        </p:sp>
        <p:pic>
          <p:nvPicPr>
            <p:cNvPr id="1027" name="Picture 3" descr="C:\Users\Monika\Desktop\marcin\prezentacja 2\php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39952" y="1456364"/>
              <a:ext cx="1804143" cy="923652"/>
            </a:xfrm>
            <a:prstGeom prst="rect">
              <a:avLst/>
            </a:prstGeom>
            <a:noFill/>
          </p:spPr>
        </p:pic>
      </p:grpSp>
      <p:grpSp>
        <p:nvGrpSpPr>
          <p:cNvPr id="23" name="Grupa 22"/>
          <p:cNvGrpSpPr/>
          <p:nvPr/>
        </p:nvGrpSpPr>
        <p:grpSpPr>
          <a:xfrm>
            <a:off x="4841776" y="3933056"/>
            <a:ext cx="3402632" cy="2240307"/>
            <a:chOff x="4841776" y="3573016"/>
            <a:chExt cx="3402632" cy="2240307"/>
          </a:xfrm>
        </p:grpSpPr>
        <p:sp>
          <p:nvSpPr>
            <p:cNvPr id="18" name="Prostokąt 17"/>
            <p:cNvSpPr/>
            <p:nvPr/>
          </p:nvSpPr>
          <p:spPr>
            <a:xfrm>
              <a:off x="4841776" y="4509120"/>
              <a:ext cx="3402632" cy="13042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pl-PL" dirty="0">
                  <a:solidFill>
                    <a:schemeClr val="bg1"/>
                  </a:solidFill>
                  <a:latin typeface="DJB Tweenybopper" pitchFamily="2" charset="0"/>
                </a:rPr>
                <a:t>Program rozpakowujący archiwa .zip. Na przykład 7-Zip, Eksplorator Windows.</a:t>
              </a:r>
            </a:p>
          </p:txBody>
        </p:sp>
        <p:pic>
          <p:nvPicPr>
            <p:cNvPr id="1028" name="Picture 4" descr="C:\Users\Monika\Desktop\marcin\prezentacja 2\7ziplogo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534906" y="3573016"/>
              <a:ext cx="1748829" cy="976288"/>
            </a:xfrm>
            <a:prstGeom prst="rect">
              <a:avLst/>
            </a:prstGeom>
            <a:noFill/>
          </p:spPr>
        </p:pic>
      </p:grpSp>
      <p:sp>
        <p:nvSpPr>
          <p:cNvPr id="21" name="Dowolny kształt 20"/>
          <p:cNvSpPr/>
          <p:nvPr/>
        </p:nvSpPr>
        <p:spPr>
          <a:xfrm>
            <a:off x="3772968" y="1052736"/>
            <a:ext cx="2592288" cy="2232248"/>
          </a:xfrm>
          <a:custGeom>
            <a:avLst/>
            <a:gdLst>
              <a:gd name="connsiteX0" fmla="*/ 679494 w 3113601"/>
              <a:gd name="connsiteY0" fmla="*/ 128789 h 2395471"/>
              <a:gd name="connsiteX1" fmla="*/ 151460 w 3113601"/>
              <a:gd name="connsiteY1" fmla="*/ 141668 h 2395471"/>
              <a:gd name="connsiteX2" fmla="*/ 138581 w 3113601"/>
              <a:gd name="connsiteY2" fmla="*/ 231820 h 2395471"/>
              <a:gd name="connsiteX3" fmla="*/ 125702 w 3113601"/>
              <a:gd name="connsiteY3" fmla="*/ 412124 h 2395471"/>
              <a:gd name="connsiteX4" fmla="*/ 112824 w 3113601"/>
              <a:gd name="connsiteY4" fmla="*/ 721217 h 2395471"/>
              <a:gd name="connsiteX5" fmla="*/ 87066 w 3113601"/>
              <a:gd name="connsiteY5" fmla="*/ 875764 h 2395471"/>
              <a:gd name="connsiteX6" fmla="*/ 74187 w 3113601"/>
              <a:gd name="connsiteY6" fmla="*/ 1043189 h 2395471"/>
              <a:gd name="connsiteX7" fmla="*/ 35550 w 3113601"/>
              <a:gd name="connsiteY7" fmla="*/ 1429555 h 2395471"/>
              <a:gd name="connsiteX8" fmla="*/ 9793 w 3113601"/>
              <a:gd name="connsiteY8" fmla="*/ 1661375 h 2395471"/>
              <a:gd name="connsiteX9" fmla="*/ 35550 w 3113601"/>
              <a:gd name="connsiteY9" fmla="*/ 2021983 h 2395471"/>
              <a:gd name="connsiteX10" fmla="*/ 74187 w 3113601"/>
              <a:gd name="connsiteY10" fmla="*/ 2137893 h 2395471"/>
              <a:gd name="connsiteX11" fmla="*/ 87066 w 3113601"/>
              <a:gd name="connsiteY11" fmla="*/ 2202288 h 2395471"/>
              <a:gd name="connsiteX12" fmla="*/ 99945 w 3113601"/>
              <a:gd name="connsiteY12" fmla="*/ 2240924 h 2395471"/>
              <a:gd name="connsiteX13" fmla="*/ 254491 w 3113601"/>
              <a:gd name="connsiteY13" fmla="*/ 2253803 h 2395471"/>
              <a:gd name="connsiteX14" fmla="*/ 318886 w 3113601"/>
              <a:gd name="connsiteY14" fmla="*/ 2266682 h 2395471"/>
              <a:gd name="connsiteX15" fmla="*/ 421917 w 3113601"/>
              <a:gd name="connsiteY15" fmla="*/ 2292440 h 2395471"/>
              <a:gd name="connsiteX16" fmla="*/ 499190 w 3113601"/>
              <a:gd name="connsiteY16" fmla="*/ 2305319 h 2395471"/>
              <a:gd name="connsiteX17" fmla="*/ 627979 w 3113601"/>
              <a:gd name="connsiteY17" fmla="*/ 2331076 h 2395471"/>
              <a:gd name="connsiteX18" fmla="*/ 731010 w 3113601"/>
              <a:gd name="connsiteY18" fmla="*/ 2343955 h 2395471"/>
              <a:gd name="connsiteX19" fmla="*/ 821162 w 3113601"/>
              <a:gd name="connsiteY19" fmla="*/ 2356834 h 2395471"/>
              <a:gd name="connsiteX20" fmla="*/ 1027224 w 3113601"/>
              <a:gd name="connsiteY20" fmla="*/ 2369713 h 2395471"/>
              <a:gd name="connsiteX21" fmla="*/ 1259043 w 3113601"/>
              <a:gd name="connsiteY21" fmla="*/ 2395471 h 2395471"/>
              <a:gd name="connsiteX22" fmla="*/ 1696925 w 3113601"/>
              <a:gd name="connsiteY22" fmla="*/ 2382592 h 2395471"/>
              <a:gd name="connsiteX23" fmla="*/ 2431021 w 3113601"/>
              <a:gd name="connsiteY23" fmla="*/ 2369713 h 2395471"/>
              <a:gd name="connsiteX24" fmla="*/ 2508294 w 3113601"/>
              <a:gd name="connsiteY24" fmla="*/ 2356834 h 2395471"/>
              <a:gd name="connsiteX25" fmla="*/ 2546931 w 3113601"/>
              <a:gd name="connsiteY25" fmla="*/ 2343955 h 2395471"/>
              <a:gd name="connsiteX26" fmla="*/ 2637083 w 3113601"/>
              <a:gd name="connsiteY26" fmla="*/ 2331076 h 2395471"/>
              <a:gd name="connsiteX27" fmla="*/ 2752993 w 3113601"/>
              <a:gd name="connsiteY27" fmla="*/ 2305319 h 2395471"/>
              <a:gd name="connsiteX28" fmla="*/ 2830266 w 3113601"/>
              <a:gd name="connsiteY28" fmla="*/ 2279561 h 2395471"/>
              <a:gd name="connsiteX29" fmla="*/ 3049207 w 3113601"/>
              <a:gd name="connsiteY29" fmla="*/ 2266682 h 2395471"/>
              <a:gd name="connsiteX30" fmla="*/ 3062086 w 3113601"/>
              <a:gd name="connsiteY30" fmla="*/ 2189409 h 2395471"/>
              <a:gd name="connsiteX31" fmla="*/ 3087843 w 3113601"/>
              <a:gd name="connsiteY31" fmla="*/ 2047741 h 2395471"/>
              <a:gd name="connsiteX32" fmla="*/ 3113601 w 3113601"/>
              <a:gd name="connsiteY32" fmla="*/ 1828800 h 2395471"/>
              <a:gd name="connsiteX33" fmla="*/ 3062086 w 3113601"/>
              <a:gd name="connsiteY33" fmla="*/ 1416676 h 2395471"/>
              <a:gd name="connsiteX34" fmla="*/ 3074964 w 3113601"/>
              <a:gd name="connsiteY34" fmla="*/ 888643 h 2395471"/>
              <a:gd name="connsiteX35" fmla="*/ 3062086 w 3113601"/>
              <a:gd name="connsiteY35" fmla="*/ 386367 h 2395471"/>
              <a:gd name="connsiteX36" fmla="*/ 3023449 w 3113601"/>
              <a:gd name="connsiteY36" fmla="*/ 257578 h 2395471"/>
              <a:gd name="connsiteX37" fmla="*/ 2971933 w 3113601"/>
              <a:gd name="connsiteY37" fmla="*/ 244699 h 2395471"/>
              <a:gd name="connsiteX38" fmla="*/ 2830266 w 3113601"/>
              <a:gd name="connsiteY38" fmla="*/ 231820 h 2395471"/>
              <a:gd name="connsiteX39" fmla="*/ 2598446 w 3113601"/>
              <a:gd name="connsiteY39" fmla="*/ 206062 h 2395471"/>
              <a:gd name="connsiteX40" fmla="*/ 1993139 w 3113601"/>
              <a:gd name="connsiteY40" fmla="*/ 180305 h 2395471"/>
              <a:gd name="connsiteX41" fmla="*/ 1825714 w 3113601"/>
              <a:gd name="connsiteY41" fmla="*/ 167426 h 2395471"/>
              <a:gd name="connsiteX42" fmla="*/ 1787077 w 3113601"/>
              <a:gd name="connsiteY42" fmla="*/ 154547 h 2395471"/>
              <a:gd name="connsiteX43" fmla="*/ 1568136 w 3113601"/>
              <a:gd name="connsiteY43" fmla="*/ 141668 h 2395471"/>
              <a:gd name="connsiteX44" fmla="*/ 1439348 w 3113601"/>
              <a:gd name="connsiteY44" fmla="*/ 128789 h 2395471"/>
              <a:gd name="connsiteX45" fmla="*/ 1065860 w 3113601"/>
              <a:gd name="connsiteY45" fmla="*/ 103031 h 2395471"/>
              <a:gd name="connsiteX46" fmla="*/ 1001466 w 3113601"/>
              <a:gd name="connsiteY46" fmla="*/ 90152 h 2395471"/>
              <a:gd name="connsiteX47" fmla="*/ 898435 w 3113601"/>
              <a:gd name="connsiteY47" fmla="*/ 77274 h 2395471"/>
              <a:gd name="connsiteX48" fmla="*/ 859798 w 3113601"/>
              <a:gd name="connsiteY48" fmla="*/ 64395 h 2395471"/>
              <a:gd name="connsiteX49" fmla="*/ 705252 w 3113601"/>
              <a:gd name="connsiteY49" fmla="*/ 38637 h 2395471"/>
              <a:gd name="connsiteX50" fmla="*/ 576463 w 3113601"/>
              <a:gd name="connsiteY50" fmla="*/ 12879 h 2395471"/>
              <a:gd name="connsiteX51" fmla="*/ 524948 w 3113601"/>
              <a:gd name="connsiteY51" fmla="*/ 0 h 2395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113601" h="2395471">
                <a:moveTo>
                  <a:pt x="679494" y="128789"/>
                </a:moveTo>
                <a:cubicBezTo>
                  <a:pt x="503483" y="133082"/>
                  <a:pt x="324414" y="108724"/>
                  <a:pt x="151460" y="141668"/>
                </a:cubicBezTo>
                <a:cubicBezTo>
                  <a:pt x="121640" y="147348"/>
                  <a:pt x="141459" y="201601"/>
                  <a:pt x="138581" y="231820"/>
                </a:cubicBezTo>
                <a:cubicBezTo>
                  <a:pt x="132868" y="291803"/>
                  <a:pt x="128869" y="351953"/>
                  <a:pt x="125702" y="412124"/>
                </a:cubicBezTo>
                <a:cubicBezTo>
                  <a:pt x="120282" y="515102"/>
                  <a:pt x="119062" y="618285"/>
                  <a:pt x="112824" y="721217"/>
                </a:cubicBezTo>
                <a:cubicBezTo>
                  <a:pt x="106434" y="826655"/>
                  <a:pt x="109449" y="808616"/>
                  <a:pt x="87066" y="875764"/>
                </a:cubicBezTo>
                <a:cubicBezTo>
                  <a:pt x="82773" y="931572"/>
                  <a:pt x="77208" y="987297"/>
                  <a:pt x="74187" y="1043189"/>
                </a:cubicBezTo>
                <a:cubicBezTo>
                  <a:pt x="55207" y="1394322"/>
                  <a:pt x="95227" y="1250527"/>
                  <a:pt x="35550" y="1429555"/>
                </a:cubicBezTo>
                <a:cubicBezTo>
                  <a:pt x="25971" y="1496613"/>
                  <a:pt x="9793" y="1598874"/>
                  <a:pt x="9793" y="1661375"/>
                </a:cubicBezTo>
                <a:cubicBezTo>
                  <a:pt x="9793" y="1778308"/>
                  <a:pt x="0" y="1906445"/>
                  <a:pt x="35550" y="2021983"/>
                </a:cubicBezTo>
                <a:cubicBezTo>
                  <a:pt x="47527" y="2060909"/>
                  <a:pt x="66200" y="2097957"/>
                  <a:pt x="74187" y="2137893"/>
                </a:cubicBezTo>
                <a:cubicBezTo>
                  <a:pt x="78480" y="2159358"/>
                  <a:pt x="81757" y="2181052"/>
                  <a:pt x="87066" y="2202288"/>
                </a:cubicBezTo>
                <a:cubicBezTo>
                  <a:pt x="90359" y="2215458"/>
                  <a:pt x="86970" y="2236932"/>
                  <a:pt x="99945" y="2240924"/>
                </a:cubicBezTo>
                <a:cubicBezTo>
                  <a:pt x="149353" y="2256126"/>
                  <a:pt x="202976" y="2249510"/>
                  <a:pt x="254491" y="2253803"/>
                </a:cubicBezTo>
                <a:cubicBezTo>
                  <a:pt x="275956" y="2258096"/>
                  <a:pt x="297556" y="2261760"/>
                  <a:pt x="318886" y="2266682"/>
                </a:cubicBezTo>
                <a:cubicBezTo>
                  <a:pt x="353380" y="2274642"/>
                  <a:pt x="387302" y="2285022"/>
                  <a:pt x="421917" y="2292440"/>
                </a:cubicBezTo>
                <a:cubicBezTo>
                  <a:pt x="447450" y="2297911"/>
                  <a:pt x="473524" y="2300507"/>
                  <a:pt x="499190" y="2305319"/>
                </a:cubicBezTo>
                <a:cubicBezTo>
                  <a:pt x="542220" y="2313387"/>
                  <a:pt x="584795" y="2323879"/>
                  <a:pt x="627979" y="2331076"/>
                </a:cubicBezTo>
                <a:cubicBezTo>
                  <a:pt x="662119" y="2336766"/>
                  <a:pt x="696703" y="2339381"/>
                  <a:pt x="731010" y="2343955"/>
                </a:cubicBezTo>
                <a:cubicBezTo>
                  <a:pt x="761099" y="2347967"/>
                  <a:pt x="790920" y="2354204"/>
                  <a:pt x="821162" y="2356834"/>
                </a:cubicBezTo>
                <a:cubicBezTo>
                  <a:pt x="889725" y="2362796"/>
                  <a:pt x="958537" y="2365420"/>
                  <a:pt x="1027224" y="2369713"/>
                </a:cubicBezTo>
                <a:cubicBezTo>
                  <a:pt x="1094286" y="2379293"/>
                  <a:pt x="1196535" y="2395471"/>
                  <a:pt x="1259043" y="2395471"/>
                </a:cubicBezTo>
                <a:cubicBezTo>
                  <a:pt x="1405067" y="2395471"/>
                  <a:pt x="1550936" y="2385801"/>
                  <a:pt x="1696925" y="2382592"/>
                </a:cubicBezTo>
                <a:lnTo>
                  <a:pt x="2431021" y="2369713"/>
                </a:lnTo>
                <a:cubicBezTo>
                  <a:pt x="2456779" y="2365420"/>
                  <a:pt x="2482803" y="2362499"/>
                  <a:pt x="2508294" y="2356834"/>
                </a:cubicBezTo>
                <a:cubicBezTo>
                  <a:pt x="2521546" y="2353889"/>
                  <a:pt x="2533619" y="2346617"/>
                  <a:pt x="2546931" y="2343955"/>
                </a:cubicBezTo>
                <a:cubicBezTo>
                  <a:pt x="2576697" y="2338002"/>
                  <a:pt x="2607032" y="2335369"/>
                  <a:pt x="2637083" y="2331076"/>
                </a:cubicBezTo>
                <a:cubicBezTo>
                  <a:pt x="2747637" y="2294227"/>
                  <a:pt x="2571642" y="2350657"/>
                  <a:pt x="2752993" y="2305319"/>
                </a:cubicBezTo>
                <a:cubicBezTo>
                  <a:pt x="2779333" y="2298734"/>
                  <a:pt x="2803162" y="2281155"/>
                  <a:pt x="2830266" y="2279561"/>
                </a:cubicBezTo>
                <a:lnTo>
                  <a:pt x="3049207" y="2266682"/>
                </a:lnTo>
                <a:cubicBezTo>
                  <a:pt x="3053500" y="2240924"/>
                  <a:pt x="3056965" y="2215015"/>
                  <a:pt x="3062086" y="2189409"/>
                </a:cubicBezTo>
                <a:cubicBezTo>
                  <a:pt x="3080992" y="2094878"/>
                  <a:pt x="3074749" y="2178679"/>
                  <a:pt x="3087843" y="2047741"/>
                </a:cubicBezTo>
                <a:cubicBezTo>
                  <a:pt x="3109198" y="1834194"/>
                  <a:pt x="3084895" y="1943622"/>
                  <a:pt x="3113601" y="1828800"/>
                </a:cubicBezTo>
                <a:cubicBezTo>
                  <a:pt x="3108824" y="1795364"/>
                  <a:pt x="3062086" y="1501183"/>
                  <a:pt x="3062086" y="1416676"/>
                </a:cubicBezTo>
                <a:cubicBezTo>
                  <a:pt x="3062086" y="1240613"/>
                  <a:pt x="3070671" y="1064654"/>
                  <a:pt x="3074964" y="888643"/>
                </a:cubicBezTo>
                <a:cubicBezTo>
                  <a:pt x="3070671" y="721218"/>
                  <a:pt x="3069361" y="553689"/>
                  <a:pt x="3062086" y="386367"/>
                </a:cubicBezTo>
                <a:cubicBezTo>
                  <a:pt x="3060930" y="359781"/>
                  <a:pt x="3058952" y="281246"/>
                  <a:pt x="3023449" y="257578"/>
                </a:cubicBezTo>
                <a:cubicBezTo>
                  <a:pt x="3008721" y="247760"/>
                  <a:pt x="2989478" y="247038"/>
                  <a:pt x="2971933" y="244699"/>
                </a:cubicBezTo>
                <a:cubicBezTo>
                  <a:pt x="2924932" y="238432"/>
                  <a:pt x="2877488" y="236113"/>
                  <a:pt x="2830266" y="231820"/>
                </a:cubicBezTo>
                <a:cubicBezTo>
                  <a:pt x="2729161" y="198118"/>
                  <a:pt x="2811081" y="221813"/>
                  <a:pt x="2598446" y="206062"/>
                </a:cubicBezTo>
                <a:cubicBezTo>
                  <a:pt x="2232177" y="178931"/>
                  <a:pt x="2675645" y="199804"/>
                  <a:pt x="1993139" y="180305"/>
                </a:cubicBezTo>
                <a:cubicBezTo>
                  <a:pt x="1937331" y="176012"/>
                  <a:pt x="1881255" y="174369"/>
                  <a:pt x="1825714" y="167426"/>
                </a:cubicBezTo>
                <a:cubicBezTo>
                  <a:pt x="1812243" y="165742"/>
                  <a:pt x="1800585" y="155898"/>
                  <a:pt x="1787077" y="154547"/>
                </a:cubicBezTo>
                <a:cubicBezTo>
                  <a:pt x="1714333" y="147273"/>
                  <a:pt x="1641043" y="147069"/>
                  <a:pt x="1568136" y="141668"/>
                </a:cubicBezTo>
                <a:cubicBezTo>
                  <a:pt x="1525110" y="138481"/>
                  <a:pt x="1482382" y="131863"/>
                  <a:pt x="1439348" y="128789"/>
                </a:cubicBezTo>
                <a:cubicBezTo>
                  <a:pt x="932710" y="92600"/>
                  <a:pt x="1423973" y="135587"/>
                  <a:pt x="1065860" y="103031"/>
                </a:cubicBezTo>
                <a:cubicBezTo>
                  <a:pt x="1044395" y="98738"/>
                  <a:pt x="1023101" y="93480"/>
                  <a:pt x="1001466" y="90152"/>
                </a:cubicBezTo>
                <a:cubicBezTo>
                  <a:pt x="967258" y="84889"/>
                  <a:pt x="932488" y="83465"/>
                  <a:pt x="898435" y="77274"/>
                </a:cubicBezTo>
                <a:cubicBezTo>
                  <a:pt x="885078" y="74846"/>
                  <a:pt x="873110" y="67057"/>
                  <a:pt x="859798" y="64395"/>
                </a:cubicBezTo>
                <a:cubicBezTo>
                  <a:pt x="808586" y="54153"/>
                  <a:pt x="754798" y="55152"/>
                  <a:pt x="705252" y="38637"/>
                </a:cubicBezTo>
                <a:cubicBezTo>
                  <a:pt x="625904" y="12188"/>
                  <a:pt x="706693" y="36558"/>
                  <a:pt x="576463" y="12879"/>
                </a:cubicBezTo>
                <a:cubicBezTo>
                  <a:pt x="559048" y="9713"/>
                  <a:pt x="524948" y="0"/>
                  <a:pt x="524948" y="0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Dowolny kształt 23"/>
          <p:cNvSpPr/>
          <p:nvPr/>
        </p:nvSpPr>
        <p:spPr>
          <a:xfrm>
            <a:off x="4572000" y="3789040"/>
            <a:ext cx="3751145" cy="2592288"/>
          </a:xfrm>
          <a:custGeom>
            <a:avLst/>
            <a:gdLst>
              <a:gd name="connsiteX0" fmla="*/ 183697 w 3751145"/>
              <a:gd name="connsiteY0" fmla="*/ 25758 h 2588654"/>
              <a:gd name="connsiteX1" fmla="*/ 170818 w 3751145"/>
              <a:gd name="connsiteY1" fmla="*/ 309093 h 2588654"/>
              <a:gd name="connsiteX2" fmla="*/ 145060 w 3751145"/>
              <a:gd name="connsiteY2" fmla="*/ 502276 h 2588654"/>
              <a:gd name="connsiteX3" fmla="*/ 132181 w 3751145"/>
              <a:gd name="connsiteY3" fmla="*/ 695459 h 2588654"/>
              <a:gd name="connsiteX4" fmla="*/ 119303 w 3751145"/>
              <a:gd name="connsiteY4" fmla="*/ 746975 h 2588654"/>
              <a:gd name="connsiteX5" fmla="*/ 106424 w 3751145"/>
              <a:gd name="connsiteY5" fmla="*/ 811369 h 2588654"/>
              <a:gd name="connsiteX6" fmla="*/ 93545 w 3751145"/>
              <a:gd name="connsiteY6" fmla="*/ 850006 h 2588654"/>
              <a:gd name="connsiteX7" fmla="*/ 80666 w 3751145"/>
              <a:gd name="connsiteY7" fmla="*/ 901521 h 2588654"/>
              <a:gd name="connsiteX8" fmla="*/ 67787 w 3751145"/>
              <a:gd name="connsiteY8" fmla="*/ 1094704 h 2588654"/>
              <a:gd name="connsiteX9" fmla="*/ 54908 w 3751145"/>
              <a:gd name="connsiteY9" fmla="*/ 1133341 h 2588654"/>
              <a:gd name="connsiteX10" fmla="*/ 29150 w 3751145"/>
              <a:gd name="connsiteY10" fmla="*/ 1275009 h 2588654"/>
              <a:gd name="connsiteX11" fmla="*/ 29150 w 3751145"/>
              <a:gd name="connsiteY11" fmla="*/ 1674254 h 2588654"/>
              <a:gd name="connsiteX12" fmla="*/ 54908 w 3751145"/>
              <a:gd name="connsiteY12" fmla="*/ 1828800 h 2588654"/>
              <a:gd name="connsiteX13" fmla="*/ 80666 w 3751145"/>
              <a:gd name="connsiteY13" fmla="*/ 1906073 h 2588654"/>
              <a:gd name="connsiteX14" fmla="*/ 93545 w 3751145"/>
              <a:gd name="connsiteY14" fmla="*/ 1944710 h 2588654"/>
              <a:gd name="connsiteX15" fmla="*/ 106424 w 3751145"/>
              <a:gd name="connsiteY15" fmla="*/ 1996225 h 2588654"/>
              <a:gd name="connsiteX16" fmla="*/ 132181 w 3751145"/>
              <a:gd name="connsiteY16" fmla="*/ 2073499 h 2588654"/>
              <a:gd name="connsiteX17" fmla="*/ 145060 w 3751145"/>
              <a:gd name="connsiteY17" fmla="*/ 2112135 h 2588654"/>
              <a:gd name="connsiteX18" fmla="*/ 106424 w 3751145"/>
              <a:gd name="connsiteY18" fmla="*/ 2279561 h 2588654"/>
              <a:gd name="connsiteX19" fmla="*/ 93545 w 3751145"/>
              <a:gd name="connsiteY19" fmla="*/ 2318197 h 2588654"/>
              <a:gd name="connsiteX20" fmla="*/ 145060 w 3751145"/>
              <a:gd name="connsiteY20" fmla="*/ 2343955 h 2588654"/>
              <a:gd name="connsiteX21" fmla="*/ 428395 w 3751145"/>
              <a:gd name="connsiteY21" fmla="*/ 2382592 h 2588654"/>
              <a:gd name="connsiteX22" fmla="*/ 479911 w 3751145"/>
              <a:gd name="connsiteY22" fmla="*/ 2395471 h 2588654"/>
              <a:gd name="connsiteX23" fmla="*/ 557184 w 3751145"/>
              <a:gd name="connsiteY23" fmla="*/ 2421228 h 2588654"/>
              <a:gd name="connsiteX24" fmla="*/ 711731 w 3751145"/>
              <a:gd name="connsiteY24" fmla="*/ 2434107 h 2588654"/>
              <a:gd name="connsiteX25" fmla="*/ 801883 w 3751145"/>
              <a:gd name="connsiteY25" fmla="*/ 2446986 h 2588654"/>
              <a:gd name="connsiteX26" fmla="*/ 1033703 w 3751145"/>
              <a:gd name="connsiteY26" fmla="*/ 2459865 h 2588654"/>
              <a:gd name="connsiteX27" fmla="*/ 1497342 w 3751145"/>
              <a:gd name="connsiteY27" fmla="*/ 2485623 h 2588654"/>
              <a:gd name="connsiteX28" fmla="*/ 1548857 w 3751145"/>
              <a:gd name="connsiteY28" fmla="*/ 2498502 h 2588654"/>
              <a:gd name="connsiteX29" fmla="*/ 1690525 w 3751145"/>
              <a:gd name="connsiteY29" fmla="*/ 2511380 h 2588654"/>
              <a:gd name="connsiteX30" fmla="*/ 1767798 w 3751145"/>
              <a:gd name="connsiteY30" fmla="*/ 2524259 h 2588654"/>
              <a:gd name="connsiteX31" fmla="*/ 2424621 w 3751145"/>
              <a:gd name="connsiteY31" fmla="*/ 2537138 h 2588654"/>
              <a:gd name="connsiteX32" fmla="*/ 2592046 w 3751145"/>
              <a:gd name="connsiteY32" fmla="*/ 2550017 h 2588654"/>
              <a:gd name="connsiteX33" fmla="*/ 2720835 w 3751145"/>
              <a:gd name="connsiteY33" fmla="*/ 2575775 h 2588654"/>
              <a:gd name="connsiteX34" fmla="*/ 2759472 w 3751145"/>
              <a:gd name="connsiteY34" fmla="*/ 2588654 h 2588654"/>
              <a:gd name="connsiteX35" fmla="*/ 3004170 w 3751145"/>
              <a:gd name="connsiteY35" fmla="*/ 2575775 h 2588654"/>
              <a:gd name="connsiteX36" fmla="*/ 3223111 w 3751145"/>
              <a:gd name="connsiteY36" fmla="*/ 2550017 h 2588654"/>
              <a:gd name="connsiteX37" fmla="*/ 3596598 w 3751145"/>
              <a:gd name="connsiteY37" fmla="*/ 2524259 h 2588654"/>
              <a:gd name="connsiteX38" fmla="*/ 3635235 w 3751145"/>
              <a:gd name="connsiteY38" fmla="*/ 2331076 h 2588654"/>
              <a:gd name="connsiteX39" fmla="*/ 3648114 w 3751145"/>
              <a:gd name="connsiteY39" fmla="*/ 2266682 h 2588654"/>
              <a:gd name="connsiteX40" fmla="*/ 3673872 w 3751145"/>
              <a:gd name="connsiteY40" fmla="*/ 2060620 h 2588654"/>
              <a:gd name="connsiteX41" fmla="*/ 3686750 w 3751145"/>
              <a:gd name="connsiteY41" fmla="*/ 1983347 h 2588654"/>
              <a:gd name="connsiteX42" fmla="*/ 3712508 w 3751145"/>
              <a:gd name="connsiteY42" fmla="*/ 1906073 h 2588654"/>
              <a:gd name="connsiteX43" fmla="*/ 3725387 w 3751145"/>
              <a:gd name="connsiteY43" fmla="*/ 1687132 h 2588654"/>
              <a:gd name="connsiteX44" fmla="*/ 3751145 w 3751145"/>
              <a:gd name="connsiteY44" fmla="*/ 1416676 h 2588654"/>
              <a:gd name="connsiteX45" fmla="*/ 3738266 w 3751145"/>
              <a:gd name="connsiteY45" fmla="*/ 785611 h 2588654"/>
              <a:gd name="connsiteX46" fmla="*/ 3712508 w 3751145"/>
              <a:gd name="connsiteY46" fmla="*/ 682580 h 2588654"/>
              <a:gd name="connsiteX47" fmla="*/ 3699629 w 3751145"/>
              <a:gd name="connsiteY47" fmla="*/ 489397 h 2588654"/>
              <a:gd name="connsiteX48" fmla="*/ 3660993 w 3751145"/>
              <a:gd name="connsiteY48" fmla="*/ 360609 h 2588654"/>
              <a:gd name="connsiteX49" fmla="*/ 3635235 w 3751145"/>
              <a:gd name="connsiteY49" fmla="*/ 257578 h 2588654"/>
              <a:gd name="connsiteX50" fmla="*/ 3622356 w 3751145"/>
              <a:gd name="connsiteY50" fmla="*/ 128789 h 2588654"/>
              <a:gd name="connsiteX51" fmla="*/ 3583719 w 3751145"/>
              <a:gd name="connsiteY51" fmla="*/ 103031 h 2588654"/>
              <a:gd name="connsiteX52" fmla="*/ 3223111 w 3751145"/>
              <a:gd name="connsiteY52" fmla="*/ 64394 h 2588654"/>
              <a:gd name="connsiteX53" fmla="*/ 3120080 w 3751145"/>
              <a:gd name="connsiteY53" fmla="*/ 38637 h 2588654"/>
              <a:gd name="connsiteX54" fmla="*/ 2965533 w 3751145"/>
              <a:gd name="connsiteY54" fmla="*/ 12879 h 2588654"/>
              <a:gd name="connsiteX55" fmla="*/ 673094 w 3751145"/>
              <a:gd name="connsiteY55" fmla="*/ 0 h 2588654"/>
              <a:gd name="connsiteX56" fmla="*/ 132181 w 3751145"/>
              <a:gd name="connsiteY56" fmla="*/ 0 h 2588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751145" h="2588654">
                <a:moveTo>
                  <a:pt x="183697" y="25758"/>
                </a:moveTo>
                <a:cubicBezTo>
                  <a:pt x="179404" y="120203"/>
                  <a:pt x="176905" y="214747"/>
                  <a:pt x="170818" y="309093"/>
                </a:cubicBezTo>
                <a:cubicBezTo>
                  <a:pt x="165840" y="386247"/>
                  <a:pt x="157085" y="430124"/>
                  <a:pt x="145060" y="502276"/>
                </a:cubicBezTo>
                <a:cubicBezTo>
                  <a:pt x="140767" y="566670"/>
                  <a:pt x="138937" y="631276"/>
                  <a:pt x="132181" y="695459"/>
                </a:cubicBezTo>
                <a:cubicBezTo>
                  <a:pt x="130328" y="713062"/>
                  <a:pt x="123143" y="729696"/>
                  <a:pt x="119303" y="746975"/>
                </a:cubicBezTo>
                <a:cubicBezTo>
                  <a:pt x="114555" y="768344"/>
                  <a:pt x="111733" y="790133"/>
                  <a:pt x="106424" y="811369"/>
                </a:cubicBezTo>
                <a:cubicBezTo>
                  <a:pt x="103131" y="824539"/>
                  <a:pt x="97275" y="836953"/>
                  <a:pt x="93545" y="850006"/>
                </a:cubicBezTo>
                <a:cubicBezTo>
                  <a:pt x="88682" y="867025"/>
                  <a:pt x="84959" y="884349"/>
                  <a:pt x="80666" y="901521"/>
                </a:cubicBezTo>
                <a:cubicBezTo>
                  <a:pt x="76373" y="965915"/>
                  <a:pt x="74914" y="1030561"/>
                  <a:pt x="67787" y="1094704"/>
                </a:cubicBezTo>
                <a:cubicBezTo>
                  <a:pt x="66288" y="1108197"/>
                  <a:pt x="57337" y="1119984"/>
                  <a:pt x="54908" y="1133341"/>
                </a:cubicBezTo>
                <a:cubicBezTo>
                  <a:pt x="25782" y="1293531"/>
                  <a:pt x="58686" y="1186401"/>
                  <a:pt x="29150" y="1275009"/>
                </a:cubicBezTo>
                <a:cubicBezTo>
                  <a:pt x="0" y="1449922"/>
                  <a:pt x="9533" y="1360367"/>
                  <a:pt x="29150" y="1674254"/>
                </a:cubicBezTo>
                <a:cubicBezTo>
                  <a:pt x="30644" y="1698160"/>
                  <a:pt x="46518" y="1798036"/>
                  <a:pt x="54908" y="1828800"/>
                </a:cubicBezTo>
                <a:cubicBezTo>
                  <a:pt x="62052" y="1854994"/>
                  <a:pt x="72080" y="1880315"/>
                  <a:pt x="80666" y="1906073"/>
                </a:cubicBezTo>
                <a:cubicBezTo>
                  <a:pt x="84959" y="1918952"/>
                  <a:pt x="90252" y="1931540"/>
                  <a:pt x="93545" y="1944710"/>
                </a:cubicBezTo>
                <a:cubicBezTo>
                  <a:pt x="97838" y="1961882"/>
                  <a:pt x="101338" y="1979271"/>
                  <a:pt x="106424" y="1996225"/>
                </a:cubicBezTo>
                <a:cubicBezTo>
                  <a:pt x="114226" y="2022231"/>
                  <a:pt x="123595" y="2047741"/>
                  <a:pt x="132181" y="2073499"/>
                </a:cubicBezTo>
                <a:lnTo>
                  <a:pt x="145060" y="2112135"/>
                </a:lnTo>
                <a:cubicBezTo>
                  <a:pt x="134845" y="2163211"/>
                  <a:pt x="121955" y="2232970"/>
                  <a:pt x="106424" y="2279561"/>
                </a:cubicBezTo>
                <a:lnTo>
                  <a:pt x="93545" y="2318197"/>
                </a:lnTo>
                <a:cubicBezTo>
                  <a:pt x="110717" y="2326783"/>
                  <a:pt x="126435" y="2339299"/>
                  <a:pt x="145060" y="2343955"/>
                </a:cubicBezTo>
                <a:cubicBezTo>
                  <a:pt x="232660" y="2365855"/>
                  <a:pt x="338099" y="2373562"/>
                  <a:pt x="428395" y="2382592"/>
                </a:cubicBezTo>
                <a:cubicBezTo>
                  <a:pt x="445567" y="2386885"/>
                  <a:pt x="462957" y="2390385"/>
                  <a:pt x="479911" y="2395471"/>
                </a:cubicBezTo>
                <a:cubicBezTo>
                  <a:pt x="505917" y="2403273"/>
                  <a:pt x="530403" y="2416764"/>
                  <a:pt x="557184" y="2421228"/>
                </a:cubicBezTo>
                <a:cubicBezTo>
                  <a:pt x="608175" y="2429726"/>
                  <a:pt x="660321" y="2428695"/>
                  <a:pt x="711731" y="2434107"/>
                </a:cubicBezTo>
                <a:cubicBezTo>
                  <a:pt x="741920" y="2437285"/>
                  <a:pt x="771624" y="2444565"/>
                  <a:pt x="801883" y="2446986"/>
                </a:cubicBezTo>
                <a:cubicBezTo>
                  <a:pt x="879029" y="2453158"/>
                  <a:pt x="956430" y="2455572"/>
                  <a:pt x="1033703" y="2459865"/>
                </a:cubicBezTo>
                <a:cubicBezTo>
                  <a:pt x="1257839" y="2497222"/>
                  <a:pt x="987386" y="2455625"/>
                  <a:pt x="1497342" y="2485623"/>
                </a:cubicBezTo>
                <a:cubicBezTo>
                  <a:pt x="1515012" y="2486662"/>
                  <a:pt x="1531312" y="2496163"/>
                  <a:pt x="1548857" y="2498502"/>
                </a:cubicBezTo>
                <a:cubicBezTo>
                  <a:pt x="1595858" y="2504769"/>
                  <a:pt x="1643432" y="2505840"/>
                  <a:pt x="1690525" y="2511380"/>
                </a:cubicBezTo>
                <a:cubicBezTo>
                  <a:pt x="1716459" y="2514431"/>
                  <a:pt x="1741701" y="2523343"/>
                  <a:pt x="1767798" y="2524259"/>
                </a:cubicBezTo>
                <a:cubicBezTo>
                  <a:pt x="1986646" y="2531938"/>
                  <a:pt x="2205680" y="2532845"/>
                  <a:pt x="2424621" y="2537138"/>
                </a:cubicBezTo>
                <a:cubicBezTo>
                  <a:pt x="2480429" y="2541431"/>
                  <a:pt x="2536380" y="2544157"/>
                  <a:pt x="2592046" y="2550017"/>
                </a:cubicBezTo>
                <a:cubicBezTo>
                  <a:pt x="2632104" y="2554234"/>
                  <a:pt x="2681047" y="2564407"/>
                  <a:pt x="2720835" y="2575775"/>
                </a:cubicBezTo>
                <a:cubicBezTo>
                  <a:pt x="2733888" y="2579505"/>
                  <a:pt x="2746593" y="2584361"/>
                  <a:pt x="2759472" y="2588654"/>
                </a:cubicBezTo>
                <a:lnTo>
                  <a:pt x="3004170" y="2575775"/>
                </a:lnTo>
                <a:cubicBezTo>
                  <a:pt x="3361946" y="2551923"/>
                  <a:pt x="2994375" y="2575432"/>
                  <a:pt x="3223111" y="2550017"/>
                </a:cubicBezTo>
                <a:cubicBezTo>
                  <a:pt x="3329705" y="2538173"/>
                  <a:pt x="3496898" y="2530124"/>
                  <a:pt x="3596598" y="2524259"/>
                </a:cubicBezTo>
                <a:cubicBezTo>
                  <a:pt x="3653152" y="2439430"/>
                  <a:pt x="3613988" y="2511671"/>
                  <a:pt x="3635235" y="2331076"/>
                </a:cubicBezTo>
                <a:cubicBezTo>
                  <a:pt x="3637793" y="2309336"/>
                  <a:pt x="3645018" y="2288352"/>
                  <a:pt x="3648114" y="2266682"/>
                </a:cubicBezTo>
                <a:cubicBezTo>
                  <a:pt x="3657904" y="2198156"/>
                  <a:pt x="3662493" y="2128900"/>
                  <a:pt x="3673872" y="2060620"/>
                </a:cubicBezTo>
                <a:cubicBezTo>
                  <a:pt x="3678165" y="2034862"/>
                  <a:pt x="3680417" y="2008680"/>
                  <a:pt x="3686750" y="1983347"/>
                </a:cubicBezTo>
                <a:cubicBezTo>
                  <a:pt x="3693335" y="1957006"/>
                  <a:pt x="3703922" y="1931831"/>
                  <a:pt x="3712508" y="1906073"/>
                </a:cubicBezTo>
                <a:cubicBezTo>
                  <a:pt x="3716801" y="1833093"/>
                  <a:pt x="3719633" y="1760012"/>
                  <a:pt x="3725387" y="1687132"/>
                </a:cubicBezTo>
                <a:cubicBezTo>
                  <a:pt x="3732514" y="1596853"/>
                  <a:pt x="3751145" y="1416676"/>
                  <a:pt x="3751145" y="1416676"/>
                </a:cubicBezTo>
                <a:cubicBezTo>
                  <a:pt x="3746852" y="1206321"/>
                  <a:pt x="3749324" y="995719"/>
                  <a:pt x="3738266" y="785611"/>
                </a:cubicBezTo>
                <a:cubicBezTo>
                  <a:pt x="3736405" y="750259"/>
                  <a:pt x="3712508" y="682580"/>
                  <a:pt x="3712508" y="682580"/>
                </a:cubicBezTo>
                <a:cubicBezTo>
                  <a:pt x="3708215" y="618186"/>
                  <a:pt x="3706385" y="553580"/>
                  <a:pt x="3699629" y="489397"/>
                </a:cubicBezTo>
                <a:cubicBezTo>
                  <a:pt x="3696635" y="460953"/>
                  <a:pt x="3667083" y="378880"/>
                  <a:pt x="3660993" y="360609"/>
                </a:cubicBezTo>
                <a:cubicBezTo>
                  <a:pt x="3641191" y="301203"/>
                  <a:pt x="3650777" y="335288"/>
                  <a:pt x="3635235" y="257578"/>
                </a:cubicBezTo>
                <a:cubicBezTo>
                  <a:pt x="3630942" y="214648"/>
                  <a:pt x="3635999" y="169719"/>
                  <a:pt x="3622356" y="128789"/>
                </a:cubicBezTo>
                <a:cubicBezTo>
                  <a:pt x="3617461" y="114105"/>
                  <a:pt x="3598897" y="106067"/>
                  <a:pt x="3583719" y="103031"/>
                </a:cubicBezTo>
                <a:cubicBezTo>
                  <a:pt x="3518514" y="89990"/>
                  <a:pt x="3308371" y="72145"/>
                  <a:pt x="3223111" y="64394"/>
                </a:cubicBezTo>
                <a:cubicBezTo>
                  <a:pt x="3188767" y="55808"/>
                  <a:pt x="3154793" y="45580"/>
                  <a:pt x="3120080" y="38637"/>
                </a:cubicBezTo>
                <a:cubicBezTo>
                  <a:pt x="3082199" y="31061"/>
                  <a:pt x="2999309" y="13244"/>
                  <a:pt x="2965533" y="12879"/>
                </a:cubicBezTo>
                <a:lnTo>
                  <a:pt x="673094" y="0"/>
                </a:lnTo>
                <a:lnTo>
                  <a:pt x="132181" y="0"/>
                </a:ln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22" name="Grupa 21"/>
          <p:cNvGrpSpPr/>
          <p:nvPr/>
        </p:nvGrpSpPr>
        <p:grpSpPr>
          <a:xfrm>
            <a:off x="1259632" y="4149080"/>
            <a:ext cx="3054941" cy="1834825"/>
            <a:chOff x="1259632" y="3789040"/>
            <a:chExt cx="3054941" cy="1834825"/>
          </a:xfrm>
        </p:grpSpPr>
        <p:sp>
          <p:nvSpPr>
            <p:cNvPr id="25" name="Prostokąt 24"/>
            <p:cNvSpPr/>
            <p:nvPr/>
          </p:nvSpPr>
          <p:spPr>
            <a:xfrm>
              <a:off x="1362245" y="4700535"/>
              <a:ext cx="256168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dirty="0">
                  <a:solidFill>
                    <a:schemeClr val="bg1"/>
                  </a:solidFill>
                  <a:latin typeface="DJB Tweenybopper" pitchFamily="2" charset="0"/>
                </a:rPr>
                <a:t>Opcjonalnie edytor tekstu – </a:t>
              </a:r>
              <a:r>
                <a:rPr lang="pl-PL" dirty="0" err="1">
                  <a:solidFill>
                    <a:schemeClr val="bg1"/>
                  </a:solidFill>
                  <a:latin typeface="DJB Tweenybopper" pitchFamily="2" charset="0"/>
                </a:rPr>
                <a:t>Notepad</a:t>
              </a:r>
              <a:r>
                <a:rPr lang="pl-PL" dirty="0">
                  <a:solidFill>
                    <a:schemeClr val="bg1"/>
                  </a:solidFill>
                  <a:latin typeface="DJB Tweenybopper" pitchFamily="2" charset="0"/>
                </a:rPr>
                <a:t>++</a:t>
              </a:r>
            </a:p>
          </p:txBody>
        </p:sp>
        <p:pic>
          <p:nvPicPr>
            <p:cNvPr id="1029" name="Picture 5" descr="C:\Users\Monika\Desktop\marcin\prezentacja 2\notepadlogo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59632" y="3789040"/>
              <a:ext cx="1049515" cy="860129"/>
            </a:xfrm>
            <a:prstGeom prst="rect">
              <a:avLst/>
            </a:prstGeom>
            <a:noFill/>
          </p:spPr>
        </p:pic>
        <p:sp>
          <p:nvSpPr>
            <p:cNvPr id="27" name="Prostokąt 26"/>
            <p:cNvSpPr/>
            <p:nvPr/>
          </p:nvSpPr>
          <p:spPr>
            <a:xfrm>
              <a:off x="2298349" y="4165850"/>
              <a:ext cx="201622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pl-PL" sz="2800" dirty="0" err="1" smtClean="0">
                  <a:solidFill>
                    <a:schemeClr val="bg1"/>
                  </a:solidFill>
                  <a:latin typeface="DJB Tweenybopper" pitchFamily="2" charset="0"/>
                </a:rPr>
                <a:t>Notepad</a:t>
              </a:r>
              <a:r>
                <a:rPr lang="pl-PL" sz="2800" dirty="0" smtClean="0">
                  <a:solidFill>
                    <a:schemeClr val="bg1"/>
                  </a:solidFill>
                  <a:latin typeface="DJB Tweenybopper" pitchFamily="2" charset="0"/>
                </a:rPr>
                <a:t>++</a:t>
              </a:r>
              <a:endParaRPr lang="pl-PL" sz="28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sp>
        <p:nvSpPr>
          <p:cNvPr id="28" name="Dowolny kształt 27"/>
          <p:cNvSpPr/>
          <p:nvPr/>
        </p:nvSpPr>
        <p:spPr>
          <a:xfrm>
            <a:off x="827584" y="3789040"/>
            <a:ext cx="3607027" cy="2478804"/>
          </a:xfrm>
          <a:custGeom>
            <a:avLst/>
            <a:gdLst>
              <a:gd name="connsiteX0" fmla="*/ 103974 w 3607027"/>
              <a:gd name="connsiteY0" fmla="*/ 89044 h 2478804"/>
              <a:gd name="connsiteX1" fmla="*/ 129731 w 3607027"/>
              <a:gd name="connsiteY1" fmla="*/ 230711 h 2478804"/>
              <a:gd name="connsiteX2" fmla="*/ 142610 w 3607027"/>
              <a:gd name="connsiteY2" fmla="*/ 269348 h 2478804"/>
              <a:gd name="connsiteX3" fmla="*/ 155489 w 3607027"/>
              <a:gd name="connsiteY3" fmla="*/ 333742 h 2478804"/>
              <a:gd name="connsiteX4" fmla="*/ 181247 w 3607027"/>
              <a:gd name="connsiteY4" fmla="*/ 411015 h 2478804"/>
              <a:gd name="connsiteX5" fmla="*/ 194126 w 3607027"/>
              <a:gd name="connsiteY5" fmla="*/ 617077 h 2478804"/>
              <a:gd name="connsiteX6" fmla="*/ 207005 w 3607027"/>
              <a:gd name="connsiteY6" fmla="*/ 655714 h 2478804"/>
              <a:gd name="connsiteX7" fmla="*/ 194126 w 3607027"/>
              <a:gd name="connsiteY7" fmla="*/ 784503 h 2478804"/>
              <a:gd name="connsiteX8" fmla="*/ 181247 w 3607027"/>
              <a:gd name="connsiteY8" fmla="*/ 823139 h 2478804"/>
              <a:gd name="connsiteX9" fmla="*/ 155489 w 3607027"/>
              <a:gd name="connsiteY9" fmla="*/ 926170 h 2478804"/>
              <a:gd name="connsiteX10" fmla="*/ 129731 w 3607027"/>
              <a:gd name="connsiteY10" fmla="*/ 1003444 h 2478804"/>
              <a:gd name="connsiteX11" fmla="*/ 116853 w 3607027"/>
              <a:gd name="connsiteY11" fmla="*/ 1106475 h 2478804"/>
              <a:gd name="connsiteX12" fmla="*/ 103974 w 3607027"/>
              <a:gd name="connsiteY12" fmla="*/ 1145111 h 2478804"/>
              <a:gd name="connsiteX13" fmla="*/ 91095 w 3607027"/>
              <a:gd name="connsiteY13" fmla="*/ 1196627 h 2478804"/>
              <a:gd name="connsiteX14" fmla="*/ 65337 w 3607027"/>
              <a:gd name="connsiteY14" fmla="*/ 1351173 h 2478804"/>
              <a:gd name="connsiteX15" fmla="*/ 52458 w 3607027"/>
              <a:gd name="connsiteY15" fmla="*/ 1557235 h 2478804"/>
              <a:gd name="connsiteX16" fmla="*/ 78216 w 3607027"/>
              <a:gd name="connsiteY16" fmla="*/ 1853449 h 2478804"/>
              <a:gd name="connsiteX17" fmla="*/ 52458 w 3607027"/>
              <a:gd name="connsiteY17" fmla="*/ 2020875 h 2478804"/>
              <a:gd name="connsiteX18" fmla="*/ 26700 w 3607027"/>
              <a:gd name="connsiteY18" fmla="*/ 2098148 h 2478804"/>
              <a:gd name="connsiteX19" fmla="*/ 39579 w 3607027"/>
              <a:gd name="connsiteY19" fmla="*/ 2265573 h 2478804"/>
              <a:gd name="connsiteX20" fmla="*/ 181247 w 3607027"/>
              <a:gd name="connsiteY20" fmla="*/ 2252694 h 2478804"/>
              <a:gd name="connsiteX21" fmla="*/ 219884 w 3607027"/>
              <a:gd name="connsiteY21" fmla="*/ 2239815 h 2478804"/>
              <a:gd name="connsiteX22" fmla="*/ 310036 w 3607027"/>
              <a:gd name="connsiteY22" fmla="*/ 2226937 h 2478804"/>
              <a:gd name="connsiteX23" fmla="*/ 387309 w 3607027"/>
              <a:gd name="connsiteY23" fmla="*/ 2214058 h 2478804"/>
              <a:gd name="connsiteX24" fmla="*/ 606250 w 3607027"/>
              <a:gd name="connsiteY24" fmla="*/ 2201179 h 2478804"/>
              <a:gd name="connsiteX25" fmla="*/ 1005495 w 3607027"/>
              <a:gd name="connsiteY25" fmla="*/ 2201179 h 2478804"/>
              <a:gd name="connsiteX26" fmla="*/ 1288830 w 3607027"/>
              <a:gd name="connsiteY26" fmla="*/ 2226937 h 2478804"/>
              <a:gd name="connsiteX27" fmla="*/ 1417619 w 3607027"/>
              <a:gd name="connsiteY27" fmla="*/ 2252694 h 2478804"/>
              <a:gd name="connsiteX28" fmla="*/ 1507771 w 3607027"/>
              <a:gd name="connsiteY28" fmla="*/ 2265573 h 2478804"/>
              <a:gd name="connsiteX29" fmla="*/ 1572165 w 3607027"/>
              <a:gd name="connsiteY29" fmla="*/ 2278452 h 2478804"/>
              <a:gd name="connsiteX30" fmla="*/ 1623681 w 3607027"/>
              <a:gd name="connsiteY30" fmla="*/ 2291331 h 2478804"/>
              <a:gd name="connsiteX31" fmla="*/ 2074441 w 3607027"/>
              <a:gd name="connsiteY31" fmla="*/ 2304210 h 2478804"/>
              <a:gd name="connsiteX32" fmla="*/ 2435050 w 3607027"/>
              <a:gd name="connsiteY32" fmla="*/ 2329968 h 2478804"/>
              <a:gd name="connsiteX33" fmla="*/ 2473686 w 3607027"/>
              <a:gd name="connsiteY33" fmla="*/ 2342846 h 2478804"/>
              <a:gd name="connsiteX34" fmla="*/ 2525202 w 3607027"/>
              <a:gd name="connsiteY34" fmla="*/ 2355725 h 2478804"/>
              <a:gd name="connsiteX35" fmla="*/ 2602475 w 3607027"/>
              <a:gd name="connsiteY35" fmla="*/ 2381483 h 2478804"/>
              <a:gd name="connsiteX36" fmla="*/ 2847174 w 3607027"/>
              <a:gd name="connsiteY36" fmla="*/ 2394362 h 2478804"/>
              <a:gd name="connsiteX37" fmla="*/ 3104751 w 3607027"/>
              <a:gd name="connsiteY37" fmla="*/ 2420120 h 2478804"/>
              <a:gd name="connsiteX38" fmla="*/ 3375207 w 3607027"/>
              <a:gd name="connsiteY38" fmla="*/ 2407241 h 2478804"/>
              <a:gd name="connsiteX39" fmla="*/ 3400965 w 3607027"/>
              <a:gd name="connsiteY39" fmla="*/ 2317089 h 2478804"/>
              <a:gd name="connsiteX40" fmla="*/ 3426723 w 3607027"/>
              <a:gd name="connsiteY40" fmla="*/ 2239815 h 2478804"/>
              <a:gd name="connsiteX41" fmla="*/ 3503996 w 3607027"/>
              <a:gd name="connsiteY41" fmla="*/ 2111027 h 2478804"/>
              <a:gd name="connsiteX42" fmla="*/ 3542633 w 3607027"/>
              <a:gd name="connsiteY42" fmla="*/ 1982238 h 2478804"/>
              <a:gd name="connsiteX43" fmla="*/ 3555512 w 3607027"/>
              <a:gd name="connsiteY43" fmla="*/ 1930722 h 2478804"/>
              <a:gd name="connsiteX44" fmla="*/ 3568391 w 3607027"/>
              <a:gd name="connsiteY44" fmla="*/ 1776176 h 2478804"/>
              <a:gd name="connsiteX45" fmla="*/ 3581269 w 3607027"/>
              <a:gd name="connsiteY45" fmla="*/ 1505720 h 2478804"/>
              <a:gd name="connsiteX46" fmla="*/ 3594148 w 3607027"/>
              <a:gd name="connsiteY46" fmla="*/ 1467083 h 2478804"/>
              <a:gd name="connsiteX47" fmla="*/ 3607027 w 3607027"/>
              <a:gd name="connsiteY47" fmla="*/ 1402689 h 2478804"/>
              <a:gd name="connsiteX48" fmla="*/ 3594148 w 3607027"/>
              <a:gd name="connsiteY48" fmla="*/ 462531 h 2478804"/>
              <a:gd name="connsiteX49" fmla="*/ 3568391 w 3607027"/>
              <a:gd name="connsiteY49" fmla="*/ 346621 h 2478804"/>
              <a:gd name="connsiteX50" fmla="*/ 3555512 w 3607027"/>
              <a:gd name="connsiteY50" fmla="*/ 243590 h 2478804"/>
              <a:gd name="connsiteX51" fmla="*/ 3426723 w 3607027"/>
              <a:gd name="connsiteY51" fmla="*/ 230711 h 2478804"/>
              <a:gd name="connsiteX52" fmla="*/ 3259298 w 3607027"/>
              <a:gd name="connsiteY52" fmla="*/ 192075 h 2478804"/>
              <a:gd name="connsiteX53" fmla="*/ 3130509 w 3607027"/>
              <a:gd name="connsiteY53" fmla="*/ 179196 h 2478804"/>
              <a:gd name="connsiteX54" fmla="*/ 3053236 w 3607027"/>
              <a:gd name="connsiteY54" fmla="*/ 166317 h 2478804"/>
              <a:gd name="connsiteX55" fmla="*/ 2950205 w 3607027"/>
              <a:gd name="connsiteY55" fmla="*/ 153438 h 2478804"/>
              <a:gd name="connsiteX56" fmla="*/ 2872931 w 3607027"/>
              <a:gd name="connsiteY56" fmla="*/ 140559 h 2478804"/>
              <a:gd name="connsiteX57" fmla="*/ 2254746 w 3607027"/>
              <a:gd name="connsiteY57" fmla="*/ 114801 h 2478804"/>
              <a:gd name="connsiteX58" fmla="*/ 103974 w 3607027"/>
              <a:gd name="connsiteY58" fmla="*/ 89044 h 2478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3607027" h="2478804">
                <a:moveTo>
                  <a:pt x="103974" y="89044"/>
                </a:moveTo>
                <a:cubicBezTo>
                  <a:pt x="142151" y="241750"/>
                  <a:pt x="83590" y="0"/>
                  <a:pt x="129731" y="230711"/>
                </a:cubicBezTo>
                <a:cubicBezTo>
                  <a:pt x="132393" y="244023"/>
                  <a:pt x="139317" y="256178"/>
                  <a:pt x="142610" y="269348"/>
                </a:cubicBezTo>
                <a:cubicBezTo>
                  <a:pt x="147919" y="290584"/>
                  <a:pt x="149729" y="312624"/>
                  <a:pt x="155489" y="333742"/>
                </a:cubicBezTo>
                <a:cubicBezTo>
                  <a:pt x="162633" y="359936"/>
                  <a:pt x="181247" y="411015"/>
                  <a:pt x="181247" y="411015"/>
                </a:cubicBezTo>
                <a:cubicBezTo>
                  <a:pt x="185540" y="479702"/>
                  <a:pt x="186921" y="548634"/>
                  <a:pt x="194126" y="617077"/>
                </a:cubicBezTo>
                <a:cubicBezTo>
                  <a:pt x="195547" y="630578"/>
                  <a:pt x="207005" y="642138"/>
                  <a:pt x="207005" y="655714"/>
                </a:cubicBezTo>
                <a:cubicBezTo>
                  <a:pt x="207005" y="698858"/>
                  <a:pt x="200686" y="741861"/>
                  <a:pt x="194126" y="784503"/>
                </a:cubicBezTo>
                <a:cubicBezTo>
                  <a:pt x="192062" y="797920"/>
                  <a:pt x="184819" y="810042"/>
                  <a:pt x="181247" y="823139"/>
                </a:cubicBezTo>
                <a:cubicBezTo>
                  <a:pt x="171932" y="857292"/>
                  <a:pt x="166684" y="892586"/>
                  <a:pt x="155489" y="926170"/>
                </a:cubicBezTo>
                <a:lnTo>
                  <a:pt x="129731" y="1003444"/>
                </a:lnTo>
                <a:cubicBezTo>
                  <a:pt x="125438" y="1037788"/>
                  <a:pt x="123044" y="1072422"/>
                  <a:pt x="116853" y="1106475"/>
                </a:cubicBezTo>
                <a:cubicBezTo>
                  <a:pt x="114425" y="1119831"/>
                  <a:pt x="107703" y="1132058"/>
                  <a:pt x="103974" y="1145111"/>
                </a:cubicBezTo>
                <a:cubicBezTo>
                  <a:pt x="99111" y="1162130"/>
                  <a:pt x="94005" y="1179167"/>
                  <a:pt x="91095" y="1196627"/>
                </a:cubicBezTo>
                <a:cubicBezTo>
                  <a:pt x="60947" y="1377516"/>
                  <a:pt x="94319" y="1235246"/>
                  <a:pt x="65337" y="1351173"/>
                </a:cubicBezTo>
                <a:cubicBezTo>
                  <a:pt x="61044" y="1419860"/>
                  <a:pt x="52458" y="1488414"/>
                  <a:pt x="52458" y="1557235"/>
                </a:cubicBezTo>
                <a:cubicBezTo>
                  <a:pt x="52458" y="1740446"/>
                  <a:pt x="54145" y="1733096"/>
                  <a:pt x="78216" y="1853449"/>
                </a:cubicBezTo>
                <a:cubicBezTo>
                  <a:pt x="72190" y="1901656"/>
                  <a:pt x="66073" y="1970953"/>
                  <a:pt x="52458" y="2020875"/>
                </a:cubicBezTo>
                <a:cubicBezTo>
                  <a:pt x="45314" y="2047069"/>
                  <a:pt x="26700" y="2098148"/>
                  <a:pt x="26700" y="2098148"/>
                </a:cubicBezTo>
                <a:cubicBezTo>
                  <a:pt x="30993" y="2153956"/>
                  <a:pt x="0" y="2225994"/>
                  <a:pt x="39579" y="2265573"/>
                </a:cubicBezTo>
                <a:cubicBezTo>
                  <a:pt x="73108" y="2299102"/>
                  <a:pt x="134306" y="2259400"/>
                  <a:pt x="181247" y="2252694"/>
                </a:cubicBezTo>
                <a:cubicBezTo>
                  <a:pt x="194686" y="2250774"/>
                  <a:pt x="206572" y="2242477"/>
                  <a:pt x="219884" y="2239815"/>
                </a:cubicBezTo>
                <a:cubicBezTo>
                  <a:pt x="249650" y="2233862"/>
                  <a:pt x="280033" y="2231553"/>
                  <a:pt x="310036" y="2226937"/>
                </a:cubicBezTo>
                <a:cubicBezTo>
                  <a:pt x="335845" y="2222966"/>
                  <a:pt x="361294" y="2216320"/>
                  <a:pt x="387309" y="2214058"/>
                </a:cubicBezTo>
                <a:cubicBezTo>
                  <a:pt x="460141" y="2207725"/>
                  <a:pt x="533270" y="2205472"/>
                  <a:pt x="606250" y="2201179"/>
                </a:cubicBezTo>
                <a:cubicBezTo>
                  <a:pt x="798658" y="2177128"/>
                  <a:pt x="699519" y="2183694"/>
                  <a:pt x="1005495" y="2201179"/>
                </a:cubicBezTo>
                <a:cubicBezTo>
                  <a:pt x="1031043" y="2202639"/>
                  <a:pt x="1252149" y="2221435"/>
                  <a:pt x="1288830" y="2226937"/>
                </a:cubicBezTo>
                <a:cubicBezTo>
                  <a:pt x="1332125" y="2233431"/>
                  <a:pt x="1374279" y="2246503"/>
                  <a:pt x="1417619" y="2252694"/>
                </a:cubicBezTo>
                <a:cubicBezTo>
                  <a:pt x="1447670" y="2256987"/>
                  <a:pt x="1477828" y="2260582"/>
                  <a:pt x="1507771" y="2265573"/>
                </a:cubicBezTo>
                <a:cubicBezTo>
                  <a:pt x="1529363" y="2269172"/>
                  <a:pt x="1550797" y="2273703"/>
                  <a:pt x="1572165" y="2278452"/>
                </a:cubicBezTo>
                <a:cubicBezTo>
                  <a:pt x="1589444" y="2282292"/>
                  <a:pt x="1606004" y="2290424"/>
                  <a:pt x="1623681" y="2291331"/>
                </a:cubicBezTo>
                <a:cubicBezTo>
                  <a:pt x="1773798" y="2299029"/>
                  <a:pt x="1924188" y="2299917"/>
                  <a:pt x="2074441" y="2304210"/>
                </a:cubicBezTo>
                <a:cubicBezTo>
                  <a:pt x="2314629" y="2338523"/>
                  <a:pt x="1953831" y="2289868"/>
                  <a:pt x="2435050" y="2329968"/>
                </a:cubicBezTo>
                <a:cubicBezTo>
                  <a:pt x="2448578" y="2331095"/>
                  <a:pt x="2460633" y="2339117"/>
                  <a:pt x="2473686" y="2342846"/>
                </a:cubicBezTo>
                <a:cubicBezTo>
                  <a:pt x="2490705" y="2347709"/>
                  <a:pt x="2508248" y="2350639"/>
                  <a:pt x="2525202" y="2355725"/>
                </a:cubicBezTo>
                <a:cubicBezTo>
                  <a:pt x="2551208" y="2363527"/>
                  <a:pt x="2575362" y="2380056"/>
                  <a:pt x="2602475" y="2381483"/>
                </a:cubicBezTo>
                <a:lnTo>
                  <a:pt x="2847174" y="2394362"/>
                </a:lnTo>
                <a:cubicBezTo>
                  <a:pt x="2947546" y="2427820"/>
                  <a:pt x="2913286" y="2420120"/>
                  <a:pt x="3104751" y="2420120"/>
                </a:cubicBezTo>
                <a:cubicBezTo>
                  <a:pt x="3195005" y="2420120"/>
                  <a:pt x="3285055" y="2411534"/>
                  <a:pt x="3375207" y="2407241"/>
                </a:cubicBezTo>
                <a:cubicBezTo>
                  <a:pt x="3418490" y="2277392"/>
                  <a:pt x="3352450" y="2478804"/>
                  <a:pt x="3400965" y="2317089"/>
                </a:cubicBezTo>
                <a:cubicBezTo>
                  <a:pt x="3408767" y="2291083"/>
                  <a:pt x="3412754" y="2263097"/>
                  <a:pt x="3426723" y="2239815"/>
                </a:cubicBezTo>
                <a:lnTo>
                  <a:pt x="3503996" y="2111027"/>
                </a:lnTo>
                <a:cubicBezTo>
                  <a:pt x="3533681" y="1992288"/>
                  <a:pt x="3495600" y="2139014"/>
                  <a:pt x="3542633" y="1982238"/>
                </a:cubicBezTo>
                <a:cubicBezTo>
                  <a:pt x="3547719" y="1965284"/>
                  <a:pt x="3551219" y="1947894"/>
                  <a:pt x="3555512" y="1930722"/>
                </a:cubicBezTo>
                <a:cubicBezTo>
                  <a:pt x="3559805" y="1879207"/>
                  <a:pt x="3565264" y="1827775"/>
                  <a:pt x="3568391" y="1776176"/>
                </a:cubicBezTo>
                <a:cubicBezTo>
                  <a:pt x="3573851" y="1686087"/>
                  <a:pt x="3573774" y="1595662"/>
                  <a:pt x="3581269" y="1505720"/>
                </a:cubicBezTo>
                <a:cubicBezTo>
                  <a:pt x="3582396" y="1492191"/>
                  <a:pt x="3590855" y="1480253"/>
                  <a:pt x="3594148" y="1467083"/>
                </a:cubicBezTo>
                <a:cubicBezTo>
                  <a:pt x="3599457" y="1445847"/>
                  <a:pt x="3602734" y="1424154"/>
                  <a:pt x="3607027" y="1402689"/>
                </a:cubicBezTo>
                <a:cubicBezTo>
                  <a:pt x="3602734" y="1089303"/>
                  <a:pt x="3602182" y="775843"/>
                  <a:pt x="3594148" y="462531"/>
                </a:cubicBezTo>
                <a:cubicBezTo>
                  <a:pt x="3593281" y="428701"/>
                  <a:pt x="3574058" y="380623"/>
                  <a:pt x="3568391" y="346621"/>
                </a:cubicBezTo>
                <a:cubicBezTo>
                  <a:pt x="3562701" y="312481"/>
                  <a:pt x="3582299" y="265507"/>
                  <a:pt x="3555512" y="243590"/>
                </a:cubicBezTo>
                <a:cubicBezTo>
                  <a:pt x="3522121" y="216270"/>
                  <a:pt x="3469653" y="235004"/>
                  <a:pt x="3426723" y="230711"/>
                </a:cubicBezTo>
                <a:cubicBezTo>
                  <a:pt x="3365437" y="210282"/>
                  <a:pt x="3340501" y="200195"/>
                  <a:pt x="3259298" y="192075"/>
                </a:cubicBezTo>
                <a:cubicBezTo>
                  <a:pt x="3216368" y="187782"/>
                  <a:pt x="3173320" y="184547"/>
                  <a:pt x="3130509" y="179196"/>
                </a:cubicBezTo>
                <a:cubicBezTo>
                  <a:pt x="3104598" y="175957"/>
                  <a:pt x="3079087" y="170010"/>
                  <a:pt x="3053236" y="166317"/>
                </a:cubicBezTo>
                <a:cubicBezTo>
                  <a:pt x="3018973" y="161422"/>
                  <a:pt x="2984468" y="158333"/>
                  <a:pt x="2950205" y="153438"/>
                </a:cubicBezTo>
                <a:cubicBezTo>
                  <a:pt x="2924354" y="149745"/>
                  <a:pt x="2899004" y="142008"/>
                  <a:pt x="2872931" y="140559"/>
                </a:cubicBezTo>
                <a:cubicBezTo>
                  <a:pt x="2667008" y="129119"/>
                  <a:pt x="2460981" y="116285"/>
                  <a:pt x="2254746" y="114801"/>
                </a:cubicBezTo>
                <a:lnTo>
                  <a:pt x="103974" y="89044"/>
                </a:lnTo>
                <a:close/>
              </a:path>
            </a:pathLst>
          </a:cu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Dowolny kształt 29"/>
          <p:cNvSpPr/>
          <p:nvPr/>
        </p:nvSpPr>
        <p:spPr>
          <a:xfrm>
            <a:off x="6467860" y="1124744"/>
            <a:ext cx="2401686" cy="2304256"/>
          </a:xfrm>
          <a:custGeom>
            <a:avLst/>
            <a:gdLst>
              <a:gd name="connsiteX0" fmla="*/ 35971 w 2401686"/>
              <a:gd name="connsiteY0" fmla="*/ 53866 h 1874481"/>
              <a:gd name="connsiteX1" fmla="*/ 35971 w 2401686"/>
              <a:gd name="connsiteY1" fmla="*/ 311444 h 1874481"/>
              <a:gd name="connsiteX2" fmla="*/ 61729 w 2401686"/>
              <a:gd name="connsiteY2" fmla="*/ 569021 h 1874481"/>
              <a:gd name="connsiteX3" fmla="*/ 74608 w 2401686"/>
              <a:gd name="connsiteY3" fmla="*/ 607658 h 1874481"/>
              <a:gd name="connsiteX4" fmla="*/ 100365 w 2401686"/>
              <a:gd name="connsiteY4" fmla="*/ 775083 h 1874481"/>
              <a:gd name="connsiteX5" fmla="*/ 139002 w 2401686"/>
              <a:gd name="connsiteY5" fmla="*/ 929630 h 1874481"/>
              <a:gd name="connsiteX6" fmla="*/ 100365 w 2401686"/>
              <a:gd name="connsiteY6" fmla="*/ 1122813 h 1874481"/>
              <a:gd name="connsiteX7" fmla="*/ 87486 w 2401686"/>
              <a:gd name="connsiteY7" fmla="*/ 1251602 h 1874481"/>
              <a:gd name="connsiteX8" fmla="*/ 74608 w 2401686"/>
              <a:gd name="connsiteY8" fmla="*/ 1290238 h 1874481"/>
              <a:gd name="connsiteX9" fmla="*/ 35971 w 2401686"/>
              <a:gd name="connsiteY9" fmla="*/ 1470542 h 1874481"/>
              <a:gd name="connsiteX10" fmla="*/ 48850 w 2401686"/>
              <a:gd name="connsiteY10" fmla="*/ 1831151 h 1874481"/>
              <a:gd name="connsiteX11" fmla="*/ 190517 w 2401686"/>
              <a:gd name="connsiteY11" fmla="*/ 1818272 h 1874481"/>
              <a:gd name="connsiteX12" fmla="*/ 332185 w 2401686"/>
              <a:gd name="connsiteY12" fmla="*/ 1792514 h 1874481"/>
              <a:gd name="connsiteX13" fmla="*/ 370822 w 2401686"/>
              <a:gd name="connsiteY13" fmla="*/ 1779635 h 1874481"/>
              <a:gd name="connsiteX14" fmla="*/ 512489 w 2401686"/>
              <a:gd name="connsiteY14" fmla="*/ 1766757 h 1874481"/>
              <a:gd name="connsiteX15" fmla="*/ 1710225 w 2401686"/>
              <a:gd name="connsiteY15" fmla="*/ 1779635 h 1874481"/>
              <a:gd name="connsiteX16" fmla="*/ 1942044 w 2401686"/>
              <a:gd name="connsiteY16" fmla="*/ 1792514 h 1874481"/>
              <a:gd name="connsiteX17" fmla="*/ 2328410 w 2401686"/>
              <a:gd name="connsiteY17" fmla="*/ 1805393 h 1874481"/>
              <a:gd name="connsiteX18" fmla="*/ 2379926 w 2401686"/>
              <a:gd name="connsiteY18" fmla="*/ 1792514 h 1874481"/>
              <a:gd name="connsiteX19" fmla="*/ 2354168 w 2401686"/>
              <a:gd name="connsiteY19" fmla="*/ 1740999 h 1874481"/>
              <a:gd name="connsiteX20" fmla="*/ 2367047 w 2401686"/>
              <a:gd name="connsiteY20" fmla="*/ 1573573 h 1874481"/>
              <a:gd name="connsiteX21" fmla="*/ 2354168 w 2401686"/>
              <a:gd name="connsiteY21" fmla="*/ 1367512 h 1874481"/>
              <a:gd name="connsiteX22" fmla="*/ 2328410 w 2401686"/>
              <a:gd name="connsiteY22" fmla="*/ 1006903 h 1874481"/>
              <a:gd name="connsiteX23" fmla="*/ 2341289 w 2401686"/>
              <a:gd name="connsiteY23" fmla="*/ 684931 h 1874481"/>
              <a:gd name="connsiteX24" fmla="*/ 2354168 w 2401686"/>
              <a:gd name="connsiteY24" fmla="*/ 633416 h 1874481"/>
              <a:gd name="connsiteX25" fmla="*/ 2379926 w 2401686"/>
              <a:gd name="connsiteY25" fmla="*/ 414475 h 1874481"/>
              <a:gd name="connsiteX26" fmla="*/ 2379926 w 2401686"/>
              <a:gd name="connsiteY26" fmla="*/ 118261 h 1874481"/>
              <a:gd name="connsiteX27" fmla="*/ 2367047 w 2401686"/>
              <a:gd name="connsiteY27" fmla="*/ 79624 h 1874481"/>
              <a:gd name="connsiteX28" fmla="*/ 2328410 w 2401686"/>
              <a:gd name="connsiteY28" fmla="*/ 66745 h 1874481"/>
              <a:gd name="connsiteX29" fmla="*/ 2251137 w 2401686"/>
              <a:gd name="connsiteY29" fmla="*/ 79624 h 1874481"/>
              <a:gd name="connsiteX30" fmla="*/ 1761740 w 2401686"/>
              <a:gd name="connsiteY30" fmla="*/ 53866 h 1874481"/>
              <a:gd name="connsiteX31" fmla="*/ 667036 w 2401686"/>
              <a:gd name="connsiteY31" fmla="*/ 28109 h 1874481"/>
              <a:gd name="connsiteX32" fmla="*/ 113244 w 2401686"/>
              <a:gd name="connsiteY32" fmla="*/ 28109 h 1874481"/>
              <a:gd name="connsiteX33" fmla="*/ 87486 w 2401686"/>
              <a:gd name="connsiteY33" fmla="*/ 66745 h 1874481"/>
              <a:gd name="connsiteX34" fmla="*/ 87486 w 2401686"/>
              <a:gd name="connsiteY34" fmla="*/ 169776 h 1874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401686" h="1874481">
                <a:moveTo>
                  <a:pt x="35971" y="53866"/>
                </a:moveTo>
                <a:cubicBezTo>
                  <a:pt x="14783" y="202179"/>
                  <a:pt x="21488" y="108683"/>
                  <a:pt x="35971" y="311444"/>
                </a:cubicBezTo>
                <a:cubicBezTo>
                  <a:pt x="44211" y="426804"/>
                  <a:pt x="38260" y="475147"/>
                  <a:pt x="61729" y="569021"/>
                </a:cubicBezTo>
                <a:cubicBezTo>
                  <a:pt x="65022" y="582191"/>
                  <a:pt x="70315" y="594779"/>
                  <a:pt x="74608" y="607658"/>
                </a:cubicBezTo>
                <a:cubicBezTo>
                  <a:pt x="83194" y="663466"/>
                  <a:pt x="92380" y="719186"/>
                  <a:pt x="100365" y="775083"/>
                </a:cubicBezTo>
                <a:cubicBezTo>
                  <a:pt x="118677" y="903268"/>
                  <a:pt x="96073" y="843772"/>
                  <a:pt x="139002" y="929630"/>
                </a:cubicBezTo>
                <a:cubicBezTo>
                  <a:pt x="111846" y="1011097"/>
                  <a:pt x="119743" y="980711"/>
                  <a:pt x="100365" y="1122813"/>
                </a:cubicBezTo>
                <a:cubicBezTo>
                  <a:pt x="94536" y="1165561"/>
                  <a:pt x="94046" y="1208960"/>
                  <a:pt x="87486" y="1251602"/>
                </a:cubicBezTo>
                <a:cubicBezTo>
                  <a:pt x="85422" y="1265019"/>
                  <a:pt x="78180" y="1277141"/>
                  <a:pt x="74608" y="1290238"/>
                </a:cubicBezTo>
                <a:cubicBezTo>
                  <a:pt x="47100" y="1391101"/>
                  <a:pt x="51289" y="1378636"/>
                  <a:pt x="35971" y="1470542"/>
                </a:cubicBezTo>
                <a:cubicBezTo>
                  <a:pt x="40264" y="1590745"/>
                  <a:pt x="0" y="1721238"/>
                  <a:pt x="48850" y="1831151"/>
                </a:cubicBezTo>
                <a:cubicBezTo>
                  <a:pt x="68108" y="1874481"/>
                  <a:pt x="143425" y="1823812"/>
                  <a:pt x="190517" y="1818272"/>
                </a:cubicBezTo>
                <a:cubicBezTo>
                  <a:pt x="212208" y="1815720"/>
                  <a:pt x="306878" y="1798841"/>
                  <a:pt x="332185" y="1792514"/>
                </a:cubicBezTo>
                <a:cubicBezTo>
                  <a:pt x="345355" y="1789221"/>
                  <a:pt x="357383" y="1781555"/>
                  <a:pt x="370822" y="1779635"/>
                </a:cubicBezTo>
                <a:cubicBezTo>
                  <a:pt x="417763" y="1772929"/>
                  <a:pt x="465267" y="1771050"/>
                  <a:pt x="512489" y="1766757"/>
                </a:cubicBezTo>
                <a:lnTo>
                  <a:pt x="1710225" y="1779635"/>
                </a:lnTo>
                <a:cubicBezTo>
                  <a:pt x="1787605" y="1781029"/>
                  <a:pt x="1864719" y="1789292"/>
                  <a:pt x="1942044" y="1792514"/>
                </a:cubicBezTo>
                <a:lnTo>
                  <a:pt x="2328410" y="1805393"/>
                </a:lnTo>
                <a:cubicBezTo>
                  <a:pt x="2345582" y="1801100"/>
                  <a:pt x="2373352" y="1808948"/>
                  <a:pt x="2379926" y="1792514"/>
                </a:cubicBezTo>
                <a:cubicBezTo>
                  <a:pt x="2387056" y="1774689"/>
                  <a:pt x="2355295" y="1760164"/>
                  <a:pt x="2354168" y="1740999"/>
                </a:cubicBezTo>
                <a:cubicBezTo>
                  <a:pt x="2350881" y="1685122"/>
                  <a:pt x="2362754" y="1629382"/>
                  <a:pt x="2367047" y="1573573"/>
                </a:cubicBezTo>
                <a:cubicBezTo>
                  <a:pt x="2362754" y="1504886"/>
                  <a:pt x="2357785" y="1436238"/>
                  <a:pt x="2354168" y="1367512"/>
                </a:cubicBezTo>
                <a:cubicBezTo>
                  <a:pt x="2336857" y="1038616"/>
                  <a:pt x="2357728" y="1182811"/>
                  <a:pt x="2328410" y="1006903"/>
                </a:cubicBezTo>
                <a:cubicBezTo>
                  <a:pt x="2332703" y="899579"/>
                  <a:pt x="2333899" y="792086"/>
                  <a:pt x="2341289" y="684931"/>
                </a:cubicBezTo>
                <a:cubicBezTo>
                  <a:pt x="2342507" y="667273"/>
                  <a:pt x="2352213" y="651008"/>
                  <a:pt x="2354168" y="633416"/>
                </a:cubicBezTo>
                <a:cubicBezTo>
                  <a:pt x="2379553" y="404955"/>
                  <a:pt x="2345393" y="518074"/>
                  <a:pt x="2379926" y="414475"/>
                </a:cubicBezTo>
                <a:cubicBezTo>
                  <a:pt x="2391818" y="259880"/>
                  <a:pt x="2401686" y="259699"/>
                  <a:pt x="2379926" y="118261"/>
                </a:cubicBezTo>
                <a:cubicBezTo>
                  <a:pt x="2377862" y="104843"/>
                  <a:pt x="2376646" y="89223"/>
                  <a:pt x="2367047" y="79624"/>
                </a:cubicBezTo>
                <a:cubicBezTo>
                  <a:pt x="2357448" y="70025"/>
                  <a:pt x="2341289" y="71038"/>
                  <a:pt x="2328410" y="66745"/>
                </a:cubicBezTo>
                <a:cubicBezTo>
                  <a:pt x="2302652" y="71038"/>
                  <a:pt x="2277250" y="79624"/>
                  <a:pt x="2251137" y="79624"/>
                </a:cubicBezTo>
                <a:cubicBezTo>
                  <a:pt x="1761629" y="79624"/>
                  <a:pt x="2057510" y="71264"/>
                  <a:pt x="1761740" y="53866"/>
                </a:cubicBezTo>
                <a:cubicBezTo>
                  <a:pt x="1401656" y="32685"/>
                  <a:pt x="1020059" y="33803"/>
                  <a:pt x="667036" y="28109"/>
                </a:cubicBezTo>
                <a:cubicBezTo>
                  <a:pt x="474777" y="16800"/>
                  <a:pt x="310008" y="0"/>
                  <a:pt x="113244" y="28109"/>
                </a:cubicBezTo>
                <a:cubicBezTo>
                  <a:pt x="97921" y="30298"/>
                  <a:pt x="90255" y="51516"/>
                  <a:pt x="87486" y="66745"/>
                </a:cubicBezTo>
                <a:cubicBezTo>
                  <a:pt x="81342" y="100535"/>
                  <a:pt x="87486" y="135432"/>
                  <a:pt x="87486" y="169776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29" name="Grupa 28"/>
          <p:cNvGrpSpPr/>
          <p:nvPr/>
        </p:nvGrpSpPr>
        <p:grpSpPr>
          <a:xfrm>
            <a:off x="6876256" y="1340768"/>
            <a:ext cx="1872208" cy="1944216"/>
            <a:chOff x="6876256" y="1340768"/>
            <a:chExt cx="1872208" cy="1944216"/>
          </a:xfrm>
        </p:grpSpPr>
        <p:sp>
          <p:nvSpPr>
            <p:cNvPr id="17" name="Prostokąt 16"/>
            <p:cNvSpPr/>
            <p:nvPr/>
          </p:nvSpPr>
          <p:spPr>
            <a:xfrm>
              <a:off x="6876256" y="2361654"/>
              <a:ext cx="187220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pl-PL" dirty="0">
                  <a:solidFill>
                    <a:schemeClr val="bg1"/>
                  </a:solidFill>
                  <a:latin typeface="DJB Tweenybopper" pitchFamily="2" charset="0"/>
                </a:rPr>
                <a:t>Biblioteka GD</a:t>
              </a:r>
            </a:p>
            <a:p>
              <a:pPr lvl="0">
                <a:lnSpc>
                  <a:spcPct val="150000"/>
                </a:lnSpc>
              </a:pPr>
              <a:r>
                <a:rPr lang="pl-PL" dirty="0">
                  <a:solidFill>
                    <a:schemeClr val="bg1"/>
                  </a:solidFill>
                  <a:latin typeface="DJB Tweenybopper" pitchFamily="2" charset="0"/>
                </a:rPr>
                <a:t>Biblioteka Zip</a:t>
              </a:r>
            </a:p>
          </p:txBody>
        </p:sp>
        <p:pic>
          <p:nvPicPr>
            <p:cNvPr id="26" name="Picture 2" descr="C:\Users\Monika\Desktop\marcin\prezentacja 2\zip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092280" y="1340768"/>
              <a:ext cx="1008112" cy="100811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 animBg="1"/>
      <p:bldP spid="21" grpId="0" animBg="1"/>
      <p:bldP spid="24" grpId="0" animBg="1"/>
      <p:bldP spid="28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835696" y="2002919"/>
            <a:ext cx="655272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W przypadku dystrybucji XAMPP, serwera Apache lub PHP, generatory </a:t>
            </a:r>
            <a:r>
              <a:rPr lang="pl-PL" sz="2000" b="1" dirty="0" smtClean="0">
                <a:solidFill>
                  <a:schemeClr val="bg1"/>
                </a:solidFill>
                <a:latin typeface="DJB Tweenybopper" pitchFamily="2" charset="0"/>
              </a:rPr>
              <a:t>mogą zadziałać w wersjach niższych</a:t>
            </a: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, aczkolwiek nie ma na to gwarancji.</a:t>
            </a:r>
            <a:b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Po instalacji dystrybucji XAMPP wszystkie wymagane biblioteki są dostępne.</a:t>
            </a:r>
            <a:endParaRPr lang="pl-PL" sz="20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6" name="Picture 2" descr="C:\Users\Monika\Desktop\marcin\prezentacja 2\wykrzykni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362959"/>
            <a:ext cx="592566" cy="1440160"/>
          </a:xfrm>
          <a:prstGeom prst="rect">
            <a:avLst/>
          </a:prstGeom>
          <a:noFill/>
        </p:spPr>
      </p:pic>
      <p:sp>
        <p:nvSpPr>
          <p:cNvPr id="8" name="Dowolny kształt 7"/>
          <p:cNvSpPr/>
          <p:nvPr/>
        </p:nvSpPr>
        <p:spPr>
          <a:xfrm>
            <a:off x="4687910" y="2891449"/>
            <a:ext cx="3670479" cy="177511"/>
          </a:xfrm>
          <a:custGeom>
            <a:avLst/>
            <a:gdLst>
              <a:gd name="connsiteX0" fmla="*/ 0 w 3670479"/>
              <a:gd name="connsiteY0" fmla="*/ 38636 h 177511"/>
              <a:gd name="connsiteX1" fmla="*/ 437882 w 3670479"/>
              <a:gd name="connsiteY1" fmla="*/ 25758 h 177511"/>
              <a:gd name="connsiteX2" fmla="*/ 759853 w 3670479"/>
              <a:gd name="connsiteY2" fmla="*/ 0 h 177511"/>
              <a:gd name="connsiteX3" fmla="*/ 1313645 w 3670479"/>
              <a:gd name="connsiteY3" fmla="*/ 12879 h 177511"/>
              <a:gd name="connsiteX4" fmla="*/ 1378039 w 3670479"/>
              <a:gd name="connsiteY4" fmla="*/ 25758 h 177511"/>
              <a:gd name="connsiteX5" fmla="*/ 1738648 w 3670479"/>
              <a:gd name="connsiteY5" fmla="*/ 38636 h 177511"/>
              <a:gd name="connsiteX6" fmla="*/ 1957589 w 3670479"/>
              <a:gd name="connsiteY6" fmla="*/ 77273 h 177511"/>
              <a:gd name="connsiteX7" fmla="*/ 2021983 w 3670479"/>
              <a:gd name="connsiteY7" fmla="*/ 90152 h 177511"/>
              <a:gd name="connsiteX8" fmla="*/ 2099256 w 3670479"/>
              <a:gd name="connsiteY8" fmla="*/ 103031 h 177511"/>
              <a:gd name="connsiteX9" fmla="*/ 2150772 w 3670479"/>
              <a:gd name="connsiteY9" fmla="*/ 115910 h 177511"/>
              <a:gd name="connsiteX10" fmla="*/ 2382591 w 3670479"/>
              <a:gd name="connsiteY10" fmla="*/ 128789 h 177511"/>
              <a:gd name="connsiteX11" fmla="*/ 2421228 w 3670479"/>
              <a:gd name="connsiteY11" fmla="*/ 141667 h 177511"/>
              <a:gd name="connsiteX12" fmla="*/ 2962141 w 3670479"/>
              <a:gd name="connsiteY12" fmla="*/ 141667 h 177511"/>
              <a:gd name="connsiteX13" fmla="*/ 3361386 w 3670479"/>
              <a:gd name="connsiteY13" fmla="*/ 115910 h 177511"/>
              <a:gd name="connsiteX14" fmla="*/ 3400022 w 3670479"/>
              <a:gd name="connsiteY14" fmla="*/ 103031 h 177511"/>
              <a:gd name="connsiteX15" fmla="*/ 3515932 w 3670479"/>
              <a:gd name="connsiteY15" fmla="*/ 90152 h 177511"/>
              <a:gd name="connsiteX16" fmla="*/ 3567448 w 3670479"/>
              <a:gd name="connsiteY16" fmla="*/ 77273 h 177511"/>
              <a:gd name="connsiteX17" fmla="*/ 3657600 w 3670479"/>
              <a:gd name="connsiteY17" fmla="*/ 64394 h 177511"/>
              <a:gd name="connsiteX18" fmla="*/ 3670479 w 3670479"/>
              <a:gd name="connsiteY18" fmla="*/ 38636 h 177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70479" h="177511">
                <a:moveTo>
                  <a:pt x="0" y="38636"/>
                </a:moveTo>
                <a:lnTo>
                  <a:pt x="437882" y="25758"/>
                </a:lnTo>
                <a:cubicBezTo>
                  <a:pt x="710836" y="15833"/>
                  <a:pt x="623756" y="34025"/>
                  <a:pt x="759853" y="0"/>
                </a:cubicBezTo>
                <a:lnTo>
                  <a:pt x="1313645" y="12879"/>
                </a:lnTo>
                <a:cubicBezTo>
                  <a:pt x="1335516" y="13790"/>
                  <a:pt x="1356189" y="24434"/>
                  <a:pt x="1378039" y="25758"/>
                </a:cubicBezTo>
                <a:cubicBezTo>
                  <a:pt x="1498098" y="33034"/>
                  <a:pt x="1618445" y="34343"/>
                  <a:pt x="1738648" y="38636"/>
                </a:cubicBezTo>
                <a:cubicBezTo>
                  <a:pt x="1876713" y="84658"/>
                  <a:pt x="1761275" y="52733"/>
                  <a:pt x="1957589" y="77273"/>
                </a:cubicBezTo>
                <a:cubicBezTo>
                  <a:pt x="1979310" y="79988"/>
                  <a:pt x="2000446" y="86236"/>
                  <a:pt x="2021983" y="90152"/>
                </a:cubicBezTo>
                <a:cubicBezTo>
                  <a:pt x="2047675" y="94823"/>
                  <a:pt x="2073650" y="97910"/>
                  <a:pt x="2099256" y="103031"/>
                </a:cubicBezTo>
                <a:cubicBezTo>
                  <a:pt x="2116613" y="106502"/>
                  <a:pt x="2133144" y="114307"/>
                  <a:pt x="2150772" y="115910"/>
                </a:cubicBezTo>
                <a:cubicBezTo>
                  <a:pt x="2227846" y="122917"/>
                  <a:pt x="2305318" y="124496"/>
                  <a:pt x="2382591" y="128789"/>
                </a:cubicBezTo>
                <a:cubicBezTo>
                  <a:pt x="2395470" y="133082"/>
                  <a:pt x="2407916" y="139005"/>
                  <a:pt x="2421228" y="141667"/>
                </a:cubicBezTo>
                <a:cubicBezTo>
                  <a:pt x="2600452" y="177511"/>
                  <a:pt x="2776818" y="146962"/>
                  <a:pt x="2962141" y="141667"/>
                </a:cubicBezTo>
                <a:cubicBezTo>
                  <a:pt x="3152341" y="103629"/>
                  <a:pt x="2921609" y="146240"/>
                  <a:pt x="3361386" y="115910"/>
                </a:cubicBezTo>
                <a:cubicBezTo>
                  <a:pt x="3374929" y="114976"/>
                  <a:pt x="3386631" y="105263"/>
                  <a:pt x="3400022" y="103031"/>
                </a:cubicBezTo>
                <a:cubicBezTo>
                  <a:pt x="3438367" y="96640"/>
                  <a:pt x="3477295" y="94445"/>
                  <a:pt x="3515932" y="90152"/>
                </a:cubicBezTo>
                <a:cubicBezTo>
                  <a:pt x="3533104" y="85859"/>
                  <a:pt x="3550033" y="80439"/>
                  <a:pt x="3567448" y="77273"/>
                </a:cubicBezTo>
                <a:cubicBezTo>
                  <a:pt x="3597314" y="71843"/>
                  <a:pt x="3629177" y="75053"/>
                  <a:pt x="3657600" y="64394"/>
                </a:cubicBezTo>
                <a:cubicBezTo>
                  <a:pt x="3666588" y="61023"/>
                  <a:pt x="3666186" y="47222"/>
                  <a:pt x="3670479" y="38636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Dowolny kształt 8"/>
          <p:cNvSpPr/>
          <p:nvPr/>
        </p:nvSpPr>
        <p:spPr>
          <a:xfrm>
            <a:off x="1918952" y="3325969"/>
            <a:ext cx="1210614" cy="103031"/>
          </a:xfrm>
          <a:custGeom>
            <a:avLst/>
            <a:gdLst>
              <a:gd name="connsiteX0" fmla="*/ 0 w 1210614"/>
              <a:gd name="connsiteY0" fmla="*/ 0 h 103031"/>
              <a:gd name="connsiteX1" fmla="*/ 115910 w 1210614"/>
              <a:gd name="connsiteY1" fmla="*/ 12878 h 103031"/>
              <a:gd name="connsiteX2" fmla="*/ 218941 w 1210614"/>
              <a:gd name="connsiteY2" fmla="*/ 25757 h 103031"/>
              <a:gd name="connsiteX3" fmla="*/ 579549 w 1210614"/>
              <a:gd name="connsiteY3" fmla="*/ 64394 h 103031"/>
              <a:gd name="connsiteX4" fmla="*/ 734096 w 1210614"/>
              <a:gd name="connsiteY4" fmla="*/ 90152 h 103031"/>
              <a:gd name="connsiteX5" fmla="*/ 785611 w 1210614"/>
              <a:gd name="connsiteY5" fmla="*/ 103031 h 103031"/>
              <a:gd name="connsiteX6" fmla="*/ 1056068 w 1210614"/>
              <a:gd name="connsiteY6" fmla="*/ 77273 h 103031"/>
              <a:gd name="connsiteX7" fmla="*/ 1094704 w 1210614"/>
              <a:gd name="connsiteY7" fmla="*/ 64394 h 103031"/>
              <a:gd name="connsiteX8" fmla="*/ 1210614 w 1210614"/>
              <a:gd name="connsiteY8" fmla="*/ 51515 h 103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0614" h="103031">
                <a:moveTo>
                  <a:pt x="0" y="0"/>
                </a:moveTo>
                <a:lnTo>
                  <a:pt x="115910" y="12878"/>
                </a:lnTo>
                <a:lnTo>
                  <a:pt x="218941" y="25757"/>
                </a:lnTo>
                <a:lnTo>
                  <a:pt x="579549" y="64394"/>
                </a:lnTo>
                <a:cubicBezTo>
                  <a:pt x="665825" y="93153"/>
                  <a:pt x="573882" y="65503"/>
                  <a:pt x="734096" y="90152"/>
                </a:cubicBezTo>
                <a:cubicBezTo>
                  <a:pt x="751590" y="92843"/>
                  <a:pt x="768439" y="98738"/>
                  <a:pt x="785611" y="103031"/>
                </a:cubicBezTo>
                <a:cubicBezTo>
                  <a:pt x="864039" y="97429"/>
                  <a:pt x="972845" y="93918"/>
                  <a:pt x="1056068" y="77273"/>
                </a:cubicBezTo>
                <a:cubicBezTo>
                  <a:pt x="1069380" y="74611"/>
                  <a:pt x="1081313" y="66626"/>
                  <a:pt x="1094704" y="64394"/>
                </a:cubicBezTo>
                <a:cubicBezTo>
                  <a:pt x="1133049" y="58003"/>
                  <a:pt x="1210614" y="51515"/>
                  <a:pt x="1210614" y="51515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Monika\Desktop\marcin\prezentacja 2\fil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420888"/>
            <a:ext cx="883811" cy="1032768"/>
          </a:xfrm>
          <a:prstGeom prst="rect">
            <a:avLst/>
          </a:prstGeom>
          <a:noFill/>
        </p:spPr>
      </p:pic>
      <p:sp>
        <p:nvSpPr>
          <p:cNvPr id="4" name="Prostokąt 3"/>
          <p:cNvSpPr/>
          <p:nvPr/>
        </p:nvSpPr>
        <p:spPr>
          <a:xfrm>
            <a:off x="395536" y="548680"/>
            <a:ext cx="8208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Instalacja polega na umieszczeniu plików w odpowiednim katalogu (lub na serwerze zdalnym) oraz edycji jednego</a:t>
            </a:r>
            <a:b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z plików w celu wysyłania wiadomości e-mail (wyniki testów).</a:t>
            </a:r>
            <a:endParaRPr lang="pl-PL" sz="20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3074" name="Picture 2" descr="C:\Users\Monika\Desktop\marcin\prezentacja 2\fil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420888"/>
            <a:ext cx="883811" cy="1032768"/>
          </a:xfrm>
          <a:prstGeom prst="rect">
            <a:avLst/>
          </a:prstGeom>
          <a:noFill/>
        </p:spPr>
      </p:pic>
      <p:pic>
        <p:nvPicPr>
          <p:cNvPr id="3077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15863">
            <a:off x="9267493" y="3534715"/>
            <a:ext cx="310219" cy="465329"/>
          </a:xfrm>
          <a:prstGeom prst="rect">
            <a:avLst/>
          </a:prstGeom>
          <a:noFill/>
        </p:spPr>
      </p:pic>
      <p:grpSp>
        <p:nvGrpSpPr>
          <p:cNvPr id="11" name="Grupa 10"/>
          <p:cNvGrpSpPr/>
          <p:nvPr/>
        </p:nvGrpSpPr>
        <p:grpSpPr>
          <a:xfrm>
            <a:off x="5292080" y="4221088"/>
            <a:ext cx="1797287" cy="1737484"/>
            <a:chOff x="5292080" y="4221088"/>
            <a:chExt cx="1797287" cy="1737484"/>
          </a:xfrm>
        </p:grpSpPr>
        <p:pic>
          <p:nvPicPr>
            <p:cNvPr id="3076" name="Picture 4" descr="C:\Users\Monika\Desktop\marcin\prezentacja 2\worl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436096" y="4221088"/>
              <a:ext cx="1395468" cy="1225749"/>
            </a:xfrm>
            <a:prstGeom prst="rect">
              <a:avLst/>
            </a:prstGeom>
            <a:noFill/>
          </p:spPr>
        </p:pic>
        <p:sp>
          <p:nvSpPr>
            <p:cNvPr id="8" name="Prostokąt 7"/>
            <p:cNvSpPr/>
            <p:nvPr/>
          </p:nvSpPr>
          <p:spPr>
            <a:xfrm>
              <a:off x="5292080" y="5589240"/>
              <a:ext cx="179728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Serwer zdalny</a:t>
              </a:r>
              <a:endParaRPr lang="pl-PL" dirty="0"/>
            </a:p>
          </p:txBody>
        </p:sp>
      </p:grpSp>
      <p:grpSp>
        <p:nvGrpSpPr>
          <p:cNvPr id="10" name="Grupa 9"/>
          <p:cNvGrpSpPr/>
          <p:nvPr/>
        </p:nvGrpSpPr>
        <p:grpSpPr>
          <a:xfrm>
            <a:off x="2339752" y="4437112"/>
            <a:ext cx="1087065" cy="1521460"/>
            <a:chOff x="2339752" y="4437112"/>
            <a:chExt cx="1087065" cy="1521460"/>
          </a:xfrm>
        </p:grpSpPr>
        <p:pic>
          <p:nvPicPr>
            <p:cNvPr id="3075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339752" y="4437112"/>
              <a:ext cx="1087065" cy="875424"/>
            </a:xfrm>
            <a:prstGeom prst="rect">
              <a:avLst/>
            </a:prstGeom>
            <a:noFill/>
          </p:spPr>
        </p:pic>
        <p:sp>
          <p:nvSpPr>
            <p:cNvPr id="9" name="Prostokąt 8"/>
            <p:cNvSpPr/>
            <p:nvPr/>
          </p:nvSpPr>
          <p:spPr>
            <a:xfrm>
              <a:off x="2339752" y="5589240"/>
              <a:ext cx="10214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katalog</a:t>
              </a:r>
              <a:endParaRPr lang="pl-PL" dirty="0"/>
            </a:p>
          </p:txBody>
        </p:sp>
      </p:grpSp>
      <p:sp>
        <p:nvSpPr>
          <p:cNvPr id="12" name="Prostokąt 11"/>
          <p:cNvSpPr/>
          <p:nvPr/>
        </p:nvSpPr>
        <p:spPr>
          <a:xfrm>
            <a:off x="4139952" y="2636912"/>
            <a:ext cx="7441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  <a:latin typeface="DJB Tweenybopper" pitchFamily="2" charset="0"/>
              </a:rPr>
              <a:t>LUB</a:t>
            </a:r>
            <a:endParaRPr lang="pl-PL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5.06938E-6 C -0.10399 -0.05158 -0.20781 -0.10315 -0.29583 -0.12189 C -0.38385 -0.14062 -0.45607 -0.12674 -0.52812 -0.11263 " pathEditMode="relative" ptsTypes="aaA">
                                      <p:cBhvr>
                                        <p:cTn id="2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9.58372E-6 C -0.04757 0.03516 -0.09514 0.07031 -0.1224 0.11448 C -0.14965 0.15865 -0.1566 0.21161 -0.16337 0.26457 " pathEditMode="relative" ptsTypes="aaA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812 -0.11263 C -0.56944 -0.07864 -0.61059 -0.04441 -0.63524 -0.00186 C -0.65989 0.0407 -0.66805 0.09157 -0.67604 0.14268 " pathEditMode="relative" ptsTypes="aaA">
                                      <p:cBhvr>
                                        <p:cTn id="2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069 0.14362 C -0.69132 0.07678 -0.68194 0.01018 -0.65851 -0.03654 C -0.63507 -0.08326 -0.59757 -0.10962 -0.5599 -0.13599 " pathEditMode="relative" ptsTypes="aaA">
                                      <p:cBhvr>
                                        <p:cTn id="4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813 -0.11263 C -0.47882 -0.0828 -0.42934 -0.05297 -0.39983 -0.01134 C -0.37031 0.03029 -0.36042 0.08348 -0.35052 0.1369 " pathEditMode="relative" ptsTypes="aaA">
                                      <p:cBhvr>
                                        <p:cTn id="4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88889E-6 9.16744E-6 C 0.05468 0.03285 0.10954 0.06569 0.14079 0.10893 C 0.17204 0.15218 0.17933 0.23405 0.18732 0.25902 " pathEditMode="relative" ptsTypes="aaA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0"/>
                            </p:stCondLst>
                            <p:childTnLst>
                              <p:par>
                                <p:cTn id="5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052 0.13691 C -0.28645 0.11031 -0.22239 0.08395 -0.16458 0.08811 C -0.10677 0.09227 -0.03559 0.14384 -0.00399 0.16142 C 0.02761 0.179 0.02084 0.18894 0.02553 0.19333 " pathEditMode="relative" ptsTypes="aaaA">
                                      <p:cBhvr>
                                        <p:cTn id="5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upa 27"/>
          <p:cNvGrpSpPr/>
          <p:nvPr/>
        </p:nvGrpSpPr>
        <p:grpSpPr>
          <a:xfrm>
            <a:off x="513946" y="239601"/>
            <a:ext cx="5282190" cy="1325848"/>
            <a:chOff x="513946" y="239601"/>
            <a:chExt cx="5282190" cy="1325848"/>
          </a:xfrm>
        </p:grpSpPr>
        <p:sp>
          <p:nvSpPr>
            <p:cNvPr id="4" name="Prostokąt 3"/>
            <p:cNvSpPr/>
            <p:nvPr/>
          </p:nvSpPr>
          <p:spPr>
            <a:xfrm>
              <a:off x="1331640" y="548680"/>
              <a:ext cx="4464496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2000" dirty="0" smtClean="0">
                  <a:solidFill>
                    <a:schemeClr val="bg1"/>
                  </a:solidFill>
                  <a:latin typeface="DJB Tweenybopper" pitchFamily="2" charset="0"/>
                </a:rPr>
                <a:t>Krok 1: Rozpakowanie archiwum</a:t>
              </a:r>
              <a:endParaRPr lang="pl-PL" sz="20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4098" name="Picture 2" descr="C:\Users\Monika\Desktop\marcin\prezentacja 2\step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553194">
              <a:off x="513946" y="239601"/>
              <a:ext cx="538167" cy="1325848"/>
            </a:xfrm>
            <a:prstGeom prst="rect">
              <a:avLst/>
            </a:prstGeom>
            <a:noFill/>
          </p:spPr>
        </p:pic>
      </p:grpSp>
      <p:sp>
        <p:nvSpPr>
          <p:cNvPr id="8" name="Prostokąt 7"/>
          <p:cNvSpPr/>
          <p:nvPr/>
        </p:nvSpPr>
        <p:spPr>
          <a:xfrm>
            <a:off x="107504" y="1844824"/>
            <a:ext cx="28083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1400" dirty="0" smtClean="0">
                <a:solidFill>
                  <a:schemeClr val="bg1"/>
                </a:solidFill>
                <a:latin typeface="DJB Tweenybopper" pitchFamily="2" charset="0"/>
              </a:rPr>
              <a:t>Po zapisaniu paczki</a:t>
            </a:r>
            <a:br>
              <a:rPr lang="pl-PL" sz="1400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sz="1400" dirty="0" smtClean="0">
                <a:solidFill>
                  <a:schemeClr val="bg1"/>
                </a:solidFill>
                <a:latin typeface="DJB Tweenybopper" pitchFamily="2" charset="0"/>
              </a:rPr>
              <a:t>z generatorami na dysku trzeba je wypakować.</a:t>
            </a:r>
            <a:br>
              <a:rPr lang="pl-PL" sz="1400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sz="1400" dirty="0" smtClean="0">
                <a:solidFill>
                  <a:schemeClr val="bg1"/>
                </a:solidFill>
                <a:latin typeface="DJB Tweenybopper" pitchFamily="2" charset="0"/>
              </a:rPr>
              <a:t>W przykładzie został użyty darmowy program 7-Zip.</a:t>
            </a:r>
            <a:br>
              <a:rPr lang="pl-PL" sz="1400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sz="1400" dirty="0" smtClean="0">
                <a:solidFill>
                  <a:schemeClr val="bg1"/>
                </a:solidFill>
                <a:latin typeface="DJB Tweenybopper" pitchFamily="2" charset="0"/>
              </a:rPr>
              <a:t>W celu wypakowania, należy kliknąć prawym przyciskiem myszy na archiwum </a:t>
            </a:r>
            <a:r>
              <a:rPr lang="pl-PL" sz="1400" b="1" dirty="0" err="1" smtClean="0">
                <a:solidFill>
                  <a:schemeClr val="bg1"/>
                </a:solidFill>
                <a:latin typeface="DJB Tweenybopper" pitchFamily="2" charset="0"/>
              </a:rPr>
              <a:t>Generator.zip</a:t>
            </a:r>
            <a:r>
              <a:rPr lang="pl-PL" sz="1400" i="1" dirty="0" smtClean="0">
                <a:solidFill>
                  <a:schemeClr val="bg1"/>
                </a:solidFill>
                <a:latin typeface="DJB Tweenybopper" pitchFamily="2" charset="0"/>
              </a:rPr>
              <a:t>, </a:t>
            </a:r>
            <a:r>
              <a:rPr lang="pl-PL" sz="1400" dirty="0" smtClean="0">
                <a:solidFill>
                  <a:schemeClr val="bg1"/>
                </a:solidFill>
                <a:latin typeface="DJB Tweenybopper" pitchFamily="2" charset="0"/>
              </a:rPr>
              <a:t>następnie przejść do zakładki </a:t>
            </a:r>
            <a:r>
              <a:rPr lang="pl-PL" sz="1400" b="1" dirty="0" smtClean="0">
                <a:solidFill>
                  <a:schemeClr val="bg1"/>
                </a:solidFill>
                <a:latin typeface="DJB Tweenybopper" pitchFamily="2" charset="0"/>
              </a:rPr>
              <a:t>7-Zip</a:t>
            </a:r>
            <a:r>
              <a:rPr lang="pl-PL" sz="1400" dirty="0">
                <a:solidFill>
                  <a:schemeClr val="bg1"/>
                </a:solidFill>
                <a:latin typeface="DJB Tweenybopper" pitchFamily="2" charset="0"/>
              </a:rPr>
              <a:t/>
            </a:r>
            <a:br>
              <a:rPr lang="pl-PL" sz="1400" dirty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sz="1400" dirty="0" smtClean="0">
                <a:solidFill>
                  <a:schemeClr val="bg1"/>
                </a:solidFill>
                <a:latin typeface="DJB Tweenybopper" pitchFamily="2" charset="0"/>
              </a:rPr>
              <a:t>i kliknąć </a:t>
            </a:r>
            <a:r>
              <a:rPr lang="pl-PL" sz="1400" b="1" dirty="0" err="1" smtClean="0">
                <a:solidFill>
                  <a:schemeClr val="bg1"/>
                </a:solidFill>
                <a:latin typeface="DJB Tweenybopper" pitchFamily="2" charset="0"/>
              </a:rPr>
              <a:t>Extract</a:t>
            </a:r>
            <a:r>
              <a:rPr lang="pl-PL" sz="1400" b="1" dirty="0" smtClean="0">
                <a:solidFill>
                  <a:schemeClr val="bg1"/>
                </a:solidFill>
                <a:latin typeface="DJB Tweenybopper" pitchFamily="2" charset="0"/>
              </a:rPr>
              <a:t> to „Generator”</a:t>
            </a:r>
            <a:r>
              <a:rPr lang="pl-PL" sz="1400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  <a:endParaRPr lang="pl-PL" sz="14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36" name="Grupa 35"/>
          <p:cNvGrpSpPr/>
          <p:nvPr/>
        </p:nvGrpSpPr>
        <p:grpSpPr>
          <a:xfrm>
            <a:off x="2915816" y="1484783"/>
            <a:ext cx="1440160" cy="1423610"/>
            <a:chOff x="3923928" y="1628800"/>
            <a:chExt cx="1440160" cy="1423610"/>
          </a:xfrm>
        </p:grpSpPr>
        <p:pic>
          <p:nvPicPr>
            <p:cNvPr id="10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83968" y="1628800"/>
              <a:ext cx="739795" cy="864480"/>
            </a:xfrm>
            <a:prstGeom prst="rect">
              <a:avLst/>
            </a:prstGeom>
            <a:noFill/>
          </p:spPr>
        </p:pic>
        <p:sp>
          <p:nvSpPr>
            <p:cNvPr id="11" name="Prostokąt 10"/>
            <p:cNvSpPr/>
            <p:nvPr/>
          </p:nvSpPr>
          <p:spPr>
            <a:xfrm>
              <a:off x="3923928" y="2636912"/>
              <a:ext cx="1440160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b="1" dirty="0" err="1" smtClean="0">
                  <a:solidFill>
                    <a:schemeClr val="bg1"/>
                  </a:solidFill>
                  <a:latin typeface="DJB Tweenybopper" pitchFamily="2" charset="0"/>
                </a:rPr>
                <a:t>Generator.zip</a:t>
              </a:r>
              <a:endParaRPr lang="pl-PL" sz="1400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24" name="Grupa 23"/>
          <p:cNvGrpSpPr/>
          <p:nvPr/>
        </p:nvGrpSpPr>
        <p:grpSpPr>
          <a:xfrm>
            <a:off x="3563888" y="1556791"/>
            <a:ext cx="2304256" cy="4196214"/>
            <a:chOff x="5292080" y="1844824"/>
            <a:chExt cx="2304256" cy="4196214"/>
          </a:xfrm>
        </p:grpSpPr>
        <p:sp>
          <p:nvSpPr>
            <p:cNvPr id="12" name="Prostokąt 11"/>
            <p:cNvSpPr/>
            <p:nvPr/>
          </p:nvSpPr>
          <p:spPr>
            <a:xfrm>
              <a:off x="5292080" y="1844824"/>
              <a:ext cx="2304256" cy="4176464"/>
            </a:xfrm>
            <a:prstGeom prst="rect">
              <a:avLst/>
            </a:prstGeom>
            <a:solidFill>
              <a:srgbClr val="214227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5364088" y="1916832"/>
              <a:ext cx="2088232" cy="4124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Otwórz</a:t>
              </a:r>
            </a:p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Eksploruj</a:t>
              </a:r>
            </a:p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7-Zip</a:t>
              </a:r>
            </a:p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Otwórz za pomocą</a:t>
              </a:r>
            </a:p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Wyślij do</a:t>
              </a:r>
            </a:p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Wytnij</a:t>
              </a:r>
            </a:p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Kopiuj</a:t>
              </a:r>
            </a:p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Utwórz skrót</a:t>
              </a:r>
            </a:p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Usuń</a:t>
              </a:r>
            </a:p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Zmień nazwę</a:t>
              </a:r>
            </a:p>
            <a:p>
              <a:pPr algn="just">
                <a:lnSpc>
                  <a:spcPct val="150000"/>
                </a:lnSpc>
              </a:pP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Właściwości</a:t>
              </a:r>
              <a:endParaRPr lang="pl-PL" sz="16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cxnSp>
          <p:nvCxnSpPr>
            <p:cNvPr id="16" name="Łącznik prosty 15"/>
            <p:cNvCxnSpPr/>
            <p:nvPr/>
          </p:nvCxnSpPr>
          <p:spPr>
            <a:xfrm>
              <a:off x="5292080" y="2708920"/>
              <a:ext cx="2304256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Łącznik prosty 16"/>
            <p:cNvCxnSpPr/>
            <p:nvPr/>
          </p:nvCxnSpPr>
          <p:spPr>
            <a:xfrm>
              <a:off x="5292080" y="3429000"/>
              <a:ext cx="2304256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Łącznik prosty 17"/>
            <p:cNvCxnSpPr/>
            <p:nvPr/>
          </p:nvCxnSpPr>
          <p:spPr>
            <a:xfrm>
              <a:off x="5292080" y="3789040"/>
              <a:ext cx="2304256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Łącznik prosty 18"/>
            <p:cNvCxnSpPr/>
            <p:nvPr/>
          </p:nvCxnSpPr>
          <p:spPr>
            <a:xfrm>
              <a:off x="5292080" y="4509120"/>
              <a:ext cx="2304256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Łącznik prosty 19"/>
            <p:cNvCxnSpPr/>
            <p:nvPr/>
          </p:nvCxnSpPr>
          <p:spPr>
            <a:xfrm>
              <a:off x="5292080" y="5589240"/>
              <a:ext cx="2304256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rójkąt równoramienny 20"/>
            <p:cNvSpPr/>
            <p:nvPr/>
          </p:nvSpPr>
          <p:spPr>
            <a:xfrm rot="5400000">
              <a:off x="7446559" y="2847175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2" name="Trójkąt równoramienny 21"/>
            <p:cNvSpPr/>
            <p:nvPr/>
          </p:nvSpPr>
          <p:spPr>
            <a:xfrm rot="5400000">
              <a:off x="7446559" y="3207215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3" name="Trójkąt równoramienny 22"/>
            <p:cNvSpPr/>
            <p:nvPr/>
          </p:nvSpPr>
          <p:spPr>
            <a:xfrm rot="5400000">
              <a:off x="7446560" y="3567255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25" name="Grupa 24"/>
          <p:cNvGrpSpPr/>
          <p:nvPr/>
        </p:nvGrpSpPr>
        <p:grpSpPr>
          <a:xfrm>
            <a:off x="5292080" y="2465511"/>
            <a:ext cx="3888432" cy="3816424"/>
            <a:chOff x="5292080" y="1844824"/>
            <a:chExt cx="3888432" cy="3816424"/>
          </a:xfrm>
        </p:grpSpPr>
        <p:sp>
          <p:nvSpPr>
            <p:cNvPr id="26" name="Prostokąt 25"/>
            <p:cNvSpPr/>
            <p:nvPr/>
          </p:nvSpPr>
          <p:spPr>
            <a:xfrm>
              <a:off x="5292080" y="1844824"/>
              <a:ext cx="3816424" cy="3816424"/>
            </a:xfrm>
            <a:prstGeom prst="rect">
              <a:avLst/>
            </a:prstGeom>
            <a:solidFill>
              <a:srgbClr val="214227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5364088" y="1916832"/>
              <a:ext cx="3816424" cy="36471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Open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archive</a:t>
              </a:r>
              <a:endParaRPr lang="pl-PL" sz="1400" dirty="0" smtClean="0">
                <a:solidFill>
                  <a:schemeClr val="bg1"/>
                </a:solidFill>
                <a:latin typeface="DJB Tweenybopper" pitchFamily="2" charset="0"/>
              </a:endParaRPr>
            </a:p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Extract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files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…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Extract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Here</a:t>
              </a:r>
              <a:endParaRPr lang="pl-PL" sz="1400" dirty="0" smtClean="0">
                <a:solidFill>
                  <a:schemeClr val="bg1"/>
                </a:solidFill>
                <a:latin typeface="DJB Tweenybopper" pitchFamily="2" charset="0"/>
              </a:endParaRPr>
            </a:p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Extract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to „Generator\”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Test 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archive</a:t>
              </a:r>
              <a:endParaRPr lang="pl-PL" sz="1400" dirty="0" smtClean="0">
                <a:solidFill>
                  <a:schemeClr val="bg1"/>
                </a:solidFill>
                <a:latin typeface="DJB Tweenybopper" pitchFamily="2" charset="0"/>
              </a:endParaRPr>
            </a:p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Add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to 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archive</a:t>
              </a:r>
              <a:endParaRPr lang="pl-PL" sz="1400" dirty="0" smtClean="0">
                <a:solidFill>
                  <a:schemeClr val="bg1"/>
                </a:solidFill>
                <a:latin typeface="DJB Tweenybopper" pitchFamily="2" charset="0"/>
              </a:endParaRPr>
            </a:p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Compress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and email…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Add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to „Generator.7z”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Compress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to „Generator.7z” and email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Add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to „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Generator.zip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”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Compress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to „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Generator.zip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” and email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pic>
        <p:nvPicPr>
          <p:cNvPr id="3077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515863">
            <a:off x="7575814" y="-497732"/>
            <a:ext cx="310219" cy="465329"/>
          </a:xfrm>
          <a:prstGeom prst="rect">
            <a:avLst/>
          </a:prstGeom>
          <a:noFill/>
        </p:spPr>
      </p:pic>
      <p:grpSp>
        <p:nvGrpSpPr>
          <p:cNvPr id="34" name="Grupa 33"/>
          <p:cNvGrpSpPr/>
          <p:nvPr/>
        </p:nvGrpSpPr>
        <p:grpSpPr>
          <a:xfrm>
            <a:off x="6660232" y="3068960"/>
            <a:ext cx="548127" cy="564578"/>
            <a:chOff x="7043350" y="719018"/>
            <a:chExt cx="548127" cy="564578"/>
          </a:xfrm>
        </p:grpSpPr>
        <p:sp>
          <p:nvSpPr>
            <p:cNvPr id="29" name="Prostokąt 28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2" name="Dowolny kształt 31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3" name="Dowolny kształt 32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9 0.0111 C -0.1125 0.01966 -0.16892 0.02845 -0.23559 0.07678 C -0.30225 0.12512 -0.37916 0.21277 -0.4559 0.30065 " pathEditMode="relative" ptsTypes="aaA">
                                      <p:cBhvr>
                                        <p:cTn id="1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591 0.30065 C -0.45278 0.3277 -0.4474 0.34782 -0.41962 0.36818 C -0.39184 0.38853 -0.31615 0.41142 -0.28889 0.42276 " pathEditMode="relative" rAng="0" ptsTypes="aaa">
                                      <p:cBhvr>
                                        <p:cTn id="2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" y="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8455 0.4364 C -0.27414 0.44542 -0.25105 0.46369 -0.22396 0.48982 C -0.19688 0.51596 -0.14341 0.57123 -0.12223 0.59274 " pathEditMode="relative" rAng="0" ptsTypes="aaa">
                                      <p:cBhvr>
                                        <p:cTn id="3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" y="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222 0.59274 C -0.06979 0.60754 -0.01719 0.62234 0.04323 0.60314 C 0.10364 0.58395 0.17187 0.53052 0.2401 0.47733 " pathEditMode="relative" ptsTypes="aaA">
                                      <p:cBhvr>
                                        <p:cTn id="4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upa 44"/>
          <p:cNvGrpSpPr/>
          <p:nvPr/>
        </p:nvGrpSpPr>
        <p:grpSpPr>
          <a:xfrm>
            <a:off x="1115616" y="1700808"/>
            <a:ext cx="6789148" cy="4230399"/>
            <a:chOff x="1115616" y="1700808"/>
            <a:chExt cx="6789148" cy="4230399"/>
          </a:xfrm>
        </p:grpSpPr>
        <p:pic>
          <p:nvPicPr>
            <p:cNvPr id="5122" name="Picture 2" descr="C:\Users\Monika\Desktop\marcin\prezentacja 2\okn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1700808"/>
              <a:ext cx="6789148" cy="4230399"/>
            </a:xfrm>
            <a:prstGeom prst="rect">
              <a:avLst/>
            </a:prstGeom>
            <a:noFill/>
          </p:spPr>
        </p:pic>
        <p:sp>
          <p:nvSpPr>
            <p:cNvPr id="12" name="Prostokąt zaokrąglony 11"/>
            <p:cNvSpPr/>
            <p:nvPr/>
          </p:nvSpPr>
          <p:spPr>
            <a:xfrm>
              <a:off x="2699792" y="5229200"/>
              <a:ext cx="1944216" cy="504056"/>
            </a:xfrm>
            <a:prstGeom prst="round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2915816" y="5229200"/>
              <a:ext cx="1584176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Background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4" name="Prostokąt zaokrąglony 13"/>
            <p:cNvSpPr/>
            <p:nvPr/>
          </p:nvSpPr>
          <p:spPr>
            <a:xfrm>
              <a:off x="4716016" y="5229200"/>
              <a:ext cx="1224136" cy="504056"/>
            </a:xfrm>
            <a:prstGeom prst="round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4932040" y="5229200"/>
              <a:ext cx="864096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Pause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6" name="Prostokąt zaokrąglony 15"/>
            <p:cNvSpPr/>
            <p:nvPr/>
          </p:nvSpPr>
          <p:spPr>
            <a:xfrm>
              <a:off x="6012160" y="5229200"/>
              <a:ext cx="1224136" cy="504056"/>
            </a:xfrm>
            <a:prstGeom prst="round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7" name="Prostokąt 16"/>
            <p:cNvSpPr/>
            <p:nvPr/>
          </p:nvSpPr>
          <p:spPr>
            <a:xfrm>
              <a:off x="6228184" y="5229200"/>
              <a:ext cx="1080120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Cancel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8" name="Prostokąt 37"/>
            <p:cNvSpPr/>
            <p:nvPr/>
          </p:nvSpPr>
          <p:spPr>
            <a:xfrm>
              <a:off x="2987824" y="3068960"/>
              <a:ext cx="3024336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Trwa wypakowywanie…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sp>
        <p:nvSpPr>
          <p:cNvPr id="4" name="Prostokąt 3"/>
          <p:cNvSpPr/>
          <p:nvPr/>
        </p:nvSpPr>
        <p:spPr>
          <a:xfrm>
            <a:off x="683568" y="764704"/>
            <a:ext cx="80648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Należy poczekać, aż zakończy się proces wypakowania archiwum.</a:t>
            </a:r>
            <a:endParaRPr lang="pl-PL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37" name="Prostokąt 36"/>
          <p:cNvSpPr/>
          <p:nvPr/>
        </p:nvSpPr>
        <p:spPr>
          <a:xfrm>
            <a:off x="1331640" y="1772816"/>
            <a:ext cx="8064896" cy="473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17%</a:t>
            </a:r>
            <a:endParaRPr lang="pl-PL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46" name="Grupa 45"/>
          <p:cNvGrpSpPr/>
          <p:nvPr/>
        </p:nvGrpSpPr>
        <p:grpSpPr>
          <a:xfrm>
            <a:off x="1547664" y="4077072"/>
            <a:ext cx="5976664" cy="419241"/>
            <a:chOff x="1547664" y="4077072"/>
            <a:chExt cx="5976664" cy="419241"/>
          </a:xfrm>
        </p:grpSpPr>
        <p:pic>
          <p:nvPicPr>
            <p:cNvPr id="5123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47664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23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11735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24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99767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25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87799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26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75831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27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63863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28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51895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29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39927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30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27959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31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15991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32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04023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33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92055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34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80087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35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68119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36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56151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39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44183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40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32215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41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420247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42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708279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43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96311" y="4077072"/>
              <a:ext cx="311993" cy="419241"/>
            </a:xfrm>
            <a:prstGeom prst="rect">
              <a:avLst/>
            </a:prstGeom>
            <a:noFill/>
          </p:spPr>
        </p:pic>
        <p:pic>
          <p:nvPicPr>
            <p:cNvPr id="44" name="Picture 3" descr="C:\Users\Monika\Desktop\marcin\prezentacja 2\pasek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284343" y="4077072"/>
              <a:ext cx="239985" cy="41924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827584" y="620688"/>
            <a:ext cx="8064896" cy="880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 rozpakowaniu archiwum, wewnątrz wypakowanego folderu znajduje się folder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Generatory</a:t>
            </a:r>
            <a:r>
              <a:rPr lang="pl-PL" i="1" dirty="0" smtClean="0">
                <a:solidFill>
                  <a:schemeClr val="bg1"/>
                </a:solidFill>
                <a:latin typeface="DJB Tweenybopper" pitchFamily="2" charset="0"/>
              </a:rPr>
              <a:t>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z zawartością jak poniżej:</a:t>
            </a:r>
            <a:endParaRPr lang="pl-PL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59" name="Grupa 58"/>
          <p:cNvGrpSpPr/>
          <p:nvPr/>
        </p:nvGrpSpPr>
        <p:grpSpPr>
          <a:xfrm>
            <a:off x="755576" y="2348880"/>
            <a:ext cx="1440160" cy="1324672"/>
            <a:chOff x="755576" y="2348880"/>
            <a:chExt cx="1440160" cy="1324672"/>
          </a:xfrm>
        </p:grpSpPr>
        <p:sp>
          <p:nvSpPr>
            <p:cNvPr id="8" name="Prostokąt 7"/>
            <p:cNvSpPr/>
            <p:nvPr/>
          </p:nvSpPr>
          <p:spPr>
            <a:xfrm>
              <a:off x="755576" y="328498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Generator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9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5576" y="2348880"/>
              <a:ext cx="1087065" cy="875424"/>
            </a:xfrm>
            <a:prstGeom prst="rect">
              <a:avLst/>
            </a:prstGeom>
            <a:noFill/>
          </p:spPr>
        </p:pic>
      </p:grpSp>
      <p:sp>
        <p:nvSpPr>
          <p:cNvPr id="10" name="Elipsa 9"/>
          <p:cNvSpPr/>
          <p:nvPr/>
        </p:nvSpPr>
        <p:spPr>
          <a:xfrm>
            <a:off x="323528" y="1916832"/>
            <a:ext cx="1944216" cy="1944216"/>
          </a:xfrm>
          <a:prstGeom prst="ellipse">
            <a:avLst/>
          </a:prstGeom>
          <a:noFill/>
          <a:ln w="3492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Dowolny kształt 15"/>
          <p:cNvSpPr/>
          <p:nvPr/>
        </p:nvSpPr>
        <p:spPr>
          <a:xfrm rot="10995440" flipH="1">
            <a:off x="3298945" y="2948681"/>
            <a:ext cx="859294" cy="837127"/>
          </a:xfrm>
          <a:custGeom>
            <a:avLst/>
            <a:gdLst>
              <a:gd name="connsiteX0" fmla="*/ 0 w 875763"/>
              <a:gd name="connsiteY0" fmla="*/ 0 h 837127"/>
              <a:gd name="connsiteX1" fmla="*/ 193183 w 875763"/>
              <a:gd name="connsiteY1" fmla="*/ 631065 h 837127"/>
              <a:gd name="connsiteX2" fmla="*/ 875763 w 875763"/>
              <a:gd name="connsiteY2" fmla="*/ 837127 h 83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5763" h="837127">
                <a:moveTo>
                  <a:pt x="0" y="0"/>
                </a:moveTo>
                <a:cubicBezTo>
                  <a:pt x="23611" y="245772"/>
                  <a:pt x="47223" y="491544"/>
                  <a:pt x="193183" y="631065"/>
                </a:cubicBezTo>
                <a:cubicBezTo>
                  <a:pt x="339144" y="770586"/>
                  <a:pt x="753414" y="807076"/>
                  <a:pt x="875763" y="837127"/>
                </a:cubicBezTo>
              </a:path>
            </a:pathLst>
          </a:custGeom>
          <a:ln w="34925">
            <a:solidFill>
              <a:schemeClr val="bg1"/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61" name="Grupa 60"/>
          <p:cNvGrpSpPr/>
          <p:nvPr/>
        </p:nvGrpSpPr>
        <p:grpSpPr>
          <a:xfrm>
            <a:off x="2555776" y="4365104"/>
            <a:ext cx="1440160" cy="1324672"/>
            <a:chOff x="2555776" y="4365104"/>
            <a:chExt cx="1440160" cy="1324672"/>
          </a:xfrm>
        </p:grpSpPr>
        <p:sp>
          <p:nvSpPr>
            <p:cNvPr id="17" name="Prostokąt 16"/>
            <p:cNvSpPr/>
            <p:nvPr/>
          </p:nvSpPr>
          <p:spPr>
            <a:xfrm>
              <a:off x="2555776" y="5301208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Generatory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18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627784" y="4365104"/>
              <a:ext cx="1087065" cy="875424"/>
            </a:xfrm>
            <a:prstGeom prst="rect">
              <a:avLst/>
            </a:prstGeom>
            <a:noFill/>
          </p:spPr>
        </p:pic>
      </p:grpSp>
      <p:sp>
        <p:nvSpPr>
          <p:cNvPr id="19" name="Elipsa 18"/>
          <p:cNvSpPr/>
          <p:nvPr/>
        </p:nvSpPr>
        <p:spPr>
          <a:xfrm>
            <a:off x="2195736" y="3933056"/>
            <a:ext cx="1944216" cy="1944216"/>
          </a:xfrm>
          <a:prstGeom prst="ellipse">
            <a:avLst/>
          </a:prstGeom>
          <a:noFill/>
          <a:ln w="3492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Dowolny kształt 43"/>
          <p:cNvSpPr/>
          <p:nvPr/>
        </p:nvSpPr>
        <p:spPr>
          <a:xfrm>
            <a:off x="1259632" y="4005064"/>
            <a:ext cx="875763" cy="837127"/>
          </a:xfrm>
          <a:custGeom>
            <a:avLst/>
            <a:gdLst>
              <a:gd name="connsiteX0" fmla="*/ 0 w 875763"/>
              <a:gd name="connsiteY0" fmla="*/ 0 h 837127"/>
              <a:gd name="connsiteX1" fmla="*/ 193183 w 875763"/>
              <a:gd name="connsiteY1" fmla="*/ 631065 h 837127"/>
              <a:gd name="connsiteX2" fmla="*/ 875763 w 875763"/>
              <a:gd name="connsiteY2" fmla="*/ 837127 h 83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5763" h="837127">
                <a:moveTo>
                  <a:pt x="0" y="0"/>
                </a:moveTo>
                <a:cubicBezTo>
                  <a:pt x="23611" y="245772"/>
                  <a:pt x="47223" y="491544"/>
                  <a:pt x="193183" y="631065"/>
                </a:cubicBezTo>
                <a:cubicBezTo>
                  <a:pt x="339144" y="770586"/>
                  <a:pt x="753414" y="807076"/>
                  <a:pt x="875763" y="837127"/>
                </a:cubicBezTo>
              </a:path>
            </a:pathLst>
          </a:custGeom>
          <a:ln w="34925">
            <a:solidFill>
              <a:schemeClr val="bg1"/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63" name="Grupa 62"/>
          <p:cNvGrpSpPr/>
          <p:nvPr/>
        </p:nvGrpSpPr>
        <p:grpSpPr>
          <a:xfrm>
            <a:off x="4089152" y="1628800"/>
            <a:ext cx="7611640" cy="4742904"/>
            <a:chOff x="4089152" y="1628800"/>
            <a:chExt cx="7611640" cy="4742904"/>
          </a:xfrm>
        </p:grpSpPr>
        <p:pic>
          <p:nvPicPr>
            <p:cNvPr id="6146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89152" y="1628800"/>
              <a:ext cx="7611640" cy="4742904"/>
            </a:xfrm>
            <a:prstGeom prst="rect">
              <a:avLst/>
            </a:prstGeom>
            <a:noFill/>
          </p:spPr>
        </p:pic>
        <p:pic>
          <p:nvPicPr>
            <p:cNvPr id="45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7984" y="2346968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46" name="Prostokąt 45"/>
            <p:cNvSpPr/>
            <p:nvPr/>
          </p:nvSpPr>
          <p:spPr>
            <a:xfrm>
              <a:off x="4788024" y="2276872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css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47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7984" y="2678480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48" name="Prostokąt 47"/>
            <p:cNvSpPr/>
            <p:nvPr/>
          </p:nvSpPr>
          <p:spPr>
            <a:xfrm>
              <a:off x="4788024" y="260838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downloads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49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7984" y="3038520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50" name="Prostokąt 49"/>
            <p:cNvSpPr/>
            <p:nvPr/>
          </p:nvSpPr>
          <p:spPr>
            <a:xfrm>
              <a:off x="4788024" y="296842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fonts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1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7984" y="3398560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52" name="Prostokąt 51"/>
            <p:cNvSpPr/>
            <p:nvPr/>
          </p:nvSpPr>
          <p:spPr>
            <a:xfrm>
              <a:off x="4788024" y="332846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js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3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7984" y="3758600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54" name="Prostokąt 53"/>
            <p:cNvSpPr/>
            <p:nvPr/>
          </p:nvSpPr>
          <p:spPr>
            <a:xfrm>
              <a:off x="4788024" y="368850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lib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5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7984" y="4118640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56" name="Prostokąt 55"/>
            <p:cNvSpPr/>
            <p:nvPr/>
          </p:nvSpPr>
          <p:spPr>
            <a:xfrm>
              <a:off x="4788024" y="404854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samples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7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7984" y="4478680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58" name="Prostokąt 57"/>
            <p:cNvSpPr/>
            <p:nvPr/>
          </p:nvSpPr>
          <p:spPr>
            <a:xfrm>
              <a:off x="4788024" y="440858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temp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60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54078" y="4869160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62" name="Prostokąt 61"/>
            <p:cNvSpPr/>
            <p:nvPr/>
          </p:nvSpPr>
          <p:spPr>
            <a:xfrm>
              <a:off x="4788024" y="4797152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Crossword.php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66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54078" y="5272680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67" name="Prostokąt 66"/>
            <p:cNvSpPr/>
            <p:nvPr/>
          </p:nvSpPr>
          <p:spPr>
            <a:xfrm>
              <a:off x="4788024" y="5200672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Function.php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68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54078" y="5704728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69" name="Prostokąt 68"/>
            <p:cNvSpPr/>
            <p:nvPr/>
          </p:nvSpPr>
          <p:spPr>
            <a:xfrm>
              <a:off x="4788024" y="5632720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Gapfil.php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70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16216" y="2392360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71" name="Prostokąt 70"/>
            <p:cNvSpPr/>
            <p:nvPr/>
          </p:nvSpPr>
          <p:spPr>
            <a:xfrm>
              <a:off x="6850162" y="2320352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Group.php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72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16216" y="2795880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73" name="Prostokąt 72"/>
            <p:cNvSpPr/>
            <p:nvPr/>
          </p:nvSpPr>
          <p:spPr>
            <a:xfrm>
              <a:off x="6850162" y="2723872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Index.php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74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16216" y="3227928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75" name="Prostokąt 74"/>
            <p:cNvSpPr/>
            <p:nvPr/>
          </p:nvSpPr>
          <p:spPr>
            <a:xfrm>
              <a:off x="6850162" y="3155920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Memo.php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76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16216" y="3659976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77" name="Prostokąt 76"/>
            <p:cNvSpPr/>
            <p:nvPr/>
          </p:nvSpPr>
          <p:spPr>
            <a:xfrm>
              <a:off x="6850162" y="3587968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Pair.php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78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16216" y="4092024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79" name="Prostokąt 78"/>
            <p:cNvSpPr/>
            <p:nvPr/>
          </p:nvSpPr>
          <p:spPr>
            <a:xfrm>
              <a:off x="6850162" y="4020016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Preview.php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82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16216" y="4552600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83" name="Prostokąt 82"/>
            <p:cNvSpPr/>
            <p:nvPr/>
          </p:nvSpPr>
          <p:spPr>
            <a:xfrm>
              <a:off x="6850162" y="4480592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Puzzle.php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84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16216" y="4984648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85" name="Prostokąt 84"/>
            <p:cNvSpPr/>
            <p:nvPr/>
          </p:nvSpPr>
          <p:spPr>
            <a:xfrm>
              <a:off x="6850162" y="4912640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Test.php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10" grpId="0" animBg="1"/>
      <p:bldP spid="16" grpId="0" animBg="1"/>
      <p:bldP spid="19" grpId="0" animBg="1"/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upa 26"/>
          <p:cNvGrpSpPr/>
          <p:nvPr/>
        </p:nvGrpSpPr>
        <p:grpSpPr>
          <a:xfrm>
            <a:off x="513946" y="239601"/>
            <a:ext cx="5282190" cy="1325848"/>
            <a:chOff x="513946" y="239601"/>
            <a:chExt cx="5282190" cy="1325848"/>
          </a:xfrm>
        </p:grpSpPr>
        <p:sp>
          <p:nvSpPr>
            <p:cNvPr id="4" name="Prostokąt 3"/>
            <p:cNvSpPr/>
            <p:nvPr/>
          </p:nvSpPr>
          <p:spPr>
            <a:xfrm>
              <a:off x="1331640" y="548680"/>
              <a:ext cx="4464496" cy="5155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2000" dirty="0" smtClean="0">
                  <a:solidFill>
                    <a:schemeClr val="bg1"/>
                  </a:solidFill>
                  <a:latin typeface="DJB Tweenybopper" pitchFamily="2" charset="0"/>
                </a:rPr>
                <a:t>Krok 2: Konfiguracja e-mail</a:t>
              </a:r>
              <a:endParaRPr lang="pl-PL" sz="20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" name="Picture 2" descr="C:\Users\Monika\Desktop\marcin\prezentacja 2\step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553194">
              <a:off x="513946" y="239601"/>
              <a:ext cx="538167" cy="1325848"/>
            </a:xfrm>
            <a:prstGeom prst="rect">
              <a:avLst/>
            </a:prstGeom>
            <a:noFill/>
          </p:spPr>
        </p:pic>
      </p:grpSp>
      <p:sp>
        <p:nvSpPr>
          <p:cNvPr id="6" name="Prostokąt 5"/>
          <p:cNvSpPr/>
          <p:nvPr/>
        </p:nvSpPr>
        <p:spPr>
          <a:xfrm>
            <a:off x="899592" y="1124744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 wejściu do folderu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Generatory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, należy przejść do ścieżki 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samples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/testy/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lesson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/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lesson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/</a:t>
            </a:r>
            <a:r>
              <a:rPr lang="pl-PL" b="1" i="1" dirty="0" smtClean="0">
                <a:solidFill>
                  <a:schemeClr val="bg1"/>
                </a:solidFill>
                <a:latin typeface="DJB Tweenybopper" pitchFamily="2" charset="0"/>
              </a:rPr>
              <a:t>,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której znajduje się plik 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email.php</a:t>
            </a:r>
            <a:r>
              <a:rPr lang="pl-PL" b="1" i="1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  <a:endParaRPr lang="pl-PL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28" name="Grupa 27"/>
          <p:cNvGrpSpPr/>
          <p:nvPr/>
        </p:nvGrpSpPr>
        <p:grpSpPr>
          <a:xfrm>
            <a:off x="1187624" y="2204864"/>
            <a:ext cx="6984776" cy="4352298"/>
            <a:chOff x="1187624" y="2204864"/>
            <a:chExt cx="6984776" cy="4352298"/>
          </a:xfrm>
        </p:grpSpPr>
        <p:pic>
          <p:nvPicPr>
            <p:cNvPr id="7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87624" y="2204864"/>
              <a:ext cx="6984776" cy="4352298"/>
            </a:xfrm>
            <a:prstGeom prst="rect">
              <a:avLst/>
            </a:prstGeom>
            <a:noFill/>
          </p:spPr>
        </p:pic>
        <p:pic>
          <p:nvPicPr>
            <p:cNvPr id="8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47664" y="3674930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9" name="Prostokąt 8"/>
            <p:cNvSpPr/>
            <p:nvPr/>
          </p:nvSpPr>
          <p:spPr>
            <a:xfrm>
              <a:off x="1907704" y="360483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scripts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10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47664" y="4078450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11" name="Prostokąt 10"/>
            <p:cNvSpPr/>
            <p:nvPr/>
          </p:nvSpPr>
          <p:spPr>
            <a:xfrm>
              <a:off x="1907704" y="400835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style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12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573758" y="4540938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13" name="Prostokąt 12"/>
            <p:cNvSpPr/>
            <p:nvPr/>
          </p:nvSpPr>
          <p:spPr>
            <a:xfrm>
              <a:off x="1907704" y="4468930"/>
              <a:ext cx="2160240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Class.phpmailer.php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14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573758" y="5016466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15" name="Prostokąt 14"/>
            <p:cNvSpPr/>
            <p:nvPr/>
          </p:nvSpPr>
          <p:spPr>
            <a:xfrm>
              <a:off x="1907704" y="4944458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Class.pop3.php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16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573758" y="5448514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17" name="Prostokąt 16"/>
            <p:cNvSpPr/>
            <p:nvPr/>
          </p:nvSpPr>
          <p:spPr>
            <a:xfrm>
              <a:off x="1907704" y="5376506"/>
              <a:ext cx="1800200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Class.smtp.php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18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573758" y="5880562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19" name="Prostokąt 18"/>
            <p:cNvSpPr/>
            <p:nvPr/>
          </p:nvSpPr>
          <p:spPr>
            <a:xfrm>
              <a:off x="1907704" y="580855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email.php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20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78014" y="4152370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21" name="Prostokąt 20"/>
            <p:cNvSpPr/>
            <p:nvPr/>
          </p:nvSpPr>
          <p:spPr>
            <a:xfrm>
              <a:off x="4211960" y="4080362"/>
              <a:ext cx="2232248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PHPMailerAutoload.php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22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78014" y="3648314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23" name="Prostokąt 22"/>
            <p:cNvSpPr/>
            <p:nvPr/>
          </p:nvSpPr>
          <p:spPr>
            <a:xfrm>
              <a:off x="4211960" y="3576306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Index.html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4" name="Prostokąt 23"/>
            <p:cNvSpPr/>
            <p:nvPr/>
          </p:nvSpPr>
          <p:spPr>
            <a:xfrm>
              <a:off x="1547664" y="2884754"/>
              <a:ext cx="6480720" cy="432048"/>
            </a:xfrm>
            <a:prstGeom prst="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25" name="Prostokąt 24"/>
          <p:cNvSpPr/>
          <p:nvPr/>
        </p:nvSpPr>
        <p:spPr>
          <a:xfrm>
            <a:off x="1547664" y="2987660"/>
            <a:ext cx="34067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err="1" smtClean="0">
                <a:solidFill>
                  <a:schemeClr val="bg1"/>
                </a:solidFill>
                <a:latin typeface="DJB Tweenybopper" pitchFamily="2" charset="0"/>
              </a:rPr>
              <a:t>samples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/testy/</a:t>
            </a:r>
            <a:r>
              <a:rPr lang="pl-PL" dirty="0" err="1" smtClean="0">
                <a:solidFill>
                  <a:schemeClr val="bg1"/>
                </a:solidFill>
                <a:latin typeface="DJB Tweenybopper" pitchFamily="2" charset="0"/>
              </a:rPr>
              <a:t>lesson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/</a:t>
            </a:r>
            <a:r>
              <a:rPr lang="pl-PL" dirty="0" err="1" smtClean="0">
                <a:solidFill>
                  <a:schemeClr val="bg1"/>
                </a:solidFill>
                <a:latin typeface="DJB Tweenybopper" pitchFamily="2" charset="0"/>
              </a:rPr>
              <a:t>lesson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/</a:t>
            </a:r>
            <a:endParaRPr lang="pl-PL" dirty="0"/>
          </a:p>
        </p:txBody>
      </p:sp>
      <p:pic>
        <p:nvPicPr>
          <p:cNvPr id="26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515863">
            <a:off x="9448021" y="3966764"/>
            <a:ext cx="310219" cy="4653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2.25717E-6 C -0.05642 0.01041 -0.11284 0.02081 -0.20468 0.01041 C -0.29652 2.25717E-6 -0.45277 -0.03492 -0.55121 -0.0629 C -0.64965 -0.09089 -0.72256 -0.12419 -0.79531 -0.15726 " pathEditMode="relative" ptsTypes="aaaA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9531 -0.15726 C -0.62673 -0.0821 -0.45798 -0.00694 -0.32274 0.03145 C -0.18749 0.06984 -0.08593 0.07146 0.01581 0.07331 " pathEditMode="relative" ptsTypes="aaA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51520" y="260648"/>
            <a:ext cx="88924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Należy otworzyć plik 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email.php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za pomocą dowolnego edytora tekstu.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tym wypadku został użyty 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Notepad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++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. Aby korzystać z usługi wysyłania wyników testów za pomocą e-mail, najlepiej jest założyć osobną pocztę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serwisie 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Gmail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. Tak zostało zrobione w tym przykładzie i taki wybór jest przez nas rekomendowany. Konfiguracja usługi e-mail – interesują nas wiersze 25 – 30 w pliku 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email.php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  <a:endParaRPr lang="pl-PL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14" name="Grupa 13"/>
          <p:cNvGrpSpPr/>
          <p:nvPr/>
        </p:nvGrpSpPr>
        <p:grpSpPr>
          <a:xfrm>
            <a:off x="-145032" y="2965134"/>
            <a:ext cx="9325544" cy="5360410"/>
            <a:chOff x="-145032" y="2965134"/>
            <a:chExt cx="9325544" cy="5360410"/>
          </a:xfrm>
        </p:grpSpPr>
        <p:pic>
          <p:nvPicPr>
            <p:cNvPr id="6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3528" y="2965134"/>
              <a:ext cx="8602642" cy="5360410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5" name="Prostokąt 4"/>
            <p:cNvSpPr/>
            <p:nvPr/>
          </p:nvSpPr>
          <p:spPr>
            <a:xfrm>
              <a:off x="-145032" y="3573016"/>
              <a:ext cx="9325544" cy="27469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pl-PL" dirty="0" smtClean="0">
                  <a:solidFill>
                    <a:schemeClr val="bg1"/>
                  </a:solidFill>
                </a:rPr>
                <a:t>	</a:t>
              </a:r>
              <a:r>
                <a:rPr lang="pl-PL" sz="1600" dirty="0" smtClean="0">
                  <a:solidFill>
                    <a:schemeClr val="bg1"/>
                  </a:solidFill>
                  <a:latin typeface="DJB Tweenybopper" pitchFamily="2" charset="0"/>
                </a:rPr>
                <a:t>25</a:t>
              </a:r>
              <a:r>
                <a:rPr lang="pl-PL" dirty="0" smtClean="0">
                  <a:solidFill>
                    <a:schemeClr val="bg1"/>
                  </a:solidFill>
                </a:rPr>
                <a:t>	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$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mail-&gt;Host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= '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smtp.gmail.com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';</a:t>
              </a:r>
            </a:p>
            <a:p>
              <a:pPr>
                <a:lnSpc>
                  <a:spcPct val="20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	26	$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mail-&gt;Port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= 587;</a:t>
              </a:r>
            </a:p>
            <a:p>
              <a:pPr>
                <a:lnSpc>
                  <a:spcPct val="20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	27	$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mail-&gt;Username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= "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matematyczna.wyspa@gmail.com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";</a:t>
              </a:r>
            </a:p>
            <a:p>
              <a:pPr>
                <a:lnSpc>
                  <a:spcPct val="20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	28	$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mail-&gt;Password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= „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xxxxxxxxxxxx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";</a:t>
              </a:r>
            </a:p>
            <a:p>
              <a:pPr>
                <a:lnSpc>
                  <a:spcPct val="20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	29	$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mail-&gt;setFrom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('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matematyczna.wyspa@gmail.com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', $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from_name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);</a:t>
              </a:r>
            </a:p>
            <a:p>
              <a:pPr>
                <a:lnSpc>
                  <a:spcPct val="20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	30	$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mail-&gt;addReplyTo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('</a:t>
              </a:r>
              <a:r>
                <a:rPr lang="pl-PL" sz="1400" dirty="0" err="1" smtClean="0">
                  <a:solidFill>
                    <a:schemeClr val="bg1"/>
                  </a:solidFill>
                  <a:latin typeface="DJB Tweenybopper" pitchFamily="2" charset="0"/>
                </a:rPr>
                <a:t>matematyczna.wyspa@gmail.com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', 'Matematyczna Wyspa');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sp>
        <p:nvSpPr>
          <p:cNvPr id="8" name="Dowolny kształt 7"/>
          <p:cNvSpPr/>
          <p:nvPr/>
        </p:nvSpPr>
        <p:spPr>
          <a:xfrm>
            <a:off x="3089431" y="3717032"/>
            <a:ext cx="1644181" cy="509111"/>
          </a:xfrm>
          <a:custGeom>
            <a:avLst/>
            <a:gdLst>
              <a:gd name="connsiteX0" fmla="*/ 851504 w 1644181"/>
              <a:gd name="connsiteY0" fmla="*/ 51516 h 583202"/>
              <a:gd name="connsiteX1" fmla="*/ 774231 w 1644181"/>
              <a:gd name="connsiteY1" fmla="*/ 25758 h 583202"/>
              <a:gd name="connsiteX2" fmla="*/ 671200 w 1644181"/>
              <a:gd name="connsiteY2" fmla="*/ 0 h 583202"/>
              <a:gd name="connsiteX3" fmla="*/ 413623 w 1644181"/>
              <a:gd name="connsiteY3" fmla="*/ 12879 h 583202"/>
              <a:gd name="connsiteX4" fmla="*/ 336349 w 1644181"/>
              <a:gd name="connsiteY4" fmla="*/ 25758 h 583202"/>
              <a:gd name="connsiteX5" fmla="*/ 220439 w 1644181"/>
              <a:gd name="connsiteY5" fmla="*/ 38637 h 583202"/>
              <a:gd name="connsiteX6" fmla="*/ 117408 w 1644181"/>
              <a:gd name="connsiteY6" fmla="*/ 77273 h 583202"/>
              <a:gd name="connsiteX7" fmla="*/ 53014 w 1644181"/>
              <a:gd name="connsiteY7" fmla="*/ 167426 h 583202"/>
              <a:gd name="connsiteX8" fmla="*/ 40135 w 1644181"/>
              <a:gd name="connsiteY8" fmla="*/ 206062 h 583202"/>
              <a:gd name="connsiteX9" fmla="*/ 14377 w 1644181"/>
              <a:gd name="connsiteY9" fmla="*/ 244699 h 583202"/>
              <a:gd name="connsiteX10" fmla="*/ 1499 w 1644181"/>
              <a:gd name="connsiteY10" fmla="*/ 283335 h 583202"/>
              <a:gd name="connsiteX11" fmla="*/ 65893 w 1644181"/>
              <a:gd name="connsiteY11" fmla="*/ 399245 h 583202"/>
              <a:gd name="connsiteX12" fmla="*/ 104530 w 1644181"/>
              <a:gd name="connsiteY12" fmla="*/ 412124 h 583202"/>
              <a:gd name="connsiteX13" fmla="*/ 220439 w 1644181"/>
              <a:gd name="connsiteY13" fmla="*/ 463640 h 583202"/>
              <a:gd name="connsiteX14" fmla="*/ 259076 w 1644181"/>
              <a:gd name="connsiteY14" fmla="*/ 489397 h 583202"/>
              <a:gd name="connsiteX15" fmla="*/ 529532 w 1644181"/>
              <a:gd name="connsiteY15" fmla="*/ 540913 h 583202"/>
              <a:gd name="connsiteX16" fmla="*/ 581048 w 1644181"/>
              <a:gd name="connsiteY16" fmla="*/ 553792 h 583202"/>
              <a:gd name="connsiteX17" fmla="*/ 1199234 w 1644181"/>
              <a:gd name="connsiteY17" fmla="*/ 553792 h 583202"/>
              <a:gd name="connsiteX18" fmla="*/ 1276507 w 1644181"/>
              <a:gd name="connsiteY18" fmla="*/ 540913 h 583202"/>
              <a:gd name="connsiteX19" fmla="*/ 1340901 w 1644181"/>
              <a:gd name="connsiteY19" fmla="*/ 528034 h 583202"/>
              <a:gd name="connsiteX20" fmla="*/ 1431054 w 1644181"/>
              <a:gd name="connsiteY20" fmla="*/ 515155 h 583202"/>
              <a:gd name="connsiteX21" fmla="*/ 1495448 w 1644181"/>
              <a:gd name="connsiteY21" fmla="*/ 502276 h 583202"/>
              <a:gd name="connsiteX22" fmla="*/ 1572721 w 1644181"/>
              <a:gd name="connsiteY22" fmla="*/ 476518 h 583202"/>
              <a:gd name="connsiteX23" fmla="*/ 1637115 w 1644181"/>
              <a:gd name="connsiteY23" fmla="*/ 399245 h 583202"/>
              <a:gd name="connsiteX24" fmla="*/ 1598479 w 1644181"/>
              <a:gd name="connsiteY24" fmla="*/ 257578 h 583202"/>
              <a:gd name="connsiteX25" fmla="*/ 1559842 w 1644181"/>
              <a:gd name="connsiteY25" fmla="*/ 206062 h 583202"/>
              <a:gd name="connsiteX26" fmla="*/ 1469690 w 1644181"/>
              <a:gd name="connsiteY26" fmla="*/ 154547 h 583202"/>
              <a:gd name="connsiteX27" fmla="*/ 1379538 w 1644181"/>
              <a:gd name="connsiteY27" fmla="*/ 115910 h 583202"/>
              <a:gd name="connsiteX28" fmla="*/ 1328023 w 1644181"/>
              <a:gd name="connsiteY28" fmla="*/ 90152 h 583202"/>
              <a:gd name="connsiteX29" fmla="*/ 1186355 w 1644181"/>
              <a:gd name="connsiteY29" fmla="*/ 64395 h 583202"/>
              <a:gd name="connsiteX30" fmla="*/ 735594 w 1644181"/>
              <a:gd name="connsiteY30" fmla="*/ 51516 h 583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644181" h="583202">
                <a:moveTo>
                  <a:pt x="851504" y="51516"/>
                </a:moveTo>
                <a:cubicBezTo>
                  <a:pt x="825746" y="42930"/>
                  <a:pt x="800571" y="32343"/>
                  <a:pt x="774231" y="25758"/>
                </a:cubicBezTo>
                <a:lnTo>
                  <a:pt x="671200" y="0"/>
                </a:lnTo>
                <a:cubicBezTo>
                  <a:pt x="585341" y="4293"/>
                  <a:pt x="499336" y="6286"/>
                  <a:pt x="413623" y="12879"/>
                </a:cubicBezTo>
                <a:cubicBezTo>
                  <a:pt x="387587" y="14882"/>
                  <a:pt x="362233" y="22307"/>
                  <a:pt x="336349" y="25758"/>
                </a:cubicBezTo>
                <a:cubicBezTo>
                  <a:pt x="297816" y="30896"/>
                  <a:pt x="259076" y="34344"/>
                  <a:pt x="220439" y="38637"/>
                </a:cubicBezTo>
                <a:cubicBezTo>
                  <a:pt x="194754" y="47199"/>
                  <a:pt x="135002" y="66277"/>
                  <a:pt x="117408" y="77273"/>
                </a:cubicBezTo>
                <a:cubicBezTo>
                  <a:pt x="82934" y="98819"/>
                  <a:pt x="68220" y="131945"/>
                  <a:pt x="53014" y="167426"/>
                </a:cubicBezTo>
                <a:cubicBezTo>
                  <a:pt x="47666" y="179904"/>
                  <a:pt x="46206" y="193920"/>
                  <a:pt x="40135" y="206062"/>
                </a:cubicBezTo>
                <a:cubicBezTo>
                  <a:pt x="33213" y="219906"/>
                  <a:pt x="22963" y="231820"/>
                  <a:pt x="14377" y="244699"/>
                </a:cubicBezTo>
                <a:cubicBezTo>
                  <a:pt x="10084" y="257578"/>
                  <a:pt x="0" y="269843"/>
                  <a:pt x="1499" y="283335"/>
                </a:cubicBezTo>
                <a:cubicBezTo>
                  <a:pt x="6876" y="331724"/>
                  <a:pt x="25592" y="372378"/>
                  <a:pt x="65893" y="399245"/>
                </a:cubicBezTo>
                <a:cubicBezTo>
                  <a:pt x="77189" y="406775"/>
                  <a:pt x="91651" y="407831"/>
                  <a:pt x="104530" y="412124"/>
                </a:cubicBezTo>
                <a:cubicBezTo>
                  <a:pt x="212651" y="493216"/>
                  <a:pt x="95129" y="416649"/>
                  <a:pt x="220439" y="463640"/>
                </a:cubicBezTo>
                <a:cubicBezTo>
                  <a:pt x="234932" y="469075"/>
                  <a:pt x="244788" y="483444"/>
                  <a:pt x="259076" y="489397"/>
                </a:cubicBezTo>
                <a:cubicBezTo>
                  <a:pt x="382792" y="540945"/>
                  <a:pt x="386739" y="529013"/>
                  <a:pt x="529532" y="540913"/>
                </a:cubicBezTo>
                <a:cubicBezTo>
                  <a:pt x="546704" y="545206"/>
                  <a:pt x="563503" y="551453"/>
                  <a:pt x="581048" y="553792"/>
                </a:cubicBezTo>
                <a:cubicBezTo>
                  <a:pt x="801617" y="583202"/>
                  <a:pt x="941198" y="560766"/>
                  <a:pt x="1199234" y="553792"/>
                </a:cubicBezTo>
                <a:lnTo>
                  <a:pt x="1276507" y="540913"/>
                </a:lnTo>
                <a:cubicBezTo>
                  <a:pt x="1298044" y="536997"/>
                  <a:pt x="1319309" y="531633"/>
                  <a:pt x="1340901" y="528034"/>
                </a:cubicBezTo>
                <a:cubicBezTo>
                  <a:pt x="1370844" y="523043"/>
                  <a:pt x="1401111" y="520146"/>
                  <a:pt x="1431054" y="515155"/>
                </a:cubicBezTo>
                <a:cubicBezTo>
                  <a:pt x="1452646" y="511556"/>
                  <a:pt x="1474330" y="508036"/>
                  <a:pt x="1495448" y="502276"/>
                </a:cubicBezTo>
                <a:cubicBezTo>
                  <a:pt x="1521642" y="495132"/>
                  <a:pt x="1572721" y="476518"/>
                  <a:pt x="1572721" y="476518"/>
                </a:cubicBezTo>
                <a:cubicBezTo>
                  <a:pt x="1582217" y="467022"/>
                  <a:pt x="1635322" y="418971"/>
                  <a:pt x="1637115" y="399245"/>
                </a:cubicBezTo>
                <a:cubicBezTo>
                  <a:pt x="1644181" y="321515"/>
                  <a:pt x="1633658" y="306828"/>
                  <a:pt x="1598479" y="257578"/>
                </a:cubicBezTo>
                <a:cubicBezTo>
                  <a:pt x="1586003" y="240111"/>
                  <a:pt x="1575020" y="221240"/>
                  <a:pt x="1559842" y="206062"/>
                </a:cubicBezTo>
                <a:cubicBezTo>
                  <a:pt x="1538920" y="185140"/>
                  <a:pt x="1493265" y="168018"/>
                  <a:pt x="1469690" y="154547"/>
                </a:cubicBezTo>
                <a:cubicBezTo>
                  <a:pt x="1400511" y="115017"/>
                  <a:pt x="1464156" y="137065"/>
                  <a:pt x="1379538" y="115910"/>
                </a:cubicBezTo>
                <a:cubicBezTo>
                  <a:pt x="1362366" y="107324"/>
                  <a:pt x="1345669" y="97715"/>
                  <a:pt x="1328023" y="90152"/>
                </a:cubicBezTo>
                <a:cubicBezTo>
                  <a:pt x="1282155" y="70494"/>
                  <a:pt x="1237580" y="68335"/>
                  <a:pt x="1186355" y="64395"/>
                </a:cubicBezTo>
                <a:cubicBezTo>
                  <a:pt x="966294" y="47468"/>
                  <a:pt x="952125" y="51516"/>
                  <a:pt x="735594" y="51516"/>
                </a:cubicBezTo>
              </a:path>
            </a:pathLst>
          </a:cu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Dowolny kształt 8"/>
          <p:cNvSpPr/>
          <p:nvPr/>
        </p:nvSpPr>
        <p:spPr>
          <a:xfrm>
            <a:off x="2915817" y="4149080"/>
            <a:ext cx="792088" cy="509111"/>
          </a:xfrm>
          <a:custGeom>
            <a:avLst/>
            <a:gdLst>
              <a:gd name="connsiteX0" fmla="*/ 851504 w 1644181"/>
              <a:gd name="connsiteY0" fmla="*/ 51516 h 583202"/>
              <a:gd name="connsiteX1" fmla="*/ 774231 w 1644181"/>
              <a:gd name="connsiteY1" fmla="*/ 25758 h 583202"/>
              <a:gd name="connsiteX2" fmla="*/ 671200 w 1644181"/>
              <a:gd name="connsiteY2" fmla="*/ 0 h 583202"/>
              <a:gd name="connsiteX3" fmla="*/ 413623 w 1644181"/>
              <a:gd name="connsiteY3" fmla="*/ 12879 h 583202"/>
              <a:gd name="connsiteX4" fmla="*/ 336349 w 1644181"/>
              <a:gd name="connsiteY4" fmla="*/ 25758 h 583202"/>
              <a:gd name="connsiteX5" fmla="*/ 220439 w 1644181"/>
              <a:gd name="connsiteY5" fmla="*/ 38637 h 583202"/>
              <a:gd name="connsiteX6" fmla="*/ 117408 w 1644181"/>
              <a:gd name="connsiteY6" fmla="*/ 77273 h 583202"/>
              <a:gd name="connsiteX7" fmla="*/ 53014 w 1644181"/>
              <a:gd name="connsiteY7" fmla="*/ 167426 h 583202"/>
              <a:gd name="connsiteX8" fmla="*/ 40135 w 1644181"/>
              <a:gd name="connsiteY8" fmla="*/ 206062 h 583202"/>
              <a:gd name="connsiteX9" fmla="*/ 14377 w 1644181"/>
              <a:gd name="connsiteY9" fmla="*/ 244699 h 583202"/>
              <a:gd name="connsiteX10" fmla="*/ 1499 w 1644181"/>
              <a:gd name="connsiteY10" fmla="*/ 283335 h 583202"/>
              <a:gd name="connsiteX11" fmla="*/ 65893 w 1644181"/>
              <a:gd name="connsiteY11" fmla="*/ 399245 h 583202"/>
              <a:gd name="connsiteX12" fmla="*/ 104530 w 1644181"/>
              <a:gd name="connsiteY12" fmla="*/ 412124 h 583202"/>
              <a:gd name="connsiteX13" fmla="*/ 220439 w 1644181"/>
              <a:gd name="connsiteY13" fmla="*/ 463640 h 583202"/>
              <a:gd name="connsiteX14" fmla="*/ 259076 w 1644181"/>
              <a:gd name="connsiteY14" fmla="*/ 489397 h 583202"/>
              <a:gd name="connsiteX15" fmla="*/ 529532 w 1644181"/>
              <a:gd name="connsiteY15" fmla="*/ 540913 h 583202"/>
              <a:gd name="connsiteX16" fmla="*/ 581048 w 1644181"/>
              <a:gd name="connsiteY16" fmla="*/ 553792 h 583202"/>
              <a:gd name="connsiteX17" fmla="*/ 1199234 w 1644181"/>
              <a:gd name="connsiteY17" fmla="*/ 553792 h 583202"/>
              <a:gd name="connsiteX18" fmla="*/ 1276507 w 1644181"/>
              <a:gd name="connsiteY18" fmla="*/ 540913 h 583202"/>
              <a:gd name="connsiteX19" fmla="*/ 1340901 w 1644181"/>
              <a:gd name="connsiteY19" fmla="*/ 528034 h 583202"/>
              <a:gd name="connsiteX20" fmla="*/ 1431054 w 1644181"/>
              <a:gd name="connsiteY20" fmla="*/ 515155 h 583202"/>
              <a:gd name="connsiteX21" fmla="*/ 1495448 w 1644181"/>
              <a:gd name="connsiteY21" fmla="*/ 502276 h 583202"/>
              <a:gd name="connsiteX22" fmla="*/ 1572721 w 1644181"/>
              <a:gd name="connsiteY22" fmla="*/ 476518 h 583202"/>
              <a:gd name="connsiteX23" fmla="*/ 1637115 w 1644181"/>
              <a:gd name="connsiteY23" fmla="*/ 399245 h 583202"/>
              <a:gd name="connsiteX24" fmla="*/ 1598479 w 1644181"/>
              <a:gd name="connsiteY24" fmla="*/ 257578 h 583202"/>
              <a:gd name="connsiteX25" fmla="*/ 1559842 w 1644181"/>
              <a:gd name="connsiteY25" fmla="*/ 206062 h 583202"/>
              <a:gd name="connsiteX26" fmla="*/ 1469690 w 1644181"/>
              <a:gd name="connsiteY26" fmla="*/ 154547 h 583202"/>
              <a:gd name="connsiteX27" fmla="*/ 1379538 w 1644181"/>
              <a:gd name="connsiteY27" fmla="*/ 115910 h 583202"/>
              <a:gd name="connsiteX28" fmla="*/ 1328023 w 1644181"/>
              <a:gd name="connsiteY28" fmla="*/ 90152 h 583202"/>
              <a:gd name="connsiteX29" fmla="*/ 1186355 w 1644181"/>
              <a:gd name="connsiteY29" fmla="*/ 64395 h 583202"/>
              <a:gd name="connsiteX30" fmla="*/ 735594 w 1644181"/>
              <a:gd name="connsiteY30" fmla="*/ 51516 h 583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644181" h="583202">
                <a:moveTo>
                  <a:pt x="851504" y="51516"/>
                </a:moveTo>
                <a:cubicBezTo>
                  <a:pt x="825746" y="42930"/>
                  <a:pt x="800571" y="32343"/>
                  <a:pt x="774231" y="25758"/>
                </a:cubicBezTo>
                <a:lnTo>
                  <a:pt x="671200" y="0"/>
                </a:lnTo>
                <a:cubicBezTo>
                  <a:pt x="585341" y="4293"/>
                  <a:pt x="499336" y="6286"/>
                  <a:pt x="413623" y="12879"/>
                </a:cubicBezTo>
                <a:cubicBezTo>
                  <a:pt x="387587" y="14882"/>
                  <a:pt x="362233" y="22307"/>
                  <a:pt x="336349" y="25758"/>
                </a:cubicBezTo>
                <a:cubicBezTo>
                  <a:pt x="297816" y="30896"/>
                  <a:pt x="259076" y="34344"/>
                  <a:pt x="220439" y="38637"/>
                </a:cubicBezTo>
                <a:cubicBezTo>
                  <a:pt x="194754" y="47199"/>
                  <a:pt x="135002" y="66277"/>
                  <a:pt x="117408" y="77273"/>
                </a:cubicBezTo>
                <a:cubicBezTo>
                  <a:pt x="82934" y="98819"/>
                  <a:pt x="68220" y="131945"/>
                  <a:pt x="53014" y="167426"/>
                </a:cubicBezTo>
                <a:cubicBezTo>
                  <a:pt x="47666" y="179904"/>
                  <a:pt x="46206" y="193920"/>
                  <a:pt x="40135" y="206062"/>
                </a:cubicBezTo>
                <a:cubicBezTo>
                  <a:pt x="33213" y="219906"/>
                  <a:pt x="22963" y="231820"/>
                  <a:pt x="14377" y="244699"/>
                </a:cubicBezTo>
                <a:cubicBezTo>
                  <a:pt x="10084" y="257578"/>
                  <a:pt x="0" y="269843"/>
                  <a:pt x="1499" y="283335"/>
                </a:cubicBezTo>
                <a:cubicBezTo>
                  <a:pt x="6876" y="331724"/>
                  <a:pt x="25592" y="372378"/>
                  <a:pt x="65893" y="399245"/>
                </a:cubicBezTo>
                <a:cubicBezTo>
                  <a:pt x="77189" y="406775"/>
                  <a:pt x="91651" y="407831"/>
                  <a:pt x="104530" y="412124"/>
                </a:cubicBezTo>
                <a:cubicBezTo>
                  <a:pt x="212651" y="493216"/>
                  <a:pt x="95129" y="416649"/>
                  <a:pt x="220439" y="463640"/>
                </a:cubicBezTo>
                <a:cubicBezTo>
                  <a:pt x="234932" y="469075"/>
                  <a:pt x="244788" y="483444"/>
                  <a:pt x="259076" y="489397"/>
                </a:cubicBezTo>
                <a:cubicBezTo>
                  <a:pt x="382792" y="540945"/>
                  <a:pt x="386739" y="529013"/>
                  <a:pt x="529532" y="540913"/>
                </a:cubicBezTo>
                <a:cubicBezTo>
                  <a:pt x="546704" y="545206"/>
                  <a:pt x="563503" y="551453"/>
                  <a:pt x="581048" y="553792"/>
                </a:cubicBezTo>
                <a:cubicBezTo>
                  <a:pt x="801617" y="583202"/>
                  <a:pt x="941198" y="560766"/>
                  <a:pt x="1199234" y="553792"/>
                </a:cubicBezTo>
                <a:lnTo>
                  <a:pt x="1276507" y="540913"/>
                </a:lnTo>
                <a:cubicBezTo>
                  <a:pt x="1298044" y="536997"/>
                  <a:pt x="1319309" y="531633"/>
                  <a:pt x="1340901" y="528034"/>
                </a:cubicBezTo>
                <a:cubicBezTo>
                  <a:pt x="1370844" y="523043"/>
                  <a:pt x="1401111" y="520146"/>
                  <a:pt x="1431054" y="515155"/>
                </a:cubicBezTo>
                <a:cubicBezTo>
                  <a:pt x="1452646" y="511556"/>
                  <a:pt x="1474330" y="508036"/>
                  <a:pt x="1495448" y="502276"/>
                </a:cubicBezTo>
                <a:cubicBezTo>
                  <a:pt x="1521642" y="495132"/>
                  <a:pt x="1572721" y="476518"/>
                  <a:pt x="1572721" y="476518"/>
                </a:cubicBezTo>
                <a:cubicBezTo>
                  <a:pt x="1582217" y="467022"/>
                  <a:pt x="1635322" y="418971"/>
                  <a:pt x="1637115" y="399245"/>
                </a:cubicBezTo>
                <a:cubicBezTo>
                  <a:pt x="1644181" y="321515"/>
                  <a:pt x="1633658" y="306828"/>
                  <a:pt x="1598479" y="257578"/>
                </a:cubicBezTo>
                <a:cubicBezTo>
                  <a:pt x="1586003" y="240111"/>
                  <a:pt x="1575020" y="221240"/>
                  <a:pt x="1559842" y="206062"/>
                </a:cubicBezTo>
                <a:cubicBezTo>
                  <a:pt x="1538920" y="185140"/>
                  <a:pt x="1493265" y="168018"/>
                  <a:pt x="1469690" y="154547"/>
                </a:cubicBezTo>
                <a:cubicBezTo>
                  <a:pt x="1400511" y="115017"/>
                  <a:pt x="1464156" y="137065"/>
                  <a:pt x="1379538" y="115910"/>
                </a:cubicBezTo>
                <a:cubicBezTo>
                  <a:pt x="1362366" y="107324"/>
                  <a:pt x="1345669" y="97715"/>
                  <a:pt x="1328023" y="90152"/>
                </a:cubicBezTo>
                <a:cubicBezTo>
                  <a:pt x="1282155" y="70494"/>
                  <a:pt x="1237580" y="68335"/>
                  <a:pt x="1186355" y="64395"/>
                </a:cubicBezTo>
                <a:cubicBezTo>
                  <a:pt x="966294" y="47468"/>
                  <a:pt x="952125" y="51516"/>
                  <a:pt x="735594" y="51516"/>
                </a:cubicBezTo>
              </a:path>
            </a:pathLst>
          </a:cu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Dowolny kształt 9"/>
          <p:cNvSpPr/>
          <p:nvPr/>
        </p:nvSpPr>
        <p:spPr>
          <a:xfrm>
            <a:off x="3563888" y="4581128"/>
            <a:ext cx="3384376" cy="509111"/>
          </a:xfrm>
          <a:custGeom>
            <a:avLst/>
            <a:gdLst>
              <a:gd name="connsiteX0" fmla="*/ 851504 w 1644181"/>
              <a:gd name="connsiteY0" fmla="*/ 51516 h 583202"/>
              <a:gd name="connsiteX1" fmla="*/ 774231 w 1644181"/>
              <a:gd name="connsiteY1" fmla="*/ 25758 h 583202"/>
              <a:gd name="connsiteX2" fmla="*/ 671200 w 1644181"/>
              <a:gd name="connsiteY2" fmla="*/ 0 h 583202"/>
              <a:gd name="connsiteX3" fmla="*/ 413623 w 1644181"/>
              <a:gd name="connsiteY3" fmla="*/ 12879 h 583202"/>
              <a:gd name="connsiteX4" fmla="*/ 336349 w 1644181"/>
              <a:gd name="connsiteY4" fmla="*/ 25758 h 583202"/>
              <a:gd name="connsiteX5" fmla="*/ 220439 w 1644181"/>
              <a:gd name="connsiteY5" fmla="*/ 38637 h 583202"/>
              <a:gd name="connsiteX6" fmla="*/ 117408 w 1644181"/>
              <a:gd name="connsiteY6" fmla="*/ 77273 h 583202"/>
              <a:gd name="connsiteX7" fmla="*/ 53014 w 1644181"/>
              <a:gd name="connsiteY7" fmla="*/ 167426 h 583202"/>
              <a:gd name="connsiteX8" fmla="*/ 40135 w 1644181"/>
              <a:gd name="connsiteY8" fmla="*/ 206062 h 583202"/>
              <a:gd name="connsiteX9" fmla="*/ 14377 w 1644181"/>
              <a:gd name="connsiteY9" fmla="*/ 244699 h 583202"/>
              <a:gd name="connsiteX10" fmla="*/ 1499 w 1644181"/>
              <a:gd name="connsiteY10" fmla="*/ 283335 h 583202"/>
              <a:gd name="connsiteX11" fmla="*/ 65893 w 1644181"/>
              <a:gd name="connsiteY11" fmla="*/ 399245 h 583202"/>
              <a:gd name="connsiteX12" fmla="*/ 104530 w 1644181"/>
              <a:gd name="connsiteY12" fmla="*/ 412124 h 583202"/>
              <a:gd name="connsiteX13" fmla="*/ 220439 w 1644181"/>
              <a:gd name="connsiteY13" fmla="*/ 463640 h 583202"/>
              <a:gd name="connsiteX14" fmla="*/ 259076 w 1644181"/>
              <a:gd name="connsiteY14" fmla="*/ 489397 h 583202"/>
              <a:gd name="connsiteX15" fmla="*/ 529532 w 1644181"/>
              <a:gd name="connsiteY15" fmla="*/ 540913 h 583202"/>
              <a:gd name="connsiteX16" fmla="*/ 581048 w 1644181"/>
              <a:gd name="connsiteY16" fmla="*/ 553792 h 583202"/>
              <a:gd name="connsiteX17" fmla="*/ 1199234 w 1644181"/>
              <a:gd name="connsiteY17" fmla="*/ 553792 h 583202"/>
              <a:gd name="connsiteX18" fmla="*/ 1276507 w 1644181"/>
              <a:gd name="connsiteY18" fmla="*/ 540913 h 583202"/>
              <a:gd name="connsiteX19" fmla="*/ 1340901 w 1644181"/>
              <a:gd name="connsiteY19" fmla="*/ 528034 h 583202"/>
              <a:gd name="connsiteX20" fmla="*/ 1431054 w 1644181"/>
              <a:gd name="connsiteY20" fmla="*/ 515155 h 583202"/>
              <a:gd name="connsiteX21" fmla="*/ 1495448 w 1644181"/>
              <a:gd name="connsiteY21" fmla="*/ 502276 h 583202"/>
              <a:gd name="connsiteX22" fmla="*/ 1572721 w 1644181"/>
              <a:gd name="connsiteY22" fmla="*/ 476518 h 583202"/>
              <a:gd name="connsiteX23" fmla="*/ 1637115 w 1644181"/>
              <a:gd name="connsiteY23" fmla="*/ 399245 h 583202"/>
              <a:gd name="connsiteX24" fmla="*/ 1598479 w 1644181"/>
              <a:gd name="connsiteY24" fmla="*/ 257578 h 583202"/>
              <a:gd name="connsiteX25" fmla="*/ 1559842 w 1644181"/>
              <a:gd name="connsiteY25" fmla="*/ 206062 h 583202"/>
              <a:gd name="connsiteX26" fmla="*/ 1469690 w 1644181"/>
              <a:gd name="connsiteY26" fmla="*/ 154547 h 583202"/>
              <a:gd name="connsiteX27" fmla="*/ 1379538 w 1644181"/>
              <a:gd name="connsiteY27" fmla="*/ 115910 h 583202"/>
              <a:gd name="connsiteX28" fmla="*/ 1328023 w 1644181"/>
              <a:gd name="connsiteY28" fmla="*/ 90152 h 583202"/>
              <a:gd name="connsiteX29" fmla="*/ 1186355 w 1644181"/>
              <a:gd name="connsiteY29" fmla="*/ 64395 h 583202"/>
              <a:gd name="connsiteX30" fmla="*/ 735594 w 1644181"/>
              <a:gd name="connsiteY30" fmla="*/ 51516 h 583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644181" h="583202">
                <a:moveTo>
                  <a:pt x="851504" y="51516"/>
                </a:moveTo>
                <a:cubicBezTo>
                  <a:pt x="825746" y="42930"/>
                  <a:pt x="800571" y="32343"/>
                  <a:pt x="774231" y="25758"/>
                </a:cubicBezTo>
                <a:lnTo>
                  <a:pt x="671200" y="0"/>
                </a:lnTo>
                <a:cubicBezTo>
                  <a:pt x="585341" y="4293"/>
                  <a:pt x="499336" y="6286"/>
                  <a:pt x="413623" y="12879"/>
                </a:cubicBezTo>
                <a:cubicBezTo>
                  <a:pt x="387587" y="14882"/>
                  <a:pt x="362233" y="22307"/>
                  <a:pt x="336349" y="25758"/>
                </a:cubicBezTo>
                <a:cubicBezTo>
                  <a:pt x="297816" y="30896"/>
                  <a:pt x="259076" y="34344"/>
                  <a:pt x="220439" y="38637"/>
                </a:cubicBezTo>
                <a:cubicBezTo>
                  <a:pt x="194754" y="47199"/>
                  <a:pt x="135002" y="66277"/>
                  <a:pt x="117408" y="77273"/>
                </a:cubicBezTo>
                <a:cubicBezTo>
                  <a:pt x="82934" y="98819"/>
                  <a:pt x="68220" y="131945"/>
                  <a:pt x="53014" y="167426"/>
                </a:cubicBezTo>
                <a:cubicBezTo>
                  <a:pt x="47666" y="179904"/>
                  <a:pt x="46206" y="193920"/>
                  <a:pt x="40135" y="206062"/>
                </a:cubicBezTo>
                <a:cubicBezTo>
                  <a:pt x="33213" y="219906"/>
                  <a:pt x="22963" y="231820"/>
                  <a:pt x="14377" y="244699"/>
                </a:cubicBezTo>
                <a:cubicBezTo>
                  <a:pt x="10084" y="257578"/>
                  <a:pt x="0" y="269843"/>
                  <a:pt x="1499" y="283335"/>
                </a:cubicBezTo>
                <a:cubicBezTo>
                  <a:pt x="6876" y="331724"/>
                  <a:pt x="25592" y="372378"/>
                  <a:pt x="65893" y="399245"/>
                </a:cubicBezTo>
                <a:cubicBezTo>
                  <a:pt x="77189" y="406775"/>
                  <a:pt x="91651" y="407831"/>
                  <a:pt x="104530" y="412124"/>
                </a:cubicBezTo>
                <a:cubicBezTo>
                  <a:pt x="212651" y="493216"/>
                  <a:pt x="95129" y="416649"/>
                  <a:pt x="220439" y="463640"/>
                </a:cubicBezTo>
                <a:cubicBezTo>
                  <a:pt x="234932" y="469075"/>
                  <a:pt x="244788" y="483444"/>
                  <a:pt x="259076" y="489397"/>
                </a:cubicBezTo>
                <a:cubicBezTo>
                  <a:pt x="382792" y="540945"/>
                  <a:pt x="386739" y="529013"/>
                  <a:pt x="529532" y="540913"/>
                </a:cubicBezTo>
                <a:cubicBezTo>
                  <a:pt x="546704" y="545206"/>
                  <a:pt x="563503" y="551453"/>
                  <a:pt x="581048" y="553792"/>
                </a:cubicBezTo>
                <a:cubicBezTo>
                  <a:pt x="801617" y="583202"/>
                  <a:pt x="941198" y="560766"/>
                  <a:pt x="1199234" y="553792"/>
                </a:cubicBezTo>
                <a:lnTo>
                  <a:pt x="1276507" y="540913"/>
                </a:lnTo>
                <a:cubicBezTo>
                  <a:pt x="1298044" y="536997"/>
                  <a:pt x="1319309" y="531633"/>
                  <a:pt x="1340901" y="528034"/>
                </a:cubicBezTo>
                <a:cubicBezTo>
                  <a:pt x="1370844" y="523043"/>
                  <a:pt x="1401111" y="520146"/>
                  <a:pt x="1431054" y="515155"/>
                </a:cubicBezTo>
                <a:cubicBezTo>
                  <a:pt x="1452646" y="511556"/>
                  <a:pt x="1474330" y="508036"/>
                  <a:pt x="1495448" y="502276"/>
                </a:cubicBezTo>
                <a:cubicBezTo>
                  <a:pt x="1521642" y="495132"/>
                  <a:pt x="1572721" y="476518"/>
                  <a:pt x="1572721" y="476518"/>
                </a:cubicBezTo>
                <a:cubicBezTo>
                  <a:pt x="1582217" y="467022"/>
                  <a:pt x="1635322" y="418971"/>
                  <a:pt x="1637115" y="399245"/>
                </a:cubicBezTo>
                <a:cubicBezTo>
                  <a:pt x="1644181" y="321515"/>
                  <a:pt x="1633658" y="306828"/>
                  <a:pt x="1598479" y="257578"/>
                </a:cubicBezTo>
                <a:cubicBezTo>
                  <a:pt x="1586003" y="240111"/>
                  <a:pt x="1575020" y="221240"/>
                  <a:pt x="1559842" y="206062"/>
                </a:cubicBezTo>
                <a:cubicBezTo>
                  <a:pt x="1538920" y="185140"/>
                  <a:pt x="1493265" y="168018"/>
                  <a:pt x="1469690" y="154547"/>
                </a:cubicBezTo>
                <a:cubicBezTo>
                  <a:pt x="1400511" y="115017"/>
                  <a:pt x="1464156" y="137065"/>
                  <a:pt x="1379538" y="115910"/>
                </a:cubicBezTo>
                <a:cubicBezTo>
                  <a:pt x="1362366" y="107324"/>
                  <a:pt x="1345669" y="97715"/>
                  <a:pt x="1328023" y="90152"/>
                </a:cubicBezTo>
                <a:cubicBezTo>
                  <a:pt x="1282155" y="70494"/>
                  <a:pt x="1237580" y="68335"/>
                  <a:pt x="1186355" y="64395"/>
                </a:cubicBezTo>
                <a:cubicBezTo>
                  <a:pt x="966294" y="47468"/>
                  <a:pt x="952125" y="51516"/>
                  <a:pt x="735594" y="51516"/>
                </a:cubicBezTo>
              </a:path>
            </a:pathLst>
          </a:cu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Dowolny kształt 10"/>
          <p:cNvSpPr/>
          <p:nvPr/>
        </p:nvSpPr>
        <p:spPr>
          <a:xfrm>
            <a:off x="3419872" y="5008121"/>
            <a:ext cx="1644181" cy="509111"/>
          </a:xfrm>
          <a:custGeom>
            <a:avLst/>
            <a:gdLst>
              <a:gd name="connsiteX0" fmla="*/ 851504 w 1644181"/>
              <a:gd name="connsiteY0" fmla="*/ 51516 h 583202"/>
              <a:gd name="connsiteX1" fmla="*/ 774231 w 1644181"/>
              <a:gd name="connsiteY1" fmla="*/ 25758 h 583202"/>
              <a:gd name="connsiteX2" fmla="*/ 671200 w 1644181"/>
              <a:gd name="connsiteY2" fmla="*/ 0 h 583202"/>
              <a:gd name="connsiteX3" fmla="*/ 413623 w 1644181"/>
              <a:gd name="connsiteY3" fmla="*/ 12879 h 583202"/>
              <a:gd name="connsiteX4" fmla="*/ 336349 w 1644181"/>
              <a:gd name="connsiteY4" fmla="*/ 25758 h 583202"/>
              <a:gd name="connsiteX5" fmla="*/ 220439 w 1644181"/>
              <a:gd name="connsiteY5" fmla="*/ 38637 h 583202"/>
              <a:gd name="connsiteX6" fmla="*/ 117408 w 1644181"/>
              <a:gd name="connsiteY6" fmla="*/ 77273 h 583202"/>
              <a:gd name="connsiteX7" fmla="*/ 53014 w 1644181"/>
              <a:gd name="connsiteY7" fmla="*/ 167426 h 583202"/>
              <a:gd name="connsiteX8" fmla="*/ 40135 w 1644181"/>
              <a:gd name="connsiteY8" fmla="*/ 206062 h 583202"/>
              <a:gd name="connsiteX9" fmla="*/ 14377 w 1644181"/>
              <a:gd name="connsiteY9" fmla="*/ 244699 h 583202"/>
              <a:gd name="connsiteX10" fmla="*/ 1499 w 1644181"/>
              <a:gd name="connsiteY10" fmla="*/ 283335 h 583202"/>
              <a:gd name="connsiteX11" fmla="*/ 65893 w 1644181"/>
              <a:gd name="connsiteY11" fmla="*/ 399245 h 583202"/>
              <a:gd name="connsiteX12" fmla="*/ 104530 w 1644181"/>
              <a:gd name="connsiteY12" fmla="*/ 412124 h 583202"/>
              <a:gd name="connsiteX13" fmla="*/ 220439 w 1644181"/>
              <a:gd name="connsiteY13" fmla="*/ 463640 h 583202"/>
              <a:gd name="connsiteX14" fmla="*/ 259076 w 1644181"/>
              <a:gd name="connsiteY14" fmla="*/ 489397 h 583202"/>
              <a:gd name="connsiteX15" fmla="*/ 529532 w 1644181"/>
              <a:gd name="connsiteY15" fmla="*/ 540913 h 583202"/>
              <a:gd name="connsiteX16" fmla="*/ 581048 w 1644181"/>
              <a:gd name="connsiteY16" fmla="*/ 553792 h 583202"/>
              <a:gd name="connsiteX17" fmla="*/ 1199234 w 1644181"/>
              <a:gd name="connsiteY17" fmla="*/ 553792 h 583202"/>
              <a:gd name="connsiteX18" fmla="*/ 1276507 w 1644181"/>
              <a:gd name="connsiteY18" fmla="*/ 540913 h 583202"/>
              <a:gd name="connsiteX19" fmla="*/ 1340901 w 1644181"/>
              <a:gd name="connsiteY19" fmla="*/ 528034 h 583202"/>
              <a:gd name="connsiteX20" fmla="*/ 1431054 w 1644181"/>
              <a:gd name="connsiteY20" fmla="*/ 515155 h 583202"/>
              <a:gd name="connsiteX21" fmla="*/ 1495448 w 1644181"/>
              <a:gd name="connsiteY21" fmla="*/ 502276 h 583202"/>
              <a:gd name="connsiteX22" fmla="*/ 1572721 w 1644181"/>
              <a:gd name="connsiteY22" fmla="*/ 476518 h 583202"/>
              <a:gd name="connsiteX23" fmla="*/ 1637115 w 1644181"/>
              <a:gd name="connsiteY23" fmla="*/ 399245 h 583202"/>
              <a:gd name="connsiteX24" fmla="*/ 1598479 w 1644181"/>
              <a:gd name="connsiteY24" fmla="*/ 257578 h 583202"/>
              <a:gd name="connsiteX25" fmla="*/ 1559842 w 1644181"/>
              <a:gd name="connsiteY25" fmla="*/ 206062 h 583202"/>
              <a:gd name="connsiteX26" fmla="*/ 1469690 w 1644181"/>
              <a:gd name="connsiteY26" fmla="*/ 154547 h 583202"/>
              <a:gd name="connsiteX27" fmla="*/ 1379538 w 1644181"/>
              <a:gd name="connsiteY27" fmla="*/ 115910 h 583202"/>
              <a:gd name="connsiteX28" fmla="*/ 1328023 w 1644181"/>
              <a:gd name="connsiteY28" fmla="*/ 90152 h 583202"/>
              <a:gd name="connsiteX29" fmla="*/ 1186355 w 1644181"/>
              <a:gd name="connsiteY29" fmla="*/ 64395 h 583202"/>
              <a:gd name="connsiteX30" fmla="*/ 735594 w 1644181"/>
              <a:gd name="connsiteY30" fmla="*/ 51516 h 583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644181" h="583202">
                <a:moveTo>
                  <a:pt x="851504" y="51516"/>
                </a:moveTo>
                <a:cubicBezTo>
                  <a:pt x="825746" y="42930"/>
                  <a:pt x="800571" y="32343"/>
                  <a:pt x="774231" y="25758"/>
                </a:cubicBezTo>
                <a:lnTo>
                  <a:pt x="671200" y="0"/>
                </a:lnTo>
                <a:cubicBezTo>
                  <a:pt x="585341" y="4293"/>
                  <a:pt x="499336" y="6286"/>
                  <a:pt x="413623" y="12879"/>
                </a:cubicBezTo>
                <a:cubicBezTo>
                  <a:pt x="387587" y="14882"/>
                  <a:pt x="362233" y="22307"/>
                  <a:pt x="336349" y="25758"/>
                </a:cubicBezTo>
                <a:cubicBezTo>
                  <a:pt x="297816" y="30896"/>
                  <a:pt x="259076" y="34344"/>
                  <a:pt x="220439" y="38637"/>
                </a:cubicBezTo>
                <a:cubicBezTo>
                  <a:pt x="194754" y="47199"/>
                  <a:pt x="135002" y="66277"/>
                  <a:pt x="117408" y="77273"/>
                </a:cubicBezTo>
                <a:cubicBezTo>
                  <a:pt x="82934" y="98819"/>
                  <a:pt x="68220" y="131945"/>
                  <a:pt x="53014" y="167426"/>
                </a:cubicBezTo>
                <a:cubicBezTo>
                  <a:pt x="47666" y="179904"/>
                  <a:pt x="46206" y="193920"/>
                  <a:pt x="40135" y="206062"/>
                </a:cubicBezTo>
                <a:cubicBezTo>
                  <a:pt x="33213" y="219906"/>
                  <a:pt x="22963" y="231820"/>
                  <a:pt x="14377" y="244699"/>
                </a:cubicBezTo>
                <a:cubicBezTo>
                  <a:pt x="10084" y="257578"/>
                  <a:pt x="0" y="269843"/>
                  <a:pt x="1499" y="283335"/>
                </a:cubicBezTo>
                <a:cubicBezTo>
                  <a:pt x="6876" y="331724"/>
                  <a:pt x="25592" y="372378"/>
                  <a:pt x="65893" y="399245"/>
                </a:cubicBezTo>
                <a:cubicBezTo>
                  <a:pt x="77189" y="406775"/>
                  <a:pt x="91651" y="407831"/>
                  <a:pt x="104530" y="412124"/>
                </a:cubicBezTo>
                <a:cubicBezTo>
                  <a:pt x="212651" y="493216"/>
                  <a:pt x="95129" y="416649"/>
                  <a:pt x="220439" y="463640"/>
                </a:cubicBezTo>
                <a:cubicBezTo>
                  <a:pt x="234932" y="469075"/>
                  <a:pt x="244788" y="483444"/>
                  <a:pt x="259076" y="489397"/>
                </a:cubicBezTo>
                <a:cubicBezTo>
                  <a:pt x="382792" y="540945"/>
                  <a:pt x="386739" y="529013"/>
                  <a:pt x="529532" y="540913"/>
                </a:cubicBezTo>
                <a:cubicBezTo>
                  <a:pt x="546704" y="545206"/>
                  <a:pt x="563503" y="551453"/>
                  <a:pt x="581048" y="553792"/>
                </a:cubicBezTo>
                <a:cubicBezTo>
                  <a:pt x="801617" y="583202"/>
                  <a:pt x="941198" y="560766"/>
                  <a:pt x="1199234" y="553792"/>
                </a:cubicBezTo>
                <a:lnTo>
                  <a:pt x="1276507" y="540913"/>
                </a:lnTo>
                <a:cubicBezTo>
                  <a:pt x="1298044" y="536997"/>
                  <a:pt x="1319309" y="531633"/>
                  <a:pt x="1340901" y="528034"/>
                </a:cubicBezTo>
                <a:cubicBezTo>
                  <a:pt x="1370844" y="523043"/>
                  <a:pt x="1401111" y="520146"/>
                  <a:pt x="1431054" y="515155"/>
                </a:cubicBezTo>
                <a:cubicBezTo>
                  <a:pt x="1452646" y="511556"/>
                  <a:pt x="1474330" y="508036"/>
                  <a:pt x="1495448" y="502276"/>
                </a:cubicBezTo>
                <a:cubicBezTo>
                  <a:pt x="1521642" y="495132"/>
                  <a:pt x="1572721" y="476518"/>
                  <a:pt x="1572721" y="476518"/>
                </a:cubicBezTo>
                <a:cubicBezTo>
                  <a:pt x="1582217" y="467022"/>
                  <a:pt x="1635322" y="418971"/>
                  <a:pt x="1637115" y="399245"/>
                </a:cubicBezTo>
                <a:cubicBezTo>
                  <a:pt x="1644181" y="321515"/>
                  <a:pt x="1633658" y="306828"/>
                  <a:pt x="1598479" y="257578"/>
                </a:cubicBezTo>
                <a:cubicBezTo>
                  <a:pt x="1586003" y="240111"/>
                  <a:pt x="1575020" y="221240"/>
                  <a:pt x="1559842" y="206062"/>
                </a:cubicBezTo>
                <a:cubicBezTo>
                  <a:pt x="1538920" y="185140"/>
                  <a:pt x="1493265" y="168018"/>
                  <a:pt x="1469690" y="154547"/>
                </a:cubicBezTo>
                <a:cubicBezTo>
                  <a:pt x="1400511" y="115017"/>
                  <a:pt x="1464156" y="137065"/>
                  <a:pt x="1379538" y="115910"/>
                </a:cubicBezTo>
                <a:cubicBezTo>
                  <a:pt x="1362366" y="107324"/>
                  <a:pt x="1345669" y="97715"/>
                  <a:pt x="1328023" y="90152"/>
                </a:cubicBezTo>
                <a:cubicBezTo>
                  <a:pt x="1282155" y="70494"/>
                  <a:pt x="1237580" y="68335"/>
                  <a:pt x="1186355" y="64395"/>
                </a:cubicBezTo>
                <a:cubicBezTo>
                  <a:pt x="966294" y="47468"/>
                  <a:pt x="952125" y="51516"/>
                  <a:pt x="735594" y="51516"/>
                </a:cubicBezTo>
              </a:path>
            </a:pathLst>
          </a:cu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Dowolny kształt 11"/>
          <p:cNvSpPr/>
          <p:nvPr/>
        </p:nvSpPr>
        <p:spPr>
          <a:xfrm>
            <a:off x="3491880" y="5877272"/>
            <a:ext cx="3024336" cy="509111"/>
          </a:xfrm>
          <a:custGeom>
            <a:avLst/>
            <a:gdLst>
              <a:gd name="connsiteX0" fmla="*/ 851504 w 1644181"/>
              <a:gd name="connsiteY0" fmla="*/ 51516 h 583202"/>
              <a:gd name="connsiteX1" fmla="*/ 774231 w 1644181"/>
              <a:gd name="connsiteY1" fmla="*/ 25758 h 583202"/>
              <a:gd name="connsiteX2" fmla="*/ 671200 w 1644181"/>
              <a:gd name="connsiteY2" fmla="*/ 0 h 583202"/>
              <a:gd name="connsiteX3" fmla="*/ 413623 w 1644181"/>
              <a:gd name="connsiteY3" fmla="*/ 12879 h 583202"/>
              <a:gd name="connsiteX4" fmla="*/ 336349 w 1644181"/>
              <a:gd name="connsiteY4" fmla="*/ 25758 h 583202"/>
              <a:gd name="connsiteX5" fmla="*/ 220439 w 1644181"/>
              <a:gd name="connsiteY5" fmla="*/ 38637 h 583202"/>
              <a:gd name="connsiteX6" fmla="*/ 117408 w 1644181"/>
              <a:gd name="connsiteY6" fmla="*/ 77273 h 583202"/>
              <a:gd name="connsiteX7" fmla="*/ 53014 w 1644181"/>
              <a:gd name="connsiteY7" fmla="*/ 167426 h 583202"/>
              <a:gd name="connsiteX8" fmla="*/ 40135 w 1644181"/>
              <a:gd name="connsiteY8" fmla="*/ 206062 h 583202"/>
              <a:gd name="connsiteX9" fmla="*/ 14377 w 1644181"/>
              <a:gd name="connsiteY9" fmla="*/ 244699 h 583202"/>
              <a:gd name="connsiteX10" fmla="*/ 1499 w 1644181"/>
              <a:gd name="connsiteY10" fmla="*/ 283335 h 583202"/>
              <a:gd name="connsiteX11" fmla="*/ 65893 w 1644181"/>
              <a:gd name="connsiteY11" fmla="*/ 399245 h 583202"/>
              <a:gd name="connsiteX12" fmla="*/ 104530 w 1644181"/>
              <a:gd name="connsiteY12" fmla="*/ 412124 h 583202"/>
              <a:gd name="connsiteX13" fmla="*/ 220439 w 1644181"/>
              <a:gd name="connsiteY13" fmla="*/ 463640 h 583202"/>
              <a:gd name="connsiteX14" fmla="*/ 259076 w 1644181"/>
              <a:gd name="connsiteY14" fmla="*/ 489397 h 583202"/>
              <a:gd name="connsiteX15" fmla="*/ 529532 w 1644181"/>
              <a:gd name="connsiteY15" fmla="*/ 540913 h 583202"/>
              <a:gd name="connsiteX16" fmla="*/ 581048 w 1644181"/>
              <a:gd name="connsiteY16" fmla="*/ 553792 h 583202"/>
              <a:gd name="connsiteX17" fmla="*/ 1199234 w 1644181"/>
              <a:gd name="connsiteY17" fmla="*/ 553792 h 583202"/>
              <a:gd name="connsiteX18" fmla="*/ 1276507 w 1644181"/>
              <a:gd name="connsiteY18" fmla="*/ 540913 h 583202"/>
              <a:gd name="connsiteX19" fmla="*/ 1340901 w 1644181"/>
              <a:gd name="connsiteY19" fmla="*/ 528034 h 583202"/>
              <a:gd name="connsiteX20" fmla="*/ 1431054 w 1644181"/>
              <a:gd name="connsiteY20" fmla="*/ 515155 h 583202"/>
              <a:gd name="connsiteX21" fmla="*/ 1495448 w 1644181"/>
              <a:gd name="connsiteY21" fmla="*/ 502276 h 583202"/>
              <a:gd name="connsiteX22" fmla="*/ 1572721 w 1644181"/>
              <a:gd name="connsiteY22" fmla="*/ 476518 h 583202"/>
              <a:gd name="connsiteX23" fmla="*/ 1637115 w 1644181"/>
              <a:gd name="connsiteY23" fmla="*/ 399245 h 583202"/>
              <a:gd name="connsiteX24" fmla="*/ 1598479 w 1644181"/>
              <a:gd name="connsiteY24" fmla="*/ 257578 h 583202"/>
              <a:gd name="connsiteX25" fmla="*/ 1559842 w 1644181"/>
              <a:gd name="connsiteY25" fmla="*/ 206062 h 583202"/>
              <a:gd name="connsiteX26" fmla="*/ 1469690 w 1644181"/>
              <a:gd name="connsiteY26" fmla="*/ 154547 h 583202"/>
              <a:gd name="connsiteX27" fmla="*/ 1379538 w 1644181"/>
              <a:gd name="connsiteY27" fmla="*/ 115910 h 583202"/>
              <a:gd name="connsiteX28" fmla="*/ 1328023 w 1644181"/>
              <a:gd name="connsiteY28" fmla="*/ 90152 h 583202"/>
              <a:gd name="connsiteX29" fmla="*/ 1186355 w 1644181"/>
              <a:gd name="connsiteY29" fmla="*/ 64395 h 583202"/>
              <a:gd name="connsiteX30" fmla="*/ 735594 w 1644181"/>
              <a:gd name="connsiteY30" fmla="*/ 51516 h 583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644181" h="583202">
                <a:moveTo>
                  <a:pt x="851504" y="51516"/>
                </a:moveTo>
                <a:cubicBezTo>
                  <a:pt x="825746" y="42930"/>
                  <a:pt x="800571" y="32343"/>
                  <a:pt x="774231" y="25758"/>
                </a:cubicBezTo>
                <a:lnTo>
                  <a:pt x="671200" y="0"/>
                </a:lnTo>
                <a:cubicBezTo>
                  <a:pt x="585341" y="4293"/>
                  <a:pt x="499336" y="6286"/>
                  <a:pt x="413623" y="12879"/>
                </a:cubicBezTo>
                <a:cubicBezTo>
                  <a:pt x="387587" y="14882"/>
                  <a:pt x="362233" y="22307"/>
                  <a:pt x="336349" y="25758"/>
                </a:cubicBezTo>
                <a:cubicBezTo>
                  <a:pt x="297816" y="30896"/>
                  <a:pt x="259076" y="34344"/>
                  <a:pt x="220439" y="38637"/>
                </a:cubicBezTo>
                <a:cubicBezTo>
                  <a:pt x="194754" y="47199"/>
                  <a:pt x="135002" y="66277"/>
                  <a:pt x="117408" y="77273"/>
                </a:cubicBezTo>
                <a:cubicBezTo>
                  <a:pt x="82934" y="98819"/>
                  <a:pt x="68220" y="131945"/>
                  <a:pt x="53014" y="167426"/>
                </a:cubicBezTo>
                <a:cubicBezTo>
                  <a:pt x="47666" y="179904"/>
                  <a:pt x="46206" y="193920"/>
                  <a:pt x="40135" y="206062"/>
                </a:cubicBezTo>
                <a:cubicBezTo>
                  <a:pt x="33213" y="219906"/>
                  <a:pt x="22963" y="231820"/>
                  <a:pt x="14377" y="244699"/>
                </a:cubicBezTo>
                <a:cubicBezTo>
                  <a:pt x="10084" y="257578"/>
                  <a:pt x="0" y="269843"/>
                  <a:pt x="1499" y="283335"/>
                </a:cubicBezTo>
                <a:cubicBezTo>
                  <a:pt x="6876" y="331724"/>
                  <a:pt x="25592" y="372378"/>
                  <a:pt x="65893" y="399245"/>
                </a:cubicBezTo>
                <a:cubicBezTo>
                  <a:pt x="77189" y="406775"/>
                  <a:pt x="91651" y="407831"/>
                  <a:pt x="104530" y="412124"/>
                </a:cubicBezTo>
                <a:cubicBezTo>
                  <a:pt x="212651" y="493216"/>
                  <a:pt x="95129" y="416649"/>
                  <a:pt x="220439" y="463640"/>
                </a:cubicBezTo>
                <a:cubicBezTo>
                  <a:pt x="234932" y="469075"/>
                  <a:pt x="244788" y="483444"/>
                  <a:pt x="259076" y="489397"/>
                </a:cubicBezTo>
                <a:cubicBezTo>
                  <a:pt x="382792" y="540945"/>
                  <a:pt x="386739" y="529013"/>
                  <a:pt x="529532" y="540913"/>
                </a:cubicBezTo>
                <a:cubicBezTo>
                  <a:pt x="546704" y="545206"/>
                  <a:pt x="563503" y="551453"/>
                  <a:pt x="581048" y="553792"/>
                </a:cubicBezTo>
                <a:cubicBezTo>
                  <a:pt x="801617" y="583202"/>
                  <a:pt x="941198" y="560766"/>
                  <a:pt x="1199234" y="553792"/>
                </a:cubicBezTo>
                <a:lnTo>
                  <a:pt x="1276507" y="540913"/>
                </a:lnTo>
                <a:cubicBezTo>
                  <a:pt x="1298044" y="536997"/>
                  <a:pt x="1319309" y="531633"/>
                  <a:pt x="1340901" y="528034"/>
                </a:cubicBezTo>
                <a:cubicBezTo>
                  <a:pt x="1370844" y="523043"/>
                  <a:pt x="1401111" y="520146"/>
                  <a:pt x="1431054" y="515155"/>
                </a:cubicBezTo>
                <a:cubicBezTo>
                  <a:pt x="1452646" y="511556"/>
                  <a:pt x="1474330" y="508036"/>
                  <a:pt x="1495448" y="502276"/>
                </a:cubicBezTo>
                <a:cubicBezTo>
                  <a:pt x="1521642" y="495132"/>
                  <a:pt x="1572721" y="476518"/>
                  <a:pt x="1572721" y="476518"/>
                </a:cubicBezTo>
                <a:cubicBezTo>
                  <a:pt x="1582217" y="467022"/>
                  <a:pt x="1635322" y="418971"/>
                  <a:pt x="1637115" y="399245"/>
                </a:cubicBezTo>
                <a:cubicBezTo>
                  <a:pt x="1644181" y="321515"/>
                  <a:pt x="1633658" y="306828"/>
                  <a:pt x="1598479" y="257578"/>
                </a:cubicBezTo>
                <a:cubicBezTo>
                  <a:pt x="1586003" y="240111"/>
                  <a:pt x="1575020" y="221240"/>
                  <a:pt x="1559842" y="206062"/>
                </a:cubicBezTo>
                <a:cubicBezTo>
                  <a:pt x="1538920" y="185140"/>
                  <a:pt x="1493265" y="168018"/>
                  <a:pt x="1469690" y="154547"/>
                </a:cubicBezTo>
                <a:cubicBezTo>
                  <a:pt x="1400511" y="115017"/>
                  <a:pt x="1464156" y="137065"/>
                  <a:pt x="1379538" y="115910"/>
                </a:cubicBezTo>
                <a:cubicBezTo>
                  <a:pt x="1362366" y="107324"/>
                  <a:pt x="1345669" y="97715"/>
                  <a:pt x="1328023" y="90152"/>
                </a:cubicBezTo>
                <a:cubicBezTo>
                  <a:pt x="1282155" y="70494"/>
                  <a:pt x="1237580" y="68335"/>
                  <a:pt x="1186355" y="64395"/>
                </a:cubicBezTo>
                <a:cubicBezTo>
                  <a:pt x="966294" y="47468"/>
                  <a:pt x="952125" y="51516"/>
                  <a:pt x="735594" y="51516"/>
                </a:cubicBezTo>
              </a:path>
            </a:pathLst>
          </a:cu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Dowolny kształt 12"/>
          <p:cNvSpPr/>
          <p:nvPr/>
        </p:nvSpPr>
        <p:spPr>
          <a:xfrm>
            <a:off x="3203848" y="5440169"/>
            <a:ext cx="3168352" cy="509111"/>
          </a:xfrm>
          <a:custGeom>
            <a:avLst/>
            <a:gdLst>
              <a:gd name="connsiteX0" fmla="*/ 851504 w 1644181"/>
              <a:gd name="connsiteY0" fmla="*/ 51516 h 583202"/>
              <a:gd name="connsiteX1" fmla="*/ 774231 w 1644181"/>
              <a:gd name="connsiteY1" fmla="*/ 25758 h 583202"/>
              <a:gd name="connsiteX2" fmla="*/ 671200 w 1644181"/>
              <a:gd name="connsiteY2" fmla="*/ 0 h 583202"/>
              <a:gd name="connsiteX3" fmla="*/ 413623 w 1644181"/>
              <a:gd name="connsiteY3" fmla="*/ 12879 h 583202"/>
              <a:gd name="connsiteX4" fmla="*/ 336349 w 1644181"/>
              <a:gd name="connsiteY4" fmla="*/ 25758 h 583202"/>
              <a:gd name="connsiteX5" fmla="*/ 220439 w 1644181"/>
              <a:gd name="connsiteY5" fmla="*/ 38637 h 583202"/>
              <a:gd name="connsiteX6" fmla="*/ 117408 w 1644181"/>
              <a:gd name="connsiteY6" fmla="*/ 77273 h 583202"/>
              <a:gd name="connsiteX7" fmla="*/ 53014 w 1644181"/>
              <a:gd name="connsiteY7" fmla="*/ 167426 h 583202"/>
              <a:gd name="connsiteX8" fmla="*/ 40135 w 1644181"/>
              <a:gd name="connsiteY8" fmla="*/ 206062 h 583202"/>
              <a:gd name="connsiteX9" fmla="*/ 14377 w 1644181"/>
              <a:gd name="connsiteY9" fmla="*/ 244699 h 583202"/>
              <a:gd name="connsiteX10" fmla="*/ 1499 w 1644181"/>
              <a:gd name="connsiteY10" fmla="*/ 283335 h 583202"/>
              <a:gd name="connsiteX11" fmla="*/ 65893 w 1644181"/>
              <a:gd name="connsiteY11" fmla="*/ 399245 h 583202"/>
              <a:gd name="connsiteX12" fmla="*/ 104530 w 1644181"/>
              <a:gd name="connsiteY12" fmla="*/ 412124 h 583202"/>
              <a:gd name="connsiteX13" fmla="*/ 220439 w 1644181"/>
              <a:gd name="connsiteY13" fmla="*/ 463640 h 583202"/>
              <a:gd name="connsiteX14" fmla="*/ 259076 w 1644181"/>
              <a:gd name="connsiteY14" fmla="*/ 489397 h 583202"/>
              <a:gd name="connsiteX15" fmla="*/ 529532 w 1644181"/>
              <a:gd name="connsiteY15" fmla="*/ 540913 h 583202"/>
              <a:gd name="connsiteX16" fmla="*/ 581048 w 1644181"/>
              <a:gd name="connsiteY16" fmla="*/ 553792 h 583202"/>
              <a:gd name="connsiteX17" fmla="*/ 1199234 w 1644181"/>
              <a:gd name="connsiteY17" fmla="*/ 553792 h 583202"/>
              <a:gd name="connsiteX18" fmla="*/ 1276507 w 1644181"/>
              <a:gd name="connsiteY18" fmla="*/ 540913 h 583202"/>
              <a:gd name="connsiteX19" fmla="*/ 1340901 w 1644181"/>
              <a:gd name="connsiteY19" fmla="*/ 528034 h 583202"/>
              <a:gd name="connsiteX20" fmla="*/ 1431054 w 1644181"/>
              <a:gd name="connsiteY20" fmla="*/ 515155 h 583202"/>
              <a:gd name="connsiteX21" fmla="*/ 1495448 w 1644181"/>
              <a:gd name="connsiteY21" fmla="*/ 502276 h 583202"/>
              <a:gd name="connsiteX22" fmla="*/ 1572721 w 1644181"/>
              <a:gd name="connsiteY22" fmla="*/ 476518 h 583202"/>
              <a:gd name="connsiteX23" fmla="*/ 1637115 w 1644181"/>
              <a:gd name="connsiteY23" fmla="*/ 399245 h 583202"/>
              <a:gd name="connsiteX24" fmla="*/ 1598479 w 1644181"/>
              <a:gd name="connsiteY24" fmla="*/ 257578 h 583202"/>
              <a:gd name="connsiteX25" fmla="*/ 1559842 w 1644181"/>
              <a:gd name="connsiteY25" fmla="*/ 206062 h 583202"/>
              <a:gd name="connsiteX26" fmla="*/ 1469690 w 1644181"/>
              <a:gd name="connsiteY26" fmla="*/ 154547 h 583202"/>
              <a:gd name="connsiteX27" fmla="*/ 1379538 w 1644181"/>
              <a:gd name="connsiteY27" fmla="*/ 115910 h 583202"/>
              <a:gd name="connsiteX28" fmla="*/ 1328023 w 1644181"/>
              <a:gd name="connsiteY28" fmla="*/ 90152 h 583202"/>
              <a:gd name="connsiteX29" fmla="*/ 1186355 w 1644181"/>
              <a:gd name="connsiteY29" fmla="*/ 64395 h 583202"/>
              <a:gd name="connsiteX30" fmla="*/ 735594 w 1644181"/>
              <a:gd name="connsiteY30" fmla="*/ 51516 h 583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644181" h="583202">
                <a:moveTo>
                  <a:pt x="851504" y="51516"/>
                </a:moveTo>
                <a:cubicBezTo>
                  <a:pt x="825746" y="42930"/>
                  <a:pt x="800571" y="32343"/>
                  <a:pt x="774231" y="25758"/>
                </a:cubicBezTo>
                <a:lnTo>
                  <a:pt x="671200" y="0"/>
                </a:lnTo>
                <a:cubicBezTo>
                  <a:pt x="585341" y="4293"/>
                  <a:pt x="499336" y="6286"/>
                  <a:pt x="413623" y="12879"/>
                </a:cubicBezTo>
                <a:cubicBezTo>
                  <a:pt x="387587" y="14882"/>
                  <a:pt x="362233" y="22307"/>
                  <a:pt x="336349" y="25758"/>
                </a:cubicBezTo>
                <a:cubicBezTo>
                  <a:pt x="297816" y="30896"/>
                  <a:pt x="259076" y="34344"/>
                  <a:pt x="220439" y="38637"/>
                </a:cubicBezTo>
                <a:cubicBezTo>
                  <a:pt x="194754" y="47199"/>
                  <a:pt x="135002" y="66277"/>
                  <a:pt x="117408" y="77273"/>
                </a:cubicBezTo>
                <a:cubicBezTo>
                  <a:pt x="82934" y="98819"/>
                  <a:pt x="68220" y="131945"/>
                  <a:pt x="53014" y="167426"/>
                </a:cubicBezTo>
                <a:cubicBezTo>
                  <a:pt x="47666" y="179904"/>
                  <a:pt x="46206" y="193920"/>
                  <a:pt x="40135" y="206062"/>
                </a:cubicBezTo>
                <a:cubicBezTo>
                  <a:pt x="33213" y="219906"/>
                  <a:pt x="22963" y="231820"/>
                  <a:pt x="14377" y="244699"/>
                </a:cubicBezTo>
                <a:cubicBezTo>
                  <a:pt x="10084" y="257578"/>
                  <a:pt x="0" y="269843"/>
                  <a:pt x="1499" y="283335"/>
                </a:cubicBezTo>
                <a:cubicBezTo>
                  <a:pt x="6876" y="331724"/>
                  <a:pt x="25592" y="372378"/>
                  <a:pt x="65893" y="399245"/>
                </a:cubicBezTo>
                <a:cubicBezTo>
                  <a:pt x="77189" y="406775"/>
                  <a:pt x="91651" y="407831"/>
                  <a:pt x="104530" y="412124"/>
                </a:cubicBezTo>
                <a:cubicBezTo>
                  <a:pt x="212651" y="493216"/>
                  <a:pt x="95129" y="416649"/>
                  <a:pt x="220439" y="463640"/>
                </a:cubicBezTo>
                <a:cubicBezTo>
                  <a:pt x="234932" y="469075"/>
                  <a:pt x="244788" y="483444"/>
                  <a:pt x="259076" y="489397"/>
                </a:cubicBezTo>
                <a:cubicBezTo>
                  <a:pt x="382792" y="540945"/>
                  <a:pt x="386739" y="529013"/>
                  <a:pt x="529532" y="540913"/>
                </a:cubicBezTo>
                <a:cubicBezTo>
                  <a:pt x="546704" y="545206"/>
                  <a:pt x="563503" y="551453"/>
                  <a:pt x="581048" y="553792"/>
                </a:cubicBezTo>
                <a:cubicBezTo>
                  <a:pt x="801617" y="583202"/>
                  <a:pt x="941198" y="560766"/>
                  <a:pt x="1199234" y="553792"/>
                </a:cubicBezTo>
                <a:lnTo>
                  <a:pt x="1276507" y="540913"/>
                </a:lnTo>
                <a:cubicBezTo>
                  <a:pt x="1298044" y="536997"/>
                  <a:pt x="1319309" y="531633"/>
                  <a:pt x="1340901" y="528034"/>
                </a:cubicBezTo>
                <a:cubicBezTo>
                  <a:pt x="1370844" y="523043"/>
                  <a:pt x="1401111" y="520146"/>
                  <a:pt x="1431054" y="515155"/>
                </a:cubicBezTo>
                <a:cubicBezTo>
                  <a:pt x="1452646" y="511556"/>
                  <a:pt x="1474330" y="508036"/>
                  <a:pt x="1495448" y="502276"/>
                </a:cubicBezTo>
                <a:cubicBezTo>
                  <a:pt x="1521642" y="495132"/>
                  <a:pt x="1572721" y="476518"/>
                  <a:pt x="1572721" y="476518"/>
                </a:cubicBezTo>
                <a:cubicBezTo>
                  <a:pt x="1582217" y="467022"/>
                  <a:pt x="1635322" y="418971"/>
                  <a:pt x="1637115" y="399245"/>
                </a:cubicBezTo>
                <a:cubicBezTo>
                  <a:pt x="1644181" y="321515"/>
                  <a:pt x="1633658" y="306828"/>
                  <a:pt x="1598479" y="257578"/>
                </a:cubicBezTo>
                <a:cubicBezTo>
                  <a:pt x="1586003" y="240111"/>
                  <a:pt x="1575020" y="221240"/>
                  <a:pt x="1559842" y="206062"/>
                </a:cubicBezTo>
                <a:cubicBezTo>
                  <a:pt x="1538920" y="185140"/>
                  <a:pt x="1493265" y="168018"/>
                  <a:pt x="1469690" y="154547"/>
                </a:cubicBezTo>
                <a:cubicBezTo>
                  <a:pt x="1400511" y="115017"/>
                  <a:pt x="1464156" y="137065"/>
                  <a:pt x="1379538" y="115910"/>
                </a:cubicBezTo>
                <a:cubicBezTo>
                  <a:pt x="1362366" y="107324"/>
                  <a:pt x="1345669" y="97715"/>
                  <a:pt x="1328023" y="90152"/>
                </a:cubicBezTo>
                <a:cubicBezTo>
                  <a:pt x="1282155" y="70494"/>
                  <a:pt x="1237580" y="68335"/>
                  <a:pt x="1186355" y="64395"/>
                </a:cubicBezTo>
                <a:cubicBezTo>
                  <a:pt x="966294" y="47468"/>
                  <a:pt x="952125" y="51516"/>
                  <a:pt x="735594" y="51516"/>
                </a:cubicBezTo>
              </a:path>
            </a:pathLst>
          </a:cu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95536" y="404664"/>
            <a:ext cx="8424936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przypadku poczty </a:t>
            </a:r>
            <a:r>
              <a:rPr lang="pl-PL" dirty="0" err="1" smtClean="0">
                <a:solidFill>
                  <a:schemeClr val="bg1"/>
                </a:solidFill>
                <a:latin typeface="DJB Tweenybopper" pitchFamily="2" charset="0"/>
              </a:rPr>
              <a:t>Gmail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, w miejsce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Adres serwera SMTP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wpisujemy 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smtp.gmail.com</a:t>
            </a:r>
            <a:r>
              <a:rPr lang="pl-PL" dirty="0">
                <a:solidFill>
                  <a:schemeClr val="bg1"/>
                </a:solidFill>
                <a:latin typeface="DJB Tweenybopper" pitchFamily="2" charset="0"/>
              </a:rPr>
              <a:t>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 w miejsce </a:t>
            </a:r>
            <a:r>
              <a:rPr lang="pl-PL" b="1" i="1" dirty="0" smtClean="0">
                <a:solidFill>
                  <a:schemeClr val="bg1"/>
                </a:solidFill>
                <a:latin typeface="DJB Tweenybopper" pitchFamily="2" charset="0"/>
              </a:rPr>
              <a:t>Numer portu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wpisujemy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587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. Następnie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linii 27 należy podać adres e-mail lub nazwę użytkownika. Dla nas (pod warunkiem skorzystania z usług </a:t>
            </a:r>
            <a:r>
              <a:rPr lang="pl-PL" dirty="0" err="1" smtClean="0">
                <a:solidFill>
                  <a:schemeClr val="bg1"/>
                </a:solidFill>
                <a:latin typeface="DJB Tweenybopper" pitchFamily="2" charset="0"/>
              </a:rPr>
              <a:t>Gmail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) adres e-mail jest jednocześnie nazwą użytkownika. W linii 28 trzeba podać hasło do poczty, w przeciwnym razie nie będzie możliwe wysyłanie e-maili.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liniach 29 oraz 30 należy podać adres e-mail, tak jak w linii 27. Poniżej ilustracja pokazująca przykładową konfigurację dla poczty Google Mail (</a:t>
            </a:r>
            <a:r>
              <a:rPr lang="pl-PL" dirty="0" err="1" smtClean="0">
                <a:solidFill>
                  <a:schemeClr val="bg1"/>
                </a:solidFill>
                <a:latin typeface="DJB Tweenybopper" pitchFamily="2" charset="0"/>
              </a:rPr>
              <a:t>Gmail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).</a:t>
            </a:r>
            <a:endParaRPr lang="pl-PL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7" name="Grupa 6"/>
          <p:cNvGrpSpPr/>
          <p:nvPr/>
        </p:nvGrpSpPr>
        <p:grpSpPr>
          <a:xfrm>
            <a:off x="2267744" y="4581128"/>
            <a:ext cx="6228184" cy="1615827"/>
            <a:chOff x="2267744" y="4581128"/>
            <a:chExt cx="6228184" cy="1615827"/>
          </a:xfrm>
        </p:grpSpPr>
        <p:pic>
          <p:nvPicPr>
            <p:cNvPr id="7170" name="Picture 2" descr="C:\Users\Monika\Desktop\marcin\prezentacja 2\gmaillogo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67744" y="4653136"/>
              <a:ext cx="1934516" cy="1408832"/>
            </a:xfrm>
            <a:prstGeom prst="rect">
              <a:avLst/>
            </a:prstGeom>
            <a:noFill/>
          </p:spPr>
        </p:pic>
        <p:sp>
          <p:nvSpPr>
            <p:cNvPr id="6" name="Prostokąt 5"/>
            <p:cNvSpPr/>
            <p:nvPr/>
          </p:nvSpPr>
          <p:spPr>
            <a:xfrm>
              <a:off x="4283968" y="4581128"/>
              <a:ext cx="4211960" cy="16158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7200" dirty="0" smtClean="0">
                  <a:solidFill>
                    <a:schemeClr val="bg1"/>
                  </a:solidFill>
                  <a:latin typeface="DJB Tweenybopper" pitchFamily="2" charset="0"/>
                </a:rPr>
                <a:t>GMAIL</a:t>
              </a:r>
              <a:endParaRPr lang="pl-PL" sz="72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pic>
        <p:nvPicPr>
          <p:cNvPr id="1026" name="Picture 2" descr="C:\Users\Monika\Desktop\marcin\prezentacja 2\hand-chalk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858000"/>
            <a:ext cx="6084750" cy="4652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61795E-6 C 0.01042 -0.0666 0.02101 -0.13297 0.0158 -0.18894 C 0.01059 -0.24491 -0.01042 -0.29047 -0.03142 -0.3358 " pathEditMode="relative" ptsTypes="aaA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34 -0.34528 C -0.03472 -0.38113 -0.03594 -0.41697 -0.01754 -0.41882 C 0.00087 -0.42067 0.04809 -0.3506 0.07691 -0.35592 C 0.10573 -0.36124 0.13611 -0.45213 0.15573 -0.45028 C 0.17535 -0.44843 0.17291 -0.35569 0.19514 -0.34528 C 0.21736 -0.33487 0.25538 -0.38205 0.28958 -0.38737 C 0.32378 -0.39269 0.35121 -0.44496 0.39982 -0.37673 C 0.44844 -0.30851 0.51458 -0.14338 0.5809 0.02174 " pathEditMode="relative" rAng="0" ptsTypes="aaaaaaaA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" y="13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a 8"/>
          <p:cNvGrpSpPr/>
          <p:nvPr/>
        </p:nvGrpSpPr>
        <p:grpSpPr>
          <a:xfrm>
            <a:off x="513946" y="239601"/>
            <a:ext cx="8450542" cy="1325848"/>
            <a:chOff x="513946" y="239601"/>
            <a:chExt cx="8450542" cy="1325848"/>
          </a:xfrm>
        </p:grpSpPr>
        <p:sp>
          <p:nvSpPr>
            <p:cNvPr id="4" name="Prostokąt 3"/>
            <p:cNvSpPr/>
            <p:nvPr/>
          </p:nvSpPr>
          <p:spPr>
            <a:xfrm>
              <a:off x="1331640" y="548680"/>
              <a:ext cx="7632848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2000" dirty="0" smtClean="0">
                  <a:solidFill>
                    <a:schemeClr val="bg1"/>
                  </a:solidFill>
                  <a:latin typeface="DJB Tweenybopper" pitchFamily="2" charset="0"/>
                </a:rPr>
                <a:t>Krok 3: Umieszczenie generatorów w odpowiednim miejscu</a:t>
              </a:r>
              <a:endParaRPr lang="pl-PL" sz="20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" name="Picture 2" descr="C:\Users\Monika\Desktop\marcin\prezentacja 2\step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553194">
              <a:off x="513946" y="239601"/>
              <a:ext cx="538167" cy="1325848"/>
            </a:xfrm>
            <a:prstGeom prst="rect">
              <a:avLst/>
            </a:prstGeom>
            <a:noFill/>
          </p:spPr>
        </p:pic>
      </p:grpSp>
      <p:sp>
        <p:nvSpPr>
          <p:cNvPr id="6" name="Prostokąt 5"/>
          <p:cNvSpPr/>
          <p:nvPr/>
        </p:nvSpPr>
        <p:spPr>
          <a:xfrm>
            <a:off x="683568" y="1555932"/>
            <a:ext cx="799288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Krok ten jest przedstawiony dla przypadku, w którym generatory mają zostać uruchomione lokalnie (na swoim komputerze) za pomocą dystrybucji XAMPP. </a:t>
            </a:r>
          </a:p>
        </p:txBody>
      </p:sp>
      <p:sp>
        <p:nvSpPr>
          <p:cNvPr id="7" name="Prostokąt 6"/>
          <p:cNvSpPr/>
          <p:nvPr/>
        </p:nvSpPr>
        <p:spPr>
          <a:xfrm>
            <a:off x="971600" y="3212116"/>
            <a:ext cx="705678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Pliki instalacyjne oprogramowania XAMPP można pobrać z:</a:t>
            </a:r>
          </a:p>
        </p:txBody>
      </p:sp>
      <p:sp>
        <p:nvSpPr>
          <p:cNvPr id="8" name="Prostokąt 7"/>
          <p:cNvSpPr/>
          <p:nvPr/>
        </p:nvSpPr>
        <p:spPr>
          <a:xfrm>
            <a:off x="1259632" y="4323285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DJB Tweenybopper" pitchFamily="2" charset="0"/>
              </a:rPr>
              <a:t>https://www.apachefriends.org/pl/download_success.html</a:t>
            </a:r>
            <a:endParaRPr lang="pl-PL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Dowolny kształt 10"/>
          <p:cNvSpPr/>
          <p:nvPr/>
        </p:nvSpPr>
        <p:spPr>
          <a:xfrm>
            <a:off x="827584" y="3684505"/>
            <a:ext cx="7489469" cy="1328671"/>
          </a:xfrm>
          <a:custGeom>
            <a:avLst/>
            <a:gdLst>
              <a:gd name="connsiteX0" fmla="*/ 3118834 w 7201437"/>
              <a:gd name="connsiteY0" fmla="*/ 302654 h 1328671"/>
              <a:gd name="connsiteX1" fmla="*/ 2629437 w 7201437"/>
              <a:gd name="connsiteY1" fmla="*/ 225381 h 1328671"/>
              <a:gd name="connsiteX2" fmla="*/ 401392 w 7201437"/>
              <a:gd name="connsiteY2" fmla="*/ 534474 h 1328671"/>
              <a:gd name="connsiteX3" fmla="*/ 259724 w 7201437"/>
              <a:gd name="connsiteY3" fmla="*/ 1178417 h 1328671"/>
              <a:gd name="connsiteX4" fmla="*/ 1959736 w 7201437"/>
              <a:gd name="connsiteY4" fmla="*/ 1049628 h 1328671"/>
              <a:gd name="connsiteX5" fmla="*/ 4432479 w 7201437"/>
              <a:gd name="connsiteY5" fmla="*/ 1307206 h 1328671"/>
              <a:gd name="connsiteX6" fmla="*/ 6866586 w 7201437"/>
              <a:gd name="connsiteY6" fmla="*/ 920840 h 1328671"/>
              <a:gd name="connsiteX7" fmla="*/ 6441584 w 7201437"/>
              <a:gd name="connsiteY7" fmla="*/ 70834 h 1328671"/>
              <a:gd name="connsiteX8" fmla="*/ 4265054 w 7201437"/>
              <a:gd name="connsiteY8" fmla="*/ 495837 h 1328671"/>
              <a:gd name="connsiteX9" fmla="*/ 3080198 w 7201437"/>
              <a:gd name="connsiteY9" fmla="*/ 482958 h 1328671"/>
              <a:gd name="connsiteX10" fmla="*/ 2590800 w 7201437"/>
              <a:gd name="connsiteY10" fmla="*/ 379927 h 1328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201437" h="1328671">
                <a:moveTo>
                  <a:pt x="3118834" y="302654"/>
                </a:moveTo>
                <a:cubicBezTo>
                  <a:pt x="3100589" y="244699"/>
                  <a:pt x="3082344" y="186744"/>
                  <a:pt x="2629437" y="225381"/>
                </a:cubicBezTo>
                <a:cubicBezTo>
                  <a:pt x="2176530" y="264018"/>
                  <a:pt x="796344" y="375635"/>
                  <a:pt x="401392" y="534474"/>
                </a:cubicBezTo>
                <a:cubicBezTo>
                  <a:pt x="6440" y="693313"/>
                  <a:pt x="0" y="1092558"/>
                  <a:pt x="259724" y="1178417"/>
                </a:cubicBezTo>
                <a:cubicBezTo>
                  <a:pt x="519448" y="1264276"/>
                  <a:pt x="1264277" y="1028163"/>
                  <a:pt x="1959736" y="1049628"/>
                </a:cubicBezTo>
                <a:cubicBezTo>
                  <a:pt x="2655195" y="1071093"/>
                  <a:pt x="3614671" y="1328671"/>
                  <a:pt x="4432479" y="1307206"/>
                </a:cubicBezTo>
                <a:cubicBezTo>
                  <a:pt x="5250287" y="1285741"/>
                  <a:pt x="6531735" y="1126902"/>
                  <a:pt x="6866586" y="920840"/>
                </a:cubicBezTo>
                <a:cubicBezTo>
                  <a:pt x="7201437" y="714778"/>
                  <a:pt x="6875173" y="141668"/>
                  <a:pt x="6441584" y="70834"/>
                </a:cubicBezTo>
                <a:cubicBezTo>
                  <a:pt x="6007995" y="0"/>
                  <a:pt x="4825285" y="427150"/>
                  <a:pt x="4265054" y="495837"/>
                </a:cubicBezTo>
                <a:cubicBezTo>
                  <a:pt x="3704823" y="564524"/>
                  <a:pt x="3359240" y="502276"/>
                  <a:pt x="3080198" y="482958"/>
                </a:cubicBezTo>
                <a:cubicBezTo>
                  <a:pt x="2801156" y="463640"/>
                  <a:pt x="2590800" y="379927"/>
                  <a:pt x="2590800" y="379927"/>
                </a:cubicBezTo>
              </a:path>
            </a:pathLst>
          </a:cu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39552" y="5258524"/>
            <a:ext cx="828092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przypadku korzystania ze zdalnego serwera istnieje potrzeba skontaktowania się z dostawcą usług </a:t>
            </a:r>
            <a:r>
              <a:rPr lang="pl-PL" dirty="0" err="1" smtClean="0">
                <a:solidFill>
                  <a:schemeClr val="bg1"/>
                </a:solidFill>
                <a:latin typeface="DJB Tweenybopper" pitchFamily="2" charset="0"/>
              </a:rPr>
              <a:t>hostingowych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lub osobą odpowiedzialną za dostęp do plików na serwerze. </a:t>
            </a:r>
          </a:p>
        </p:txBody>
      </p:sp>
      <p:pic>
        <p:nvPicPr>
          <p:cNvPr id="10" name="Picture 2" descr="C:\Users\Monika\Desktop\marcin\prezentacja 2\hand-chalk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858000"/>
            <a:ext cx="6084750" cy="4652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96115E-6 C 0.05243 -0.11355 0.10503 -0.2271 0.13385 -0.31452 C 0.16267 -0.40194 0.19947 -0.49283 0.17326 -0.52428 C 0.14704 -0.55573 0.02621 -0.5104 -0.02362 -0.50347 C -0.07344 -0.49653 -0.10365 -0.49815 -0.12605 -0.48242 C -0.14844 -0.46669 -0.16789 -0.42298 -0.15747 -0.40911 C -0.14705 -0.39523 -0.10105 -0.40032 -0.06303 -0.39847 C -0.025 -0.39662 0.01961 -0.40194 0.07083 -0.39847 C 0.12204 -0.395 0.17187 -0.37742 0.24409 -0.37742 C 0.31631 -0.37742 0.44236 -0.38621 0.50399 -0.39847 C 0.56562 -0.41073 0.59982 -0.42992 0.61423 -0.45097 C 0.62864 -0.47201 0.61302 -0.50855 0.59062 -0.52428 C 0.56822 -0.54001 0.525 -0.55064 0.48038 -0.54532 C 0.43576 -0.54001 0.36875 -0.50323 0.32291 -0.49283 C 0.27708 -0.48242 0.23888 -0.48057 0.20486 -0.48242 C 0.17083 -0.48427 0.13142 -0.5 0.11822 -0.50347 " pathEditMode="relative" ptsTypes="aaaaaaaaaaaaaa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823 -0.50347 C 0.09584 -0.42415 0.07361 -0.34459 0.02379 -0.2729 C -0.02604 -0.20121 -0.13646 -0.11911 -0.18107 -0.07355 C -0.22569 -0.02799 -0.23489 -0.01411 -0.24392 4.93062E-6 " pathEditMode="relative" ptsTypes="aaaA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 animBg="1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323528" y="188640"/>
            <a:ext cx="849694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Proces ten polega na umieszczeniu całego folderu na komputerze lokalnym bądź serwerze FTP na zdalnej maszynie. W naszym przypadku, musimy udać się do folderu (domyślnej ścieżki)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C:\xampp\htdocs\,</a:t>
            </a:r>
            <a:b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którym musimy umieścić folder </a:t>
            </a:r>
            <a:r>
              <a:rPr lang="pl-PL" b="1" i="1" dirty="0" smtClean="0">
                <a:solidFill>
                  <a:schemeClr val="bg1"/>
                </a:solidFill>
                <a:latin typeface="DJB Tweenybopper" pitchFamily="2" charset="0"/>
              </a:rPr>
              <a:t>Generatory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, znajdujący się we wcześniej wypakowanym folderze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Generator.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13" name="Grupa 12"/>
          <p:cNvGrpSpPr/>
          <p:nvPr/>
        </p:nvGrpSpPr>
        <p:grpSpPr>
          <a:xfrm>
            <a:off x="4067944" y="2536376"/>
            <a:ext cx="1440160" cy="1324672"/>
            <a:chOff x="4067944" y="2536376"/>
            <a:chExt cx="1440160" cy="1324672"/>
          </a:xfrm>
        </p:grpSpPr>
        <p:sp>
          <p:nvSpPr>
            <p:cNvPr id="5" name="Prostokąt 4"/>
            <p:cNvSpPr/>
            <p:nvPr/>
          </p:nvSpPr>
          <p:spPr>
            <a:xfrm>
              <a:off x="4067944" y="3472480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Generatory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6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39952" y="2536376"/>
              <a:ext cx="1087065" cy="875424"/>
            </a:xfrm>
            <a:prstGeom prst="rect">
              <a:avLst/>
            </a:prstGeom>
            <a:noFill/>
          </p:spPr>
        </p:pic>
      </p:grpSp>
      <p:grpSp>
        <p:nvGrpSpPr>
          <p:cNvPr id="14" name="Grupa 13"/>
          <p:cNvGrpSpPr/>
          <p:nvPr/>
        </p:nvGrpSpPr>
        <p:grpSpPr>
          <a:xfrm>
            <a:off x="1475656" y="3861048"/>
            <a:ext cx="2145139" cy="2745596"/>
            <a:chOff x="1475656" y="3861048"/>
            <a:chExt cx="2145139" cy="2745596"/>
          </a:xfrm>
        </p:grpSpPr>
        <p:pic>
          <p:nvPicPr>
            <p:cNvPr id="8194" name="Picture 2" descr="C:\Users\Monika\Desktop\marcin\prezentacja 2\computer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47664" y="3861048"/>
              <a:ext cx="1656184" cy="2205471"/>
            </a:xfrm>
            <a:prstGeom prst="rect">
              <a:avLst/>
            </a:prstGeom>
            <a:noFill/>
          </p:spPr>
        </p:pic>
        <p:sp>
          <p:nvSpPr>
            <p:cNvPr id="8" name="Prostokąt 7"/>
            <p:cNvSpPr/>
            <p:nvPr/>
          </p:nvSpPr>
          <p:spPr>
            <a:xfrm>
              <a:off x="1475656" y="6237312"/>
              <a:ext cx="214513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Komputer lokalny</a:t>
              </a:r>
              <a:endParaRPr lang="pl-PL" dirty="0"/>
            </a:p>
          </p:txBody>
        </p:sp>
      </p:grpSp>
      <p:grpSp>
        <p:nvGrpSpPr>
          <p:cNvPr id="15" name="Grupa 14"/>
          <p:cNvGrpSpPr/>
          <p:nvPr/>
        </p:nvGrpSpPr>
        <p:grpSpPr>
          <a:xfrm>
            <a:off x="5868144" y="3933056"/>
            <a:ext cx="1243743" cy="2673588"/>
            <a:chOff x="5868144" y="3933056"/>
            <a:chExt cx="1243743" cy="2673588"/>
          </a:xfrm>
        </p:grpSpPr>
        <p:pic>
          <p:nvPicPr>
            <p:cNvPr id="8195" name="Picture 3" descr="C:\Users\Monika\Desktop\marcin\prezentacja 2\serwer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868144" y="3933056"/>
              <a:ext cx="1196323" cy="2071348"/>
            </a:xfrm>
            <a:prstGeom prst="rect">
              <a:avLst/>
            </a:prstGeom>
            <a:noFill/>
          </p:spPr>
        </p:pic>
        <p:sp>
          <p:nvSpPr>
            <p:cNvPr id="10" name="Prostokąt 9"/>
            <p:cNvSpPr/>
            <p:nvPr/>
          </p:nvSpPr>
          <p:spPr>
            <a:xfrm>
              <a:off x="6156176" y="6237312"/>
              <a:ext cx="95571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serwer</a:t>
              </a:r>
              <a:endParaRPr lang="pl-PL" dirty="0"/>
            </a:p>
          </p:txBody>
        </p:sp>
      </p:grpSp>
      <p:sp>
        <p:nvSpPr>
          <p:cNvPr id="11" name="Dowolny kształt 10"/>
          <p:cNvSpPr/>
          <p:nvPr/>
        </p:nvSpPr>
        <p:spPr>
          <a:xfrm rot="5400000">
            <a:off x="2680474" y="2944262"/>
            <a:ext cx="875763" cy="837127"/>
          </a:xfrm>
          <a:custGeom>
            <a:avLst/>
            <a:gdLst>
              <a:gd name="connsiteX0" fmla="*/ 0 w 875763"/>
              <a:gd name="connsiteY0" fmla="*/ 0 h 837127"/>
              <a:gd name="connsiteX1" fmla="*/ 193183 w 875763"/>
              <a:gd name="connsiteY1" fmla="*/ 631065 h 837127"/>
              <a:gd name="connsiteX2" fmla="*/ 875763 w 875763"/>
              <a:gd name="connsiteY2" fmla="*/ 837127 h 83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5763" h="837127">
                <a:moveTo>
                  <a:pt x="0" y="0"/>
                </a:moveTo>
                <a:cubicBezTo>
                  <a:pt x="23611" y="245772"/>
                  <a:pt x="47223" y="491544"/>
                  <a:pt x="193183" y="631065"/>
                </a:cubicBezTo>
                <a:cubicBezTo>
                  <a:pt x="339144" y="770586"/>
                  <a:pt x="753414" y="807076"/>
                  <a:pt x="875763" y="837127"/>
                </a:cubicBezTo>
              </a:path>
            </a:pathLst>
          </a:custGeom>
          <a:ln w="34925">
            <a:solidFill>
              <a:schemeClr val="bg1"/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Dowolny kształt 11"/>
          <p:cNvSpPr/>
          <p:nvPr/>
        </p:nvSpPr>
        <p:spPr>
          <a:xfrm rot="5400000" flipV="1">
            <a:off x="5502271" y="2858770"/>
            <a:ext cx="875763" cy="864096"/>
          </a:xfrm>
          <a:custGeom>
            <a:avLst/>
            <a:gdLst>
              <a:gd name="connsiteX0" fmla="*/ 0 w 875763"/>
              <a:gd name="connsiteY0" fmla="*/ 0 h 837127"/>
              <a:gd name="connsiteX1" fmla="*/ 193183 w 875763"/>
              <a:gd name="connsiteY1" fmla="*/ 631065 h 837127"/>
              <a:gd name="connsiteX2" fmla="*/ 875763 w 875763"/>
              <a:gd name="connsiteY2" fmla="*/ 837127 h 837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5763" h="837127">
                <a:moveTo>
                  <a:pt x="0" y="0"/>
                </a:moveTo>
                <a:cubicBezTo>
                  <a:pt x="23611" y="245772"/>
                  <a:pt x="47223" y="491544"/>
                  <a:pt x="193183" y="631065"/>
                </a:cubicBezTo>
                <a:cubicBezTo>
                  <a:pt x="339144" y="770586"/>
                  <a:pt x="753414" y="807076"/>
                  <a:pt x="875763" y="837127"/>
                </a:cubicBezTo>
              </a:path>
            </a:pathLst>
          </a:custGeom>
          <a:ln w="34925">
            <a:solidFill>
              <a:schemeClr val="bg1"/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a 11"/>
          <p:cNvGrpSpPr/>
          <p:nvPr/>
        </p:nvGrpSpPr>
        <p:grpSpPr>
          <a:xfrm>
            <a:off x="513946" y="239601"/>
            <a:ext cx="8450542" cy="1325848"/>
            <a:chOff x="513946" y="239601"/>
            <a:chExt cx="8450542" cy="1325848"/>
          </a:xfrm>
        </p:grpSpPr>
        <p:sp>
          <p:nvSpPr>
            <p:cNvPr id="4" name="Prostokąt 3"/>
            <p:cNvSpPr/>
            <p:nvPr/>
          </p:nvSpPr>
          <p:spPr>
            <a:xfrm>
              <a:off x="1331640" y="548680"/>
              <a:ext cx="7632848" cy="5155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2000" dirty="0" smtClean="0">
                  <a:solidFill>
                    <a:schemeClr val="bg1"/>
                  </a:solidFill>
                  <a:latin typeface="DJB Tweenybopper" pitchFamily="2" charset="0"/>
                </a:rPr>
                <a:t>Krok 4: Uruchomienie XAMPP i serwera Apache</a:t>
              </a:r>
              <a:endParaRPr lang="pl-PL" sz="20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" name="Picture 2" descr="C:\Users\Monika\Desktop\marcin\prezentacja 2\step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553194">
              <a:off x="513946" y="239601"/>
              <a:ext cx="538167" cy="1325848"/>
            </a:xfrm>
            <a:prstGeom prst="rect">
              <a:avLst/>
            </a:prstGeom>
            <a:noFill/>
          </p:spPr>
        </p:pic>
      </p:grpSp>
      <p:sp>
        <p:nvSpPr>
          <p:cNvPr id="6" name="Prostokąt 5"/>
          <p:cNvSpPr/>
          <p:nvPr/>
        </p:nvSpPr>
        <p:spPr>
          <a:xfrm>
            <a:off x="827584" y="1916832"/>
            <a:ext cx="756084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celu uruchomienia XAMPP i serwera Apache należy dwukrotnie kliknąć na ikonę XAMPP </a:t>
            </a:r>
            <a:r>
              <a:rPr lang="pl-PL" dirty="0" err="1" smtClean="0">
                <a:solidFill>
                  <a:schemeClr val="bg1"/>
                </a:solidFill>
                <a:latin typeface="DJB Tweenybopper" pitchFamily="2" charset="0"/>
              </a:rPr>
              <a:t>Control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Panel, która znajduje się na pulpicie.</a:t>
            </a:r>
          </a:p>
        </p:txBody>
      </p:sp>
      <p:grpSp>
        <p:nvGrpSpPr>
          <p:cNvPr id="11" name="Grupa 10"/>
          <p:cNvGrpSpPr/>
          <p:nvPr/>
        </p:nvGrpSpPr>
        <p:grpSpPr>
          <a:xfrm>
            <a:off x="3378232" y="3645024"/>
            <a:ext cx="2561920" cy="2088232"/>
            <a:chOff x="3378232" y="3645024"/>
            <a:chExt cx="2561920" cy="2088232"/>
          </a:xfrm>
        </p:grpSpPr>
        <p:pic>
          <p:nvPicPr>
            <p:cNvPr id="7" name="Picture 2" descr="C:\Users\Monika\Desktop\marcin\prezentacja 2\xamp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67944" y="3933056"/>
              <a:ext cx="955484" cy="814140"/>
            </a:xfrm>
            <a:prstGeom prst="rect">
              <a:avLst/>
            </a:prstGeom>
            <a:noFill/>
          </p:spPr>
        </p:pic>
        <p:sp>
          <p:nvSpPr>
            <p:cNvPr id="8" name="Prostokąt zaokrąglony 7"/>
            <p:cNvSpPr/>
            <p:nvPr/>
          </p:nvSpPr>
          <p:spPr>
            <a:xfrm>
              <a:off x="3779912" y="3645024"/>
              <a:ext cx="1512168" cy="1391195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" name="Prostokąt 8"/>
            <p:cNvSpPr/>
            <p:nvPr/>
          </p:nvSpPr>
          <p:spPr>
            <a:xfrm>
              <a:off x="3378232" y="5363924"/>
              <a:ext cx="25619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XAMPP </a:t>
              </a:r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Control</a:t>
              </a: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 Panel</a:t>
              </a:r>
              <a:endParaRPr lang="pl-PL" dirty="0"/>
            </a:p>
          </p:txBody>
        </p:sp>
      </p:grpSp>
      <p:pic>
        <p:nvPicPr>
          <p:cNvPr id="10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515863">
            <a:off x="9520029" y="4326804"/>
            <a:ext cx="310219" cy="465329"/>
          </a:xfrm>
          <a:prstGeom prst="rect">
            <a:avLst/>
          </a:prstGeom>
          <a:noFill/>
        </p:spPr>
      </p:pic>
      <p:grpSp>
        <p:nvGrpSpPr>
          <p:cNvPr id="13" name="Grupa 12"/>
          <p:cNvGrpSpPr/>
          <p:nvPr/>
        </p:nvGrpSpPr>
        <p:grpSpPr>
          <a:xfrm>
            <a:off x="5364088" y="3068960"/>
            <a:ext cx="548127" cy="564578"/>
            <a:chOff x="7043350" y="719018"/>
            <a:chExt cx="548127" cy="564578"/>
          </a:xfrm>
        </p:grpSpPr>
        <p:sp>
          <p:nvSpPr>
            <p:cNvPr id="14" name="Prostokąt 13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5" name="Dowolny kształt 14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6" name="Dowolny kształt 15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39 -0.0074 C -0.02709 -0.00486 -0.02379 -0.00208 -0.06181 -0.01781 C -0.09983 -0.03353 -0.20226 -0.08603 -0.25868 -0.10176 C -0.31511 -0.11748 -0.36198 -0.11401 -0.40052 -0.11216 C -0.43907 -0.11031 -0.47136 -0.09528 -0.48993 -0.09089 " pathEditMode="relative" rAng="0" ptsTypes="aaaaa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" y="-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8994 -0.09089 C -0.39549 -0.11286 -0.30105 -0.13483 -0.21442 -0.10153 C -0.12779 -0.06823 -0.04897 0.01989 0.02985 0.10823 " pathEditMode="relative" ptsTypes="aaA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upa 101"/>
          <p:cNvGrpSpPr/>
          <p:nvPr/>
        </p:nvGrpSpPr>
        <p:grpSpPr>
          <a:xfrm>
            <a:off x="1043608" y="2276872"/>
            <a:ext cx="6984776" cy="4352298"/>
            <a:chOff x="-2772816" y="2204864"/>
            <a:chExt cx="6984776" cy="4352298"/>
          </a:xfrm>
        </p:grpSpPr>
        <p:pic>
          <p:nvPicPr>
            <p:cNvPr id="11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2772816" y="2204864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37" name="Prostokąt 36"/>
            <p:cNvSpPr/>
            <p:nvPr/>
          </p:nvSpPr>
          <p:spPr>
            <a:xfrm>
              <a:off x="2051720" y="4014356"/>
              <a:ext cx="8851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config</a:t>
              </a:r>
              <a:endParaRPr lang="pl-PL" dirty="0"/>
            </a:p>
          </p:txBody>
        </p:sp>
        <p:sp>
          <p:nvSpPr>
            <p:cNvPr id="12" name="Prostokąt 11"/>
            <p:cNvSpPr/>
            <p:nvPr/>
          </p:nvSpPr>
          <p:spPr>
            <a:xfrm>
              <a:off x="-1836712" y="2924944"/>
              <a:ext cx="25619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XAMPP </a:t>
              </a:r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Control</a:t>
              </a: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 Panel</a:t>
              </a:r>
              <a:endParaRPr lang="pl-PL" dirty="0"/>
            </a:p>
          </p:txBody>
        </p:sp>
        <p:sp>
          <p:nvSpPr>
            <p:cNvPr id="13" name="Prostokąt zaokrąglony 12"/>
            <p:cNvSpPr/>
            <p:nvPr/>
          </p:nvSpPr>
          <p:spPr>
            <a:xfrm>
              <a:off x="-2412776" y="3501008"/>
              <a:ext cx="360040" cy="331237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4" name="Prostokąt zaokrąglony 13"/>
            <p:cNvSpPr/>
            <p:nvPr/>
          </p:nvSpPr>
          <p:spPr>
            <a:xfrm>
              <a:off x="-2412776" y="4005064"/>
              <a:ext cx="360040" cy="331237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5" name="Prostokąt zaokrąglony 14"/>
            <p:cNvSpPr/>
            <p:nvPr/>
          </p:nvSpPr>
          <p:spPr>
            <a:xfrm>
              <a:off x="-2412776" y="4509120"/>
              <a:ext cx="360040" cy="331237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6" name="Prostokąt zaokrąglony 15"/>
            <p:cNvSpPr/>
            <p:nvPr/>
          </p:nvSpPr>
          <p:spPr>
            <a:xfrm>
              <a:off x="-2412776" y="5013176"/>
              <a:ext cx="360040" cy="331237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18" name="Picture 2" descr="C:\Users\Monika\Desktop\marcin\prezentacja 2\xamp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2484784" y="2852936"/>
              <a:ext cx="576064" cy="490847"/>
            </a:xfrm>
            <a:prstGeom prst="rect">
              <a:avLst/>
            </a:prstGeom>
            <a:noFill/>
          </p:spPr>
        </p:pic>
        <p:sp>
          <p:nvSpPr>
            <p:cNvPr id="19" name="Prostokąt 18"/>
            <p:cNvSpPr/>
            <p:nvPr/>
          </p:nvSpPr>
          <p:spPr>
            <a:xfrm>
              <a:off x="-1764704" y="3501008"/>
              <a:ext cx="9797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Apache</a:t>
              </a:r>
              <a:endParaRPr lang="pl-PL" dirty="0"/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-1764704" y="4005064"/>
              <a:ext cx="8931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MySQL</a:t>
              </a:r>
              <a:endParaRPr lang="pl-PL" dirty="0"/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-1764704" y="4509120"/>
              <a:ext cx="98135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Filezilla</a:t>
              </a:r>
              <a:endParaRPr lang="pl-PL" dirty="0"/>
            </a:p>
          </p:txBody>
        </p:sp>
        <p:sp>
          <p:nvSpPr>
            <p:cNvPr id="22" name="Prostokąt 21"/>
            <p:cNvSpPr/>
            <p:nvPr/>
          </p:nvSpPr>
          <p:spPr>
            <a:xfrm>
              <a:off x="-1764704" y="5013176"/>
              <a:ext cx="10278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Memory</a:t>
              </a:r>
              <a:endParaRPr lang="pl-PL" dirty="0"/>
            </a:p>
          </p:txBody>
        </p:sp>
        <p:sp>
          <p:nvSpPr>
            <p:cNvPr id="24" name="Prostokąt zaokrąglony 23"/>
            <p:cNvSpPr/>
            <p:nvPr/>
          </p:nvSpPr>
          <p:spPr>
            <a:xfrm>
              <a:off x="-36512" y="342900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5" name="Prostokąt 24"/>
            <p:cNvSpPr/>
            <p:nvPr/>
          </p:nvSpPr>
          <p:spPr>
            <a:xfrm>
              <a:off x="35496" y="3501008"/>
              <a:ext cx="8098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start</a:t>
              </a:r>
              <a:endParaRPr lang="pl-PL" dirty="0"/>
            </a:p>
          </p:txBody>
        </p:sp>
        <p:sp>
          <p:nvSpPr>
            <p:cNvPr id="26" name="Prostokąt zaokrąglony 25"/>
            <p:cNvSpPr/>
            <p:nvPr/>
          </p:nvSpPr>
          <p:spPr>
            <a:xfrm>
              <a:off x="971600" y="342900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1043608" y="3501008"/>
              <a:ext cx="84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>
                      <a:lumMod val="65000"/>
                    </a:schemeClr>
                  </a:solidFill>
                  <a:latin typeface="DJB Tweenybopper" pitchFamily="2" charset="0"/>
                </a:rPr>
                <a:t>admin</a:t>
              </a:r>
              <a:endParaRPr lang="pl-PL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8" name="Prostokąt zaokrąglony 27"/>
            <p:cNvSpPr/>
            <p:nvPr/>
          </p:nvSpPr>
          <p:spPr>
            <a:xfrm>
              <a:off x="1979712" y="342900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9" name="Prostokąt 28"/>
            <p:cNvSpPr/>
            <p:nvPr/>
          </p:nvSpPr>
          <p:spPr>
            <a:xfrm>
              <a:off x="2051720" y="3501008"/>
              <a:ext cx="8851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config</a:t>
              </a:r>
              <a:endParaRPr lang="pl-PL" dirty="0"/>
            </a:p>
          </p:txBody>
        </p:sp>
        <p:sp>
          <p:nvSpPr>
            <p:cNvPr id="30" name="Prostokąt zaokrąglony 29"/>
            <p:cNvSpPr/>
            <p:nvPr/>
          </p:nvSpPr>
          <p:spPr>
            <a:xfrm>
              <a:off x="2987824" y="342900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1" name="Prostokąt 30"/>
            <p:cNvSpPr/>
            <p:nvPr/>
          </p:nvSpPr>
          <p:spPr>
            <a:xfrm>
              <a:off x="3131840" y="3501008"/>
              <a:ext cx="6190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logs</a:t>
              </a:r>
              <a:endParaRPr lang="pl-PL" dirty="0"/>
            </a:p>
          </p:txBody>
        </p:sp>
        <p:sp>
          <p:nvSpPr>
            <p:cNvPr id="32" name="Prostokąt zaokrąglony 31"/>
            <p:cNvSpPr/>
            <p:nvPr/>
          </p:nvSpPr>
          <p:spPr>
            <a:xfrm>
              <a:off x="-36512" y="394234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3" name="Prostokąt 32"/>
            <p:cNvSpPr/>
            <p:nvPr/>
          </p:nvSpPr>
          <p:spPr>
            <a:xfrm>
              <a:off x="35496" y="4014356"/>
              <a:ext cx="8098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start</a:t>
              </a:r>
              <a:endParaRPr lang="pl-PL" dirty="0"/>
            </a:p>
          </p:txBody>
        </p:sp>
        <p:sp>
          <p:nvSpPr>
            <p:cNvPr id="34" name="Prostokąt zaokrąglony 33"/>
            <p:cNvSpPr/>
            <p:nvPr/>
          </p:nvSpPr>
          <p:spPr>
            <a:xfrm>
              <a:off x="971600" y="394234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5" name="Prostokąt 34"/>
            <p:cNvSpPr/>
            <p:nvPr/>
          </p:nvSpPr>
          <p:spPr>
            <a:xfrm>
              <a:off x="1043608" y="4014356"/>
              <a:ext cx="84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>
                      <a:lumMod val="65000"/>
                    </a:schemeClr>
                  </a:solidFill>
                  <a:latin typeface="DJB Tweenybopper" pitchFamily="2" charset="0"/>
                </a:rPr>
                <a:t>admin</a:t>
              </a:r>
              <a:endParaRPr lang="pl-PL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36" name="Prostokąt zaokrąglony 35"/>
            <p:cNvSpPr/>
            <p:nvPr/>
          </p:nvSpPr>
          <p:spPr>
            <a:xfrm>
              <a:off x="1979712" y="3933056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8" name="Prostokąt zaokrąglony 37"/>
            <p:cNvSpPr/>
            <p:nvPr/>
          </p:nvSpPr>
          <p:spPr>
            <a:xfrm>
              <a:off x="2987824" y="394234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9" name="Prostokąt 38"/>
            <p:cNvSpPr/>
            <p:nvPr/>
          </p:nvSpPr>
          <p:spPr>
            <a:xfrm>
              <a:off x="3131840" y="4014356"/>
              <a:ext cx="6190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logs</a:t>
              </a:r>
              <a:endParaRPr lang="pl-PL" dirty="0"/>
            </a:p>
          </p:txBody>
        </p:sp>
        <p:sp>
          <p:nvSpPr>
            <p:cNvPr id="41" name="Prostokąt zaokrąglony 40"/>
            <p:cNvSpPr/>
            <p:nvPr/>
          </p:nvSpPr>
          <p:spPr>
            <a:xfrm>
              <a:off x="-36512" y="447114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2" name="Prostokąt 41"/>
            <p:cNvSpPr/>
            <p:nvPr/>
          </p:nvSpPr>
          <p:spPr>
            <a:xfrm>
              <a:off x="35496" y="4543148"/>
              <a:ext cx="8098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start</a:t>
              </a:r>
              <a:endParaRPr lang="pl-PL" dirty="0"/>
            </a:p>
          </p:txBody>
        </p:sp>
        <p:sp>
          <p:nvSpPr>
            <p:cNvPr id="43" name="Prostokąt zaokrąglony 42"/>
            <p:cNvSpPr/>
            <p:nvPr/>
          </p:nvSpPr>
          <p:spPr>
            <a:xfrm>
              <a:off x="971600" y="447114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4" name="Prostokąt 43"/>
            <p:cNvSpPr/>
            <p:nvPr/>
          </p:nvSpPr>
          <p:spPr>
            <a:xfrm>
              <a:off x="1043608" y="4543148"/>
              <a:ext cx="84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>
                      <a:lumMod val="65000"/>
                    </a:schemeClr>
                  </a:solidFill>
                  <a:latin typeface="DJB Tweenybopper" pitchFamily="2" charset="0"/>
                </a:rPr>
                <a:t>admin</a:t>
              </a:r>
              <a:endParaRPr lang="pl-PL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5" name="Prostokąt zaokrąglony 44"/>
            <p:cNvSpPr/>
            <p:nvPr/>
          </p:nvSpPr>
          <p:spPr>
            <a:xfrm>
              <a:off x="1979712" y="4437112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6" name="Prostokąt 45"/>
            <p:cNvSpPr/>
            <p:nvPr/>
          </p:nvSpPr>
          <p:spPr>
            <a:xfrm>
              <a:off x="2051720" y="4543148"/>
              <a:ext cx="8851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config</a:t>
              </a:r>
              <a:endParaRPr lang="pl-PL" dirty="0"/>
            </a:p>
          </p:txBody>
        </p:sp>
        <p:sp>
          <p:nvSpPr>
            <p:cNvPr id="47" name="Prostokąt zaokrąglony 46"/>
            <p:cNvSpPr/>
            <p:nvPr/>
          </p:nvSpPr>
          <p:spPr>
            <a:xfrm>
              <a:off x="2987824" y="447114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8" name="Prostokąt 47"/>
            <p:cNvSpPr/>
            <p:nvPr/>
          </p:nvSpPr>
          <p:spPr>
            <a:xfrm>
              <a:off x="3131840" y="4543148"/>
              <a:ext cx="6190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logs</a:t>
              </a:r>
              <a:endParaRPr lang="pl-PL" dirty="0"/>
            </a:p>
          </p:txBody>
        </p:sp>
        <p:sp>
          <p:nvSpPr>
            <p:cNvPr id="49" name="Prostokąt zaokrąglony 48"/>
            <p:cNvSpPr/>
            <p:nvPr/>
          </p:nvSpPr>
          <p:spPr>
            <a:xfrm>
              <a:off x="-36512" y="498448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50" name="Prostokąt 49"/>
            <p:cNvSpPr/>
            <p:nvPr/>
          </p:nvSpPr>
          <p:spPr>
            <a:xfrm>
              <a:off x="35496" y="5056496"/>
              <a:ext cx="8098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start</a:t>
              </a:r>
              <a:endParaRPr lang="pl-PL" dirty="0"/>
            </a:p>
          </p:txBody>
        </p:sp>
        <p:sp>
          <p:nvSpPr>
            <p:cNvPr id="51" name="Prostokąt zaokrąglony 50"/>
            <p:cNvSpPr/>
            <p:nvPr/>
          </p:nvSpPr>
          <p:spPr>
            <a:xfrm>
              <a:off x="971600" y="498448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52" name="Prostokąt 51"/>
            <p:cNvSpPr/>
            <p:nvPr/>
          </p:nvSpPr>
          <p:spPr>
            <a:xfrm>
              <a:off x="1043608" y="5056496"/>
              <a:ext cx="84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>
                      <a:lumMod val="65000"/>
                    </a:schemeClr>
                  </a:solidFill>
                  <a:latin typeface="DJB Tweenybopper" pitchFamily="2" charset="0"/>
                </a:rPr>
                <a:t>admin</a:t>
              </a:r>
              <a:endParaRPr lang="pl-PL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3" name="Prostokąt zaokrąglony 52"/>
            <p:cNvSpPr/>
            <p:nvPr/>
          </p:nvSpPr>
          <p:spPr>
            <a:xfrm>
              <a:off x="1979712" y="498448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54" name="Prostokąt 53"/>
            <p:cNvSpPr/>
            <p:nvPr/>
          </p:nvSpPr>
          <p:spPr>
            <a:xfrm>
              <a:off x="2051720" y="5056496"/>
              <a:ext cx="8851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config</a:t>
              </a:r>
              <a:endParaRPr lang="pl-PL" dirty="0"/>
            </a:p>
          </p:txBody>
        </p:sp>
        <p:sp>
          <p:nvSpPr>
            <p:cNvPr id="55" name="Prostokąt zaokrąglony 54"/>
            <p:cNvSpPr/>
            <p:nvPr/>
          </p:nvSpPr>
          <p:spPr>
            <a:xfrm>
              <a:off x="2987824" y="498448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56" name="Prostokąt 55"/>
            <p:cNvSpPr/>
            <p:nvPr/>
          </p:nvSpPr>
          <p:spPr>
            <a:xfrm>
              <a:off x="3131840" y="5056496"/>
              <a:ext cx="6190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logs</a:t>
              </a:r>
              <a:endParaRPr lang="pl-PL" dirty="0"/>
            </a:p>
          </p:txBody>
        </p:sp>
      </p:grpSp>
      <p:sp>
        <p:nvSpPr>
          <p:cNvPr id="6" name="Prostokąt 5"/>
          <p:cNvSpPr/>
          <p:nvPr/>
        </p:nvSpPr>
        <p:spPr>
          <a:xfrm>
            <a:off x="611560" y="332657"/>
            <a:ext cx="792088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Następną czynnością jest kliknięcie przycisku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Start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znajdującego się w miejscu usługi Apache. Po kliknięciu przycisku należy poczekać, aż pod słowem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Apache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ukaże się zielone tło. Kolor zielony oznacza poprawne uruchomienie usługi Apache. 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 smtClean="0"/>
          </a:p>
        </p:txBody>
      </p:sp>
      <p:pic>
        <p:nvPicPr>
          <p:cNvPr id="40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515863">
            <a:off x="9664045" y="1086444"/>
            <a:ext cx="310219" cy="465329"/>
          </a:xfrm>
          <a:prstGeom prst="rect">
            <a:avLst/>
          </a:prstGeom>
          <a:noFill/>
        </p:spPr>
      </p:pic>
      <p:grpSp>
        <p:nvGrpSpPr>
          <p:cNvPr id="103" name="Grupa 102"/>
          <p:cNvGrpSpPr/>
          <p:nvPr/>
        </p:nvGrpSpPr>
        <p:grpSpPr>
          <a:xfrm>
            <a:off x="1043608" y="2276872"/>
            <a:ext cx="6984776" cy="4352298"/>
            <a:chOff x="4355976" y="2245054"/>
            <a:chExt cx="6984776" cy="4352298"/>
          </a:xfrm>
        </p:grpSpPr>
        <p:sp>
          <p:nvSpPr>
            <p:cNvPr id="101" name="Prostokąt 100"/>
            <p:cNvSpPr/>
            <p:nvPr/>
          </p:nvSpPr>
          <p:spPr>
            <a:xfrm>
              <a:off x="5220072" y="3501008"/>
              <a:ext cx="1224136" cy="432048"/>
            </a:xfrm>
            <a:prstGeom prst="rect">
              <a:avLst/>
            </a:prstGeom>
            <a:solidFill>
              <a:srgbClr val="0CE2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58" name="Prostokąt 57"/>
            <p:cNvSpPr/>
            <p:nvPr/>
          </p:nvSpPr>
          <p:spPr>
            <a:xfrm>
              <a:off x="9180512" y="4054546"/>
              <a:ext cx="8851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config</a:t>
              </a:r>
              <a:endParaRPr lang="pl-PL" dirty="0"/>
            </a:p>
          </p:txBody>
        </p:sp>
        <p:sp>
          <p:nvSpPr>
            <p:cNvPr id="59" name="Prostokąt 58"/>
            <p:cNvSpPr/>
            <p:nvPr/>
          </p:nvSpPr>
          <p:spPr>
            <a:xfrm>
              <a:off x="5292080" y="2965134"/>
              <a:ext cx="25619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XAMPP </a:t>
              </a:r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Control</a:t>
              </a: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 Panel</a:t>
              </a:r>
              <a:endParaRPr lang="pl-PL" dirty="0"/>
            </a:p>
          </p:txBody>
        </p:sp>
        <p:sp>
          <p:nvSpPr>
            <p:cNvPr id="60" name="Prostokąt zaokrąglony 59"/>
            <p:cNvSpPr/>
            <p:nvPr/>
          </p:nvSpPr>
          <p:spPr>
            <a:xfrm>
              <a:off x="4716016" y="3541198"/>
              <a:ext cx="360040" cy="331237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61" name="Prostokąt zaokrąglony 60"/>
            <p:cNvSpPr/>
            <p:nvPr/>
          </p:nvSpPr>
          <p:spPr>
            <a:xfrm>
              <a:off x="4716016" y="4045254"/>
              <a:ext cx="360040" cy="331237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62" name="Prostokąt zaokrąglony 61"/>
            <p:cNvSpPr/>
            <p:nvPr/>
          </p:nvSpPr>
          <p:spPr>
            <a:xfrm>
              <a:off x="4716016" y="4549310"/>
              <a:ext cx="360040" cy="331237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63" name="Prostokąt zaokrąglony 62"/>
            <p:cNvSpPr/>
            <p:nvPr/>
          </p:nvSpPr>
          <p:spPr>
            <a:xfrm>
              <a:off x="4716016" y="5053366"/>
              <a:ext cx="360040" cy="331237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pic>
          <p:nvPicPr>
            <p:cNvPr id="64" name="Picture 2" descr="C:\Users\Monika\Desktop\marcin\prezentacja 2\xamplogo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44008" y="2893126"/>
              <a:ext cx="576064" cy="490847"/>
            </a:xfrm>
            <a:prstGeom prst="rect">
              <a:avLst/>
            </a:prstGeom>
            <a:noFill/>
          </p:spPr>
        </p:pic>
        <p:sp>
          <p:nvSpPr>
            <p:cNvPr id="65" name="Prostokąt 64"/>
            <p:cNvSpPr/>
            <p:nvPr/>
          </p:nvSpPr>
          <p:spPr>
            <a:xfrm>
              <a:off x="5320437" y="3573016"/>
              <a:ext cx="9797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Apache</a:t>
              </a:r>
              <a:endParaRPr lang="pl-PL" dirty="0"/>
            </a:p>
          </p:txBody>
        </p:sp>
        <p:sp>
          <p:nvSpPr>
            <p:cNvPr id="66" name="Prostokąt 65"/>
            <p:cNvSpPr/>
            <p:nvPr/>
          </p:nvSpPr>
          <p:spPr>
            <a:xfrm>
              <a:off x="5364088" y="4045254"/>
              <a:ext cx="8931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MySQL</a:t>
              </a:r>
              <a:endParaRPr lang="pl-PL" dirty="0"/>
            </a:p>
          </p:txBody>
        </p:sp>
        <p:sp>
          <p:nvSpPr>
            <p:cNvPr id="67" name="Prostokąt 66"/>
            <p:cNvSpPr/>
            <p:nvPr/>
          </p:nvSpPr>
          <p:spPr>
            <a:xfrm>
              <a:off x="5364088" y="4549310"/>
              <a:ext cx="98135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Filezilla</a:t>
              </a:r>
              <a:endParaRPr lang="pl-PL" dirty="0"/>
            </a:p>
          </p:txBody>
        </p:sp>
        <p:sp>
          <p:nvSpPr>
            <p:cNvPr id="68" name="Prostokąt 67"/>
            <p:cNvSpPr/>
            <p:nvPr/>
          </p:nvSpPr>
          <p:spPr>
            <a:xfrm>
              <a:off x="5364088" y="5053366"/>
              <a:ext cx="10278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Memory</a:t>
              </a:r>
              <a:endParaRPr lang="pl-PL" dirty="0"/>
            </a:p>
          </p:txBody>
        </p:sp>
        <p:sp>
          <p:nvSpPr>
            <p:cNvPr id="69" name="Prostokąt zaokrąglony 68"/>
            <p:cNvSpPr/>
            <p:nvPr/>
          </p:nvSpPr>
          <p:spPr>
            <a:xfrm>
              <a:off x="7092280" y="346919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0" name="Prostokąt 69"/>
            <p:cNvSpPr/>
            <p:nvPr/>
          </p:nvSpPr>
          <p:spPr>
            <a:xfrm>
              <a:off x="7205977" y="3541198"/>
              <a:ext cx="67839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stop</a:t>
              </a:r>
              <a:endParaRPr lang="pl-PL" dirty="0"/>
            </a:p>
          </p:txBody>
        </p:sp>
        <p:sp>
          <p:nvSpPr>
            <p:cNvPr id="71" name="Prostokąt zaokrąglony 70"/>
            <p:cNvSpPr/>
            <p:nvPr/>
          </p:nvSpPr>
          <p:spPr>
            <a:xfrm>
              <a:off x="8100392" y="346919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2" name="Prostokąt 71"/>
            <p:cNvSpPr/>
            <p:nvPr/>
          </p:nvSpPr>
          <p:spPr>
            <a:xfrm>
              <a:off x="8172400" y="3541198"/>
              <a:ext cx="84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>
                      <a:lumMod val="65000"/>
                    </a:schemeClr>
                  </a:solidFill>
                  <a:latin typeface="DJB Tweenybopper" pitchFamily="2" charset="0"/>
                </a:rPr>
                <a:t>admin</a:t>
              </a:r>
              <a:endParaRPr lang="pl-PL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73" name="Prostokąt zaokrąglony 72"/>
            <p:cNvSpPr/>
            <p:nvPr/>
          </p:nvSpPr>
          <p:spPr>
            <a:xfrm>
              <a:off x="9108504" y="346919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4" name="Prostokąt 73"/>
            <p:cNvSpPr/>
            <p:nvPr/>
          </p:nvSpPr>
          <p:spPr>
            <a:xfrm>
              <a:off x="9180512" y="3541198"/>
              <a:ext cx="8851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config</a:t>
              </a:r>
              <a:endParaRPr lang="pl-PL" dirty="0"/>
            </a:p>
          </p:txBody>
        </p:sp>
        <p:sp>
          <p:nvSpPr>
            <p:cNvPr id="75" name="Prostokąt zaokrąglony 74"/>
            <p:cNvSpPr/>
            <p:nvPr/>
          </p:nvSpPr>
          <p:spPr>
            <a:xfrm>
              <a:off x="10116616" y="346919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6" name="Prostokąt 75"/>
            <p:cNvSpPr/>
            <p:nvPr/>
          </p:nvSpPr>
          <p:spPr>
            <a:xfrm>
              <a:off x="10260632" y="3541198"/>
              <a:ext cx="6190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logs</a:t>
              </a:r>
              <a:endParaRPr lang="pl-PL" dirty="0"/>
            </a:p>
          </p:txBody>
        </p:sp>
        <p:sp>
          <p:nvSpPr>
            <p:cNvPr id="77" name="Prostokąt zaokrąglony 76"/>
            <p:cNvSpPr/>
            <p:nvPr/>
          </p:nvSpPr>
          <p:spPr>
            <a:xfrm>
              <a:off x="7092280" y="398253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8" name="Prostokąt 77"/>
            <p:cNvSpPr/>
            <p:nvPr/>
          </p:nvSpPr>
          <p:spPr>
            <a:xfrm>
              <a:off x="7164288" y="4054546"/>
              <a:ext cx="8098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start</a:t>
              </a:r>
              <a:endParaRPr lang="pl-PL" dirty="0"/>
            </a:p>
          </p:txBody>
        </p:sp>
        <p:sp>
          <p:nvSpPr>
            <p:cNvPr id="79" name="Prostokąt zaokrąglony 78"/>
            <p:cNvSpPr/>
            <p:nvPr/>
          </p:nvSpPr>
          <p:spPr>
            <a:xfrm>
              <a:off x="8100392" y="398253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80" name="Prostokąt 79"/>
            <p:cNvSpPr/>
            <p:nvPr/>
          </p:nvSpPr>
          <p:spPr>
            <a:xfrm>
              <a:off x="8172400" y="4054546"/>
              <a:ext cx="84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>
                      <a:lumMod val="65000"/>
                    </a:schemeClr>
                  </a:solidFill>
                  <a:latin typeface="DJB Tweenybopper" pitchFamily="2" charset="0"/>
                </a:rPr>
                <a:t>admin</a:t>
              </a:r>
              <a:endParaRPr lang="pl-PL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1" name="Prostokąt zaokrąglony 80"/>
            <p:cNvSpPr/>
            <p:nvPr/>
          </p:nvSpPr>
          <p:spPr>
            <a:xfrm>
              <a:off x="9108504" y="3973246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82" name="Prostokąt zaokrąglony 81"/>
            <p:cNvSpPr/>
            <p:nvPr/>
          </p:nvSpPr>
          <p:spPr>
            <a:xfrm>
              <a:off x="10116616" y="398253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83" name="Prostokąt 82"/>
            <p:cNvSpPr/>
            <p:nvPr/>
          </p:nvSpPr>
          <p:spPr>
            <a:xfrm>
              <a:off x="10260632" y="4054546"/>
              <a:ext cx="6190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logs</a:t>
              </a:r>
              <a:endParaRPr lang="pl-PL" dirty="0"/>
            </a:p>
          </p:txBody>
        </p:sp>
        <p:sp>
          <p:nvSpPr>
            <p:cNvPr id="85" name="Prostokąt zaokrąglony 84"/>
            <p:cNvSpPr/>
            <p:nvPr/>
          </p:nvSpPr>
          <p:spPr>
            <a:xfrm>
              <a:off x="7092280" y="451133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86" name="Prostokąt 85"/>
            <p:cNvSpPr/>
            <p:nvPr/>
          </p:nvSpPr>
          <p:spPr>
            <a:xfrm>
              <a:off x="7164288" y="4583338"/>
              <a:ext cx="8098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start</a:t>
              </a:r>
              <a:endParaRPr lang="pl-PL" dirty="0"/>
            </a:p>
          </p:txBody>
        </p:sp>
        <p:sp>
          <p:nvSpPr>
            <p:cNvPr id="87" name="Prostokąt zaokrąglony 86"/>
            <p:cNvSpPr/>
            <p:nvPr/>
          </p:nvSpPr>
          <p:spPr>
            <a:xfrm>
              <a:off x="8100392" y="451133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88" name="Prostokąt 87"/>
            <p:cNvSpPr/>
            <p:nvPr/>
          </p:nvSpPr>
          <p:spPr>
            <a:xfrm>
              <a:off x="8172400" y="4583338"/>
              <a:ext cx="84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>
                      <a:lumMod val="65000"/>
                    </a:schemeClr>
                  </a:solidFill>
                  <a:latin typeface="DJB Tweenybopper" pitchFamily="2" charset="0"/>
                </a:rPr>
                <a:t>admin</a:t>
              </a:r>
              <a:endParaRPr lang="pl-PL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9" name="Prostokąt zaokrąglony 88"/>
            <p:cNvSpPr/>
            <p:nvPr/>
          </p:nvSpPr>
          <p:spPr>
            <a:xfrm>
              <a:off x="9108504" y="4477302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0" name="Prostokąt 89"/>
            <p:cNvSpPr/>
            <p:nvPr/>
          </p:nvSpPr>
          <p:spPr>
            <a:xfrm>
              <a:off x="9180512" y="4583338"/>
              <a:ext cx="8851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config</a:t>
              </a:r>
              <a:endParaRPr lang="pl-PL" dirty="0"/>
            </a:p>
          </p:txBody>
        </p:sp>
        <p:sp>
          <p:nvSpPr>
            <p:cNvPr id="91" name="Prostokąt zaokrąglony 90"/>
            <p:cNvSpPr/>
            <p:nvPr/>
          </p:nvSpPr>
          <p:spPr>
            <a:xfrm>
              <a:off x="10116616" y="4511330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2" name="Prostokąt 91"/>
            <p:cNvSpPr/>
            <p:nvPr/>
          </p:nvSpPr>
          <p:spPr>
            <a:xfrm>
              <a:off x="10260632" y="4583338"/>
              <a:ext cx="6190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logs</a:t>
              </a:r>
              <a:endParaRPr lang="pl-PL" dirty="0"/>
            </a:p>
          </p:txBody>
        </p:sp>
        <p:sp>
          <p:nvSpPr>
            <p:cNvPr id="93" name="Prostokąt zaokrąglony 92"/>
            <p:cNvSpPr/>
            <p:nvPr/>
          </p:nvSpPr>
          <p:spPr>
            <a:xfrm>
              <a:off x="7092280" y="502467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4" name="Prostokąt 93"/>
            <p:cNvSpPr/>
            <p:nvPr/>
          </p:nvSpPr>
          <p:spPr>
            <a:xfrm>
              <a:off x="7164288" y="5096686"/>
              <a:ext cx="8098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start</a:t>
              </a:r>
              <a:endParaRPr lang="pl-PL" dirty="0"/>
            </a:p>
          </p:txBody>
        </p:sp>
        <p:sp>
          <p:nvSpPr>
            <p:cNvPr id="95" name="Prostokąt zaokrąglony 94"/>
            <p:cNvSpPr/>
            <p:nvPr/>
          </p:nvSpPr>
          <p:spPr>
            <a:xfrm>
              <a:off x="8100392" y="502467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6" name="Prostokąt 95"/>
            <p:cNvSpPr/>
            <p:nvPr/>
          </p:nvSpPr>
          <p:spPr>
            <a:xfrm>
              <a:off x="8172400" y="5096686"/>
              <a:ext cx="849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>
                      <a:lumMod val="65000"/>
                    </a:schemeClr>
                  </a:solidFill>
                  <a:latin typeface="DJB Tweenybopper" pitchFamily="2" charset="0"/>
                </a:rPr>
                <a:t>admin</a:t>
              </a:r>
              <a:endParaRPr lang="pl-PL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97" name="Prostokąt zaokrąglony 96"/>
            <p:cNvSpPr/>
            <p:nvPr/>
          </p:nvSpPr>
          <p:spPr>
            <a:xfrm>
              <a:off x="9108504" y="502467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8" name="Prostokąt 97"/>
            <p:cNvSpPr/>
            <p:nvPr/>
          </p:nvSpPr>
          <p:spPr>
            <a:xfrm>
              <a:off x="9180512" y="5096686"/>
              <a:ext cx="8851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config</a:t>
              </a:r>
              <a:endParaRPr lang="pl-PL" dirty="0"/>
            </a:p>
          </p:txBody>
        </p:sp>
        <p:sp>
          <p:nvSpPr>
            <p:cNvPr id="99" name="Prostokąt zaokrąglony 98"/>
            <p:cNvSpPr/>
            <p:nvPr/>
          </p:nvSpPr>
          <p:spPr>
            <a:xfrm>
              <a:off x="10116616" y="5024678"/>
              <a:ext cx="936104" cy="432048"/>
            </a:xfrm>
            <a:prstGeom prst="round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00" name="Prostokąt 99"/>
            <p:cNvSpPr/>
            <p:nvPr/>
          </p:nvSpPr>
          <p:spPr>
            <a:xfrm>
              <a:off x="10260632" y="5096686"/>
              <a:ext cx="6190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logs</a:t>
              </a:r>
              <a:endParaRPr lang="pl-PL" dirty="0"/>
            </a:p>
          </p:txBody>
        </p:sp>
        <p:pic>
          <p:nvPicPr>
            <p:cNvPr id="57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55976" y="2245054"/>
              <a:ext cx="6984776" cy="4352298"/>
            </a:xfrm>
            <a:prstGeom prst="rect">
              <a:avLst/>
            </a:prstGeom>
            <a:noFill/>
          </p:spPr>
        </p:pic>
      </p:grpSp>
      <p:grpSp>
        <p:nvGrpSpPr>
          <p:cNvPr id="104" name="Grupa 103"/>
          <p:cNvGrpSpPr/>
          <p:nvPr/>
        </p:nvGrpSpPr>
        <p:grpSpPr>
          <a:xfrm>
            <a:off x="4572000" y="2864422"/>
            <a:ext cx="548127" cy="564578"/>
            <a:chOff x="7043350" y="719018"/>
            <a:chExt cx="548127" cy="564578"/>
          </a:xfrm>
        </p:grpSpPr>
        <p:sp>
          <p:nvSpPr>
            <p:cNvPr id="105" name="Prostokąt 104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06" name="Dowolny kształt 105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07" name="Dowolny kształt 106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6.31822E-6 C -0.04601 0.01319 -0.09184 0.02637 -0.18906 0.08396 C -0.28628 0.14154 -0.43455 0.24376 -0.58281 0.34621 " pathEditMode="relative" ptsTypes="aaA">
                                      <p:cBhvr>
                                        <p:cTn id="1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8281 0.34621 C -0.53888 0.26549 -0.49479 0.18548 -0.39375 0.105 C -0.2927 0.02451 -0.13454 -0.05597 0.02362 -0.13622 " pathEditMode="relative" ptsTypes="aaA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a 12"/>
          <p:cNvGrpSpPr/>
          <p:nvPr/>
        </p:nvGrpSpPr>
        <p:grpSpPr>
          <a:xfrm>
            <a:off x="513946" y="239601"/>
            <a:ext cx="8450542" cy="1325848"/>
            <a:chOff x="513946" y="239601"/>
            <a:chExt cx="8450542" cy="1325848"/>
          </a:xfrm>
        </p:grpSpPr>
        <p:sp>
          <p:nvSpPr>
            <p:cNvPr id="4" name="Prostokąt 3"/>
            <p:cNvSpPr/>
            <p:nvPr/>
          </p:nvSpPr>
          <p:spPr>
            <a:xfrm>
              <a:off x="1331640" y="548680"/>
              <a:ext cx="7632848" cy="5155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2000" dirty="0" smtClean="0">
                  <a:solidFill>
                    <a:schemeClr val="bg1"/>
                  </a:solidFill>
                  <a:latin typeface="DJB Tweenybopper" pitchFamily="2" charset="0"/>
                </a:rPr>
                <a:t>Krok 5: Skorzystanie z generatorów</a:t>
              </a:r>
              <a:endParaRPr lang="pl-PL" sz="20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" name="Picture 2" descr="C:\Users\Monika\Desktop\marcin\prezentacja 2\step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553194">
              <a:off x="513946" y="239601"/>
              <a:ext cx="538167" cy="1325848"/>
            </a:xfrm>
            <a:prstGeom prst="rect">
              <a:avLst/>
            </a:prstGeom>
            <a:noFill/>
          </p:spPr>
        </p:pic>
      </p:grpSp>
      <p:sp>
        <p:nvSpPr>
          <p:cNvPr id="6" name="Prostokąt 5"/>
          <p:cNvSpPr/>
          <p:nvPr/>
        </p:nvSpPr>
        <p:spPr>
          <a:xfrm>
            <a:off x="827584" y="1412776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celu skorzystania z generatorów należy uruchomić przeglądarkę internetową (w naszym przypadku jest to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Google Chrome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) i wpisać w pasek adresu: 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localhost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/generatory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. 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 smtClean="0"/>
          </a:p>
        </p:txBody>
      </p:sp>
      <p:grpSp>
        <p:nvGrpSpPr>
          <p:cNvPr id="14" name="Grupa 13"/>
          <p:cNvGrpSpPr/>
          <p:nvPr/>
        </p:nvGrpSpPr>
        <p:grpSpPr>
          <a:xfrm>
            <a:off x="3563888" y="3068960"/>
            <a:ext cx="2057400" cy="2673588"/>
            <a:chOff x="3563888" y="3068960"/>
            <a:chExt cx="2057400" cy="2673588"/>
          </a:xfrm>
        </p:grpSpPr>
        <p:sp>
          <p:nvSpPr>
            <p:cNvPr id="9" name="Prostokąt 8"/>
            <p:cNvSpPr/>
            <p:nvPr/>
          </p:nvSpPr>
          <p:spPr>
            <a:xfrm>
              <a:off x="3563888" y="5373216"/>
              <a:ext cx="18533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Google Chrome</a:t>
              </a:r>
              <a:endParaRPr lang="pl-PL" b="1" dirty="0"/>
            </a:p>
          </p:txBody>
        </p:sp>
        <p:pic>
          <p:nvPicPr>
            <p:cNvPr id="2050" name="Picture 2" descr="C:\Users\Monika\Desktop\marcin\prezentacja 2\chrom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63888" y="3068960"/>
              <a:ext cx="2057400" cy="2082800"/>
            </a:xfrm>
            <a:prstGeom prst="rect">
              <a:avLst/>
            </a:prstGeom>
            <a:noFill/>
          </p:spPr>
        </p:pic>
      </p:grpSp>
      <p:grpSp>
        <p:nvGrpSpPr>
          <p:cNvPr id="12" name="Grupa 11"/>
          <p:cNvGrpSpPr/>
          <p:nvPr/>
        </p:nvGrpSpPr>
        <p:grpSpPr>
          <a:xfrm>
            <a:off x="1547664" y="2780928"/>
            <a:ext cx="6120680" cy="3813869"/>
            <a:chOff x="7020272" y="2780928"/>
            <a:chExt cx="6984776" cy="4352298"/>
          </a:xfrm>
        </p:grpSpPr>
        <p:pic>
          <p:nvPicPr>
            <p:cNvPr id="11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20272" y="2780928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28" name="Prostokąt 27"/>
            <p:cNvSpPr/>
            <p:nvPr/>
          </p:nvSpPr>
          <p:spPr>
            <a:xfrm>
              <a:off x="7380312" y="3460818"/>
              <a:ext cx="6480720" cy="432048"/>
            </a:xfrm>
            <a:prstGeom prst="rect">
              <a:avLst/>
            </a:prstGeom>
            <a:noFill/>
            <a:ln w="349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29" name="Prostokąt 28"/>
          <p:cNvSpPr/>
          <p:nvPr/>
        </p:nvSpPr>
        <p:spPr>
          <a:xfrm>
            <a:off x="1907704" y="3429000"/>
            <a:ext cx="27174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localhost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/generatory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/</a:t>
            </a:r>
            <a:endParaRPr lang="pl-PL" dirty="0"/>
          </a:p>
        </p:txBody>
      </p:sp>
      <p:sp>
        <p:nvSpPr>
          <p:cNvPr id="31" name="Prostokąt 30"/>
          <p:cNvSpPr/>
          <p:nvPr/>
        </p:nvSpPr>
        <p:spPr>
          <a:xfrm>
            <a:off x="539552" y="4437112"/>
            <a:ext cx="8280920" cy="1304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Jeżeli wszystkie powyższe kroki zostały wykonane poprawnie, powinna ukazać się strona z generatorami pomocy multimedialnych.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10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515863">
            <a:off x="9880069" y="870419"/>
            <a:ext cx="310219" cy="465329"/>
          </a:xfrm>
          <a:prstGeom prst="rect">
            <a:avLst/>
          </a:prstGeom>
          <a:noFill/>
        </p:spPr>
      </p:pic>
      <p:grpSp>
        <p:nvGrpSpPr>
          <p:cNvPr id="15" name="Grupa 14"/>
          <p:cNvGrpSpPr/>
          <p:nvPr/>
        </p:nvGrpSpPr>
        <p:grpSpPr>
          <a:xfrm>
            <a:off x="5364088" y="2852936"/>
            <a:ext cx="548127" cy="564578"/>
            <a:chOff x="7043350" y="719018"/>
            <a:chExt cx="548127" cy="564578"/>
          </a:xfrm>
        </p:grpSpPr>
        <p:sp>
          <p:nvSpPr>
            <p:cNvPr id="16" name="Prostokąt 15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7" name="Dowolny kształt 16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8" name="Dowolny kształt 17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57 -0.02822 C -0.06667 -0.03353 -0.11059 -0.03862 -0.19584 0.02428 C -0.28108 0.08719 -0.40782 0.21832 -0.53438 0.34944 " pathEditMode="relative" ptsTypes="a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438 0.34944 C -0.45243 0.25046 -0.37032 0.15194 -0.28247 0.08719 C -0.19462 0.02243 -0.05139 -0.02105 -0.00677 -0.03862 " pathEditMode="relative" ptsTypes="a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5.3839E-6 C 0.00121 0.0141 0.0026 0.02822 -0.03942 0.09458 C -0.08143 0.16096 -0.12206 0.34805 -0.25209 0.3987 C -0.38213 0.44935 -0.6007 0.42391 -0.8191 0.3987 " pathEditMode="relative" ptsTypes="aaaA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1911 0.3987 C -0.69914 0.42761 -0.579 0.45652 -0.44115 0.47225 C -0.30331 0.48797 -0.14775 0.49052 0.0078 0.49306 " pathEditMode="relative" ptsTypes="aaA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5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9" grpId="0"/>
      <p:bldP spid="29" grpId="1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051720" y="620688"/>
            <a:ext cx="511256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4000" dirty="0" smtClean="0">
                <a:solidFill>
                  <a:schemeClr val="bg1"/>
                </a:solidFill>
                <a:latin typeface="DJB Tweenybopper" pitchFamily="2" charset="0"/>
              </a:rPr>
              <a:t>Generator puzzle</a:t>
            </a:r>
            <a:endParaRPr lang="pl-PL" sz="40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10" name="Grupa 9"/>
          <p:cNvGrpSpPr/>
          <p:nvPr/>
        </p:nvGrpSpPr>
        <p:grpSpPr>
          <a:xfrm>
            <a:off x="2694856" y="2132856"/>
            <a:ext cx="2376264" cy="2405236"/>
            <a:chOff x="2694856" y="2132856"/>
            <a:chExt cx="2376264" cy="2405236"/>
          </a:xfrm>
        </p:grpSpPr>
        <p:pic>
          <p:nvPicPr>
            <p:cNvPr id="3074" name="Picture 2" descr="C:\Users\Monika\Desktop\marcin\prezentacja 2\gear_puzzle4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694856" y="2636912"/>
              <a:ext cx="1193800" cy="1549400"/>
            </a:xfrm>
            <a:prstGeom prst="rect">
              <a:avLst/>
            </a:prstGeom>
            <a:noFill/>
          </p:spPr>
        </p:pic>
        <p:pic>
          <p:nvPicPr>
            <p:cNvPr id="3075" name="Picture 3" descr="C:\Users\Monika\Desktop\marcin\prezentacja 2\gear_puzzle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26904" y="2132856"/>
              <a:ext cx="1562100" cy="1295400"/>
            </a:xfrm>
            <a:prstGeom prst="rect">
              <a:avLst/>
            </a:prstGeom>
            <a:noFill/>
          </p:spPr>
        </p:pic>
        <p:pic>
          <p:nvPicPr>
            <p:cNvPr id="3076" name="Picture 4" descr="C:\Users\Monika\Desktop\marcin\prezentacja 2\gear_puzzle2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51920" y="2564904"/>
              <a:ext cx="1219200" cy="1562100"/>
            </a:xfrm>
            <a:prstGeom prst="rect">
              <a:avLst/>
            </a:prstGeom>
            <a:noFill/>
          </p:spPr>
        </p:pic>
        <p:pic>
          <p:nvPicPr>
            <p:cNvPr id="3078" name="Picture 6" descr="C:\Users\Monika\Desktop\marcin\prezentacja 2\gear_puzzle3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054896" y="3356992"/>
              <a:ext cx="1549400" cy="1181100"/>
            </a:xfrm>
            <a:prstGeom prst="rect">
              <a:avLst/>
            </a:prstGeom>
            <a:noFill/>
          </p:spPr>
        </p:pic>
      </p:grpSp>
      <p:pic>
        <p:nvPicPr>
          <p:cNvPr id="18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2996952"/>
            <a:ext cx="1872208" cy="1940823"/>
          </a:xfrm>
          <a:prstGeom prst="rect">
            <a:avLst/>
          </a:prstGeom>
          <a:noFill/>
        </p:spPr>
      </p:pic>
      <p:pic>
        <p:nvPicPr>
          <p:cNvPr id="19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3102" y="3645024"/>
            <a:ext cx="1548738" cy="1587947"/>
          </a:xfrm>
          <a:prstGeom prst="rect">
            <a:avLst/>
          </a:prstGeom>
          <a:noFill/>
        </p:spPr>
      </p:pic>
      <p:pic>
        <p:nvPicPr>
          <p:cNvPr id="20" name="Picture 2" descr="C:\Users\Monika\Desktop\marcin\prezentacja 2\gear3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1988840"/>
            <a:ext cx="1538935" cy="15879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827584" y="404664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wygenerować lekcję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Puzzle</a:t>
            </a:r>
            <a:r>
              <a:rPr lang="pl-PL" i="1" dirty="0" smtClean="0">
                <a:solidFill>
                  <a:schemeClr val="bg1"/>
                </a:solidFill>
                <a:latin typeface="DJB Tweenybopper" pitchFamily="2" charset="0"/>
              </a:rPr>
              <a:t>,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uzupełnić następujące pola: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11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4369" y="1052736"/>
            <a:ext cx="1548738" cy="1587947"/>
          </a:xfrm>
          <a:prstGeom prst="rect">
            <a:avLst/>
          </a:prstGeom>
          <a:noFill/>
        </p:spPr>
      </p:pic>
      <p:pic>
        <p:nvPicPr>
          <p:cNvPr id="12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16" name="Grupa 15"/>
          <p:cNvGrpSpPr/>
          <p:nvPr/>
        </p:nvGrpSpPr>
        <p:grpSpPr>
          <a:xfrm>
            <a:off x="1115616" y="1380958"/>
            <a:ext cx="6984776" cy="4352298"/>
            <a:chOff x="1115616" y="1380958"/>
            <a:chExt cx="6984776" cy="4352298"/>
          </a:xfrm>
        </p:grpSpPr>
        <p:pic>
          <p:nvPicPr>
            <p:cNvPr id="14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15616" y="1380958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15" name="Prostokąt 14"/>
            <p:cNvSpPr/>
            <p:nvPr/>
          </p:nvSpPr>
          <p:spPr>
            <a:xfrm>
              <a:off x="1835696" y="2965134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7" name="Prostokąt 16"/>
            <p:cNvSpPr/>
            <p:nvPr/>
          </p:nvSpPr>
          <p:spPr>
            <a:xfrm>
              <a:off x="1907704" y="3037142"/>
              <a:ext cx="13933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Nazwa gry</a:t>
              </a: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1907704" y="3685214"/>
              <a:ext cx="38619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Czas na wykonanie (opcjonalne)</a:t>
              </a:r>
            </a:p>
          </p:txBody>
        </p:sp>
        <p:sp>
          <p:nvSpPr>
            <p:cNvPr id="22" name="Prostokąt 21"/>
            <p:cNvSpPr/>
            <p:nvPr/>
          </p:nvSpPr>
          <p:spPr>
            <a:xfrm>
              <a:off x="1835696" y="3613206"/>
              <a:ext cx="4464496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1907704" y="4333286"/>
              <a:ext cx="202010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Wybierz rozmiar</a:t>
              </a:r>
            </a:p>
          </p:txBody>
        </p:sp>
        <p:sp>
          <p:nvSpPr>
            <p:cNvPr id="24" name="Prostokąt 23"/>
            <p:cNvSpPr/>
            <p:nvPr/>
          </p:nvSpPr>
          <p:spPr>
            <a:xfrm>
              <a:off x="1835696" y="4261278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5" name="Trójkąt równoramienny 24"/>
            <p:cNvSpPr/>
            <p:nvPr/>
          </p:nvSpPr>
          <p:spPr>
            <a:xfrm rot="10800000">
              <a:off x="4854271" y="4483063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6" name="Prostokąt 25"/>
            <p:cNvSpPr/>
            <p:nvPr/>
          </p:nvSpPr>
          <p:spPr>
            <a:xfrm>
              <a:off x="1913773" y="5044074"/>
              <a:ext cx="27302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Wybierz plik graficzny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1835696" y="4909350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8" name="Prostokąt 27"/>
            <p:cNvSpPr/>
            <p:nvPr/>
          </p:nvSpPr>
          <p:spPr>
            <a:xfrm>
              <a:off x="1547664" y="2245054"/>
              <a:ext cx="23762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Generator puzzli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rostokąt 28"/>
          <p:cNvSpPr/>
          <p:nvPr/>
        </p:nvSpPr>
        <p:spPr>
          <a:xfrm>
            <a:off x="755576" y="5805264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Dostępne są dwa rodzaje kształtów puzzli: kwadratowe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i standardowe z tzw. „języczkami”.</a:t>
            </a:r>
          </a:p>
        </p:txBody>
      </p:sp>
      <p:sp>
        <p:nvSpPr>
          <p:cNvPr id="10" name="Prostokąt 9"/>
          <p:cNvSpPr/>
          <p:nvPr/>
        </p:nvSpPr>
        <p:spPr>
          <a:xfrm>
            <a:off x="827584" y="260648"/>
            <a:ext cx="7632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Pole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Wybierz rozmiar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daje możliwość określenia ilości puzzli,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z których składa się układanka:</a:t>
            </a:r>
          </a:p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/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11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4369" y="1052736"/>
            <a:ext cx="1548738" cy="1587947"/>
          </a:xfrm>
          <a:prstGeom prst="rect">
            <a:avLst/>
          </a:prstGeom>
          <a:noFill/>
        </p:spPr>
      </p:pic>
      <p:pic>
        <p:nvPicPr>
          <p:cNvPr id="12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31" name="Grupa 30"/>
          <p:cNvGrpSpPr/>
          <p:nvPr/>
        </p:nvGrpSpPr>
        <p:grpSpPr>
          <a:xfrm>
            <a:off x="1043608" y="1196752"/>
            <a:ext cx="6984776" cy="4352298"/>
            <a:chOff x="1043608" y="1196752"/>
            <a:chExt cx="6984776" cy="4352298"/>
          </a:xfrm>
        </p:grpSpPr>
        <p:pic>
          <p:nvPicPr>
            <p:cNvPr id="14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8" y="1196752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15" name="Prostokąt 14"/>
            <p:cNvSpPr/>
            <p:nvPr/>
          </p:nvSpPr>
          <p:spPr>
            <a:xfrm>
              <a:off x="1763688" y="2780928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7" name="Prostokąt 16"/>
            <p:cNvSpPr/>
            <p:nvPr/>
          </p:nvSpPr>
          <p:spPr>
            <a:xfrm>
              <a:off x="1835696" y="2852936"/>
              <a:ext cx="13933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Nazwa gry</a:t>
              </a: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1835696" y="3501008"/>
              <a:ext cx="38619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Czas na wykonanie (opcjonalne)</a:t>
              </a:r>
            </a:p>
          </p:txBody>
        </p:sp>
        <p:sp>
          <p:nvSpPr>
            <p:cNvPr id="22" name="Prostokąt 21"/>
            <p:cNvSpPr/>
            <p:nvPr/>
          </p:nvSpPr>
          <p:spPr>
            <a:xfrm>
              <a:off x="1763688" y="3429000"/>
              <a:ext cx="4464496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1835696" y="4149080"/>
              <a:ext cx="202010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Wybierz rozmiar</a:t>
              </a:r>
            </a:p>
          </p:txBody>
        </p:sp>
        <p:sp>
          <p:nvSpPr>
            <p:cNvPr id="24" name="Prostokąt 23"/>
            <p:cNvSpPr/>
            <p:nvPr/>
          </p:nvSpPr>
          <p:spPr>
            <a:xfrm>
              <a:off x="1763688" y="4077072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5" name="Trójkąt równoramienny 24"/>
            <p:cNvSpPr/>
            <p:nvPr/>
          </p:nvSpPr>
          <p:spPr>
            <a:xfrm rot="10800000">
              <a:off x="4782263" y="4298857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6" name="Prostokąt 25"/>
            <p:cNvSpPr/>
            <p:nvPr/>
          </p:nvSpPr>
          <p:spPr>
            <a:xfrm>
              <a:off x="1841765" y="4859868"/>
              <a:ext cx="27302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Wybierz plik graficzny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1763688" y="4725144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8" name="Prostokąt 27"/>
            <p:cNvSpPr/>
            <p:nvPr/>
          </p:nvSpPr>
          <p:spPr>
            <a:xfrm>
              <a:off x="1475656" y="2060848"/>
              <a:ext cx="23762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Generator puzzli</a:t>
              </a:r>
            </a:p>
          </p:txBody>
        </p:sp>
      </p:grpSp>
      <p:pic>
        <p:nvPicPr>
          <p:cNvPr id="16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515863">
            <a:off x="9520029" y="2742628"/>
            <a:ext cx="310219" cy="465329"/>
          </a:xfrm>
          <a:prstGeom prst="rect">
            <a:avLst/>
          </a:prstGeom>
          <a:noFill/>
        </p:spPr>
      </p:pic>
      <p:grpSp>
        <p:nvGrpSpPr>
          <p:cNvPr id="30" name="Grupa 29"/>
          <p:cNvGrpSpPr/>
          <p:nvPr/>
        </p:nvGrpSpPr>
        <p:grpSpPr>
          <a:xfrm>
            <a:off x="1763688" y="4581128"/>
            <a:ext cx="3888432" cy="2160240"/>
            <a:chOff x="1763688" y="4581128"/>
            <a:chExt cx="3888432" cy="2160240"/>
          </a:xfrm>
        </p:grpSpPr>
        <p:sp>
          <p:nvSpPr>
            <p:cNvPr id="19" name="Prostokąt 18"/>
            <p:cNvSpPr/>
            <p:nvPr/>
          </p:nvSpPr>
          <p:spPr>
            <a:xfrm>
              <a:off x="1763688" y="4581128"/>
              <a:ext cx="3816424" cy="2160240"/>
            </a:xfrm>
            <a:prstGeom prst="rect">
              <a:avLst/>
            </a:prstGeom>
            <a:solidFill>
              <a:srgbClr val="214227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1835696" y="4621887"/>
              <a:ext cx="3816424" cy="13327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3x3 (9 puzzli)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4x4 (16 puzzli)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5x5 (25 puzzli)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3x3 (9 puzzli kwadratowych)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4x4 (16 puzzli kwadratowych)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5x5 (25 puzzli kwadratowych)</a:t>
              </a:r>
            </a:p>
            <a:p>
              <a:pPr algn="just">
                <a:lnSpc>
                  <a:spcPct val="150000"/>
                </a:lnSpc>
              </a:pP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32" name="Grupa 31"/>
          <p:cNvGrpSpPr/>
          <p:nvPr/>
        </p:nvGrpSpPr>
        <p:grpSpPr>
          <a:xfrm rot="1628718">
            <a:off x="5030647" y="3954996"/>
            <a:ext cx="548127" cy="564578"/>
            <a:chOff x="7043350" y="719018"/>
            <a:chExt cx="548127" cy="564578"/>
          </a:xfrm>
        </p:grpSpPr>
        <p:sp>
          <p:nvSpPr>
            <p:cNvPr id="33" name="Prostokąt 32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4" name="Dowolny kształt 33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5" name="Dowolny kształt 34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41443E-6 C -0.08542 -0.02267 -0.17067 -0.04533 -0.2599 -0.01041 C -0.34914 0.02451 -0.44237 0.11702 -0.5356 0.20976 " pathEditMode="relative" ptsTypes="a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559 0.20975 C -0.47066 0.13621 -0.40573 0.0629 -0.31511 0.04185 C -0.22448 0.02081 -0.10833 0.05226 0.00781 0.08394 " pathEditMode="relative" ptsTypes="aaA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827584" y="260649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Generator pozwala wgrać zdjęcie o następujących parametrach:</a:t>
            </a:r>
          </a:p>
        </p:txBody>
      </p:sp>
      <p:pic>
        <p:nvPicPr>
          <p:cNvPr id="11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1052736"/>
            <a:ext cx="1548738" cy="1587947"/>
          </a:xfrm>
          <a:prstGeom prst="rect">
            <a:avLst/>
          </a:prstGeom>
          <a:noFill/>
        </p:spPr>
      </p:pic>
      <p:pic>
        <p:nvPicPr>
          <p:cNvPr id="12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pic>
        <p:nvPicPr>
          <p:cNvPr id="4098" name="Picture 2" descr="C:\Users\Monika\Desktop\marcin\prezentacja 2\pictur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068960"/>
            <a:ext cx="1790700" cy="1066800"/>
          </a:xfrm>
          <a:prstGeom prst="rect">
            <a:avLst/>
          </a:prstGeom>
          <a:noFill/>
        </p:spPr>
      </p:pic>
      <p:sp>
        <p:nvSpPr>
          <p:cNvPr id="30" name="Dowolny kształt 29"/>
          <p:cNvSpPr/>
          <p:nvPr/>
        </p:nvSpPr>
        <p:spPr>
          <a:xfrm>
            <a:off x="5148064" y="871471"/>
            <a:ext cx="3255401" cy="2467357"/>
          </a:xfrm>
          <a:custGeom>
            <a:avLst/>
            <a:gdLst>
              <a:gd name="connsiteX0" fmla="*/ 0 w 2775397"/>
              <a:gd name="connsiteY0" fmla="*/ 2103549 h 2103549"/>
              <a:gd name="connsiteX1" fmla="*/ 1712890 w 2775397"/>
              <a:gd name="connsiteY1" fmla="*/ 1897487 h 2103549"/>
              <a:gd name="connsiteX2" fmla="*/ 2717442 w 2775397"/>
              <a:gd name="connsiteY2" fmla="*/ 1214906 h 2103549"/>
              <a:gd name="connsiteX3" fmla="*/ 2060619 w 2775397"/>
              <a:gd name="connsiteY3" fmla="*/ 145960 h 2103549"/>
              <a:gd name="connsiteX4" fmla="*/ 334850 w 2775397"/>
              <a:gd name="connsiteY4" fmla="*/ 339143 h 2103549"/>
              <a:gd name="connsiteX5" fmla="*/ 283335 w 2775397"/>
              <a:gd name="connsiteY5" fmla="*/ 1420968 h 2103549"/>
              <a:gd name="connsiteX6" fmla="*/ 682580 w 2775397"/>
              <a:gd name="connsiteY6" fmla="*/ 1858850 h 2103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75397" h="2103549">
                <a:moveTo>
                  <a:pt x="0" y="2103549"/>
                </a:moveTo>
                <a:cubicBezTo>
                  <a:pt x="629991" y="2074571"/>
                  <a:pt x="1259983" y="2045594"/>
                  <a:pt x="1712890" y="1897487"/>
                </a:cubicBezTo>
                <a:cubicBezTo>
                  <a:pt x="2165797" y="1749380"/>
                  <a:pt x="2659487" y="1506827"/>
                  <a:pt x="2717442" y="1214906"/>
                </a:cubicBezTo>
                <a:cubicBezTo>
                  <a:pt x="2775397" y="922985"/>
                  <a:pt x="2457718" y="291921"/>
                  <a:pt x="2060619" y="145960"/>
                </a:cubicBezTo>
                <a:cubicBezTo>
                  <a:pt x="1663520" y="0"/>
                  <a:pt x="631064" y="126642"/>
                  <a:pt x="334850" y="339143"/>
                </a:cubicBezTo>
                <a:cubicBezTo>
                  <a:pt x="38636" y="551644"/>
                  <a:pt x="225380" y="1167683"/>
                  <a:pt x="283335" y="1420968"/>
                </a:cubicBezTo>
                <a:cubicBezTo>
                  <a:pt x="341290" y="1674253"/>
                  <a:pt x="553791" y="1792309"/>
                  <a:pt x="682580" y="1858850"/>
                </a:cubicBezTo>
              </a:path>
            </a:pathLst>
          </a:custGeom>
          <a:ln w="349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5580112" y="1844824"/>
            <a:ext cx="25106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sz="2000" dirty="0" err="1" smtClean="0">
                <a:solidFill>
                  <a:schemeClr val="bg1"/>
                </a:solidFill>
                <a:latin typeface="DJB Tweenybopper" pitchFamily="2" charset="0"/>
              </a:rPr>
              <a:t>*.jpg</a:t>
            </a: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, *.</a:t>
            </a:r>
            <a:r>
              <a:rPr lang="pl-PL" sz="2000" dirty="0" err="1" smtClean="0">
                <a:solidFill>
                  <a:schemeClr val="bg1"/>
                </a:solidFill>
                <a:latin typeface="DJB Tweenybopper" pitchFamily="2" charset="0"/>
              </a:rPr>
              <a:t>jpeg</a:t>
            </a: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, *.</a:t>
            </a:r>
            <a:r>
              <a:rPr lang="pl-PL" sz="2000" dirty="0" err="1" smtClean="0">
                <a:solidFill>
                  <a:schemeClr val="bg1"/>
                </a:solidFill>
                <a:latin typeface="DJB Tweenybopper" pitchFamily="2" charset="0"/>
              </a:rPr>
              <a:t>png</a:t>
            </a:r>
            <a:endParaRPr lang="pl-PL" sz="2000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32" name="Prostokąt 31"/>
          <p:cNvSpPr/>
          <p:nvPr/>
        </p:nvSpPr>
        <p:spPr>
          <a:xfrm>
            <a:off x="2123728" y="5229200"/>
            <a:ext cx="44294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rozmiar minimalny: 468 x 468px</a:t>
            </a:r>
          </a:p>
        </p:txBody>
      </p:sp>
      <p:sp>
        <p:nvSpPr>
          <p:cNvPr id="33" name="Prostokąt 32"/>
          <p:cNvSpPr/>
          <p:nvPr/>
        </p:nvSpPr>
        <p:spPr>
          <a:xfrm>
            <a:off x="1187624" y="1628800"/>
            <a:ext cx="33249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maksymalny rozmiar </a:t>
            </a:r>
          </a:p>
          <a:p>
            <a:pPr lvl="0" algn="ctr"/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pojedynczego pliku: 2 MB</a:t>
            </a:r>
          </a:p>
        </p:txBody>
      </p:sp>
      <p:sp>
        <p:nvSpPr>
          <p:cNvPr id="34" name="Dowolny kształt 33"/>
          <p:cNvSpPr/>
          <p:nvPr/>
        </p:nvSpPr>
        <p:spPr>
          <a:xfrm>
            <a:off x="850006" y="929425"/>
            <a:ext cx="3902299" cy="1968321"/>
          </a:xfrm>
          <a:custGeom>
            <a:avLst/>
            <a:gdLst>
              <a:gd name="connsiteX0" fmla="*/ 2498501 w 3902299"/>
              <a:gd name="connsiteY0" fmla="*/ 1968321 h 1968321"/>
              <a:gd name="connsiteX1" fmla="*/ 2331076 w 3902299"/>
              <a:gd name="connsiteY1" fmla="*/ 1891048 h 1968321"/>
              <a:gd name="connsiteX2" fmla="*/ 978794 w 3902299"/>
              <a:gd name="connsiteY2" fmla="*/ 1607713 h 1968321"/>
              <a:gd name="connsiteX3" fmla="*/ 103031 w 3902299"/>
              <a:gd name="connsiteY3" fmla="*/ 1350136 h 1968321"/>
              <a:gd name="connsiteX4" fmla="*/ 360608 w 3902299"/>
              <a:gd name="connsiteY4" fmla="*/ 229674 h 1968321"/>
              <a:gd name="connsiteX5" fmla="*/ 2150771 w 3902299"/>
              <a:gd name="connsiteY5" fmla="*/ 62248 h 1968321"/>
              <a:gd name="connsiteX6" fmla="*/ 3657600 w 3902299"/>
              <a:gd name="connsiteY6" fmla="*/ 603161 h 1968321"/>
              <a:gd name="connsiteX7" fmla="*/ 3618963 w 3902299"/>
              <a:gd name="connsiteY7" fmla="*/ 1491803 h 1968321"/>
              <a:gd name="connsiteX8" fmla="*/ 2987898 w 3902299"/>
              <a:gd name="connsiteY8" fmla="*/ 1788017 h 1968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2299" h="1968321">
                <a:moveTo>
                  <a:pt x="2498501" y="1968321"/>
                </a:moveTo>
                <a:cubicBezTo>
                  <a:pt x="2541430" y="1959735"/>
                  <a:pt x="2584360" y="1951149"/>
                  <a:pt x="2331076" y="1891048"/>
                </a:cubicBezTo>
                <a:cubicBezTo>
                  <a:pt x="2077792" y="1830947"/>
                  <a:pt x="1350135" y="1697865"/>
                  <a:pt x="978794" y="1607713"/>
                </a:cubicBezTo>
                <a:cubicBezTo>
                  <a:pt x="607453" y="1517561"/>
                  <a:pt x="206062" y="1579809"/>
                  <a:pt x="103031" y="1350136"/>
                </a:cubicBezTo>
                <a:cubicBezTo>
                  <a:pt x="0" y="1120463"/>
                  <a:pt x="19318" y="444322"/>
                  <a:pt x="360608" y="229674"/>
                </a:cubicBezTo>
                <a:cubicBezTo>
                  <a:pt x="701898" y="15026"/>
                  <a:pt x="1601272" y="0"/>
                  <a:pt x="2150771" y="62248"/>
                </a:cubicBezTo>
                <a:cubicBezTo>
                  <a:pt x="2700270" y="124496"/>
                  <a:pt x="3412901" y="364902"/>
                  <a:pt x="3657600" y="603161"/>
                </a:cubicBezTo>
                <a:cubicBezTo>
                  <a:pt x="3902299" y="841420"/>
                  <a:pt x="3730580" y="1294327"/>
                  <a:pt x="3618963" y="1491803"/>
                </a:cubicBezTo>
                <a:cubicBezTo>
                  <a:pt x="3507346" y="1689279"/>
                  <a:pt x="3097368" y="1745087"/>
                  <a:pt x="2987898" y="1788017"/>
                </a:cubicBezTo>
              </a:path>
            </a:pathLst>
          </a:cu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Dowolny kształt 34"/>
          <p:cNvSpPr/>
          <p:nvPr/>
        </p:nvSpPr>
        <p:spPr>
          <a:xfrm>
            <a:off x="1601273" y="4378817"/>
            <a:ext cx="5550795" cy="1781578"/>
          </a:xfrm>
          <a:custGeom>
            <a:avLst/>
            <a:gdLst>
              <a:gd name="connsiteX0" fmla="*/ 2481330 w 5550795"/>
              <a:gd name="connsiteY0" fmla="*/ 0 h 1781578"/>
              <a:gd name="connsiteX1" fmla="*/ 2455572 w 5550795"/>
              <a:gd name="connsiteY1" fmla="*/ 103031 h 1781578"/>
              <a:gd name="connsiteX2" fmla="*/ 459347 w 5550795"/>
              <a:gd name="connsiteY2" fmla="*/ 618186 h 1781578"/>
              <a:gd name="connsiteX3" fmla="*/ 214648 w 5550795"/>
              <a:gd name="connsiteY3" fmla="*/ 1481070 h 1781578"/>
              <a:gd name="connsiteX4" fmla="*/ 1747234 w 5550795"/>
              <a:gd name="connsiteY4" fmla="*/ 1764406 h 1781578"/>
              <a:gd name="connsiteX5" fmla="*/ 4541950 w 5550795"/>
              <a:gd name="connsiteY5" fmla="*/ 1584101 h 1781578"/>
              <a:gd name="connsiteX6" fmla="*/ 5456350 w 5550795"/>
              <a:gd name="connsiteY6" fmla="*/ 785611 h 1781578"/>
              <a:gd name="connsiteX7" fmla="*/ 3975279 w 5550795"/>
              <a:gd name="connsiteY7" fmla="*/ 270456 h 1781578"/>
              <a:gd name="connsiteX8" fmla="*/ 2545724 w 5550795"/>
              <a:gd name="connsiteY8" fmla="*/ 502276 h 1781578"/>
              <a:gd name="connsiteX9" fmla="*/ 2339662 w 5550795"/>
              <a:gd name="connsiteY9" fmla="*/ 553791 h 1781578"/>
              <a:gd name="connsiteX0" fmla="*/ 2481330 w 5550795"/>
              <a:gd name="connsiteY0" fmla="*/ 0 h 1781578"/>
              <a:gd name="connsiteX1" fmla="*/ 2455572 w 5550795"/>
              <a:gd name="connsiteY1" fmla="*/ 103031 h 1781578"/>
              <a:gd name="connsiteX2" fmla="*/ 459347 w 5550795"/>
              <a:gd name="connsiteY2" fmla="*/ 618186 h 1781578"/>
              <a:gd name="connsiteX3" fmla="*/ 214648 w 5550795"/>
              <a:gd name="connsiteY3" fmla="*/ 1481070 h 1781578"/>
              <a:gd name="connsiteX4" fmla="*/ 1747234 w 5550795"/>
              <a:gd name="connsiteY4" fmla="*/ 1764406 h 1781578"/>
              <a:gd name="connsiteX5" fmla="*/ 4541950 w 5550795"/>
              <a:gd name="connsiteY5" fmla="*/ 1584101 h 1781578"/>
              <a:gd name="connsiteX6" fmla="*/ 5456350 w 5550795"/>
              <a:gd name="connsiteY6" fmla="*/ 785611 h 1781578"/>
              <a:gd name="connsiteX7" fmla="*/ 3975279 w 5550795"/>
              <a:gd name="connsiteY7" fmla="*/ 270456 h 1781578"/>
              <a:gd name="connsiteX8" fmla="*/ 2545724 w 5550795"/>
              <a:gd name="connsiteY8" fmla="*/ 502276 h 1781578"/>
              <a:gd name="connsiteX9" fmla="*/ 2339662 w 5550795"/>
              <a:gd name="connsiteY9" fmla="*/ 553791 h 17815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550795" h="1781578">
                <a:moveTo>
                  <a:pt x="2481330" y="0"/>
                </a:moveTo>
                <a:cubicBezTo>
                  <a:pt x="2636949" y="0"/>
                  <a:pt x="2429044" y="194017"/>
                  <a:pt x="2455572" y="103031"/>
                </a:cubicBezTo>
                <a:cubicBezTo>
                  <a:pt x="2118575" y="206062"/>
                  <a:pt x="832834" y="388513"/>
                  <a:pt x="459347" y="618186"/>
                </a:cubicBezTo>
                <a:cubicBezTo>
                  <a:pt x="85860" y="847859"/>
                  <a:pt x="0" y="1290033"/>
                  <a:pt x="214648" y="1481070"/>
                </a:cubicBezTo>
                <a:cubicBezTo>
                  <a:pt x="429296" y="1672107"/>
                  <a:pt x="1026017" y="1747234"/>
                  <a:pt x="1747234" y="1764406"/>
                </a:cubicBezTo>
                <a:cubicBezTo>
                  <a:pt x="2468451" y="1781578"/>
                  <a:pt x="3923764" y="1747233"/>
                  <a:pt x="4541950" y="1584101"/>
                </a:cubicBezTo>
                <a:cubicBezTo>
                  <a:pt x="5160136" y="1420969"/>
                  <a:pt x="5550795" y="1004552"/>
                  <a:pt x="5456350" y="785611"/>
                </a:cubicBezTo>
                <a:cubicBezTo>
                  <a:pt x="5361905" y="566670"/>
                  <a:pt x="4460383" y="317678"/>
                  <a:pt x="3975279" y="270456"/>
                </a:cubicBezTo>
                <a:cubicBezTo>
                  <a:pt x="3490175" y="223234"/>
                  <a:pt x="2818327" y="455054"/>
                  <a:pt x="2545724" y="502276"/>
                </a:cubicBezTo>
                <a:cubicBezTo>
                  <a:pt x="2273121" y="549499"/>
                  <a:pt x="2361127" y="545205"/>
                  <a:pt x="2339662" y="553791"/>
                </a:cubicBezTo>
              </a:path>
            </a:pathLst>
          </a:cu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0" grpId="0" animBg="1"/>
      <p:bldP spid="31" grpId="0"/>
      <p:bldP spid="32" grpId="0"/>
      <p:bldP spid="33" grpId="0"/>
      <p:bldP spid="34" grpId="0" animBg="1"/>
      <p:bldP spid="3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827584" y="260649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Istnieje również możliwość wygenerowania puzzli z jednego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z sześciu gotowych obrazków. </a:t>
            </a:r>
          </a:p>
        </p:txBody>
      </p:sp>
      <p:pic>
        <p:nvPicPr>
          <p:cNvPr id="11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5170" y="1052736"/>
            <a:ext cx="1548738" cy="1587947"/>
          </a:xfrm>
          <a:prstGeom prst="rect">
            <a:avLst/>
          </a:prstGeom>
          <a:noFill/>
        </p:spPr>
      </p:pic>
      <p:pic>
        <p:nvPicPr>
          <p:cNvPr id="12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21" name="Grupa 20"/>
          <p:cNvGrpSpPr/>
          <p:nvPr/>
        </p:nvGrpSpPr>
        <p:grpSpPr>
          <a:xfrm>
            <a:off x="1475656" y="4005064"/>
            <a:ext cx="2123654" cy="1619598"/>
            <a:chOff x="1475656" y="4005064"/>
            <a:chExt cx="2123654" cy="1619598"/>
          </a:xfrm>
        </p:grpSpPr>
        <p:pic>
          <p:nvPicPr>
            <p:cNvPr id="5131" name="Picture 11" descr="C:\Users\Monika\Desktop\marcin\prezentacja 2\sample_puzz1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51720" y="4077072"/>
              <a:ext cx="1547590" cy="1547590"/>
            </a:xfrm>
            <a:prstGeom prst="rect">
              <a:avLst/>
            </a:prstGeom>
            <a:noFill/>
          </p:spPr>
        </p:pic>
        <p:sp>
          <p:nvSpPr>
            <p:cNvPr id="25" name="Elipsa 24"/>
            <p:cNvSpPr/>
            <p:nvPr/>
          </p:nvSpPr>
          <p:spPr>
            <a:xfrm>
              <a:off x="1475656" y="4005064"/>
              <a:ext cx="288032" cy="288032"/>
            </a:xfrm>
            <a:prstGeom prst="ellipse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19" name="Grupa 18"/>
          <p:cNvGrpSpPr/>
          <p:nvPr/>
        </p:nvGrpSpPr>
        <p:grpSpPr>
          <a:xfrm>
            <a:off x="3851920" y="1916832"/>
            <a:ext cx="2051646" cy="1547590"/>
            <a:chOff x="3851920" y="1916832"/>
            <a:chExt cx="2051646" cy="1547590"/>
          </a:xfrm>
        </p:grpSpPr>
        <p:pic>
          <p:nvPicPr>
            <p:cNvPr id="5133" name="Picture 13" descr="C:\Users\Monika\Desktop\marcin\prezentacja 2\sample_puzz3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355976" y="1916832"/>
              <a:ext cx="1547590" cy="1547590"/>
            </a:xfrm>
            <a:prstGeom prst="rect">
              <a:avLst/>
            </a:prstGeom>
            <a:noFill/>
          </p:spPr>
        </p:pic>
        <p:sp>
          <p:nvSpPr>
            <p:cNvPr id="26" name="Elipsa 25"/>
            <p:cNvSpPr/>
            <p:nvPr/>
          </p:nvSpPr>
          <p:spPr>
            <a:xfrm>
              <a:off x="3851920" y="1916832"/>
              <a:ext cx="288032" cy="288032"/>
            </a:xfrm>
            <a:prstGeom prst="ellipse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22" name="Grupa 21"/>
          <p:cNvGrpSpPr/>
          <p:nvPr/>
        </p:nvGrpSpPr>
        <p:grpSpPr>
          <a:xfrm>
            <a:off x="3923928" y="4005064"/>
            <a:ext cx="1979638" cy="1619598"/>
            <a:chOff x="3923928" y="4005064"/>
            <a:chExt cx="1979638" cy="1619598"/>
          </a:xfrm>
        </p:grpSpPr>
        <p:pic>
          <p:nvPicPr>
            <p:cNvPr id="5132" name="Picture 12" descr="C:\Users\Monika\Desktop\marcin\prezentacja 2\sample_puzz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355976" y="4077072"/>
              <a:ext cx="1547590" cy="1547590"/>
            </a:xfrm>
            <a:prstGeom prst="rect">
              <a:avLst/>
            </a:prstGeom>
            <a:noFill/>
          </p:spPr>
        </p:pic>
        <p:sp>
          <p:nvSpPr>
            <p:cNvPr id="27" name="Elipsa 26"/>
            <p:cNvSpPr/>
            <p:nvPr/>
          </p:nvSpPr>
          <p:spPr>
            <a:xfrm>
              <a:off x="3923928" y="4005064"/>
              <a:ext cx="288032" cy="288032"/>
            </a:xfrm>
            <a:prstGeom prst="ellipse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23" name="Grupa 22"/>
          <p:cNvGrpSpPr/>
          <p:nvPr/>
        </p:nvGrpSpPr>
        <p:grpSpPr>
          <a:xfrm>
            <a:off x="6156176" y="4005064"/>
            <a:ext cx="1979638" cy="1619598"/>
            <a:chOff x="6156176" y="4005064"/>
            <a:chExt cx="1979638" cy="1619598"/>
          </a:xfrm>
        </p:grpSpPr>
        <p:pic>
          <p:nvPicPr>
            <p:cNvPr id="5128" name="Picture 8" descr="C:\Users\Monika\Desktop\marcin\prezentacja 2\sample_puzz4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588224" y="4077072"/>
              <a:ext cx="1547590" cy="1547590"/>
            </a:xfrm>
            <a:prstGeom prst="rect">
              <a:avLst/>
            </a:prstGeom>
            <a:noFill/>
          </p:spPr>
        </p:pic>
        <p:sp>
          <p:nvSpPr>
            <p:cNvPr id="28" name="Elipsa 27"/>
            <p:cNvSpPr/>
            <p:nvPr/>
          </p:nvSpPr>
          <p:spPr>
            <a:xfrm>
              <a:off x="6156176" y="4005064"/>
              <a:ext cx="288032" cy="288032"/>
            </a:xfrm>
            <a:prstGeom prst="ellipse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20" name="Grupa 19"/>
          <p:cNvGrpSpPr/>
          <p:nvPr/>
        </p:nvGrpSpPr>
        <p:grpSpPr>
          <a:xfrm>
            <a:off x="6156176" y="1916832"/>
            <a:ext cx="1979638" cy="1547590"/>
            <a:chOff x="6156176" y="1916832"/>
            <a:chExt cx="1979638" cy="1547590"/>
          </a:xfrm>
        </p:grpSpPr>
        <p:pic>
          <p:nvPicPr>
            <p:cNvPr id="5129" name="Picture 9" descr="C:\Users\Monika\Desktop\marcin\prezentacja 2\sample_puzz5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588224" y="1916832"/>
              <a:ext cx="1547590" cy="1547590"/>
            </a:xfrm>
            <a:prstGeom prst="rect">
              <a:avLst/>
            </a:prstGeom>
            <a:noFill/>
          </p:spPr>
        </p:pic>
        <p:sp>
          <p:nvSpPr>
            <p:cNvPr id="29" name="Elipsa 28"/>
            <p:cNvSpPr/>
            <p:nvPr/>
          </p:nvSpPr>
          <p:spPr>
            <a:xfrm>
              <a:off x="6156176" y="1916832"/>
              <a:ext cx="288032" cy="288032"/>
            </a:xfrm>
            <a:prstGeom prst="ellipse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18" name="Grupa 17"/>
          <p:cNvGrpSpPr/>
          <p:nvPr/>
        </p:nvGrpSpPr>
        <p:grpSpPr>
          <a:xfrm>
            <a:off x="1475656" y="1916832"/>
            <a:ext cx="2123654" cy="1547590"/>
            <a:chOff x="1475656" y="1916832"/>
            <a:chExt cx="2123654" cy="1547590"/>
          </a:xfrm>
        </p:grpSpPr>
        <p:pic>
          <p:nvPicPr>
            <p:cNvPr id="5130" name="Picture 10" descr="C:\Users\Monika\Desktop\marcin\prezentacja 2\sample_puzz6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051720" y="1916832"/>
              <a:ext cx="1547590" cy="1547590"/>
            </a:xfrm>
            <a:prstGeom prst="rect">
              <a:avLst/>
            </a:prstGeom>
            <a:noFill/>
          </p:spPr>
        </p:pic>
        <p:sp>
          <p:nvSpPr>
            <p:cNvPr id="24" name="Elipsa 23"/>
            <p:cNvSpPr/>
            <p:nvPr/>
          </p:nvSpPr>
          <p:spPr>
            <a:xfrm>
              <a:off x="1475656" y="1916832"/>
              <a:ext cx="288032" cy="288032"/>
            </a:xfrm>
            <a:prstGeom prst="ellipse">
              <a:avLst/>
            </a:prstGeom>
            <a:noFill/>
            <a:ln w="444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6" name="Elipsa 35"/>
            <p:cNvSpPr/>
            <p:nvPr/>
          </p:nvSpPr>
          <p:spPr>
            <a:xfrm>
              <a:off x="1547664" y="1988840"/>
              <a:ext cx="144016" cy="1440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827584" y="116632"/>
            <a:ext cx="7632848" cy="4212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ostatecznie wygenerować lekcję,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Generuj.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Otrzymamy ekran testowy naszej gry, na którym ostatecznie będziemy mogli przetestować poprawność jej działania.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Odrzuć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anulowanie gry, natomiast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pobranie gotowej lekcji w formacie *.zip</a:t>
            </a:r>
            <a:r>
              <a:rPr lang="pl-PL" i="1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 kliknięciu przycisku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chwilę poczekać, aż rozpocznie się proces pobierania skompresowanej gry.</a:t>
            </a:r>
          </a:p>
        </p:txBody>
      </p:sp>
      <p:pic>
        <p:nvPicPr>
          <p:cNvPr id="11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5170" y="1052736"/>
            <a:ext cx="1548738" cy="1587947"/>
          </a:xfrm>
          <a:prstGeom prst="rect">
            <a:avLst/>
          </a:prstGeom>
          <a:noFill/>
        </p:spPr>
      </p:pic>
      <p:pic>
        <p:nvPicPr>
          <p:cNvPr id="12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13" name="Grupa 12"/>
          <p:cNvGrpSpPr/>
          <p:nvPr/>
        </p:nvGrpSpPr>
        <p:grpSpPr>
          <a:xfrm>
            <a:off x="683568" y="4437112"/>
            <a:ext cx="7848872" cy="2132856"/>
            <a:chOff x="683568" y="4437112"/>
            <a:chExt cx="7848872" cy="2132856"/>
          </a:xfrm>
        </p:grpSpPr>
        <p:sp>
          <p:nvSpPr>
            <p:cNvPr id="18" name="Prostokąt 17"/>
            <p:cNvSpPr/>
            <p:nvPr/>
          </p:nvSpPr>
          <p:spPr>
            <a:xfrm>
              <a:off x="1475656" y="4509120"/>
              <a:ext cx="7056784" cy="10348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Uwaga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Poniżej przedstawiony jest podgląd wygenerowanej lekcji. Jeśli wszystko jest w porządku, możesz ściągnąć gotową lekcję, w przeciwnym wypadku skorzystaj z przycisku </a:t>
              </a: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"Odrzuć"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.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6146" name="Picture 2" descr="C:\Users\Monika\Desktop\marcin\prezentacja 2\information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8" y="4653136"/>
              <a:ext cx="276225" cy="650280"/>
            </a:xfrm>
            <a:prstGeom prst="rect">
              <a:avLst/>
            </a:prstGeom>
            <a:noFill/>
          </p:spPr>
        </p:pic>
        <p:pic>
          <p:nvPicPr>
            <p:cNvPr id="6147" name="Picture 3" descr="C:\Users\Monika\Desktop\marcin\prezentacja 2\akcept_button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5661248"/>
              <a:ext cx="4515534" cy="792088"/>
            </a:xfrm>
            <a:prstGeom prst="rect">
              <a:avLst/>
            </a:prstGeom>
            <a:noFill/>
          </p:spPr>
        </p:pic>
        <p:pic>
          <p:nvPicPr>
            <p:cNvPr id="6148" name="Picture 4" descr="C:\Users\Monika\Desktop\marcin\prezentacja 2\deete_button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08104" y="5664083"/>
              <a:ext cx="2088232" cy="789253"/>
            </a:xfrm>
            <a:prstGeom prst="rect">
              <a:avLst/>
            </a:prstGeom>
            <a:noFill/>
          </p:spPr>
        </p:pic>
        <p:sp>
          <p:nvSpPr>
            <p:cNvPr id="22" name="Prostokąt 21"/>
            <p:cNvSpPr/>
            <p:nvPr/>
          </p:nvSpPr>
          <p:spPr>
            <a:xfrm>
              <a:off x="1835696" y="5949280"/>
              <a:ext cx="353334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200" dirty="0" smtClean="0">
                  <a:solidFill>
                    <a:schemeClr val="bg1"/>
                  </a:solidFill>
                  <a:latin typeface="DJB Tweenybopper" pitchFamily="2" charset="0"/>
                </a:rPr>
                <a:t>Wszystko w porządku, chcę ściągnąć lekcję</a:t>
              </a:r>
              <a:endParaRPr lang="pl-PL" sz="12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6300192" y="5877272"/>
              <a:ext cx="95090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Odrzuć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0" name="Prostokąt 29"/>
            <p:cNvSpPr/>
            <p:nvPr/>
          </p:nvSpPr>
          <p:spPr>
            <a:xfrm>
              <a:off x="683568" y="4437112"/>
              <a:ext cx="7776864" cy="2132856"/>
            </a:xfrm>
            <a:prstGeom prst="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a 13"/>
          <p:cNvGrpSpPr/>
          <p:nvPr/>
        </p:nvGrpSpPr>
        <p:grpSpPr>
          <a:xfrm>
            <a:off x="179512" y="5517232"/>
            <a:ext cx="8640960" cy="1299824"/>
            <a:chOff x="179512" y="5517232"/>
            <a:chExt cx="8640960" cy="1299824"/>
          </a:xfrm>
        </p:grpSpPr>
        <p:pic>
          <p:nvPicPr>
            <p:cNvPr id="15" name="Picture 8" descr="C:\Users\Monika\Desktop\prezentacja\sprite-overall.png"/>
            <p:cNvPicPr>
              <a:picLocks noChangeAspect="1" noChangeArrowheads="1"/>
            </p:cNvPicPr>
            <p:nvPr/>
          </p:nvPicPr>
          <p:blipFill>
            <a:blip r:embed="rId2" cstate="print"/>
            <a:srcRect r="5675" b="91051"/>
            <a:stretch>
              <a:fillRect/>
            </a:stretch>
          </p:blipFill>
          <p:spPr bwMode="auto">
            <a:xfrm>
              <a:off x="179512" y="5517232"/>
              <a:ext cx="8640960" cy="1299824"/>
            </a:xfrm>
            <a:prstGeom prst="rect">
              <a:avLst/>
            </a:prstGeom>
            <a:noFill/>
          </p:spPr>
        </p:pic>
        <p:pic>
          <p:nvPicPr>
            <p:cNvPr id="16" name="Picture 9" descr="C:\Users\Monika\Desktop\prezentacja\navi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5733256"/>
              <a:ext cx="8136904" cy="772316"/>
            </a:xfrm>
            <a:prstGeom prst="rect">
              <a:avLst/>
            </a:prstGeom>
            <a:noFill/>
          </p:spPr>
        </p:pic>
      </p:grpSp>
      <p:grpSp>
        <p:nvGrpSpPr>
          <p:cNvPr id="17" name="Grupa 16"/>
          <p:cNvGrpSpPr/>
          <p:nvPr/>
        </p:nvGrpSpPr>
        <p:grpSpPr>
          <a:xfrm>
            <a:off x="35496" y="548680"/>
            <a:ext cx="4464496" cy="4464496"/>
            <a:chOff x="35496" y="548680"/>
            <a:chExt cx="4464496" cy="4464496"/>
          </a:xfrm>
        </p:grpSpPr>
        <p:sp>
          <p:nvSpPr>
            <p:cNvPr id="26" name="Prostokąt 25"/>
            <p:cNvSpPr/>
            <p:nvPr/>
          </p:nvSpPr>
          <p:spPr>
            <a:xfrm>
              <a:off x="35496" y="548680"/>
              <a:ext cx="4464496" cy="446449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1" name="Prostokąt 30"/>
            <p:cNvSpPr/>
            <p:nvPr/>
          </p:nvSpPr>
          <p:spPr>
            <a:xfrm>
              <a:off x="899592" y="2564904"/>
              <a:ext cx="24625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Tutaj układaj puzzle</a:t>
              </a:r>
              <a:endParaRPr lang="pl-PL" dirty="0"/>
            </a:p>
          </p:txBody>
        </p:sp>
      </p:grpSp>
      <p:pic>
        <p:nvPicPr>
          <p:cNvPr id="3076" name="Picture 4" descr="C:\Users\Monika\Desktop\marcin\prezentacja 2\puzzle\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02940"/>
            <a:ext cx="1485900" cy="1485900"/>
          </a:xfrm>
          <a:prstGeom prst="rect">
            <a:avLst/>
          </a:prstGeom>
          <a:noFill/>
        </p:spPr>
      </p:pic>
      <p:pic>
        <p:nvPicPr>
          <p:cNvPr id="3084" name="Picture 12" descr="C:\Users\Monika\Desktop\marcin\prezentacja 2\puzzle\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502940"/>
            <a:ext cx="1485900" cy="1485900"/>
          </a:xfrm>
          <a:prstGeom prst="rect">
            <a:avLst/>
          </a:prstGeom>
          <a:noFill/>
        </p:spPr>
      </p:pic>
      <p:pic>
        <p:nvPicPr>
          <p:cNvPr id="3083" name="Picture 11" descr="C:\Users\Monika\Desktop\marcin\prezentacja 2\puzzle\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2604" y="502940"/>
            <a:ext cx="1485900" cy="1485900"/>
          </a:xfrm>
          <a:prstGeom prst="rect">
            <a:avLst/>
          </a:prstGeom>
          <a:noFill/>
        </p:spPr>
      </p:pic>
      <p:pic>
        <p:nvPicPr>
          <p:cNvPr id="3082" name="Picture 10" descr="C:\Users\Monika\Desktop\marcin\prezentacja 2\puzzle\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087116"/>
            <a:ext cx="1485900" cy="1485900"/>
          </a:xfrm>
          <a:prstGeom prst="rect">
            <a:avLst/>
          </a:prstGeom>
          <a:noFill/>
        </p:spPr>
      </p:pic>
      <p:pic>
        <p:nvPicPr>
          <p:cNvPr id="3080" name="Picture 8" descr="C:\Users\Monika\Desktop\marcin\prezentacja 2\puzzle\4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2087116"/>
            <a:ext cx="1485900" cy="1485900"/>
          </a:xfrm>
          <a:prstGeom prst="rect">
            <a:avLst/>
          </a:prstGeom>
          <a:noFill/>
        </p:spPr>
      </p:pic>
      <p:pic>
        <p:nvPicPr>
          <p:cNvPr id="3079" name="Picture 7" descr="C:\Users\Monika\Desktop\marcin\prezentacja 2\puzzle\3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22604" y="2087116"/>
            <a:ext cx="1485900" cy="1485900"/>
          </a:xfrm>
          <a:prstGeom prst="rect">
            <a:avLst/>
          </a:prstGeom>
          <a:noFill/>
        </p:spPr>
      </p:pic>
      <p:pic>
        <p:nvPicPr>
          <p:cNvPr id="3081" name="Picture 9" descr="C:\Users\Monika\Desktop\marcin\prezentacja 2\puzzle\5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3671292"/>
            <a:ext cx="1485900" cy="1485900"/>
          </a:xfrm>
          <a:prstGeom prst="rect">
            <a:avLst/>
          </a:prstGeom>
          <a:noFill/>
        </p:spPr>
      </p:pic>
      <p:pic>
        <p:nvPicPr>
          <p:cNvPr id="3078" name="Picture 6" descr="C:\Users\Monika\Desktop\marcin\prezentacja 2\puzzle\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84168" y="3671292"/>
            <a:ext cx="1485900" cy="1485900"/>
          </a:xfrm>
          <a:prstGeom prst="rect">
            <a:avLst/>
          </a:prstGeom>
          <a:noFill/>
        </p:spPr>
      </p:pic>
      <p:pic>
        <p:nvPicPr>
          <p:cNvPr id="3077" name="Picture 5" descr="C:\Users\Monika\Desktop\marcin\prezentacja 2\puzzle\1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622604" y="3671292"/>
            <a:ext cx="1485900" cy="1485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0.00417 C -0.03524 0.02706 -0.11024 0.068 -0.19149 0.13969 C -0.27274 0.21138 -0.42865 0.37258 -0.49115 0.43386 " pathEditMode="relative" rAng="0" ptsTypes="aaa">
                                      <p:cBhvr>
                                        <p:cTn id="6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" y="2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23774E-7 C -0.1092 -0.00208 -0.51875 -0.00994 -0.65521 -0.01272 " pathEditMode="relative" rAng="0" ptsTypes="aa">
                                      <p:cBhvr>
                                        <p:cTn id="7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" y="-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4.48659E-6 C 0.01597 -0.11794 0.03385 -0.23959 -0.04757 -0.31452 C -0.12882 -0.38945 -0.39653 -0.4216 -0.48837 -0.44981 " pathEditMode="relative" rAng="0" ptsTypes="aaa">
                                      <p:cBhvr>
                                        <p:cTn id="74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" y="-2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8659E-6 C -0.08281 -0.00462 -0.39375 -0.02197 -0.49739 -0.02775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9" y="-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500"/>
                            </p:stCondLst>
                            <p:childTnLst>
                              <p:par>
                                <p:cTn id="7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86586E-6 C 0.03073 0.07956 0.05868 0.16305 -0.02361 0.19936 C -0.1059 0.23567 -0.39531 0.21416 -0.49323 0.21809 " pathEditMode="relative" rAng="0" ptsTypes="aaa">
                                      <p:cBhvr>
                                        <p:cTn id="80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" y="1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500"/>
                            </p:stCondLst>
                            <p:childTnLst>
                              <p:par>
                                <p:cTn id="8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23774E-7 C -0.05486 -0.03654 -0.26059 -0.17345 -0.32917 -0.21901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-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500"/>
                            </p:stCondLst>
                            <p:childTnLst>
                              <p:par>
                                <p:cTn id="8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6586E-6 C 0.01441 0.14154 0.02899 0.28423 -0.05521 0.35662 C -0.13941 0.42901 -0.41128 0.4179 -0.50503 0.43386 " pathEditMode="relative" rAng="0" ptsTypes="aaa">
                                      <p:cBhvr>
                                        <p:cTn id="86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" y="2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500"/>
                            </p:stCondLst>
                            <p:childTnLst>
                              <p:par>
                                <p:cTn id="8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8659E-6 C -0.0842 -0.04093 -0.39983 -0.19426 -0.50503 -0.24537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" y="-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3500"/>
                            </p:stCondLst>
                            <p:childTnLst>
                              <p:par>
                                <p:cTn id="9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23774E-7 C -0.0842 -0.03654 -0.39983 -0.17345 -0.50503 -0.21901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" y="-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onika\Desktop\marcin\prezentacja 2\memory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844824"/>
            <a:ext cx="1728192" cy="1719096"/>
          </a:xfrm>
          <a:prstGeom prst="rect">
            <a:avLst/>
          </a:prstGeom>
          <a:noFill/>
        </p:spPr>
      </p:pic>
      <p:pic>
        <p:nvPicPr>
          <p:cNvPr id="1027" name="Picture 3" descr="C:\Users\Monika\Desktop\marcin\prezentacja 2\memory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844824"/>
            <a:ext cx="1728192" cy="1719096"/>
          </a:xfrm>
          <a:prstGeom prst="rect">
            <a:avLst/>
          </a:prstGeom>
          <a:noFill/>
        </p:spPr>
      </p:pic>
      <p:pic>
        <p:nvPicPr>
          <p:cNvPr id="1028" name="Picture 4" descr="C:\Users\Monika\Desktop\marcin\prezentacja 2\memory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645024"/>
            <a:ext cx="1728192" cy="1719096"/>
          </a:xfrm>
          <a:prstGeom prst="rect">
            <a:avLst/>
          </a:prstGeom>
          <a:noFill/>
        </p:spPr>
      </p:pic>
      <p:pic>
        <p:nvPicPr>
          <p:cNvPr id="5" name="Picture 3" descr="C:\Users\Monika\Desktop\marcin\prezentacja 2\memory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645024"/>
            <a:ext cx="1728192" cy="1719096"/>
          </a:xfrm>
          <a:prstGeom prst="rect">
            <a:avLst/>
          </a:prstGeom>
          <a:noFill/>
        </p:spPr>
      </p:pic>
      <p:sp>
        <p:nvSpPr>
          <p:cNvPr id="6" name="Prostokąt 5"/>
          <p:cNvSpPr/>
          <p:nvPr/>
        </p:nvSpPr>
        <p:spPr>
          <a:xfrm>
            <a:off x="2051720" y="620688"/>
            <a:ext cx="511256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4000" dirty="0" smtClean="0">
                <a:solidFill>
                  <a:schemeClr val="bg1"/>
                </a:solidFill>
                <a:latin typeface="DJB Tweenybopper" pitchFamily="2" charset="0"/>
              </a:rPr>
              <a:t>Generator </a:t>
            </a:r>
            <a:r>
              <a:rPr lang="pl-PL" sz="4000" dirty="0" err="1" smtClean="0">
                <a:solidFill>
                  <a:schemeClr val="bg1"/>
                </a:solidFill>
                <a:latin typeface="DJB Tweenybopper" pitchFamily="2" charset="0"/>
              </a:rPr>
              <a:t>memory</a:t>
            </a:r>
            <a:endParaRPr lang="pl-PL" sz="4000" dirty="0">
              <a:solidFill>
                <a:schemeClr val="bg1"/>
              </a:solidFill>
              <a:latin typeface="DJB Tweenyboppe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827584" y="404664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wygenerować lekcję </a:t>
            </a:r>
            <a:r>
              <a:rPr lang="pl-PL" b="1" dirty="0" err="1" smtClean="0">
                <a:solidFill>
                  <a:schemeClr val="bg1"/>
                </a:solidFill>
                <a:latin typeface="DJB Tweenybopper" pitchFamily="2" charset="0"/>
              </a:rPr>
              <a:t>Memory</a:t>
            </a:r>
            <a:r>
              <a:rPr lang="pl-PL" i="1" dirty="0" smtClean="0">
                <a:solidFill>
                  <a:schemeClr val="bg1"/>
                </a:solidFill>
                <a:latin typeface="DJB Tweenybopper" pitchFamily="2" charset="0"/>
              </a:rPr>
              <a:t>,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uzupełnić następujące pola: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9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4369" y="1052736"/>
            <a:ext cx="1548738" cy="1587947"/>
          </a:xfrm>
          <a:prstGeom prst="rect">
            <a:avLst/>
          </a:prstGeom>
          <a:noFill/>
        </p:spPr>
      </p:pic>
      <p:pic>
        <p:nvPicPr>
          <p:cNvPr id="10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080465"/>
            <a:ext cx="1872208" cy="1940823"/>
          </a:xfrm>
          <a:prstGeom prst="rect">
            <a:avLst/>
          </a:prstGeom>
          <a:noFill/>
        </p:spPr>
      </p:pic>
      <p:grpSp>
        <p:nvGrpSpPr>
          <p:cNvPr id="23" name="Grupa 22"/>
          <p:cNvGrpSpPr/>
          <p:nvPr/>
        </p:nvGrpSpPr>
        <p:grpSpPr>
          <a:xfrm>
            <a:off x="1043608" y="1196752"/>
            <a:ext cx="6984776" cy="4352298"/>
            <a:chOff x="1043608" y="1196752"/>
            <a:chExt cx="6984776" cy="4352298"/>
          </a:xfrm>
        </p:grpSpPr>
        <p:pic>
          <p:nvPicPr>
            <p:cNvPr id="7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8" y="1196752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11" name="Prostokąt 10"/>
            <p:cNvSpPr/>
            <p:nvPr/>
          </p:nvSpPr>
          <p:spPr>
            <a:xfrm>
              <a:off x="1763688" y="2780928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2" name="Prostokąt 11"/>
            <p:cNvSpPr/>
            <p:nvPr/>
          </p:nvSpPr>
          <p:spPr>
            <a:xfrm>
              <a:off x="1835696" y="2852936"/>
              <a:ext cx="13933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Nazwa gry</a:t>
              </a:r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1835696" y="3501008"/>
              <a:ext cx="38619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Czas na wykonanie (opcjonalne)</a:t>
              </a:r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1763688" y="3429000"/>
              <a:ext cx="4464496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1835696" y="4149080"/>
              <a:ext cx="202010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Wybierz rozmiar</a:t>
              </a:r>
            </a:p>
          </p:txBody>
        </p:sp>
        <p:sp>
          <p:nvSpPr>
            <p:cNvPr id="16" name="Prostokąt 15"/>
            <p:cNvSpPr/>
            <p:nvPr/>
          </p:nvSpPr>
          <p:spPr>
            <a:xfrm>
              <a:off x="1763688" y="4077072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7" name="Trójkąt równoramienny 16"/>
            <p:cNvSpPr/>
            <p:nvPr/>
          </p:nvSpPr>
          <p:spPr>
            <a:xfrm rot="10800000">
              <a:off x="4782263" y="4298857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8" name="Prostokąt 17"/>
            <p:cNvSpPr/>
            <p:nvPr/>
          </p:nvSpPr>
          <p:spPr>
            <a:xfrm>
              <a:off x="1841765" y="4859868"/>
              <a:ext cx="27302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Wybierz plik graficzny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1763688" y="4725144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1475656" y="2060848"/>
              <a:ext cx="23762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Generator </a:t>
              </a:r>
              <a:r>
                <a:rPr lang="pl-PL" b="1" dirty="0" err="1" smtClean="0">
                  <a:solidFill>
                    <a:schemeClr val="bg1"/>
                  </a:solidFill>
                  <a:latin typeface="DJB Tweenybopper" pitchFamily="2" charset="0"/>
                </a:rPr>
                <a:t>memory</a:t>
              </a:r>
              <a:endParaRPr lang="pl-PL" b="1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22" name="Grupa 21"/>
          <p:cNvGrpSpPr/>
          <p:nvPr/>
        </p:nvGrpSpPr>
        <p:grpSpPr>
          <a:xfrm>
            <a:off x="1763688" y="1916832"/>
            <a:ext cx="3816424" cy="2260948"/>
            <a:chOff x="2051720" y="1916832"/>
            <a:chExt cx="3816424" cy="2260948"/>
          </a:xfrm>
        </p:grpSpPr>
        <p:pic>
          <p:nvPicPr>
            <p:cNvPr id="2050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23728" y="1916832"/>
              <a:ext cx="3744416" cy="2260948"/>
            </a:xfrm>
            <a:prstGeom prst="rect">
              <a:avLst/>
            </a:prstGeom>
            <a:noFill/>
          </p:spPr>
        </p:pic>
        <p:sp>
          <p:nvSpPr>
            <p:cNvPr id="25" name="Prostokąt 24"/>
            <p:cNvSpPr/>
            <p:nvPr/>
          </p:nvSpPr>
          <p:spPr>
            <a:xfrm>
              <a:off x="2051720" y="1997330"/>
              <a:ext cx="3296095" cy="171970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3x2 (3 pary obrazków)</a:t>
              </a:r>
            </a:p>
            <a:p>
              <a:pPr lvl="1"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4x2 (4 pary obrazków)</a:t>
              </a:r>
            </a:p>
            <a:p>
              <a:pPr lvl="1"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4x4 (8 par obrazków)</a:t>
              </a:r>
            </a:p>
            <a:p>
              <a:pPr lvl="1"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6x4 (12 par obrazków)</a:t>
              </a:r>
            </a:p>
          </p:txBody>
        </p:sp>
      </p:grpSp>
      <p:grpSp>
        <p:nvGrpSpPr>
          <p:cNvPr id="21" name="Grupa 20"/>
          <p:cNvGrpSpPr/>
          <p:nvPr/>
        </p:nvGrpSpPr>
        <p:grpSpPr>
          <a:xfrm>
            <a:off x="1691680" y="1988840"/>
            <a:ext cx="4644008" cy="2804138"/>
            <a:chOff x="4355976" y="2276872"/>
            <a:chExt cx="4644008" cy="2804138"/>
          </a:xfrm>
        </p:grpSpPr>
        <p:pic>
          <p:nvPicPr>
            <p:cNvPr id="27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355976" y="2276872"/>
              <a:ext cx="4644008" cy="2804138"/>
            </a:xfrm>
            <a:prstGeom prst="rect">
              <a:avLst/>
            </a:prstGeom>
            <a:noFill/>
          </p:spPr>
        </p:pic>
        <p:sp>
          <p:nvSpPr>
            <p:cNvPr id="26" name="Prostokąt 25"/>
            <p:cNvSpPr/>
            <p:nvPr/>
          </p:nvSpPr>
          <p:spPr>
            <a:xfrm>
              <a:off x="4572000" y="2604038"/>
              <a:ext cx="4320480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wybieramy tyle plików graficznych, ile określiliśmy par. Przykładowo, jeśli wybraliśmy opcję 6x4, należy wgrać 12 obrazków.</a:t>
              </a:r>
              <a:endParaRPr lang="pl-PL" b="1" dirty="0">
                <a:latin typeface="DJB Tweenybopper" pitchFamily="2" charset="0"/>
              </a:endParaRPr>
            </a:p>
          </p:txBody>
        </p:sp>
      </p:grpSp>
      <p:sp>
        <p:nvSpPr>
          <p:cNvPr id="28" name="Prostokąt 27"/>
          <p:cNvSpPr/>
          <p:nvPr/>
        </p:nvSpPr>
        <p:spPr>
          <a:xfrm>
            <a:off x="288032" y="5733256"/>
            <a:ext cx="8676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pl-PL" sz="1600" dirty="0" smtClean="0">
                <a:solidFill>
                  <a:schemeClr val="bg1"/>
                </a:solidFill>
                <a:latin typeface="DJB Tweenybopper" pitchFamily="2" charset="0"/>
              </a:rPr>
              <a:t>Opcjonalnie, jeśli nie mamy gotowych obrazków, można skorzystać z trzech grup obrazków zaimplementowanych w generatorze: zwierzęta, rośliny, przedmioty.</a:t>
            </a:r>
            <a:endParaRPr lang="pl-PL" sz="1600" dirty="0">
              <a:solidFill>
                <a:schemeClr val="bg1"/>
              </a:solidFill>
              <a:latin typeface="DJB Tweenyboppe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4" dur="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5" dur="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7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200"/>
                            </p:stCondLst>
                            <p:childTnLst>
                              <p:par>
                                <p:cTn id="5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4" dur="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55" dur="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" dur="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1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13"/>
          <p:cNvSpPr/>
          <p:nvPr/>
        </p:nvSpPr>
        <p:spPr>
          <a:xfrm>
            <a:off x="827584" y="116632"/>
            <a:ext cx="7632848" cy="4212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ostatecznie wygenerować lekcję,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Generuj.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Otrzymamy ekran testowy naszej gry, na którym ostatecznie będziemy mogli przetestować poprawność jej działania.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Odrzuć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anulowanie gry, natomiast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pobranie gotowej lekcji w formacie *.zip</a:t>
            </a:r>
            <a:r>
              <a:rPr lang="pl-PL" i="1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 kliknięciu przycisku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chwilę poczekać, aż rozpocznie się proces pobierania skompresowanej gry.</a:t>
            </a:r>
          </a:p>
        </p:txBody>
      </p:sp>
      <p:pic>
        <p:nvPicPr>
          <p:cNvPr id="15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5170" y="1052736"/>
            <a:ext cx="1548738" cy="1587947"/>
          </a:xfrm>
          <a:prstGeom prst="rect">
            <a:avLst/>
          </a:prstGeom>
          <a:noFill/>
        </p:spPr>
      </p:pic>
      <p:pic>
        <p:nvPicPr>
          <p:cNvPr id="16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17" name="Grupa 16"/>
          <p:cNvGrpSpPr/>
          <p:nvPr/>
        </p:nvGrpSpPr>
        <p:grpSpPr>
          <a:xfrm>
            <a:off x="683568" y="4437112"/>
            <a:ext cx="7848872" cy="2132856"/>
            <a:chOff x="683568" y="4437112"/>
            <a:chExt cx="7848872" cy="2132856"/>
          </a:xfrm>
        </p:grpSpPr>
        <p:sp>
          <p:nvSpPr>
            <p:cNvPr id="18" name="Prostokąt 17"/>
            <p:cNvSpPr/>
            <p:nvPr/>
          </p:nvSpPr>
          <p:spPr>
            <a:xfrm>
              <a:off x="1475656" y="4509120"/>
              <a:ext cx="7056784" cy="10348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Uwaga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Poniżej przedstawiony jest podgląd wygenerowanej lekcji. Jeśli wszystko jest w porządku, możesz ściągnąć gotową lekcję, w przeciwnym wypadku skorzystaj z przycisku </a:t>
              </a: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"Odrzuć"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.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19" name="Picture 2" descr="C:\Users\Monika\Desktop\marcin\prezentacja 2\information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8" y="4653136"/>
              <a:ext cx="276225" cy="650280"/>
            </a:xfrm>
            <a:prstGeom prst="rect">
              <a:avLst/>
            </a:prstGeom>
            <a:noFill/>
          </p:spPr>
        </p:pic>
        <p:pic>
          <p:nvPicPr>
            <p:cNvPr id="20" name="Picture 3" descr="C:\Users\Monika\Desktop\marcin\prezentacja 2\akcept_button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5661248"/>
              <a:ext cx="4515534" cy="792088"/>
            </a:xfrm>
            <a:prstGeom prst="rect">
              <a:avLst/>
            </a:prstGeom>
            <a:noFill/>
          </p:spPr>
        </p:pic>
        <p:pic>
          <p:nvPicPr>
            <p:cNvPr id="21" name="Picture 4" descr="C:\Users\Monika\Desktop\marcin\prezentacja 2\deete_button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08104" y="5664083"/>
              <a:ext cx="2088232" cy="789253"/>
            </a:xfrm>
            <a:prstGeom prst="rect">
              <a:avLst/>
            </a:prstGeom>
            <a:noFill/>
          </p:spPr>
        </p:pic>
        <p:sp>
          <p:nvSpPr>
            <p:cNvPr id="22" name="Prostokąt 21"/>
            <p:cNvSpPr/>
            <p:nvPr/>
          </p:nvSpPr>
          <p:spPr>
            <a:xfrm>
              <a:off x="1835696" y="5949280"/>
              <a:ext cx="353334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200" dirty="0" smtClean="0">
                  <a:solidFill>
                    <a:schemeClr val="bg1"/>
                  </a:solidFill>
                  <a:latin typeface="DJB Tweenybopper" pitchFamily="2" charset="0"/>
                </a:rPr>
                <a:t>Wszystko w porządku, chcę ściągnąć lekcję</a:t>
              </a:r>
              <a:endParaRPr lang="pl-PL" sz="12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6300192" y="5877272"/>
              <a:ext cx="95090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Odrzuć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4" name="Prostokąt 23"/>
            <p:cNvSpPr/>
            <p:nvPr/>
          </p:nvSpPr>
          <p:spPr>
            <a:xfrm>
              <a:off x="683568" y="4437112"/>
              <a:ext cx="7776864" cy="2132856"/>
            </a:xfrm>
            <a:prstGeom prst="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onika\Desktop\marcin\prezentacja 2\chmur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352928" cy="5347271"/>
          </a:xfrm>
          <a:prstGeom prst="rect">
            <a:avLst/>
          </a:prstGeom>
          <a:noFill/>
        </p:spPr>
      </p:pic>
      <p:pic>
        <p:nvPicPr>
          <p:cNvPr id="22" name="Picture 4" descr="C:\Users\Monika\Desktop\marcin\prezentacja 2\memory\okład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76672"/>
            <a:ext cx="1866900" cy="1924050"/>
          </a:xfrm>
          <a:prstGeom prst="rect">
            <a:avLst/>
          </a:prstGeom>
          <a:noFill/>
        </p:spPr>
      </p:pic>
      <p:pic>
        <p:nvPicPr>
          <p:cNvPr id="24" name="Picture 4" descr="C:\Users\Monika\Desktop\marcin\prezentacja 2\memory\okład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2492896"/>
            <a:ext cx="1866900" cy="1924050"/>
          </a:xfrm>
          <a:prstGeom prst="rect">
            <a:avLst/>
          </a:prstGeom>
          <a:noFill/>
        </p:spPr>
      </p:pic>
      <p:pic>
        <p:nvPicPr>
          <p:cNvPr id="4101" name="Picture 5" descr="C:\Users\Monika\Desktop\marcin\prezentacja 2\memory\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492896"/>
            <a:ext cx="1866900" cy="1924050"/>
          </a:xfrm>
          <a:prstGeom prst="rect">
            <a:avLst/>
          </a:prstGeom>
          <a:noFill/>
        </p:spPr>
      </p:pic>
      <p:pic>
        <p:nvPicPr>
          <p:cNvPr id="4102" name="Picture 6" descr="C:\Users\Monika\Desktop\marcin\prezentacja 2\memory\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76672"/>
            <a:ext cx="1866900" cy="1924050"/>
          </a:xfrm>
          <a:prstGeom prst="rect">
            <a:avLst/>
          </a:prstGeom>
          <a:noFill/>
        </p:spPr>
      </p:pic>
      <p:grpSp>
        <p:nvGrpSpPr>
          <p:cNvPr id="5" name="Grupa 4"/>
          <p:cNvGrpSpPr/>
          <p:nvPr/>
        </p:nvGrpSpPr>
        <p:grpSpPr>
          <a:xfrm>
            <a:off x="179512" y="5517232"/>
            <a:ext cx="8640960" cy="1299824"/>
            <a:chOff x="179512" y="5517232"/>
            <a:chExt cx="8640960" cy="1299824"/>
          </a:xfrm>
        </p:grpSpPr>
        <p:pic>
          <p:nvPicPr>
            <p:cNvPr id="6" name="Picture 8" descr="C:\Users\Monika\Desktop\prezentacja\sprite-overall.png"/>
            <p:cNvPicPr>
              <a:picLocks noChangeAspect="1" noChangeArrowheads="1"/>
            </p:cNvPicPr>
            <p:nvPr/>
          </p:nvPicPr>
          <p:blipFill>
            <a:blip r:embed="rId6" cstate="print"/>
            <a:srcRect r="5675" b="91051"/>
            <a:stretch>
              <a:fillRect/>
            </a:stretch>
          </p:blipFill>
          <p:spPr bwMode="auto">
            <a:xfrm>
              <a:off x="179512" y="5517232"/>
              <a:ext cx="8640960" cy="1299824"/>
            </a:xfrm>
            <a:prstGeom prst="rect">
              <a:avLst/>
            </a:prstGeom>
            <a:noFill/>
          </p:spPr>
        </p:pic>
        <p:pic>
          <p:nvPicPr>
            <p:cNvPr id="7" name="Picture 9" descr="C:\Users\Monika\Desktop\prezentacja\navi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67544" y="5733256"/>
              <a:ext cx="8136904" cy="772316"/>
            </a:xfrm>
            <a:prstGeom prst="rect">
              <a:avLst/>
            </a:prstGeom>
            <a:noFill/>
          </p:spPr>
        </p:pic>
      </p:grpSp>
      <p:pic>
        <p:nvPicPr>
          <p:cNvPr id="4100" name="Picture 4" descr="C:\Users\Monika\Desktop\marcin\prezentacja 2\memory\okład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76672"/>
            <a:ext cx="1866900" cy="1924050"/>
          </a:xfrm>
          <a:prstGeom prst="rect">
            <a:avLst/>
          </a:prstGeom>
          <a:noFill/>
        </p:spPr>
      </p:pic>
      <p:pic>
        <p:nvPicPr>
          <p:cNvPr id="23" name="Picture 4" descr="C:\Users\Monika\Desktop\marcin\prezentacja 2\memory\okład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76672"/>
            <a:ext cx="1866900" cy="1924050"/>
          </a:xfrm>
          <a:prstGeom prst="rect">
            <a:avLst/>
          </a:prstGeom>
          <a:noFill/>
        </p:spPr>
      </p:pic>
      <p:pic>
        <p:nvPicPr>
          <p:cNvPr id="25" name="Picture 4" descr="C:\Users\Monika\Desktop\marcin\prezentacja 2\memory\okład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492896"/>
            <a:ext cx="1866900" cy="1924050"/>
          </a:xfrm>
          <a:prstGeom prst="rect">
            <a:avLst/>
          </a:prstGeom>
          <a:noFill/>
        </p:spPr>
      </p:pic>
      <p:pic>
        <p:nvPicPr>
          <p:cNvPr id="26" name="Picture 4" descr="C:\Users\Monika\Desktop\marcin\prezentacja 2\memory\okład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2492896"/>
            <a:ext cx="1866900" cy="1924050"/>
          </a:xfrm>
          <a:prstGeom prst="rect">
            <a:avLst/>
          </a:prstGeom>
          <a:noFill/>
        </p:spPr>
      </p:pic>
      <p:pic>
        <p:nvPicPr>
          <p:cNvPr id="4103" name="Picture 7" descr="C:\Users\Monika\Desktop\marcin\prezentacja 2\memory\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6" y="476672"/>
            <a:ext cx="1866900" cy="1924050"/>
          </a:xfrm>
          <a:prstGeom prst="rect">
            <a:avLst/>
          </a:prstGeom>
          <a:noFill/>
        </p:spPr>
      </p:pic>
      <p:pic>
        <p:nvPicPr>
          <p:cNvPr id="16" name="Picture 7" descr="C:\Users\Monika\Desktop\marcin\prezentacja 2\memory\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2492896"/>
            <a:ext cx="1866900" cy="1924050"/>
          </a:xfrm>
          <a:prstGeom prst="rect">
            <a:avLst/>
          </a:prstGeom>
          <a:noFill/>
        </p:spPr>
      </p:pic>
      <p:pic>
        <p:nvPicPr>
          <p:cNvPr id="17" name="Picture 5" descr="C:\Users\Monika\Desktop\marcin\prezentacja 2\memory\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76672"/>
            <a:ext cx="1866900" cy="1924050"/>
          </a:xfrm>
          <a:prstGeom prst="rect">
            <a:avLst/>
          </a:prstGeom>
          <a:noFill/>
        </p:spPr>
      </p:pic>
      <p:pic>
        <p:nvPicPr>
          <p:cNvPr id="18" name="Picture 6" descr="C:\Users\Monika\Desktop\marcin\prezentacja 2\memory\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2492896"/>
            <a:ext cx="1866900" cy="1924050"/>
          </a:xfrm>
          <a:prstGeom prst="rect">
            <a:avLst/>
          </a:prstGeom>
          <a:noFill/>
        </p:spPr>
      </p:pic>
      <p:sp>
        <p:nvSpPr>
          <p:cNvPr id="19" name="Prostokąt 18"/>
          <p:cNvSpPr/>
          <p:nvPr/>
        </p:nvSpPr>
        <p:spPr>
          <a:xfrm>
            <a:off x="3347864" y="2217058"/>
            <a:ext cx="18309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b="1" dirty="0" smtClean="0">
                <a:solidFill>
                  <a:schemeClr val="accent3"/>
                </a:solidFill>
                <a:latin typeface="DJB Tweenybopper" pitchFamily="2" charset="0"/>
              </a:rPr>
              <a:t>BRAWO</a:t>
            </a:r>
            <a:endParaRPr lang="pl-PL" sz="4000" b="1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5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000"/>
                            </p:stCondLst>
                            <p:childTnLst>
                              <p:par>
                                <p:cTn id="9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1835696" y="620688"/>
            <a:ext cx="60486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4000" dirty="0" smtClean="0">
                <a:solidFill>
                  <a:schemeClr val="bg1"/>
                </a:solidFill>
                <a:latin typeface="DJB Tweenybopper" pitchFamily="2" charset="0"/>
              </a:rPr>
              <a:t>Generator grupowanie</a:t>
            </a:r>
            <a:endParaRPr lang="pl-PL" sz="40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7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429000"/>
            <a:ext cx="1548738" cy="1587947"/>
          </a:xfrm>
          <a:prstGeom prst="rect">
            <a:avLst/>
          </a:prstGeom>
          <a:noFill/>
        </p:spPr>
      </p:pic>
      <p:pic>
        <p:nvPicPr>
          <p:cNvPr id="8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1548738" cy="1587947"/>
          </a:xfrm>
          <a:prstGeom prst="rect">
            <a:avLst/>
          </a:prstGeom>
          <a:noFill/>
        </p:spPr>
      </p:pic>
      <p:pic>
        <p:nvPicPr>
          <p:cNvPr id="9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645024"/>
            <a:ext cx="1548738" cy="1587947"/>
          </a:xfrm>
          <a:prstGeom prst="rect">
            <a:avLst/>
          </a:prstGeom>
          <a:noFill/>
        </p:spPr>
      </p:pic>
      <p:pic>
        <p:nvPicPr>
          <p:cNvPr id="10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140968"/>
            <a:ext cx="864096" cy="895764"/>
          </a:xfrm>
          <a:prstGeom prst="rect">
            <a:avLst/>
          </a:prstGeom>
          <a:noFill/>
        </p:spPr>
      </p:pic>
      <p:pic>
        <p:nvPicPr>
          <p:cNvPr id="11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492896"/>
            <a:ext cx="864096" cy="895764"/>
          </a:xfrm>
          <a:prstGeom prst="rect">
            <a:avLst/>
          </a:prstGeom>
          <a:noFill/>
        </p:spPr>
      </p:pic>
      <p:pic>
        <p:nvPicPr>
          <p:cNvPr id="12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645024"/>
            <a:ext cx="864096" cy="895764"/>
          </a:xfrm>
          <a:prstGeom prst="rect">
            <a:avLst/>
          </a:prstGeom>
          <a:noFill/>
        </p:spPr>
      </p:pic>
      <p:sp>
        <p:nvSpPr>
          <p:cNvPr id="13" name="Dowolny kształt 12"/>
          <p:cNvSpPr/>
          <p:nvPr/>
        </p:nvSpPr>
        <p:spPr>
          <a:xfrm>
            <a:off x="827584" y="1484784"/>
            <a:ext cx="4200659" cy="4250028"/>
          </a:xfrm>
          <a:custGeom>
            <a:avLst/>
            <a:gdLst>
              <a:gd name="connsiteX0" fmla="*/ 1657082 w 4200659"/>
              <a:gd name="connsiteY0" fmla="*/ 229673 h 4250028"/>
              <a:gd name="connsiteX1" fmla="*/ 1476777 w 4200659"/>
              <a:gd name="connsiteY1" fmla="*/ 242552 h 4250028"/>
              <a:gd name="connsiteX2" fmla="*/ 459346 w 4200659"/>
              <a:gd name="connsiteY2" fmla="*/ 899374 h 4250028"/>
              <a:gd name="connsiteX3" fmla="*/ 98738 w 4200659"/>
              <a:gd name="connsiteY3" fmla="*/ 2187261 h 4250028"/>
              <a:gd name="connsiteX4" fmla="*/ 227527 w 4200659"/>
              <a:gd name="connsiteY4" fmla="*/ 3243329 h 4250028"/>
              <a:gd name="connsiteX5" fmla="*/ 1463899 w 4200659"/>
              <a:gd name="connsiteY5" fmla="*/ 3900152 h 4250028"/>
              <a:gd name="connsiteX6" fmla="*/ 3769217 w 4200659"/>
              <a:gd name="connsiteY6" fmla="*/ 4041819 h 4250028"/>
              <a:gd name="connsiteX7" fmla="*/ 4052552 w 4200659"/>
              <a:gd name="connsiteY7" fmla="*/ 2650901 h 4250028"/>
              <a:gd name="connsiteX8" fmla="*/ 3640428 w 4200659"/>
              <a:gd name="connsiteY8" fmla="*/ 1272861 h 4250028"/>
              <a:gd name="connsiteX9" fmla="*/ 2185115 w 4200659"/>
              <a:gd name="connsiteY9" fmla="*/ 203915 h 4250028"/>
              <a:gd name="connsiteX10" fmla="*/ 729803 w 4200659"/>
              <a:gd name="connsiteY10" fmla="*/ 49368 h 4250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0659" h="4250028">
                <a:moveTo>
                  <a:pt x="1657082" y="229673"/>
                </a:moveTo>
                <a:cubicBezTo>
                  <a:pt x="1666741" y="180304"/>
                  <a:pt x="1676400" y="130935"/>
                  <a:pt x="1476777" y="242552"/>
                </a:cubicBezTo>
                <a:cubicBezTo>
                  <a:pt x="1277154" y="354169"/>
                  <a:pt x="689019" y="575256"/>
                  <a:pt x="459346" y="899374"/>
                </a:cubicBezTo>
                <a:cubicBezTo>
                  <a:pt x="229673" y="1223492"/>
                  <a:pt x="137375" y="1796602"/>
                  <a:pt x="98738" y="2187261"/>
                </a:cubicBezTo>
                <a:cubicBezTo>
                  <a:pt x="60102" y="2577920"/>
                  <a:pt x="0" y="2957847"/>
                  <a:pt x="227527" y="3243329"/>
                </a:cubicBezTo>
                <a:cubicBezTo>
                  <a:pt x="455054" y="3528811"/>
                  <a:pt x="873617" y="3767070"/>
                  <a:pt x="1463899" y="3900152"/>
                </a:cubicBezTo>
                <a:cubicBezTo>
                  <a:pt x="2054181" y="4033234"/>
                  <a:pt x="3337775" y="4250028"/>
                  <a:pt x="3769217" y="4041819"/>
                </a:cubicBezTo>
                <a:cubicBezTo>
                  <a:pt x="4200659" y="3833611"/>
                  <a:pt x="4074017" y="3112394"/>
                  <a:pt x="4052552" y="2650901"/>
                </a:cubicBezTo>
                <a:cubicBezTo>
                  <a:pt x="4031087" y="2189408"/>
                  <a:pt x="3951668" y="1680692"/>
                  <a:pt x="3640428" y="1272861"/>
                </a:cubicBezTo>
                <a:cubicBezTo>
                  <a:pt x="3329189" y="865030"/>
                  <a:pt x="2670219" y="407830"/>
                  <a:pt x="2185115" y="203915"/>
                </a:cubicBezTo>
                <a:cubicBezTo>
                  <a:pt x="1700011" y="0"/>
                  <a:pt x="1073240" y="34343"/>
                  <a:pt x="729803" y="49368"/>
                </a:cubicBezTo>
              </a:path>
            </a:pathLst>
          </a:cu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Dowolny kształt 13"/>
          <p:cNvSpPr/>
          <p:nvPr/>
        </p:nvSpPr>
        <p:spPr>
          <a:xfrm>
            <a:off x="5087155" y="1620592"/>
            <a:ext cx="3172495" cy="3674771"/>
          </a:xfrm>
          <a:custGeom>
            <a:avLst/>
            <a:gdLst>
              <a:gd name="connsiteX0" fmla="*/ 1712890 w 3172495"/>
              <a:gd name="connsiteY0" fmla="*/ 362754 h 3674771"/>
              <a:gd name="connsiteX1" fmla="*/ 1609859 w 3172495"/>
              <a:gd name="connsiteY1" fmla="*/ 375633 h 3674771"/>
              <a:gd name="connsiteX2" fmla="*/ 399245 w 3172495"/>
              <a:gd name="connsiteY2" fmla="*/ 852152 h 3674771"/>
              <a:gd name="connsiteX3" fmla="*/ 64394 w 3172495"/>
              <a:gd name="connsiteY3" fmla="*/ 1405943 h 3674771"/>
              <a:gd name="connsiteX4" fmla="*/ 64394 w 3172495"/>
              <a:gd name="connsiteY4" fmla="*/ 2204433 h 3674771"/>
              <a:gd name="connsiteX5" fmla="*/ 450760 w 3172495"/>
              <a:gd name="connsiteY5" fmla="*/ 3247622 h 3674771"/>
              <a:gd name="connsiteX6" fmla="*/ 1481070 w 3172495"/>
              <a:gd name="connsiteY6" fmla="*/ 3646867 h 3674771"/>
              <a:gd name="connsiteX7" fmla="*/ 2820473 w 3172495"/>
              <a:gd name="connsiteY7" fmla="*/ 3080197 h 3674771"/>
              <a:gd name="connsiteX8" fmla="*/ 3116687 w 3172495"/>
              <a:gd name="connsiteY8" fmla="*/ 1560490 h 3674771"/>
              <a:gd name="connsiteX9" fmla="*/ 2485622 w 3172495"/>
              <a:gd name="connsiteY9" fmla="*/ 414270 h 3674771"/>
              <a:gd name="connsiteX10" fmla="*/ 1056068 w 3172495"/>
              <a:gd name="connsiteY10" fmla="*/ 27904 h 3674771"/>
              <a:gd name="connsiteX11" fmla="*/ 360608 w 3172495"/>
              <a:gd name="connsiteY11" fmla="*/ 246845 h 367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72495" h="3674771">
                <a:moveTo>
                  <a:pt x="1712890" y="362754"/>
                </a:moveTo>
                <a:cubicBezTo>
                  <a:pt x="1770845" y="328410"/>
                  <a:pt x="1828800" y="294067"/>
                  <a:pt x="1609859" y="375633"/>
                </a:cubicBezTo>
                <a:cubicBezTo>
                  <a:pt x="1390918" y="457199"/>
                  <a:pt x="656823" y="680434"/>
                  <a:pt x="399245" y="852152"/>
                </a:cubicBezTo>
                <a:cubicBezTo>
                  <a:pt x="141667" y="1023870"/>
                  <a:pt x="120202" y="1180563"/>
                  <a:pt x="64394" y="1405943"/>
                </a:cubicBezTo>
                <a:cubicBezTo>
                  <a:pt x="8586" y="1631323"/>
                  <a:pt x="0" y="1897487"/>
                  <a:pt x="64394" y="2204433"/>
                </a:cubicBezTo>
                <a:cubicBezTo>
                  <a:pt x="128788" y="2511380"/>
                  <a:pt x="214647" y="3007216"/>
                  <a:pt x="450760" y="3247622"/>
                </a:cubicBezTo>
                <a:cubicBezTo>
                  <a:pt x="686873" y="3488028"/>
                  <a:pt x="1086118" y="3674771"/>
                  <a:pt x="1481070" y="3646867"/>
                </a:cubicBezTo>
                <a:cubicBezTo>
                  <a:pt x="1876022" y="3618963"/>
                  <a:pt x="2547870" y="3427926"/>
                  <a:pt x="2820473" y="3080197"/>
                </a:cubicBezTo>
                <a:cubicBezTo>
                  <a:pt x="3093076" y="2732468"/>
                  <a:pt x="3172495" y="2004811"/>
                  <a:pt x="3116687" y="1560490"/>
                </a:cubicBezTo>
                <a:cubicBezTo>
                  <a:pt x="3060879" y="1116169"/>
                  <a:pt x="2829059" y="669701"/>
                  <a:pt x="2485622" y="414270"/>
                </a:cubicBezTo>
                <a:cubicBezTo>
                  <a:pt x="2142186" y="158839"/>
                  <a:pt x="1410237" y="55808"/>
                  <a:pt x="1056068" y="27904"/>
                </a:cubicBezTo>
                <a:cubicBezTo>
                  <a:pt x="701899" y="0"/>
                  <a:pt x="474371" y="212501"/>
                  <a:pt x="360608" y="246845"/>
                </a:cubicBezTo>
              </a:path>
            </a:pathLst>
          </a:cu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 animBg="1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611560" y="116632"/>
            <a:ext cx="8136904" cy="2966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Generator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grupowania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to gra wspomagająca zdolność dziecka do tworzenia zbiorów z elementów o podobnych właściwościach. Elementami zbiorów mogą być obrazki lub treści wgrane do generatora.</a:t>
            </a:r>
          </a:p>
          <a:p>
            <a:pPr algn="just">
              <a:lnSpc>
                <a:spcPct val="150000"/>
              </a:lnSpc>
            </a:pP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celu stworzenia za pomocą generatora lekcji grupowania należy uzupełnić następujące pola:</a:t>
            </a:r>
          </a:p>
        </p:txBody>
      </p:sp>
      <p:grpSp>
        <p:nvGrpSpPr>
          <p:cNvPr id="24" name="Grupa 23"/>
          <p:cNvGrpSpPr/>
          <p:nvPr/>
        </p:nvGrpSpPr>
        <p:grpSpPr>
          <a:xfrm>
            <a:off x="1115616" y="3068960"/>
            <a:ext cx="6984776" cy="4352298"/>
            <a:chOff x="1115616" y="3068960"/>
            <a:chExt cx="6984776" cy="4352298"/>
          </a:xfrm>
        </p:grpSpPr>
        <p:pic>
          <p:nvPicPr>
            <p:cNvPr id="16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3068960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17" name="Prostokąt 16"/>
            <p:cNvSpPr/>
            <p:nvPr/>
          </p:nvSpPr>
          <p:spPr>
            <a:xfrm>
              <a:off x="1835696" y="4653136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8" name="Prostokąt 17"/>
            <p:cNvSpPr/>
            <p:nvPr/>
          </p:nvSpPr>
          <p:spPr>
            <a:xfrm>
              <a:off x="1907704" y="4725144"/>
              <a:ext cx="13933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Nazwa gry</a:t>
              </a: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1907704" y="5373216"/>
              <a:ext cx="119616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Polecenie</a:t>
              </a:r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1835696" y="5301208"/>
              <a:ext cx="4464496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1907704" y="6021288"/>
              <a:ext cx="13340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Ilość grup</a:t>
              </a:r>
            </a:p>
          </p:txBody>
        </p:sp>
        <p:sp>
          <p:nvSpPr>
            <p:cNvPr id="22" name="Prostokąt 21"/>
            <p:cNvSpPr/>
            <p:nvPr/>
          </p:nvSpPr>
          <p:spPr>
            <a:xfrm>
              <a:off x="1835696" y="5949280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3" name="Trójkąt równoramienny 22"/>
            <p:cNvSpPr/>
            <p:nvPr/>
          </p:nvSpPr>
          <p:spPr>
            <a:xfrm rot="10800000">
              <a:off x="4854271" y="6171065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6" name="Prostokąt 25"/>
            <p:cNvSpPr/>
            <p:nvPr/>
          </p:nvSpPr>
          <p:spPr>
            <a:xfrm>
              <a:off x="1547664" y="3933056"/>
              <a:ext cx="32403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Generator grupowania</a:t>
              </a:r>
            </a:p>
          </p:txBody>
        </p:sp>
      </p:grpSp>
      <p:grpSp>
        <p:nvGrpSpPr>
          <p:cNvPr id="14" name="Grupa 13"/>
          <p:cNvGrpSpPr/>
          <p:nvPr/>
        </p:nvGrpSpPr>
        <p:grpSpPr>
          <a:xfrm>
            <a:off x="1907704" y="4021219"/>
            <a:ext cx="3384376" cy="2000069"/>
            <a:chOff x="2051720" y="4165235"/>
            <a:chExt cx="3384376" cy="2000069"/>
          </a:xfrm>
        </p:grpSpPr>
        <p:pic>
          <p:nvPicPr>
            <p:cNvPr id="27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3728" y="4165235"/>
              <a:ext cx="3312368" cy="2000069"/>
            </a:xfrm>
            <a:prstGeom prst="rect">
              <a:avLst/>
            </a:prstGeom>
            <a:noFill/>
          </p:spPr>
        </p:pic>
        <p:sp>
          <p:nvSpPr>
            <p:cNvPr id="28" name="Prostokąt 27"/>
            <p:cNvSpPr/>
            <p:nvPr/>
          </p:nvSpPr>
          <p:spPr>
            <a:xfrm>
              <a:off x="2051720" y="4309251"/>
              <a:ext cx="2159566" cy="171970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Dwie grupy</a:t>
              </a:r>
            </a:p>
            <a:p>
              <a:pPr lvl="1"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Trzy grupy</a:t>
              </a:r>
            </a:p>
            <a:p>
              <a:pPr lvl="1"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Cztery grupy</a:t>
              </a:r>
            </a:p>
            <a:p>
              <a:pPr lvl="1">
                <a:lnSpc>
                  <a:spcPct val="150000"/>
                </a:lnSpc>
              </a:pPr>
              <a:endParaRPr lang="pl-PL" dirty="0" smtClean="0">
                <a:latin typeface="DJB Tweenybopper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0" dur="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1" dur="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4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611560" y="116632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Kolejnym krokiem jest wypełnienie parametrów dotyczących grupy pierwszej. Wypełniamy następujące pola:</a:t>
            </a:r>
          </a:p>
        </p:txBody>
      </p:sp>
      <p:grpSp>
        <p:nvGrpSpPr>
          <p:cNvPr id="13" name="Grupa 12"/>
          <p:cNvGrpSpPr/>
          <p:nvPr/>
        </p:nvGrpSpPr>
        <p:grpSpPr>
          <a:xfrm>
            <a:off x="1115616" y="1164934"/>
            <a:ext cx="6984776" cy="4352298"/>
            <a:chOff x="1115616" y="1164934"/>
            <a:chExt cx="6984776" cy="4352298"/>
          </a:xfrm>
        </p:grpSpPr>
        <p:pic>
          <p:nvPicPr>
            <p:cNvPr id="16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1164934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17" name="Prostokąt 16"/>
            <p:cNvSpPr/>
            <p:nvPr/>
          </p:nvSpPr>
          <p:spPr>
            <a:xfrm>
              <a:off x="1835696" y="2749110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8" name="Prostokąt 17"/>
            <p:cNvSpPr/>
            <p:nvPr/>
          </p:nvSpPr>
          <p:spPr>
            <a:xfrm>
              <a:off x="1907704" y="2821118"/>
              <a:ext cx="16401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Nazwa grupy</a:t>
              </a: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1907704" y="3469190"/>
              <a:ext cx="201048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Ilość elementów</a:t>
              </a:r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1835696" y="3397182"/>
              <a:ext cx="4464496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3" name="Trójkąt równoramienny 22"/>
            <p:cNvSpPr/>
            <p:nvPr/>
          </p:nvSpPr>
          <p:spPr>
            <a:xfrm rot="10800000">
              <a:off x="6084168" y="3613206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6" name="Prostokąt 25"/>
            <p:cNvSpPr/>
            <p:nvPr/>
          </p:nvSpPr>
          <p:spPr>
            <a:xfrm>
              <a:off x="1547664" y="2029030"/>
              <a:ext cx="324036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Generator grupowania</a:t>
              </a:r>
            </a:p>
          </p:txBody>
        </p:sp>
      </p:grpSp>
      <p:grpSp>
        <p:nvGrpSpPr>
          <p:cNvPr id="14" name="Grupa 13"/>
          <p:cNvGrpSpPr/>
          <p:nvPr/>
        </p:nvGrpSpPr>
        <p:grpSpPr>
          <a:xfrm>
            <a:off x="1691680" y="692696"/>
            <a:ext cx="5040560" cy="3043583"/>
            <a:chOff x="9972600" y="476672"/>
            <a:chExt cx="5040560" cy="3043583"/>
          </a:xfrm>
        </p:grpSpPr>
        <p:pic>
          <p:nvPicPr>
            <p:cNvPr id="27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972600" y="476672"/>
              <a:ext cx="5040560" cy="3043583"/>
            </a:xfrm>
            <a:prstGeom prst="rect">
              <a:avLst/>
            </a:prstGeom>
            <a:noFill/>
          </p:spPr>
        </p:pic>
        <p:sp>
          <p:nvSpPr>
            <p:cNvPr id="24" name="Prostokąt 23"/>
            <p:cNvSpPr/>
            <p:nvPr/>
          </p:nvSpPr>
          <p:spPr>
            <a:xfrm>
              <a:off x="10260632" y="704794"/>
              <a:ext cx="4572000" cy="23275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latin typeface="DJB Tweenybopper" pitchFamily="2" charset="0"/>
                </a:rPr>
                <a:t>po wyborze otrzymamy poniżej tego pola listę elementów, które należy wgrać. Przykładowo, jeśli wybierzemy, że mają to być: trzy elementy to należy wgrać trzy obrazki lub wpisać trzy wyrazy, które będą przypisane do grupy pierwszej.</a:t>
              </a:r>
            </a:p>
            <a:p>
              <a:pPr>
                <a:lnSpc>
                  <a:spcPct val="150000"/>
                </a:lnSpc>
              </a:pPr>
              <a:endParaRPr lang="pl-PL" sz="1400" dirty="0">
                <a:latin typeface="DJB Tweenybopper" pitchFamily="2" charset="0"/>
              </a:endParaRPr>
            </a:p>
          </p:txBody>
        </p:sp>
      </p:grpSp>
      <p:sp>
        <p:nvSpPr>
          <p:cNvPr id="29" name="Prostokąt 28"/>
          <p:cNvSpPr/>
          <p:nvPr/>
        </p:nvSpPr>
        <p:spPr>
          <a:xfrm>
            <a:off x="467544" y="5519172"/>
            <a:ext cx="813690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Kolejne kroki uzależnione są od ilości grup wybranych w kroku 1. Przy czym należy pamiętać, że minimalna liczba grup to dwie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 maksymalna to cztery.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60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5" dur="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827584" y="116632"/>
            <a:ext cx="7632848" cy="4212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ostatecznie wygenerować lekcję,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Generuj.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Otrzymamy ekran testowy naszej gry, na którym ostatecznie będziemy mogli przetestować poprawność jej działania.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Odrzuć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anulowanie gry, natomiast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pobranie gotowej lekcji w formacie *.zip</a:t>
            </a:r>
            <a:r>
              <a:rPr lang="pl-PL" i="1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 kliknięciu przycisku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chwilę poczekać, aż rozpocznie się proces pobierania skompresowanej gry.</a:t>
            </a:r>
          </a:p>
        </p:txBody>
      </p:sp>
      <p:pic>
        <p:nvPicPr>
          <p:cNvPr id="16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5170" y="1052736"/>
            <a:ext cx="1548738" cy="1587947"/>
          </a:xfrm>
          <a:prstGeom prst="rect">
            <a:avLst/>
          </a:prstGeom>
          <a:noFill/>
        </p:spPr>
      </p:pic>
      <p:pic>
        <p:nvPicPr>
          <p:cNvPr id="17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18" name="Grupa 17"/>
          <p:cNvGrpSpPr/>
          <p:nvPr/>
        </p:nvGrpSpPr>
        <p:grpSpPr>
          <a:xfrm>
            <a:off x="683568" y="4437112"/>
            <a:ext cx="7848872" cy="2132856"/>
            <a:chOff x="683568" y="4437112"/>
            <a:chExt cx="7848872" cy="2132856"/>
          </a:xfrm>
        </p:grpSpPr>
        <p:sp>
          <p:nvSpPr>
            <p:cNvPr id="19" name="Prostokąt 18"/>
            <p:cNvSpPr/>
            <p:nvPr/>
          </p:nvSpPr>
          <p:spPr>
            <a:xfrm>
              <a:off x="1475656" y="4509120"/>
              <a:ext cx="7056784" cy="10348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Uwaga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Poniżej przedstawiony jest podgląd wygenerowanej lekcji. Jeśli wszystko jest w porządku, możesz ściągnąć gotową lekcję, w przeciwnym wypadku skorzystaj z przycisku </a:t>
              </a: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"Odrzuć"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.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20" name="Picture 2" descr="C:\Users\Monika\Desktop\marcin\prezentacja 2\information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8" y="4653136"/>
              <a:ext cx="276225" cy="650280"/>
            </a:xfrm>
            <a:prstGeom prst="rect">
              <a:avLst/>
            </a:prstGeom>
            <a:noFill/>
          </p:spPr>
        </p:pic>
        <p:pic>
          <p:nvPicPr>
            <p:cNvPr id="21" name="Picture 3" descr="C:\Users\Monika\Desktop\marcin\prezentacja 2\akcept_button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5661248"/>
              <a:ext cx="4515534" cy="792088"/>
            </a:xfrm>
            <a:prstGeom prst="rect">
              <a:avLst/>
            </a:prstGeom>
            <a:noFill/>
          </p:spPr>
        </p:pic>
        <p:pic>
          <p:nvPicPr>
            <p:cNvPr id="22" name="Picture 4" descr="C:\Users\Monika\Desktop\marcin\prezentacja 2\deete_button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08104" y="5664083"/>
              <a:ext cx="2088232" cy="789253"/>
            </a:xfrm>
            <a:prstGeom prst="rect">
              <a:avLst/>
            </a:prstGeom>
            <a:noFill/>
          </p:spPr>
        </p:pic>
        <p:sp>
          <p:nvSpPr>
            <p:cNvPr id="23" name="Prostokąt 22"/>
            <p:cNvSpPr/>
            <p:nvPr/>
          </p:nvSpPr>
          <p:spPr>
            <a:xfrm>
              <a:off x="1835696" y="5949280"/>
              <a:ext cx="353334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200" dirty="0" smtClean="0">
                  <a:solidFill>
                    <a:schemeClr val="bg1"/>
                  </a:solidFill>
                  <a:latin typeface="DJB Tweenybopper" pitchFamily="2" charset="0"/>
                </a:rPr>
                <a:t>Wszystko w porządku, chcę ściągnąć lekcję</a:t>
              </a:r>
              <a:endParaRPr lang="pl-PL" sz="12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4" name="Prostokąt 23"/>
            <p:cNvSpPr/>
            <p:nvPr/>
          </p:nvSpPr>
          <p:spPr>
            <a:xfrm>
              <a:off x="6300192" y="5877272"/>
              <a:ext cx="95090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Odrzuć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5" name="Prostokąt 24"/>
            <p:cNvSpPr/>
            <p:nvPr/>
          </p:nvSpPr>
          <p:spPr>
            <a:xfrm>
              <a:off x="683568" y="4437112"/>
              <a:ext cx="7776864" cy="2132856"/>
            </a:xfrm>
            <a:prstGeom prst="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4"/>
          <p:cNvGrpSpPr/>
          <p:nvPr/>
        </p:nvGrpSpPr>
        <p:grpSpPr>
          <a:xfrm>
            <a:off x="179512" y="5517232"/>
            <a:ext cx="8640960" cy="1299824"/>
            <a:chOff x="179512" y="5517232"/>
            <a:chExt cx="8640960" cy="1299824"/>
          </a:xfrm>
        </p:grpSpPr>
        <p:pic>
          <p:nvPicPr>
            <p:cNvPr id="6" name="Picture 8" descr="C:\Users\Monika\Desktop\prezentacja\sprite-overall.png"/>
            <p:cNvPicPr>
              <a:picLocks noChangeAspect="1" noChangeArrowheads="1"/>
            </p:cNvPicPr>
            <p:nvPr/>
          </p:nvPicPr>
          <p:blipFill>
            <a:blip r:embed="rId2" cstate="print"/>
            <a:srcRect r="5675" b="91051"/>
            <a:stretch>
              <a:fillRect/>
            </a:stretch>
          </p:blipFill>
          <p:spPr bwMode="auto">
            <a:xfrm>
              <a:off x="179512" y="5517232"/>
              <a:ext cx="8640960" cy="1299824"/>
            </a:xfrm>
            <a:prstGeom prst="rect">
              <a:avLst/>
            </a:prstGeom>
            <a:noFill/>
          </p:spPr>
        </p:pic>
        <p:pic>
          <p:nvPicPr>
            <p:cNvPr id="7" name="Picture 9" descr="C:\Users\Monika\Desktop\prezentacja\navi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5733256"/>
              <a:ext cx="8136904" cy="772316"/>
            </a:xfrm>
            <a:prstGeom prst="rect">
              <a:avLst/>
            </a:prstGeom>
            <a:noFill/>
          </p:spPr>
        </p:pic>
      </p:grpSp>
      <p:pic>
        <p:nvPicPr>
          <p:cNvPr id="4099" name="Picture 3" descr="C:\Users\Monika\Desktop\marcin\prezentacja 2\chmurk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8640"/>
            <a:ext cx="8352928" cy="5347271"/>
          </a:xfrm>
          <a:prstGeom prst="rect">
            <a:avLst/>
          </a:prstGeom>
          <a:noFill/>
        </p:spPr>
      </p:pic>
      <p:grpSp>
        <p:nvGrpSpPr>
          <p:cNvPr id="18" name="Grupa 17"/>
          <p:cNvGrpSpPr/>
          <p:nvPr/>
        </p:nvGrpSpPr>
        <p:grpSpPr>
          <a:xfrm>
            <a:off x="611560" y="404664"/>
            <a:ext cx="3528392" cy="1944216"/>
            <a:chOff x="611560" y="404664"/>
            <a:chExt cx="3528392" cy="1944216"/>
          </a:xfrm>
        </p:grpSpPr>
        <p:sp>
          <p:nvSpPr>
            <p:cNvPr id="27" name="Prostokąt 26"/>
            <p:cNvSpPr/>
            <p:nvPr/>
          </p:nvSpPr>
          <p:spPr>
            <a:xfrm>
              <a:off x="611560" y="404664"/>
              <a:ext cx="3528392" cy="1944216"/>
            </a:xfrm>
            <a:prstGeom prst="rect">
              <a:avLst/>
            </a:prstGeom>
            <a:noFill/>
            <a:ln w="381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9" name="Prostokąt 28"/>
            <p:cNvSpPr/>
            <p:nvPr/>
          </p:nvSpPr>
          <p:spPr>
            <a:xfrm>
              <a:off x="1691680" y="1196752"/>
              <a:ext cx="130195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zwierzęta</a:t>
              </a:r>
              <a:endParaRPr lang="pl-PL" dirty="0"/>
            </a:p>
          </p:txBody>
        </p:sp>
      </p:grpSp>
      <p:grpSp>
        <p:nvGrpSpPr>
          <p:cNvPr id="17" name="Grupa 16"/>
          <p:cNvGrpSpPr/>
          <p:nvPr/>
        </p:nvGrpSpPr>
        <p:grpSpPr>
          <a:xfrm>
            <a:off x="611560" y="2564904"/>
            <a:ext cx="3528392" cy="1944216"/>
            <a:chOff x="611560" y="2564904"/>
            <a:chExt cx="3528392" cy="1944216"/>
          </a:xfrm>
        </p:grpSpPr>
        <p:sp>
          <p:nvSpPr>
            <p:cNvPr id="28" name="Prostokąt 27"/>
            <p:cNvSpPr/>
            <p:nvPr/>
          </p:nvSpPr>
          <p:spPr>
            <a:xfrm>
              <a:off x="611560" y="2564904"/>
              <a:ext cx="3528392" cy="1944216"/>
            </a:xfrm>
            <a:prstGeom prst="rect">
              <a:avLst/>
            </a:prstGeom>
            <a:noFill/>
            <a:ln w="381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0" name="Prostokąt 29"/>
            <p:cNvSpPr/>
            <p:nvPr/>
          </p:nvSpPr>
          <p:spPr>
            <a:xfrm>
              <a:off x="1907704" y="3356992"/>
              <a:ext cx="93647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rośliny</a:t>
              </a:r>
              <a:endParaRPr lang="pl-PL" dirty="0"/>
            </a:p>
          </p:txBody>
        </p:sp>
      </p:grpSp>
      <p:pic>
        <p:nvPicPr>
          <p:cNvPr id="5123" name="Picture 3" descr="C:\Users\Monika\Desktop\marcin\prezentacja 2\memory\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0"/>
            <a:ext cx="1816599" cy="1872209"/>
          </a:xfrm>
          <a:prstGeom prst="rect">
            <a:avLst/>
          </a:prstGeom>
          <a:noFill/>
        </p:spPr>
      </p:pic>
      <p:pic>
        <p:nvPicPr>
          <p:cNvPr id="5125" name="Picture 5" descr="C:\Users\Monika\Desktop\marcin\prezentacja 2\memory\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3312368"/>
            <a:ext cx="1816599" cy="1872209"/>
          </a:xfrm>
          <a:prstGeom prst="rect">
            <a:avLst/>
          </a:prstGeom>
          <a:noFill/>
        </p:spPr>
      </p:pic>
      <p:pic>
        <p:nvPicPr>
          <p:cNvPr id="5124" name="Picture 4" descr="C:\Users\Monika\Desktop\marcin\prezentacja 2\memory\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1224136"/>
            <a:ext cx="1816599" cy="1872209"/>
          </a:xfrm>
          <a:prstGeom prst="rect">
            <a:avLst/>
          </a:prstGeom>
          <a:noFill/>
        </p:spPr>
      </p:pic>
      <p:pic>
        <p:nvPicPr>
          <p:cNvPr id="5127" name="Picture 7" descr="C:\Users\Monika\Desktop\marcin\prezentacja 2\memory\2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0232" y="0"/>
            <a:ext cx="1816599" cy="1872209"/>
          </a:xfrm>
          <a:prstGeom prst="rect">
            <a:avLst/>
          </a:prstGeom>
          <a:noFill/>
        </p:spPr>
      </p:pic>
      <p:pic>
        <p:nvPicPr>
          <p:cNvPr id="5126" name="Picture 6" descr="C:\Users\Monika\Desktop\marcin\prezentacja 2\memory\1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0824" y="2808312"/>
            <a:ext cx="1816599" cy="1872209"/>
          </a:xfrm>
          <a:prstGeom prst="rect">
            <a:avLst/>
          </a:prstGeom>
          <a:noFill/>
        </p:spPr>
      </p:pic>
      <p:pic>
        <p:nvPicPr>
          <p:cNvPr id="5122" name="Picture 2" descr="C:\Users\Monika\Desktop\marcin\prezentacja 2\memory\33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8024" y="1872208"/>
            <a:ext cx="1816599" cy="18722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3.53377E-6 C -0.07518 0.00555 -0.35712 0.0259 -0.45104 0.03261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" y="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90379E-6 C 0.01771 -0.00185 0.03541 -0.00347 -0.0158 -0.02081 C -0.06702 -0.03816 -0.23368 -0.09598 -0.30712 -0.10476 C -0.38056 -0.11355 -0.41875 -0.09343 -0.45677 -0.07331 " pathEditMode="relative" ptsTypes="aaaA">
                                      <p:cBhvr>
                                        <p:cTn id="61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1.42461E-6 C 0.0052 0.01388 0.01058 0.02775 -6.38889E-6 -0.01064 C -0.0106 -0.04903 0.0026 -0.1679 -0.06303 -0.2308 C -0.12865 -0.29371 -0.26129 -0.34112 -0.39376 -0.3883 " pathEditMode="relative" ptsTypes="aaaA">
                                      <p:cBhvr>
                                        <p:cTn id="64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000"/>
                            </p:stCondLst>
                            <p:childTnLst>
                              <p:par>
                                <p:cTn id="6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53377E-6 C -0.01441 0.14246 -0.03454 0.2833 -0.14947 0.33533 C -0.26441 0.38783 -0.57708 0.31845 -0.68958 0.31383 " pathEditMode="relative" rAng="0" ptsTypes="aaa">
                                      <p:cBhvr>
                                        <p:cTn id="67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" y="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3000"/>
                            </p:stCondLst>
                            <p:childTnLst>
                              <p:par>
                                <p:cTn id="6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60037E-6 C -0.08472 -0.04718 -0.19097 -0.09205 -0.27552 -0.09436 C -0.36006 -0.09667 -0.45885 -0.03099 -0.50711 -0.01434 " pathEditMode="relative" rAng="0" ptsTypes="aaa">
                                      <p:cBhvr>
                                        <p:cTn id="70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" y="-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0"/>
                            </p:stCondLst>
                            <p:childTnLst>
                              <p:par>
                                <p:cTn id="7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9334E-6 C -0.09723 0.00694 -0.20052 0.02197 -0.26771 0.04186 C -0.3349 0.06175 -0.375 0.10384 -0.40313 0.12003 " pathEditMode="relative" rAng="0" ptsTypes="aaa">
                                      <p:cBhvr>
                                        <p:cTn id="7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" y="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755576" y="188640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3600" dirty="0" smtClean="0">
                <a:solidFill>
                  <a:schemeClr val="bg1"/>
                </a:solidFill>
                <a:latin typeface="DJB Tweenybopper" pitchFamily="2" charset="0"/>
              </a:rPr>
              <a:t>Uruchamianie wygenerowanej gry</a:t>
            </a:r>
            <a:endParaRPr lang="pl-PL" sz="36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539552" y="1340768"/>
            <a:ext cx="8136904" cy="888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Pobrany plik z grą w formacie *.zip należy rozpakować programem 7-Zip w dowolnej lokalizacji na dysku komputera.</a:t>
            </a: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9" name="Grupa 8"/>
          <p:cNvGrpSpPr/>
          <p:nvPr/>
        </p:nvGrpSpPr>
        <p:grpSpPr>
          <a:xfrm>
            <a:off x="1187624" y="3717032"/>
            <a:ext cx="2880320" cy="1539627"/>
            <a:chOff x="1043608" y="3356992"/>
            <a:chExt cx="2880320" cy="1539627"/>
          </a:xfrm>
        </p:grpSpPr>
        <p:pic>
          <p:nvPicPr>
            <p:cNvPr id="6146" name="Picture 2" descr="C:\Users\Monika\Desktop\marcin\prezentacja 2\zip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43608" y="3356992"/>
              <a:ext cx="1539627" cy="1539627"/>
            </a:xfrm>
            <a:prstGeom prst="rect">
              <a:avLst/>
            </a:prstGeom>
            <a:noFill/>
          </p:spPr>
        </p:pic>
        <p:sp>
          <p:nvSpPr>
            <p:cNvPr id="16" name="Prostokąt 15"/>
            <p:cNvSpPr/>
            <p:nvPr/>
          </p:nvSpPr>
          <p:spPr>
            <a:xfrm>
              <a:off x="2771800" y="3645024"/>
              <a:ext cx="115212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3600" dirty="0" smtClean="0">
                  <a:solidFill>
                    <a:schemeClr val="bg1"/>
                  </a:solidFill>
                  <a:latin typeface="DJB Tweenybopper" pitchFamily="2" charset="0"/>
                </a:rPr>
                <a:t>ZIP</a:t>
              </a:r>
              <a:endParaRPr lang="pl-PL" sz="36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10" name="Grupa 9"/>
          <p:cNvGrpSpPr/>
          <p:nvPr/>
        </p:nvGrpSpPr>
        <p:grpSpPr>
          <a:xfrm>
            <a:off x="5508104" y="3140968"/>
            <a:ext cx="2145139" cy="2745596"/>
            <a:chOff x="5508104" y="3140968"/>
            <a:chExt cx="2145139" cy="2745596"/>
          </a:xfrm>
        </p:grpSpPr>
        <p:pic>
          <p:nvPicPr>
            <p:cNvPr id="17" name="Picture 2" descr="C:\Users\Monika\Desktop\marcin\prezentacja 2\computer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80112" y="3140968"/>
              <a:ext cx="1656184" cy="2205471"/>
            </a:xfrm>
            <a:prstGeom prst="rect">
              <a:avLst/>
            </a:prstGeom>
            <a:noFill/>
          </p:spPr>
        </p:pic>
        <p:sp>
          <p:nvSpPr>
            <p:cNvPr id="18" name="Prostokąt 17"/>
            <p:cNvSpPr/>
            <p:nvPr/>
          </p:nvSpPr>
          <p:spPr>
            <a:xfrm>
              <a:off x="5508104" y="5517232"/>
              <a:ext cx="214513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Komputer lokalny</a:t>
              </a:r>
              <a:endParaRPr lang="pl-PL" dirty="0"/>
            </a:p>
          </p:txBody>
        </p:sp>
      </p:grpSp>
      <p:pic>
        <p:nvPicPr>
          <p:cNvPr id="19" name="Picture 2" descr="C:\Users\Monika\Desktop\marcin\prezentacja 2\fil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429000"/>
            <a:ext cx="883811" cy="1032768"/>
          </a:xfrm>
          <a:prstGeom prst="rect">
            <a:avLst/>
          </a:prstGeom>
          <a:noFill/>
        </p:spPr>
      </p:pic>
      <p:pic>
        <p:nvPicPr>
          <p:cNvPr id="11" name="Picture 2" descr="C:\Users\Monika\Desktop\marcin\prezentacja 2\fil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44080" y="3581400"/>
            <a:ext cx="883811" cy="1032768"/>
          </a:xfrm>
          <a:prstGeom prst="rect">
            <a:avLst/>
          </a:prstGeom>
          <a:noFill/>
        </p:spPr>
      </p:pic>
      <p:pic>
        <p:nvPicPr>
          <p:cNvPr id="12" name="Picture 2" descr="C:\Users\Monika\Desktop\marcin\prezentacja 2\fil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96480" y="3733800"/>
            <a:ext cx="883811" cy="1032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83071E-6 C 0.03212 -0.05943 0.06424 -0.11887 0.11025 -0.14685 C 0.15625 -0.17484 0.22066 -0.18709 0.2757 -0.1679 C 0.33073 -0.1487 0.41337 -0.05596 0.44098 -0.03145 " pathEditMode="relative" ptsTypes="aaaA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83071E-6 C 0.03212 -0.05943 0.06424 -0.11887 0.11025 -0.14685 C 0.15625 -0.17484 0.22066 -0.18709 0.2757 -0.1679 C 0.33073 -0.1487 0.41337 -0.05596 0.44098 -0.03145 " pathEditMode="relative" ptsTypes="aaaA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83071E-6 C 0.03212 -0.05943 0.06424 -0.11887 0.11025 -0.14685 C 0.15625 -0.17484 0.22066 -0.18709 0.2757 -0.1679 C 0.33073 -0.1487 0.41337 -0.05596 0.44098 -0.03145 " pathEditMode="relative" ptsTypes="aaaA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ole tekstowe 14"/>
          <p:cNvSpPr txBox="1"/>
          <p:nvPr/>
        </p:nvSpPr>
        <p:spPr>
          <a:xfrm>
            <a:off x="539552" y="476672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celu uruchomienia gry należy kliknąć na ikonę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Uruchom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14" name="Grupa 13"/>
          <p:cNvGrpSpPr/>
          <p:nvPr/>
        </p:nvGrpSpPr>
        <p:grpSpPr>
          <a:xfrm>
            <a:off x="1115616" y="980728"/>
            <a:ext cx="6984776" cy="4352298"/>
            <a:chOff x="1115616" y="980728"/>
            <a:chExt cx="6984776" cy="4352298"/>
          </a:xfrm>
        </p:grpSpPr>
        <p:pic>
          <p:nvPicPr>
            <p:cNvPr id="10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980728"/>
              <a:ext cx="6984776" cy="4352298"/>
            </a:xfrm>
            <a:prstGeom prst="rect">
              <a:avLst/>
            </a:prstGeom>
            <a:noFill/>
          </p:spPr>
        </p:pic>
        <p:pic>
          <p:nvPicPr>
            <p:cNvPr id="19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03848" y="1844824"/>
              <a:ext cx="883811" cy="1032768"/>
            </a:xfrm>
            <a:prstGeom prst="rect">
              <a:avLst/>
            </a:prstGeom>
            <a:noFill/>
          </p:spPr>
        </p:pic>
        <p:pic>
          <p:nvPicPr>
            <p:cNvPr id="9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91680" y="2060848"/>
              <a:ext cx="1087065" cy="875424"/>
            </a:xfrm>
            <a:prstGeom prst="rect">
              <a:avLst/>
            </a:prstGeom>
            <a:noFill/>
          </p:spPr>
        </p:pic>
        <p:sp>
          <p:nvSpPr>
            <p:cNvPr id="11" name="Prostokąt 10"/>
            <p:cNvSpPr/>
            <p:nvPr/>
          </p:nvSpPr>
          <p:spPr>
            <a:xfrm>
              <a:off x="1691680" y="3212976"/>
              <a:ext cx="8675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puzzle</a:t>
              </a:r>
              <a:endParaRPr lang="pl-PL" dirty="0"/>
            </a:p>
          </p:txBody>
        </p:sp>
        <p:sp>
          <p:nvSpPr>
            <p:cNvPr id="12" name="Prostokąt 11"/>
            <p:cNvSpPr/>
            <p:nvPr/>
          </p:nvSpPr>
          <p:spPr>
            <a:xfrm>
              <a:off x="3131840" y="3212976"/>
              <a:ext cx="110318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Uruchom</a:t>
              </a:r>
            </a:p>
          </p:txBody>
        </p:sp>
      </p:grpSp>
      <p:sp>
        <p:nvSpPr>
          <p:cNvPr id="13" name="Prostokąt 12"/>
          <p:cNvSpPr/>
          <p:nvPr/>
        </p:nvSpPr>
        <p:spPr>
          <a:xfrm>
            <a:off x="395536" y="5330532"/>
            <a:ext cx="842493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ten sposób wygenerowaną grę można uruchamiać zarówno ze strony internetowej, podając link do pliku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Uruchom,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jak i na komputerze stacjonarnym nieposiadającym dostępu do Internetu.</a:t>
            </a: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16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515863">
            <a:off x="9880069" y="870419"/>
            <a:ext cx="310219" cy="465329"/>
          </a:xfrm>
          <a:prstGeom prst="rect">
            <a:avLst/>
          </a:prstGeom>
          <a:noFill/>
        </p:spPr>
      </p:pic>
      <p:grpSp>
        <p:nvGrpSpPr>
          <p:cNvPr id="17" name="Grupa 16"/>
          <p:cNvGrpSpPr/>
          <p:nvPr/>
        </p:nvGrpSpPr>
        <p:grpSpPr>
          <a:xfrm>
            <a:off x="4067944" y="1556792"/>
            <a:ext cx="548127" cy="564578"/>
            <a:chOff x="7043350" y="719018"/>
            <a:chExt cx="548127" cy="564578"/>
          </a:xfrm>
        </p:grpSpPr>
        <p:sp>
          <p:nvSpPr>
            <p:cNvPr id="18" name="Prostokąt 17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0" name="Dowolny kształt 19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Dowolny kształt 20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12303E-7 C -0.21719 -0.00439 -0.43438 -0.00856 -0.55122 0.02105 C -0.66806 0.05065 -0.67726 0.15217 -0.70087 0.17831 " pathEditMode="relative" ptsTypes="aaA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087 0.17831 C -0.66077 0.21855 -0.62066 0.25879 -0.54323 0.27266 C -0.4658 0.28654 -0.32396 0.2796 -0.23611 0.26202 C -0.14827 0.24445 -0.08195 0.20606 -0.01563 0.16767 " pathEditMode="relative" ptsTypes="aaaA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Monika\Desktop\marcin\prezentacja\ikony\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20888"/>
            <a:ext cx="8292700" cy="1966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1349</Words>
  <Application>Microsoft Office PowerPoint</Application>
  <PresentationFormat>Pokaz na ekranie (4:3)</PresentationFormat>
  <Paragraphs>241</Paragraphs>
  <Slides>34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34</vt:i4>
      </vt:variant>
    </vt:vector>
  </HeadingPairs>
  <TitlesOfParts>
    <vt:vector size="38" baseType="lpstr">
      <vt:lpstr>Arial</vt:lpstr>
      <vt:lpstr>DJB Tweenybopper</vt:lpstr>
      <vt:lpstr>Calibri</vt:lpstr>
      <vt:lpstr>Motyw pakietu Office</vt:lpstr>
      <vt:lpstr>Generatory pomocy multimedialnych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Generatory pomocy multimedialnych</dc:title>
  <dc:creator>Monika</dc:creator>
  <cp:lastModifiedBy>Monika</cp:lastModifiedBy>
  <cp:revision>71</cp:revision>
  <dcterms:created xsi:type="dcterms:W3CDTF">2015-01-26T15:59:36Z</dcterms:created>
  <dcterms:modified xsi:type="dcterms:W3CDTF">2015-02-02T10:50:52Z</dcterms:modified>
</cp:coreProperties>
</file>