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71" r:id="rId3"/>
    <p:sldId id="272" r:id="rId4"/>
    <p:sldId id="273" r:id="rId5"/>
    <p:sldId id="290" r:id="rId6"/>
    <p:sldId id="276" r:id="rId7"/>
    <p:sldId id="286" r:id="rId8"/>
    <p:sldId id="278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277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287" r:id="rId30"/>
    <p:sldId id="288" r:id="rId31"/>
    <p:sldId id="310" r:id="rId32"/>
    <p:sldId id="289" r:id="rId33"/>
  </p:sldIdLst>
  <p:sldSz cx="9144000" cy="6858000" type="screen4x3"/>
  <p:notesSz cx="6858000" cy="9144000"/>
  <p:embeddedFontLst>
    <p:embeddedFont>
      <p:font typeface="DJB Tweenybopper" pitchFamily="2" charset="0"/>
      <p:regular r:id="rId34"/>
    </p:embeddedFont>
    <p:embeddedFont>
      <p:font typeface="Calibri" pitchFamily="34" charset="0"/>
      <p:regular r:id="rId35"/>
      <p:bold r:id="rId36"/>
      <p:italic r:id="rId37"/>
      <p:boldItalic r:id="rId38"/>
    </p:embeddedFont>
  </p:embeddedFont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4227"/>
    <a:srgbClr val="0CE225"/>
    <a:srgbClr val="151E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4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0B414-3DF7-4521-B582-162D4204C65C}" type="datetimeFigureOut">
              <a:rPr lang="pl-PL" smtClean="0"/>
              <a:pPr/>
              <a:t>2015-01-31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9D4A8-EDC5-49A0-8899-52C5AD91D3A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/>
          <a:lstStyle/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Generatory pomocy multimedialnych</a:t>
            </a:r>
          </a:p>
        </p:txBody>
      </p:sp>
      <p:sp>
        <p:nvSpPr>
          <p:cNvPr id="4" name="Prostokąt 3"/>
          <p:cNvSpPr/>
          <p:nvPr/>
        </p:nvSpPr>
        <p:spPr>
          <a:xfrm>
            <a:off x="755576" y="1879664"/>
            <a:ext cx="34563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Praca z generatorem: parowanie, </a:t>
            </a:r>
            <a:r>
              <a:rPr lang="pl-PL" sz="2000" dirty="0" err="1" smtClean="0">
                <a:solidFill>
                  <a:schemeClr val="bg1"/>
                </a:solidFill>
                <a:latin typeface="DJB Tweenybopper" pitchFamily="2" charset="0"/>
              </a:rPr>
              <a:t>uzupełnianki</a:t>
            </a:r>
            <a:r>
              <a:rPr lang="pl-PL" sz="2000" dirty="0" smtClean="0">
                <a:solidFill>
                  <a:schemeClr val="bg1"/>
                </a:solidFill>
                <a:latin typeface="DJB Tweenybopper" pitchFamily="2" charset="0"/>
              </a:rPr>
              <a:t>, krzyżówki oraz testy.*</a:t>
            </a:r>
            <a:endParaRPr lang="pl-PL" sz="2000" b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1026" name="Picture 2" descr="C:\Users\Monika\Desktop\marcin\prezentacja 2\gear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1844824"/>
            <a:ext cx="1538935" cy="1587946"/>
          </a:xfrm>
          <a:prstGeom prst="rect">
            <a:avLst/>
          </a:prstGeom>
          <a:noFill/>
        </p:spPr>
      </p:pic>
      <p:pic>
        <p:nvPicPr>
          <p:cNvPr id="1027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988840"/>
            <a:ext cx="1548738" cy="1587947"/>
          </a:xfrm>
          <a:prstGeom prst="rect">
            <a:avLst/>
          </a:prstGeom>
          <a:noFill/>
        </p:spPr>
      </p:pic>
      <p:pic>
        <p:nvPicPr>
          <p:cNvPr id="1028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858616"/>
            <a:ext cx="1872208" cy="1940823"/>
          </a:xfrm>
          <a:prstGeom prst="rect">
            <a:avLst/>
          </a:prstGeom>
          <a:noFill/>
        </p:spPr>
      </p:pic>
      <p:pic>
        <p:nvPicPr>
          <p:cNvPr id="7" name="Picture 3" descr="C:\Users\Monika\Desktop\marcin\prezentacja\ikony\log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653136"/>
            <a:ext cx="8292700" cy="1966912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755576" y="3645024"/>
            <a:ext cx="5256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1200" dirty="0" smtClean="0">
                <a:solidFill>
                  <a:schemeClr val="bg1"/>
                </a:solidFill>
                <a:latin typeface="DJB Tweenybopper" pitchFamily="2" charset="0"/>
              </a:rPr>
              <a:t>*Projekt jest całkowicie finansowany z programu Kapitał Ludzki,  III Wysoka jakoś systemu oświaty, 3.3 Poprawa jakości kształcenia, 3.3.4. Modernizacja treści i metod kształcenia.</a:t>
            </a:r>
            <a:endParaRPr lang="pl-PL" sz="1200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619672" y="620688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Generator p</a:t>
            </a: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arowanie</a:t>
            </a:r>
            <a:endParaRPr lang="pl-PL" sz="40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2050" name="Picture 2" descr="C:\Users\Monika\Desktop\marcin\prezentacja 3\airplan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204864"/>
            <a:ext cx="1749204" cy="997694"/>
          </a:xfrm>
          <a:prstGeom prst="rect">
            <a:avLst/>
          </a:prstGeom>
          <a:noFill/>
        </p:spPr>
      </p:pic>
      <p:pic>
        <p:nvPicPr>
          <p:cNvPr id="2051" name="Picture 3" descr="C:\Users\Monika\Desktop\marcin\prezentacja 3\b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645024"/>
            <a:ext cx="1152440" cy="1140048"/>
          </a:xfrm>
          <a:prstGeom prst="rect">
            <a:avLst/>
          </a:prstGeom>
          <a:noFill/>
        </p:spPr>
      </p:pic>
      <p:pic>
        <p:nvPicPr>
          <p:cNvPr id="2052" name="Picture 4" descr="C:\Users\Monika\Desktop\marcin\prezentacja 3\duck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2132856"/>
            <a:ext cx="1368152" cy="1108865"/>
          </a:xfrm>
          <a:prstGeom prst="rect">
            <a:avLst/>
          </a:prstGeom>
          <a:noFill/>
        </p:spPr>
      </p:pic>
      <p:pic>
        <p:nvPicPr>
          <p:cNvPr id="14" name="Picture 2" descr="C:\Users\Monika\Desktop\marcin\prezentacja 3\airplan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789040"/>
            <a:ext cx="1749204" cy="997694"/>
          </a:xfrm>
          <a:prstGeom prst="rect">
            <a:avLst/>
          </a:prstGeom>
          <a:noFill/>
        </p:spPr>
      </p:pic>
      <p:sp>
        <p:nvSpPr>
          <p:cNvPr id="22" name="Dowolny kształt 21"/>
          <p:cNvSpPr/>
          <p:nvPr/>
        </p:nvSpPr>
        <p:spPr>
          <a:xfrm>
            <a:off x="2037009" y="1700011"/>
            <a:ext cx="4612783" cy="4091189"/>
          </a:xfrm>
          <a:custGeom>
            <a:avLst/>
            <a:gdLst>
              <a:gd name="connsiteX0" fmla="*/ 2380445 w 4612783"/>
              <a:gd name="connsiteY0" fmla="*/ 991674 h 4091189"/>
              <a:gd name="connsiteX1" fmla="*/ 2354687 w 4612783"/>
              <a:gd name="connsiteY1" fmla="*/ 785612 h 4091189"/>
              <a:gd name="connsiteX2" fmla="*/ 1839532 w 4612783"/>
              <a:gd name="connsiteY2" fmla="*/ 103031 h 4091189"/>
              <a:gd name="connsiteX3" fmla="*/ 577402 w 4612783"/>
              <a:gd name="connsiteY3" fmla="*/ 180304 h 4091189"/>
              <a:gd name="connsiteX4" fmla="*/ 23611 w 4612783"/>
              <a:gd name="connsiteY4" fmla="*/ 1184857 h 4091189"/>
              <a:gd name="connsiteX5" fmla="*/ 719070 w 4612783"/>
              <a:gd name="connsiteY5" fmla="*/ 1738648 h 4091189"/>
              <a:gd name="connsiteX6" fmla="*/ 1955442 w 4612783"/>
              <a:gd name="connsiteY6" fmla="*/ 1970468 h 4091189"/>
              <a:gd name="connsiteX7" fmla="*/ 2187261 w 4612783"/>
              <a:gd name="connsiteY7" fmla="*/ 3309871 h 4091189"/>
              <a:gd name="connsiteX8" fmla="*/ 3475149 w 4612783"/>
              <a:gd name="connsiteY8" fmla="*/ 3915178 h 4091189"/>
              <a:gd name="connsiteX9" fmla="*/ 4582732 w 4612783"/>
              <a:gd name="connsiteY9" fmla="*/ 2253803 h 4091189"/>
              <a:gd name="connsiteX10" fmla="*/ 3655453 w 4612783"/>
              <a:gd name="connsiteY10" fmla="*/ 1661375 h 4091189"/>
              <a:gd name="connsiteX11" fmla="*/ 2277414 w 4612783"/>
              <a:gd name="connsiteY11" fmla="*/ 1751527 h 4091189"/>
              <a:gd name="connsiteX12" fmla="*/ 2431960 w 4612783"/>
              <a:gd name="connsiteY12" fmla="*/ 953037 h 4091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612783" h="4091189">
                <a:moveTo>
                  <a:pt x="2380445" y="991674"/>
                </a:moveTo>
                <a:cubicBezTo>
                  <a:pt x="2412642" y="962696"/>
                  <a:pt x="2444839" y="933719"/>
                  <a:pt x="2354687" y="785612"/>
                </a:cubicBezTo>
                <a:cubicBezTo>
                  <a:pt x="2264535" y="637505"/>
                  <a:pt x="2135746" y="203916"/>
                  <a:pt x="1839532" y="103031"/>
                </a:cubicBezTo>
                <a:cubicBezTo>
                  <a:pt x="1543318" y="2146"/>
                  <a:pt x="880056" y="0"/>
                  <a:pt x="577402" y="180304"/>
                </a:cubicBezTo>
                <a:cubicBezTo>
                  <a:pt x="274749" y="360608"/>
                  <a:pt x="0" y="925133"/>
                  <a:pt x="23611" y="1184857"/>
                </a:cubicBezTo>
                <a:cubicBezTo>
                  <a:pt x="47222" y="1444581"/>
                  <a:pt x="397098" y="1607713"/>
                  <a:pt x="719070" y="1738648"/>
                </a:cubicBezTo>
                <a:cubicBezTo>
                  <a:pt x="1041042" y="1869583"/>
                  <a:pt x="1710744" y="1708598"/>
                  <a:pt x="1955442" y="1970468"/>
                </a:cubicBezTo>
                <a:cubicBezTo>
                  <a:pt x="2200140" y="2232338"/>
                  <a:pt x="1933977" y="2985753"/>
                  <a:pt x="2187261" y="3309871"/>
                </a:cubicBezTo>
                <a:cubicBezTo>
                  <a:pt x="2440546" y="3633989"/>
                  <a:pt x="3075904" y="4091189"/>
                  <a:pt x="3475149" y="3915178"/>
                </a:cubicBezTo>
                <a:cubicBezTo>
                  <a:pt x="3874394" y="3739167"/>
                  <a:pt x="4552681" y="2629437"/>
                  <a:pt x="4582732" y="2253803"/>
                </a:cubicBezTo>
                <a:cubicBezTo>
                  <a:pt x="4612783" y="1878169"/>
                  <a:pt x="4039673" y="1745088"/>
                  <a:pt x="3655453" y="1661375"/>
                </a:cubicBezTo>
                <a:cubicBezTo>
                  <a:pt x="3271233" y="1577662"/>
                  <a:pt x="2481329" y="1869583"/>
                  <a:pt x="2277414" y="1751527"/>
                </a:cubicBezTo>
                <a:cubicBezTo>
                  <a:pt x="2073499" y="1633471"/>
                  <a:pt x="2404056" y="1083972"/>
                  <a:pt x="2431960" y="953037"/>
                </a:cubicBezTo>
              </a:path>
            </a:pathLst>
          </a:cu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rostokąt 33"/>
          <p:cNvSpPr/>
          <p:nvPr/>
        </p:nvSpPr>
        <p:spPr>
          <a:xfrm>
            <a:off x="800499" y="6093296"/>
            <a:ext cx="3956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Klikamy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Następny krok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827584" y="404664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wygenerować grę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Parowanie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uzupełnić następujące pola: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/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11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4369" y="1052736"/>
            <a:ext cx="1548738" cy="1587947"/>
          </a:xfrm>
          <a:prstGeom prst="rect">
            <a:avLst/>
          </a:prstGeom>
          <a:noFill/>
        </p:spPr>
      </p:pic>
      <p:pic>
        <p:nvPicPr>
          <p:cNvPr id="12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35" name="Grupa 34"/>
          <p:cNvGrpSpPr/>
          <p:nvPr/>
        </p:nvGrpSpPr>
        <p:grpSpPr>
          <a:xfrm>
            <a:off x="1115616" y="1380958"/>
            <a:ext cx="6984776" cy="4352298"/>
            <a:chOff x="1115616" y="1380958"/>
            <a:chExt cx="6984776" cy="4352298"/>
          </a:xfrm>
        </p:grpSpPr>
        <p:pic>
          <p:nvPicPr>
            <p:cNvPr id="14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15616" y="1380958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15" name="Prostokąt 14"/>
            <p:cNvSpPr/>
            <p:nvPr/>
          </p:nvSpPr>
          <p:spPr>
            <a:xfrm>
              <a:off x="1835696" y="2965134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1907704" y="3037142"/>
              <a:ext cx="13933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gry</a:t>
              </a: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1907704" y="3717032"/>
              <a:ext cx="12137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Ilość par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4" name="Prostokąt 23"/>
            <p:cNvSpPr/>
            <p:nvPr/>
          </p:nvSpPr>
          <p:spPr>
            <a:xfrm>
              <a:off x="1835696" y="3645024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5" name="Trójkąt równoramienny 24"/>
            <p:cNvSpPr/>
            <p:nvPr/>
          </p:nvSpPr>
          <p:spPr>
            <a:xfrm rot="10800000">
              <a:off x="4854271" y="3866809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8" name="Prostokąt 27"/>
            <p:cNvSpPr/>
            <p:nvPr/>
          </p:nvSpPr>
          <p:spPr>
            <a:xfrm>
              <a:off x="1547664" y="2245054"/>
              <a:ext cx="30963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</a:t>
              </a: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parowania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pic>
        <p:nvPicPr>
          <p:cNvPr id="18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515863">
            <a:off x="9592037" y="2310580"/>
            <a:ext cx="310219" cy="465329"/>
          </a:xfrm>
          <a:prstGeom prst="rect">
            <a:avLst/>
          </a:prstGeom>
          <a:noFill/>
        </p:spPr>
      </p:pic>
      <p:grpSp>
        <p:nvGrpSpPr>
          <p:cNvPr id="19" name="Grupa 18"/>
          <p:cNvGrpSpPr/>
          <p:nvPr/>
        </p:nvGrpSpPr>
        <p:grpSpPr>
          <a:xfrm>
            <a:off x="1835696" y="4149080"/>
            <a:ext cx="3888432" cy="2718415"/>
            <a:chOff x="1763688" y="4581128"/>
            <a:chExt cx="3888432" cy="2718415"/>
          </a:xfrm>
        </p:grpSpPr>
        <p:sp>
          <p:nvSpPr>
            <p:cNvPr id="20" name="Prostokąt 19"/>
            <p:cNvSpPr/>
            <p:nvPr/>
          </p:nvSpPr>
          <p:spPr>
            <a:xfrm>
              <a:off x="1763688" y="4581128"/>
              <a:ext cx="3816424" cy="2448272"/>
            </a:xfrm>
            <a:prstGeom prst="rect">
              <a:avLst/>
            </a:prstGeom>
            <a:solidFill>
              <a:srgbClr val="214227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9" name="Prostokąt 28"/>
            <p:cNvSpPr/>
            <p:nvPr/>
          </p:nvSpPr>
          <p:spPr>
            <a:xfrm>
              <a:off x="1835696" y="4621887"/>
              <a:ext cx="3816424" cy="26776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Dwie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Trzy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Cztery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Pięć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Sześć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Siedem</a:t>
              </a:r>
            </a:p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osiem</a:t>
              </a:r>
              <a:endParaRPr lang="pl-PL" sz="1400" dirty="0" smtClean="0">
                <a:solidFill>
                  <a:schemeClr val="bg1"/>
                </a:solidFill>
                <a:latin typeface="DJB Tweenybopper" pitchFamily="2" charset="0"/>
              </a:endParaRPr>
            </a:p>
            <a:p>
              <a:pPr algn="just">
                <a:lnSpc>
                  <a:spcPct val="150000"/>
                </a:lnSpc>
              </a:pP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30" name="Grupa 29"/>
          <p:cNvGrpSpPr/>
          <p:nvPr/>
        </p:nvGrpSpPr>
        <p:grpSpPr>
          <a:xfrm rot="1628718">
            <a:off x="5102655" y="3522948"/>
            <a:ext cx="548127" cy="564578"/>
            <a:chOff x="7043350" y="719018"/>
            <a:chExt cx="548127" cy="564578"/>
          </a:xfrm>
        </p:grpSpPr>
        <p:sp>
          <p:nvSpPr>
            <p:cNvPr id="31" name="Prostokąt 30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2" name="Dowolny kształt 31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Dowolny kształt 32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41443E-6 C -0.08542 -0.02267 -0.17067 -0.04533 -0.2599 -0.01041 C -0.34914 0.02451 -0.44237 0.11702 -0.5356 0.20976 " pathEditMode="relative" ptsTypes="a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559 0.20975 C -0.47066 0.13621 -0.40573 0.0629 -0.31511 0.04185 C -0.22448 0.02081 -0.10833 0.05226 0.00781 0.08394 " pathEditMode="relative" ptsTypes="aaA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5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rostokąt 28"/>
          <p:cNvSpPr/>
          <p:nvPr/>
        </p:nvSpPr>
        <p:spPr>
          <a:xfrm>
            <a:off x="683568" y="6165304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Klikamy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Następny krok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827584" y="260648"/>
            <a:ext cx="7632848" cy="2135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Należy dla każdej pary przypisać elementy graficzne lub tekstowe, uzupełniając pola. Na poniższym obrazku przedstawiono parę jako zestawienie obrazka oraz wyrazu.</a:t>
            </a:r>
          </a:p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/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2915816" y="3347700"/>
            <a:ext cx="10599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Ksi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ążka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60" name="Grupa 59"/>
          <p:cNvGrpSpPr/>
          <p:nvPr/>
        </p:nvGrpSpPr>
        <p:grpSpPr>
          <a:xfrm>
            <a:off x="1043608" y="1700808"/>
            <a:ext cx="6984776" cy="4352298"/>
            <a:chOff x="1043608" y="1700808"/>
            <a:chExt cx="6984776" cy="4352298"/>
          </a:xfrm>
        </p:grpSpPr>
        <p:pic>
          <p:nvPicPr>
            <p:cNvPr id="14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3608" y="1700808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15" name="Prostokąt 14"/>
            <p:cNvSpPr/>
            <p:nvPr/>
          </p:nvSpPr>
          <p:spPr>
            <a:xfrm>
              <a:off x="2843808" y="3212976"/>
              <a:ext cx="2016224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8" name="Prostokąt 27"/>
            <p:cNvSpPr/>
            <p:nvPr/>
          </p:nvSpPr>
          <p:spPr>
            <a:xfrm>
              <a:off x="1475656" y="2564904"/>
              <a:ext cx="23762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Para 1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6" name="Prostokąt 35"/>
            <p:cNvSpPr/>
            <p:nvPr/>
          </p:nvSpPr>
          <p:spPr>
            <a:xfrm>
              <a:off x="1403648" y="3284984"/>
              <a:ext cx="138852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Element 1: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7" name="Prostokąt 36"/>
            <p:cNvSpPr/>
            <p:nvPr/>
          </p:nvSpPr>
          <p:spPr>
            <a:xfrm>
              <a:off x="4932040" y="3284984"/>
              <a:ext cx="4748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lub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8" name="Prostokąt zaokrąglony 37"/>
            <p:cNvSpPr/>
            <p:nvPr/>
          </p:nvSpPr>
          <p:spPr>
            <a:xfrm>
              <a:off x="5580112" y="3212976"/>
              <a:ext cx="194421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9" name="Prostokąt 38"/>
            <p:cNvSpPr/>
            <p:nvPr/>
          </p:nvSpPr>
          <p:spPr>
            <a:xfrm>
              <a:off x="6156176" y="3212976"/>
              <a:ext cx="1584176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przeglądaj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40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24128" y="3284984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41" name="Prostokąt 40"/>
            <p:cNvSpPr/>
            <p:nvPr/>
          </p:nvSpPr>
          <p:spPr>
            <a:xfrm>
              <a:off x="2843808" y="4077072"/>
              <a:ext cx="2016224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42" name="Prostokąt 41"/>
            <p:cNvSpPr/>
            <p:nvPr/>
          </p:nvSpPr>
          <p:spPr>
            <a:xfrm>
              <a:off x="1403648" y="4149080"/>
              <a:ext cx="14029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Element 2: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43" name="Prostokąt 42"/>
            <p:cNvSpPr/>
            <p:nvPr/>
          </p:nvSpPr>
          <p:spPr>
            <a:xfrm>
              <a:off x="4932040" y="4149080"/>
              <a:ext cx="4748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lub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44" name="Prostokąt zaokrąglony 43"/>
            <p:cNvSpPr/>
            <p:nvPr/>
          </p:nvSpPr>
          <p:spPr>
            <a:xfrm>
              <a:off x="5580112" y="4077072"/>
              <a:ext cx="194421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5" name="Prostokąt 44"/>
            <p:cNvSpPr/>
            <p:nvPr/>
          </p:nvSpPr>
          <p:spPr>
            <a:xfrm>
              <a:off x="6156176" y="4077072"/>
              <a:ext cx="1584176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przeglądaj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46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724128" y="4149080"/>
              <a:ext cx="360040" cy="289944"/>
            </a:xfrm>
            <a:prstGeom prst="rect">
              <a:avLst/>
            </a:prstGeom>
            <a:noFill/>
          </p:spPr>
        </p:pic>
      </p:grpSp>
      <p:sp>
        <p:nvSpPr>
          <p:cNvPr id="47" name="Prostokąt 46"/>
          <p:cNvSpPr/>
          <p:nvPr/>
        </p:nvSpPr>
        <p:spPr>
          <a:xfrm>
            <a:off x="2915816" y="4149080"/>
            <a:ext cx="18036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Załączono plik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50" name="Grupa 49"/>
          <p:cNvGrpSpPr/>
          <p:nvPr/>
        </p:nvGrpSpPr>
        <p:grpSpPr>
          <a:xfrm rot="1628718">
            <a:off x="6182775" y="3594955"/>
            <a:ext cx="548127" cy="564578"/>
            <a:chOff x="7043350" y="719018"/>
            <a:chExt cx="548127" cy="564578"/>
          </a:xfrm>
        </p:grpSpPr>
        <p:sp>
          <p:nvSpPr>
            <p:cNvPr id="51" name="Prostokąt 50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52" name="Dowolny kształt 51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3" name="Dowolny kształt 52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61" name="Grupa 60"/>
          <p:cNvGrpSpPr/>
          <p:nvPr/>
        </p:nvGrpSpPr>
        <p:grpSpPr>
          <a:xfrm>
            <a:off x="1691680" y="1916832"/>
            <a:ext cx="6984776" cy="4352298"/>
            <a:chOff x="8172400" y="1844824"/>
            <a:chExt cx="6984776" cy="4352298"/>
          </a:xfrm>
        </p:grpSpPr>
        <p:pic>
          <p:nvPicPr>
            <p:cNvPr id="48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172400" y="1844824"/>
              <a:ext cx="6984776" cy="4352298"/>
            </a:xfrm>
            <a:prstGeom prst="rect">
              <a:avLst/>
            </a:prstGeom>
            <a:solidFill>
              <a:srgbClr val="214227"/>
            </a:solidFill>
          </p:spPr>
        </p:pic>
        <p:pic>
          <p:nvPicPr>
            <p:cNvPr id="54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558534" y="2564904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55" name="Prostokąt 54"/>
            <p:cNvSpPr/>
            <p:nvPr/>
          </p:nvSpPr>
          <p:spPr>
            <a:xfrm>
              <a:off x="8892480" y="2492896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obrazek1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6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558534" y="2968424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57" name="Prostokąt 56"/>
            <p:cNvSpPr/>
            <p:nvPr/>
          </p:nvSpPr>
          <p:spPr>
            <a:xfrm>
              <a:off x="8892480" y="2896416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obrazek2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8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558534" y="3400472"/>
              <a:ext cx="261938" cy="306085"/>
            </a:xfrm>
            <a:prstGeom prst="rect">
              <a:avLst/>
            </a:prstGeom>
            <a:noFill/>
          </p:spPr>
        </p:pic>
        <p:sp>
          <p:nvSpPr>
            <p:cNvPr id="59" name="Prostokąt 58"/>
            <p:cNvSpPr/>
            <p:nvPr/>
          </p:nvSpPr>
          <p:spPr>
            <a:xfrm>
              <a:off x="8892480" y="3328464"/>
              <a:ext cx="1440160" cy="3885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obrazek3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pic>
        <p:nvPicPr>
          <p:cNvPr id="49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515863">
            <a:off x="10744166" y="942429"/>
            <a:ext cx="310219" cy="465329"/>
          </a:xfrm>
          <a:prstGeom prst="rect">
            <a:avLst/>
          </a:prstGeom>
          <a:noFill/>
        </p:spPr>
      </p:pic>
      <p:grpSp>
        <p:nvGrpSpPr>
          <p:cNvPr id="62" name="Grupa 61"/>
          <p:cNvGrpSpPr/>
          <p:nvPr/>
        </p:nvGrpSpPr>
        <p:grpSpPr>
          <a:xfrm rot="1628718">
            <a:off x="3302455" y="2338426"/>
            <a:ext cx="548127" cy="564578"/>
            <a:chOff x="7043350" y="719018"/>
            <a:chExt cx="548127" cy="564578"/>
          </a:xfrm>
        </p:grpSpPr>
        <p:sp>
          <p:nvSpPr>
            <p:cNvPr id="63" name="Prostokąt 62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64" name="Dowolny kształt 63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65" name="Dowolny kształt 64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12303E-7 C -0.02952 -0.01318 -0.05903 -0.02613 -0.19688 0.03145 C -0.33473 0.08904 -0.58091 0.21739 -0.82691 0.34597 " pathEditMode="relative" ptsTypes="aaA">
                                      <p:cBhvr>
                                        <p:cTn id="1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2691 0.34597 C -0.82171 0.37835 -0.81632 0.41073 -0.76389 0.42992 C -0.71146 0.44912 -0.554 0.45444 -0.51198 0.46138 " pathEditMode="relative" ptsTypes="aaA">
                                      <p:cBhvr>
                                        <p:cTn id="2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1198 0.46138 C -0.55209 0.40541 -0.59202 0.34945 -0.65365 0.31453 C -0.71528 0.2796 -0.84532 0.26388 -0.88212 0.25162 " pathEditMode="relative" ptsTypes="aaA">
                                      <p:cBhvr>
                                        <p:cTn id="4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5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500"/>
                            </p:stCondLst>
                            <p:childTnLst>
                              <p:par>
                                <p:cTn id="6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8212 0.25161 C -0.70556 0.29972 -0.529 0.34782 -0.37014 0.33556 C -0.21129 0.32331 0.00121 0.20258 0.07083 0.17807 " pathEditMode="relative" ptsTypes="aaA">
                                      <p:cBhvr>
                                        <p:cTn id="6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0" grpId="0"/>
      <p:bldP spid="17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683568" y="1628800"/>
            <a:ext cx="7776864" cy="880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analogiczny sposób postępujemy z wszystkimi parami. Liczba par uzależniona jest od naszego wyboru w pierwszym kroku.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39552" y="464384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grę,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2627784" y="2987660"/>
            <a:ext cx="3585273" cy="1080120"/>
            <a:chOff x="2627784" y="2987660"/>
            <a:chExt cx="3585273" cy="1080120"/>
          </a:xfrm>
        </p:grpSpPr>
        <p:pic>
          <p:nvPicPr>
            <p:cNvPr id="3074" name="Picture 2" descr="C:\Users\Monika\Desktop\marcin\prezentacja 3\generuj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627784" y="2987660"/>
              <a:ext cx="3585273" cy="1080120"/>
            </a:xfrm>
            <a:prstGeom prst="rect">
              <a:avLst/>
            </a:prstGeom>
            <a:noFill/>
          </p:spPr>
        </p:pic>
        <p:sp>
          <p:nvSpPr>
            <p:cNvPr id="7" name="Prostokąt 6"/>
            <p:cNvSpPr/>
            <p:nvPr/>
          </p:nvSpPr>
          <p:spPr>
            <a:xfrm>
              <a:off x="3779912" y="3275692"/>
              <a:ext cx="1872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sz="2800" b="1" dirty="0" smtClean="0">
                  <a:solidFill>
                    <a:schemeClr val="bg1"/>
                  </a:solidFill>
                  <a:latin typeface="DJB Tweenybopper" pitchFamily="2" charset="0"/>
                </a:rPr>
                <a:t>Generuj</a:t>
              </a:r>
              <a:endParaRPr lang="pl-PL" sz="2800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pic>
        <p:nvPicPr>
          <p:cNvPr id="8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15863">
            <a:off x="10240109" y="1734516"/>
            <a:ext cx="310219" cy="465329"/>
          </a:xfrm>
          <a:prstGeom prst="rect">
            <a:avLst/>
          </a:prstGeom>
          <a:noFill/>
        </p:spPr>
      </p:pic>
      <p:grpSp>
        <p:nvGrpSpPr>
          <p:cNvPr id="9" name="Grupa 8"/>
          <p:cNvGrpSpPr/>
          <p:nvPr/>
        </p:nvGrpSpPr>
        <p:grpSpPr>
          <a:xfrm rot="1628718">
            <a:off x="5750727" y="2946884"/>
            <a:ext cx="548127" cy="564578"/>
            <a:chOff x="7043350" y="719018"/>
            <a:chExt cx="548127" cy="564578"/>
          </a:xfrm>
        </p:grpSpPr>
        <p:sp>
          <p:nvSpPr>
            <p:cNvPr id="10" name="Prostokąt 9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1" name="Dowolny kształt 10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" name="Dowolny kształt 11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41443E-6 C -0.08542 -0.02267 -0.17067 -0.04533 -0.2599 -0.01041 C -0.34914 0.02451 -0.44237 0.11702 -0.5356 0.20976 " pathEditMode="relative" ptsTypes="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559 0.20975 C -0.47066 0.13621 -0.40573 0.0629 -0.31511 0.04185 C -0.22448 0.02081 -0.10833 0.05226 0.00781 0.08394 " pathEditMode="relative" ptsTypes="aa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827584" y="116632"/>
            <a:ext cx="7632848" cy="4212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lekcję,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Otrzymamy ekran testowy naszej gry, na którym ostatecznie będziemy mogli przetestować poprawność jej działania.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Odrzuć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anulowanie gry, natomiast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pobranie gotowej lekcji w formacie *.zip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kliknięciu przycisku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chwilę poczekać, aż rozpocznie się proces pobierania skompresowanej gry.</a:t>
            </a:r>
          </a:p>
        </p:txBody>
      </p:sp>
      <p:pic>
        <p:nvPicPr>
          <p:cNvPr id="11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5170" y="1052736"/>
            <a:ext cx="1548738" cy="1587947"/>
          </a:xfrm>
          <a:prstGeom prst="rect">
            <a:avLst/>
          </a:prstGeom>
          <a:noFill/>
        </p:spPr>
      </p:pic>
      <p:pic>
        <p:nvPicPr>
          <p:cNvPr id="12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13" name="Grupa 12"/>
          <p:cNvGrpSpPr/>
          <p:nvPr/>
        </p:nvGrpSpPr>
        <p:grpSpPr>
          <a:xfrm>
            <a:off x="683568" y="4437112"/>
            <a:ext cx="7848872" cy="2132856"/>
            <a:chOff x="683568" y="4437112"/>
            <a:chExt cx="7848872" cy="2132856"/>
          </a:xfrm>
        </p:grpSpPr>
        <p:sp>
          <p:nvSpPr>
            <p:cNvPr id="18" name="Prostokąt 17"/>
            <p:cNvSpPr/>
            <p:nvPr/>
          </p:nvSpPr>
          <p:spPr>
            <a:xfrm>
              <a:off x="1475656" y="4509120"/>
              <a:ext cx="7056784" cy="10348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Uwaga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Poniżej przedstawiony jest podgląd wygenerowanej lekcji. Jeśli wszystko jest w porządku, możesz ściągnąć gotową lekcję, w przeciwnym wypadku skorzystaj z przycisku </a:t>
              </a: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"Odrzuć"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.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6146" name="Picture 2" descr="C:\Users\Monika\Desktop\marcin\prezentacja 2\information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4653136"/>
              <a:ext cx="276225" cy="650280"/>
            </a:xfrm>
            <a:prstGeom prst="rect">
              <a:avLst/>
            </a:prstGeom>
            <a:noFill/>
          </p:spPr>
        </p:pic>
        <p:pic>
          <p:nvPicPr>
            <p:cNvPr id="6147" name="Picture 3" descr="C:\Users\Monika\Desktop\marcin\prezentacja 2\akcept_button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661248"/>
              <a:ext cx="4515534" cy="792088"/>
            </a:xfrm>
            <a:prstGeom prst="rect">
              <a:avLst/>
            </a:prstGeom>
            <a:noFill/>
          </p:spPr>
        </p:pic>
        <p:pic>
          <p:nvPicPr>
            <p:cNvPr id="6148" name="Picture 4" descr="C:\Users\Monika\Desktop\marcin\prezentacja 2\deete_button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08104" y="5664083"/>
              <a:ext cx="2088232" cy="789253"/>
            </a:xfrm>
            <a:prstGeom prst="rect">
              <a:avLst/>
            </a:prstGeom>
            <a:noFill/>
          </p:spPr>
        </p:pic>
        <p:sp>
          <p:nvSpPr>
            <p:cNvPr id="22" name="Prostokąt 21"/>
            <p:cNvSpPr/>
            <p:nvPr/>
          </p:nvSpPr>
          <p:spPr>
            <a:xfrm>
              <a:off x="1835696" y="5949280"/>
              <a:ext cx="353334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200" dirty="0" smtClean="0">
                  <a:solidFill>
                    <a:schemeClr val="bg1"/>
                  </a:solidFill>
                  <a:latin typeface="DJB Tweenybopper" pitchFamily="2" charset="0"/>
                </a:rPr>
                <a:t>Wszystko w porządku, chcę ściągnąć lekcję</a:t>
              </a:r>
              <a:endParaRPr lang="pl-PL" sz="12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6300192" y="5877272"/>
              <a:ext cx="9509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Odrzuć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0" name="Prostokąt 29"/>
            <p:cNvSpPr/>
            <p:nvPr/>
          </p:nvSpPr>
          <p:spPr>
            <a:xfrm>
              <a:off x="683568" y="4437112"/>
              <a:ext cx="7776864" cy="2132856"/>
            </a:xfrm>
            <a:prstGeom prst="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a 4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pic>
          <p:nvPicPr>
            <p:cNvPr id="6" name="Picture 8" descr="C:\Users\Monika\Desktop\prezentacja\sprite-overall.png"/>
            <p:cNvPicPr>
              <a:picLocks noChangeAspect="1" noChangeArrowheads="1"/>
            </p:cNvPicPr>
            <p:nvPr/>
          </p:nvPicPr>
          <p:blipFill>
            <a:blip r:embed="rId2" cstate="print"/>
            <a:srcRect r="5675" b="91051"/>
            <a:stretch>
              <a:fillRect/>
            </a:stretch>
          </p:blipFill>
          <p:spPr bwMode="auto">
            <a:xfrm>
              <a:off x="179512" y="5517232"/>
              <a:ext cx="8640960" cy="1299824"/>
            </a:xfrm>
            <a:prstGeom prst="rect">
              <a:avLst/>
            </a:prstGeom>
            <a:noFill/>
          </p:spPr>
        </p:pic>
        <p:pic>
          <p:nvPicPr>
            <p:cNvPr id="7" name="Picture 9" descr="C:\Users\Monika\Desktop\prezentacja\navi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5733256"/>
              <a:ext cx="8136904" cy="772316"/>
            </a:xfrm>
            <a:prstGeom prst="rect">
              <a:avLst/>
            </a:prstGeom>
            <a:noFill/>
          </p:spPr>
        </p:pic>
      </p:grpSp>
      <p:pic>
        <p:nvPicPr>
          <p:cNvPr id="4099" name="Picture 3" descr="C:\Users\Monika\Desktop\marcin\prezentacja 2\chmurk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8352928" cy="5347271"/>
          </a:xfrm>
          <a:prstGeom prst="rect">
            <a:avLst/>
          </a:prstGeom>
          <a:noFill/>
        </p:spPr>
      </p:pic>
      <p:grpSp>
        <p:nvGrpSpPr>
          <p:cNvPr id="18" name="Grupa 17"/>
          <p:cNvGrpSpPr/>
          <p:nvPr/>
        </p:nvGrpSpPr>
        <p:grpSpPr>
          <a:xfrm>
            <a:off x="611560" y="404664"/>
            <a:ext cx="2376264" cy="1309370"/>
            <a:chOff x="611560" y="404664"/>
            <a:chExt cx="3528392" cy="1944216"/>
          </a:xfrm>
        </p:grpSpPr>
        <p:sp>
          <p:nvSpPr>
            <p:cNvPr id="27" name="Prostokąt 26"/>
            <p:cNvSpPr/>
            <p:nvPr/>
          </p:nvSpPr>
          <p:spPr>
            <a:xfrm>
              <a:off x="611560" y="404664"/>
              <a:ext cx="3528392" cy="1944216"/>
            </a:xfrm>
            <a:prstGeom prst="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9" name="Prostokąt 28"/>
            <p:cNvSpPr/>
            <p:nvPr/>
          </p:nvSpPr>
          <p:spPr>
            <a:xfrm>
              <a:off x="1680770" y="1046190"/>
              <a:ext cx="2031498" cy="5484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dirty="0" smtClean="0">
                  <a:solidFill>
                    <a:schemeClr val="bg1">
                      <a:lumMod val="85000"/>
                    </a:schemeClr>
                  </a:solidFill>
                  <a:latin typeface="DJB Tweenybopper" pitchFamily="2" charset="0"/>
                </a:rPr>
                <a:t>Para 1</a:t>
              </a:r>
              <a:endParaRPr lang="pl-PL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grpSp>
        <p:nvGrpSpPr>
          <p:cNvPr id="20" name="Grupa 19"/>
          <p:cNvGrpSpPr/>
          <p:nvPr/>
        </p:nvGrpSpPr>
        <p:grpSpPr>
          <a:xfrm>
            <a:off x="611560" y="1844824"/>
            <a:ext cx="2376264" cy="1309370"/>
            <a:chOff x="611560" y="404664"/>
            <a:chExt cx="3528392" cy="1944216"/>
          </a:xfrm>
        </p:grpSpPr>
        <p:sp>
          <p:nvSpPr>
            <p:cNvPr id="21" name="Prostokąt 20"/>
            <p:cNvSpPr/>
            <p:nvPr/>
          </p:nvSpPr>
          <p:spPr>
            <a:xfrm>
              <a:off x="611560" y="404664"/>
              <a:ext cx="3528392" cy="1944216"/>
            </a:xfrm>
            <a:prstGeom prst="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1680770" y="1046190"/>
              <a:ext cx="2031498" cy="5484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dirty="0" smtClean="0">
                  <a:solidFill>
                    <a:schemeClr val="bg1">
                      <a:lumMod val="85000"/>
                    </a:schemeClr>
                  </a:solidFill>
                  <a:latin typeface="DJB Tweenybopper" pitchFamily="2" charset="0"/>
                </a:rPr>
                <a:t>Para 2</a:t>
              </a:r>
              <a:endParaRPr lang="pl-PL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grpSp>
        <p:nvGrpSpPr>
          <p:cNvPr id="23" name="Grupa 22"/>
          <p:cNvGrpSpPr/>
          <p:nvPr/>
        </p:nvGrpSpPr>
        <p:grpSpPr>
          <a:xfrm>
            <a:off x="611560" y="3271758"/>
            <a:ext cx="2376264" cy="1309370"/>
            <a:chOff x="611560" y="404664"/>
            <a:chExt cx="3528392" cy="1944216"/>
          </a:xfrm>
        </p:grpSpPr>
        <p:sp>
          <p:nvSpPr>
            <p:cNvPr id="24" name="Prostokąt 23"/>
            <p:cNvSpPr/>
            <p:nvPr/>
          </p:nvSpPr>
          <p:spPr>
            <a:xfrm>
              <a:off x="611560" y="404664"/>
              <a:ext cx="3528392" cy="1944216"/>
            </a:xfrm>
            <a:prstGeom prst="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1680770" y="1046190"/>
              <a:ext cx="2031498" cy="5484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dirty="0" smtClean="0">
                  <a:solidFill>
                    <a:schemeClr val="bg1">
                      <a:lumMod val="85000"/>
                    </a:schemeClr>
                  </a:solidFill>
                  <a:latin typeface="DJB Tweenybopper" pitchFamily="2" charset="0"/>
                </a:rPr>
                <a:t>Para 3</a:t>
              </a:r>
              <a:endParaRPr lang="pl-PL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</p:grpSp>
      <p:pic>
        <p:nvPicPr>
          <p:cNvPr id="4098" name="Picture 2" descr="C:\Users\Monika\Desktop\marcin\prezentacja 3\parowanie\lupa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55686" y="1772816"/>
            <a:ext cx="1038973" cy="1152128"/>
          </a:xfrm>
          <a:prstGeom prst="rect">
            <a:avLst/>
          </a:prstGeom>
          <a:noFill/>
        </p:spPr>
      </p:pic>
      <p:pic>
        <p:nvPicPr>
          <p:cNvPr id="3" name="Picture 3" descr="C:\Users\Monika\Desktop\marcin\prezentacja 3\parowanie\nożyczki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3191640"/>
            <a:ext cx="1080120" cy="1312295"/>
          </a:xfrm>
          <a:prstGeom prst="rect">
            <a:avLst/>
          </a:prstGeom>
          <a:noFill/>
        </p:spPr>
      </p:pic>
      <p:pic>
        <p:nvPicPr>
          <p:cNvPr id="4100" name="Picture 4" descr="C:\Users\Monika\Desktop\marcin\prezentacja 3\parowanie\teleskop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908720"/>
            <a:ext cx="832220" cy="1206252"/>
          </a:xfrm>
          <a:prstGeom prst="rect">
            <a:avLst/>
          </a:prstGeom>
          <a:noFill/>
        </p:spPr>
      </p:pic>
      <p:sp>
        <p:nvSpPr>
          <p:cNvPr id="31" name="Prostokąt 30"/>
          <p:cNvSpPr/>
          <p:nvPr/>
        </p:nvSpPr>
        <p:spPr>
          <a:xfrm>
            <a:off x="4283968" y="83671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latin typeface="DJB Tweenybopper" pitchFamily="2" charset="0"/>
              </a:rPr>
              <a:t>teleskop</a:t>
            </a:r>
            <a:endParaRPr lang="pl-PL" dirty="0"/>
          </a:p>
        </p:txBody>
      </p:sp>
      <p:sp>
        <p:nvSpPr>
          <p:cNvPr id="32" name="Prostokąt 31"/>
          <p:cNvSpPr/>
          <p:nvPr/>
        </p:nvSpPr>
        <p:spPr>
          <a:xfrm>
            <a:off x="4572000" y="3645024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latin typeface="DJB Tweenybopper" pitchFamily="2" charset="0"/>
              </a:rPr>
              <a:t>lupa</a:t>
            </a:r>
            <a:endParaRPr lang="pl-PL" dirty="0"/>
          </a:p>
        </p:txBody>
      </p:sp>
      <p:sp>
        <p:nvSpPr>
          <p:cNvPr id="33" name="Prostokąt 32"/>
          <p:cNvSpPr/>
          <p:nvPr/>
        </p:nvSpPr>
        <p:spPr>
          <a:xfrm>
            <a:off x="6228184" y="2492896"/>
            <a:ext cx="1162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latin typeface="DJB Tweenybopper" pitchFamily="2" charset="0"/>
              </a:rPr>
              <a:t>nożyczki</a:t>
            </a:r>
            <a:endParaRPr lang="pl-PL" dirty="0"/>
          </a:p>
        </p:txBody>
      </p:sp>
      <p:sp>
        <p:nvSpPr>
          <p:cNvPr id="34" name="Prostokąt 33"/>
          <p:cNvSpPr/>
          <p:nvPr/>
        </p:nvSpPr>
        <p:spPr>
          <a:xfrm>
            <a:off x="5004048" y="2204864"/>
            <a:ext cx="19442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b="1" dirty="0" smtClean="0">
                <a:solidFill>
                  <a:schemeClr val="accent2"/>
                </a:solidFill>
                <a:latin typeface="DJB Tweenybopper" pitchFamily="2" charset="0"/>
              </a:rPr>
              <a:t>BRAWO</a:t>
            </a:r>
            <a:endParaRPr lang="pl-PL" sz="32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90287E-6 C -0.0125 -0.01503 -0.02257 -0.02243 -0.07882 -0.03145 C -0.13507 -0.04047 -0.28368 -0.04995 -0.33768 -0.05481 " pathEditMode="relative" rAng="0" ptsTypes="aaa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-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48751E-6 C -0.07917 0.04024 -0.15365 0.09273 -0.2599 0.08395 C -0.36632 0.07516 -0.55955 -0.02452 -0.63837 -0.05319 " pathEditMode="relative" rAng="0" ptsTypes="aaa">
                                      <p:cBhvr>
                                        <p:cTn id="53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" y="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40333E-6 C -0.05313 0.04371 -0.11181 0.09066 -0.18108 0.09436 C -0.25035 0.09806 -0.36702 0.03701 -0.41597 0.02197 " pathEditMode="relative" rAng="0" ptsTypes="aaa">
                                      <p:cBhvr>
                                        <p:cTn id="5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500"/>
                            </p:stCondLst>
                            <p:childTnLst>
                              <p:par>
                                <p:cTn id="58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25 -0.04556 -0.04983 -0.09112 -0.09444 -0.12605 C -0.13906 -0.16097 -0.20347 -0.18548 -0.26771 -0.20976 " pathEditMode="relative" ptsTypes="aaA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50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4028 0.06892 -0.08021 0.13807 -0.18125 0.1679 C -0.28212 0.19774 -0.5342 0.17854 -0.60643 0.17854 " pathEditMode="relative" ptsTypes="aaA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6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16281E-7 C 3.61111E-6 -4.16281E-7 -0.28351 0.01572 -0.56702 0.03168 " pathEditMode="relative" ptsTypes="aA">
                                      <p:cBhvr>
                                        <p:cTn id="6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2" grpId="0"/>
      <p:bldP spid="32" grpId="1"/>
      <p:bldP spid="33" grpId="0"/>
      <p:bldP spid="33" grpId="1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1619672" y="620688"/>
            <a:ext cx="62646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Generator </a:t>
            </a:r>
            <a:r>
              <a:rPr lang="pl-PL" sz="4000" dirty="0" err="1" smtClean="0">
                <a:solidFill>
                  <a:schemeClr val="bg1"/>
                </a:solidFill>
                <a:latin typeface="DJB Tweenybopper" pitchFamily="2" charset="0"/>
              </a:rPr>
              <a:t>uzupełnianki</a:t>
            </a:r>
            <a:endParaRPr lang="pl-PL" sz="40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8" name="Prostokąt zaokrąglony 7"/>
          <p:cNvSpPr/>
          <p:nvPr/>
        </p:nvSpPr>
        <p:spPr>
          <a:xfrm>
            <a:off x="4067944" y="2132856"/>
            <a:ext cx="1080120" cy="1080120"/>
          </a:xfrm>
          <a:prstGeom prst="roundRect">
            <a:avLst/>
          </a:prstGeom>
          <a:noFill/>
          <a:ln w="381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7" name="Grupa 16"/>
          <p:cNvGrpSpPr/>
          <p:nvPr/>
        </p:nvGrpSpPr>
        <p:grpSpPr>
          <a:xfrm>
            <a:off x="2411760" y="3566678"/>
            <a:ext cx="1028849" cy="1001774"/>
            <a:chOff x="2411760" y="3566678"/>
            <a:chExt cx="1028849" cy="1001774"/>
          </a:xfrm>
        </p:grpSpPr>
        <p:pic>
          <p:nvPicPr>
            <p:cNvPr id="5122" name="Picture 2" descr="C:\Users\Monika\Desktop\marcin\prezentacja 3\przycis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11760" y="3566678"/>
              <a:ext cx="1028849" cy="1001774"/>
            </a:xfrm>
            <a:prstGeom prst="rect">
              <a:avLst/>
            </a:prstGeom>
            <a:noFill/>
          </p:spPr>
        </p:pic>
        <p:sp>
          <p:nvSpPr>
            <p:cNvPr id="9" name="Prostokąt 8"/>
            <p:cNvSpPr/>
            <p:nvPr/>
          </p:nvSpPr>
          <p:spPr>
            <a:xfrm>
              <a:off x="2771800" y="3782702"/>
              <a:ext cx="44595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3600" b="1" dirty="0" smtClean="0">
                  <a:solidFill>
                    <a:srgbClr val="214227"/>
                  </a:solidFill>
                  <a:latin typeface="DJB Tweenybopper" pitchFamily="2" charset="0"/>
                </a:rPr>
                <a:t>ż</a:t>
              </a:r>
              <a:endParaRPr lang="pl-PL" sz="3600" b="1" dirty="0">
                <a:solidFill>
                  <a:srgbClr val="214227"/>
                </a:solidFill>
              </a:endParaRPr>
            </a:p>
          </p:txBody>
        </p:sp>
      </p:grpSp>
      <p:grpSp>
        <p:nvGrpSpPr>
          <p:cNvPr id="18" name="Grupa 17"/>
          <p:cNvGrpSpPr/>
          <p:nvPr/>
        </p:nvGrpSpPr>
        <p:grpSpPr>
          <a:xfrm>
            <a:off x="3471143" y="3566678"/>
            <a:ext cx="1028849" cy="1001774"/>
            <a:chOff x="3471143" y="3566678"/>
            <a:chExt cx="1028849" cy="1001774"/>
          </a:xfrm>
        </p:grpSpPr>
        <p:pic>
          <p:nvPicPr>
            <p:cNvPr id="11" name="Picture 2" descr="C:\Users\Monika\Desktop\marcin\prezentacja 3\przycis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71143" y="3566678"/>
              <a:ext cx="1028849" cy="1001774"/>
            </a:xfrm>
            <a:prstGeom prst="rect">
              <a:avLst/>
            </a:prstGeom>
            <a:noFill/>
          </p:spPr>
        </p:pic>
        <p:sp>
          <p:nvSpPr>
            <p:cNvPr id="12" name="Prostokąt 11"/>
            <p:cNvSpPr/>
            <p:nvPr/>
          </p:nvSpPr>
          <p:spPr>
            <a:xfrm>
              <a:off x="3707904" y="3782702"/>
              <a:ext cx="67358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3600" b="1" dirty="0" smtClean="0">
                  <a:solidFill>
                    <a:srgbClr val="214227"/>
                  </a:solidFill>
                  <a:latin typeface="DJB Tweenybopper" pitchFamily="2" charset="0"/>
                </a:rPr>
                <a:t>rz</a:t>
              </a:r>
              <a:endParaRPr lang="pl-PL" sz="3600" b="1" dirty="0">
                <a:solidFill>
                  <a:srgbClr val="214227"/>
                </a:solidFill>
              </a:endParaRPr>
            </a:p>
          </p:txBody>
        </p:sp>
      </p:grpSp>
      <p:grpSp>
        <p:nvGrpSpPr>
          <p:cNvPr id="19" name="Grupa 18"/>
          <p:cNvGrpSpPr/>
          <p:nvPr/>
        </p:nvGrpSpPr>
        <p:grpSpPr>
          <a:xfrm>
            <a:off x="4551263" y="3566678"/>
            <a:ext cx="1028849" cy="1001774"/>
            <a:chOff x="4551263" y="3566678"/>
            <a:chExt cx="1028849" cy="1001774"/>
          </a:xfrm>
        </p:grpSpPr>
        <p:pic>
          <p:nvPicPr>
            <p:cNvPr id="13" name="Picture 2" descr="C:\Users\Monika\Desktop\marcin\prezentacja 3\przycis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51263" y="3566678"/>
              <a:ext cx="1028849" cy="1001774"/>
            </a:xfrm>
            <a:prstGeom prst="rect">
              <a:avLst/>
            </a:prstGeom>
            <a:noFill/>
          </p:spPr>
        </p:pic>
        <p:sp>
          <p:nvSpPr>
            <p:cNvPr id="14" name="Prostokąt 13"/>
            <p:cNvSpPr/>
            <p:nvPr/>
          </p:nvSpPr>
          <p:spPr>
            <a:xfrm>
              <a:off x="4911303" y="3782702"/>
              <a:ext cx="42511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3600" b="1" dirty="0" smtClean="0">
                  <a:solidFill>
                    <a:srgbClr val="214227"/>
                  </a:solidFill>
                  <a:latin typeface="DJB Tweenybopper" pitchFamily="2" charset="0"/>
                </a:rPr>
                <a:t>ó</a:t>
              </a:r>
              <a:endParaRPr lang="pl-PL" sz="3600" b="1" dirty="0">
                <a:solidFill>
                  <a:srgbClr val="214227"/>
                </a:solidFill>
              </a:endParaRPr>
            </a:p>
          </p:txBody>
        </p:sp>
      </p:grpSp>
      <p:grpSp>
        <p:nvGrpSpPr>
          <p:cNvPr id="20" name="Grupa 19"/>
          <p:cNvGrpSpPr/>
          <p:nvPr/>
        </p:nvGrpSpPr>
        <p:grpSpPr>
          <a:xfrm>
            <a:off x="5652120" y="3573016"/>
            <a:ext cx="1028849" cy="1001774"/>
            <a:chOff x="5652120" y="3573016"/>
            <a:chExt cx="1028849" cy="1001774"/>
          </a:xfrm>
        </p:grpSpPr>
        <p:pic>
          <p:nvPicPr>
            <p:cNvPr id="15" name="Picture 2" descr="C:\Users\Monika\Desktop\marcin\prezentacja 3\przycis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652120" y="3573016"/>
              <a:ext cx="1028849" cy="1001774"/>
            </a:xfrm>
            <a:prstGeom prst="rect">
              <a:avLst/>
            </a:prstGeom>
            <a:noFill/>
          </p:spPr>
        </p:pic>
        <p:sp>
          <p:nvSpPr>
            <p:cNvPr id="16" name="Prostokąt 15"/>
            <p:cNvSpPr/>
            <p:nvPr/>
          </p:nvSpPr>
          <p:spPr>
            <a:xfrm>
              <a:off x="6012160" y="3789040"/>
              <a:ext cx="445956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3600" b="1" dirty="0" smtClean="0">
                  <a:solidFill>
                    <a:srgbClr val="214227"/>
                  </a:solidFill>
                  <a:latin typeface="DJB Tweenybopper" pitchFamily="2" charset="0"/>
                </a:rPr>
                <a:t>u</a:t>
              </a:r>
              <a:endParaRPr lang="pl-PL" sz="3600" b="1" dirty="0">
                <a:solidFill>
                  <a:srgbClr val="214227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60407E-6 C 0.01632 -0.06199 0.03281 -0.12396 0.06302 -0.15727 C 0.09323 -0.19057 0.13715 -0.19496 0.18107 -0.19936 " pathEditMode="relative" ptsTypes="aaA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107 -0.19935 C 0.16458 -0.16975 0.14826 -0.13992 0.11805 -0.105 C 0.08784 -0.07008 0.0184 -0.00879 -8.33333E-6 0.0104 " pathEditMode="relative" ptsTypes="aaA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60407E-6 C 0.02292 -0.05158 0.04601 -0.10292 0.05521 -0.13622 C 0.06441 -0.16952 0.05643 -0.18895 0.05521 -0.19936 " pathEditMode="relative" ptsTypes="aaA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1 -0.19936 C 0.06649 -0.17415 0.06788 -0.14871 0.05729 -0.11541 C 0.0467 -0.08211 0.01128 -0.01735 0.00208 -7.60407E-6 " pathEditMode="relative" ptsTypes="aaA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60407E-6 C -0.00278 -0.02984 -0.00538 -0.05944 -0.0158 -0.09436 C -0.02621 -0.12928 -0.05521 -0.19219 -0.06302 -0.20976 " pathEditMode="relative" ptsTypes="aaA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95 -0.19935 C -0.03455 -0.16975 -0.01614 -0.13992 -0.00573 -0.105 C 0.00469 -0.07008 0.00747 -0.00717 0.01007 0.0104 " pathEditMode="relative" ptsTypes="aaA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3469E-6 C 0.0026 -0.04024 0.0052 -0.08048 -0.02361 -0.1154 C -0.05243 -0.15032 -0.11285 -0.18015 -0.17327 -0.20975 " pathEditMode="relative" ptsTypes="aaA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327 -0.20027 C -0.12535 -0.19681 -0.07744 -0.19334 -0.04723 -0.15842 C -0.01702 -0.12349 -0.00469 -0.05712 0.00781 0.00948 " pathEditMode="relative" ptsTypes="aaA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827584" y="404664"/>
            <a:ext cx="7992888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Generator wspomaga tworzenie gier typu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dyktando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, w których dziecko ma za zadanie wstawić brakujące litery we właściwe miejsca.</a:t>
            </a:r>
          </a:p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/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827584" y="1916832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wygenerować grę, należy wypełnić następujące pola: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46" name="Grupa 45"/>
          <p:cNvGrpSpPr/>
          <p:nvPr/>
        </p:nvGrpSpPr>
        <p:grpSpPr>
          <a:xfrm>
            <a:off x="1115616" y="2348880"/>
            <a:ext cx="6984776" cy="4352298"/>
            <a:chOff x="1115616" y="2348880"/>
            <a:chExt cx="6984776" cy="4352298"/>
          </a:xfrm>
        </p:grpSpPr>
        <p:pic>
          <p:nvPicPr>
            <p:cNvPr id="22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2348880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26" name="Prostokąt 25"/>
            <p:cNvSpPr/>
            <p:nvPr/>
          </p:nvSpPr>
          <p:spPr>
            <a:xfrm>
              <a:off x="1835696" y="3933056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1907704" y="4005064"/>
              <a:ext cx="13933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gry</a:t>
              </a:r>
            </a:p>
          </p:txBody>
        </p:sp>
        <p:sp>
          <p:nvSpPr>
            <p:cNvPr id="30" name="Prostokąt 29"/>
            <p:cNvSpPr/>
            <p:nvPr/>
          </p:nvSpPr>
          <p:spPr>
            <a:xfrm>
              <a:off x="1907704" y="4684954"/>
              <a:ext cx="11961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</a:t>
              </a: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olecenie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5" name="Prostokąt 34"/>
            <p:cNvSpPr/>
            <p:nvPr/>
          </p:nvSpPr>
          <p:spPr>
            <a:xfrm>
              <a:off x="1835696" y="4612946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37" name="Prostokąt 36"/>
            <p:cNvSpPr/>
            <p:nvPr/>
          </p:nvSpPr>
          <p:spPr>
            <a:xfrm>
              <a:off x="1547664" y="3212976"/>
              <a:ext cx="30963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</a:t>
              </a: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uzupełniania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43" name="Grupa 42"/>
          <p:cNvGrpSpPr/>
          <p:nvPr/>
        </p:nvGrpSpPr>
        <p:grpSpPr>
          <a:xfrm>
            <a:off x="2051720" y="1844824"/>
            <a:ext cx="4644008" cy="2804138"/>
            <a:chOff x="4355976" y="2276872"/>
            <a:chExt cx="4644008" cy="2804138"/>
          </a:xfrm>
        </p:grpSpPr>
        <p:pic>
          <p:nvPicPr>
            <p:cNvPr id="44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45" name="Prostokąt 44"/>
            <p:cNvSpPr/>
            <p:nvPr/>
          </p:nvSpPr>
          <p:spPr>
            <a:xfrm>
              <a:off x="4572000" y="2772869"/>
              <a:ext cx="4320480" cy="1304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należy wpisać polecenie, które pojawi się na pasku nawigacyjnym lekcji</a:t>
              </a:r>
              <a:endParaRPr lang="pl-PL" b="1" dirty="0"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rostokąt 16"/>
          <p:cNvSpPr/>
          <p:nvPr/>
        </p:nvSpPr>
        <p:spPr>
          <a:xfrm>
            <a:off x="323528" y="4797152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pole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treść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wpisać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dyktando. Kolejnym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krokiem jest zaznaczanie kursorem myszy liter, które mają być niewidoczne w treści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dyktanda. Po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zaznaczeniu liter,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Ukryj słowo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 Litera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lub słowo zostaną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poprzedzone i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zakończone kilkoma kropkami.</a:t>
            </a:r>
            <a:endParaRPr lang="pl-PL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9" name="Grupa 18"/>
          <p:cNvGrpSpPr/>
          <p:nvPr/>
        </p:nvGrpSpPr>
        <p:grpSpPr>
          <a:xfrm rot="1628718">
            <a:off x="3374463" y="610234"/>
            <a:ext cx="548127" cy="564578"/>
            <a:chOff x="7043350" y="719018"/>
            <a:chExt cx="548127" cy="564578"/>
          </a:xfrm>
        </p:grpSpPr>
        <p:sp>
          <p:nvSpPr>
            <p:cNvPr id="20" name="Prostokąt 19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3" name="Dowolny kształt 22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4" name="Dowolny kształt 23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32" name="Grupa 31"/>
          <p:cNvGrpSpPr/>
          <p:nvPr/>
        </p:nvGrpSpPr>
        <p:grpSpPr>
          <a:xfrm>
            <a:off x="1043608" y="332656"/>
            <a:ext cx="6984776" cy="4352298"/>
            <a:chOff x="1043608" y="332656"/>
            <a:chExt cx="6984776" cy="4352298"/>
          </a:xfrm>
        </p:grpSpPr>
        <p:pic>
          <p:nvPicPr>
            <p:cNvPr id="22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3608" y="332656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26" name="Prostokąt 25"/>
            <p:cNvSpPr/>
            <p:nvPr/>
          </p:nvSpPr>
          <p:spPr>
            <a:xfrm>
              <a:off x="2339752" y="1772816"/>
              <a:ext cx="5256584" cy="2592288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1403648" y="1916832"/>
              <a:ext cx="85311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Treść: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3" name="Prostokąt zaokrąglony 12"/>
            <p:cNvSpPr/>
            <p:nvPr/>
          </p:nvSpPr>
          <p:spPr>
            <a:xfrm>
              <a:off x="2339752" y="1052736"/>
              <a:ext cx="194421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2627784" y="1052736"/>
              <a:ext cx="1584176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Ukryj słowo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2753520" y="1916832"/>
              <a:ext cx="4572000" cy="21698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 eby na </a:t>
              </a: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stole mogło znaleźć się cieplutkie pieczywo, wielu ludzi musi wykonać różne czynności. Najpierw rolnik uprawia ziemię, a później sieje ziarna pszenicy i żyta.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sp>
        <p:nvSpPr>
          <p:cNvPr id="28" name="Prostokąt 27"/>
          <p:cNvSpPr/>
          <p:nvPr/>
        </p:nvSpPr>
        <p:spPr>
          <a:xfrm>
            <a:off x="2699792" y="1988840"/>
            <a:ext cx="341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Ż</a:t>
            </a:r>
            <a:endParaRPr lang="pl-PL" dirty="0"/>
          </a:p>
        </p:txBody>
      </p:sp>
      <p:sp>
        <p:nvSpPr>
          <p:cNvPr id="29" name="Prostokąt 28"/>
          <p:cNvSpPr/>
          <p:nvPr/>
        </p:nvSpPr>
        <p:spPr>
          <a:xfrm>
            <a:off x="2627784" y="1979548"/>
            <a:ext cx="341760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rgbClr val="214227"/>
                </a:solidFill>
                <a:latin typeface="DJB Tweenybopper" pitchFamily="2" charset="0"/>
              </a:rPr>
              <a:t>Ż</a:t>
            </a:r>
            <a:endParaRPr lang="pl-PL" dirty="0">
              <a:solidFill>
                <a:srgbClr val="214227"/>
              </a:solidFill>
            </a:endParaRPr>
          </a:p>
        </p:txBody>
      </p:sp>
      <p:pic>
        <p:nvPicPr>
          <p:cNvPr id="18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15863">
            <a:off x="9267493" y="726404"/>
            <a:ext cx="310219" cy="465329"/>
          </a:xfrm>
          <a:prstGeom prst="rect">
            <a:avLst/>
          </a:prstGeom>
          <a:noFill/>
        </p:spPr>
      </p:pic>
      <p:sp>
        <p:nvSpPr>
          <p:cNvPr id="31" name="Prostokąt 30"/>
          <p:cNvSpPr/>
          <p:nvPr/>
        </p:nvSpPr>
        <p:spPr>
          <a:xfrm>
            <a:off x="2267744" y="2051556"/>
            <a:ext cx="79380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…Ż…</a:t>
            </a:r>
            <a:endParaRPr lang="pl-PL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52359E-6 C -0.14444 0.00693 -0.29132 0.0104 -0.40937 0.04185 C -0.52743 0.07331 -0.64635 0.15795 -0.70868 0.18848 " pathEditMode="relative" rAng="0" ptsTypes="aaa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" y="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868 0.18848 C -0.70816 0.15263 -0.70746 0.11679 -0.70086 0.09412 C -0.69427 0.07146 -0.67326 0.05897 -0.66927 0.05203 " pathEditMode="relative" ptsTypes="aaA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0"/>
                            </p:stCondLst>
                            <p:childTnLst>
                              <p:par>
                                <p:cTn id="4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927 0.05203 C -0.58333 0.02844 -0.49739 0.00485 -0.37795 0.01017 C -0.2585 0.01549 -0.10572 0.04949 0.04723 0.08348 " pathEditMode="relative" ptsTypes="aaA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8" grpId="1"/>
      <p:bldP spid="29" grpId="0" animBg="1"/>
      <p:bldP spid="29" grpId="1" animBg="1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683568" y="764704"/>
            <a:ext cx="7776864" cy="1719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analogiczny sposób postępujemy z wszystkimi słowami lub literami, które chcemy ukryć w dyktandzie. W wygenerowanej wersji ukryte słowa lub litery pojawią się pod dyktandem - uczeń będzie mógł je przenieść we właściwe miejsca w tekście.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39552" y="464384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grę,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2627784" y="2987660"/>
            <a:ext cx="3585273" cy="1080120"/>
            <a:chOff x="2627784" y="2987660"/>
            <a:chExt cx="3585273" cy="1080120"/>
          </a:xfrm>
        </p:grpSpPr>
        <p:pic>
          <p:nvPicPr>
            <p:cNvPr id="6" name="Picture 2" descr="C:\Users\Monika\Desktop\marcin\prezentacja 3\generuj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627784" y="2987660"/>
              <a:ext cx="3585273" cy="1080120"/>
            </a:xfrm>
            <a:prstGeom prst="rect">
              <a:avLst/>
            </a:prstGeom>
            <a:noFill/>
          </p:spPr>
        </p:pic>
        <p:sp>
          <p:nvSpPr>
            <p:cNvPr id="7" name="Prostokąt 6"/>
            <p:cNvSpPr/>
            <p:nvPr/>
          </p:nvSpPr>
          <p:spPr>
            <a:xfrm>
              <a:off x="3779912" y="3275692"/>
              <a:ext cx="1872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sz="2800" b="1" dirty="0" smtClean="0">
                  <a:solidFill>
                    <a:schemeClr val="bg1"/>
                  </a:solidFill>
                  <a:latin typeface="DJB Tweenybopper" pitchFamily="2" charset="0"/>
                </a:rPr>
                <a:t>Generuj</a:t>
              </a:r>
              <a:endParaRPr lang="pl-PL" sz="2800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pic>
        <p:nvPicPr>
          <p:cNvPr id="8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15863">
            <a:off x="10240109" y="1734516"/>
            <a:ext cx="310219" cy="465329"/>
          </a:xfrm>
          <a:prstGeom prst="rect">
            <a:avLst/>
          </a:prstGeom>
          <a:noFill/>
        </p:spPr>
      </p:pic>
      <p:grpSp>
        <p:nvGrpSpPr>
          <p:cNvPr id="9" name="Grupa 8"/>
          <p:cNvGrpSpPr/>
          <p:nvPr/>
        </p:nvGrpSpPr>
        <p:grpSpPr>
          <a:xfrm rot="1628718">
            <a:off x="5750727" y="2946884"/>
            <a:ext cx="548127" cy="564578"/>
            <a:chOff x="7043350" y="719018"/>
            <a:chExt cx="548127" cy="564578"/>
          </a:xfrm>
        </p:grpSpPr>
        <p:sp>
          <p:nvSpPr>
            <p:cNvPr id="10" name="Prostokąt 9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1" name="Dowolny kształt 10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" name="Dowolny kształt 11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41443E-6 C -0.08542 -0.02267 -0.17067 -0.04533 -0.2599 -0.01041 C -0.34914 0.02451 -0.44237 0.11702 -0.5356 0.20976 " pathEditMode="relative" ptsTypes="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559 0.20975 C -0.47066 0.13621 -0.40573 0.0629 -0.31511 0.04185 C -0.22448 0.02081 -0.10833 0.05226 0.00781 0.08394 " pathEditMode="relative" ptsTypes="aa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827584" y="116632"/>
            <a:ext cx="7632848" cy="4212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lekcję,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Otrzymamy ekran testowy naszej gry, na którym ostatecznie będziemy mogli przetestować poprawność jej działania.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Odrzuć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anulowanie gry, natomiast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pobranie gotowej lekcji w formacie *.zip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kliknięciu przycisku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chwilę poczekać, aż rozpocznie się proces pobierania skompresowanej gry.</a:t>
            </a:r>
          </a:p>
        </p:txBody>
      </p:sp>
      <p:pic>
        <p:nvPicPr>
          <p:cNvPr id="5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5170" y="1052736"/>
            <a:ext cx="1548738" cy="1587947"/>
          </a:xfrm>
          <a:prstGeom prst="rect">
            <a:avLst/>
          </a:prstGeom>
          <a:noFill/>
        </p:spPr>
      </p:pic>
      <p:pic>
        <p:nvPicPr>
          <p:cNvPr id="6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7" name="Grupa 6"/>
          <p:cNvGrpSpPr/>
          <p:nvPr/>
        </p:nvGrpSpPr>
        <p:grpSpPr>
          <a:xfrm>
            <a:off x="683568" y="4437112"/>
            <a:ext cx="7848872" cy="2132856"/>
            <a:chOff x="683568" y="4437112"/>
            <a:chExt cx="7848872" cy="2132856"/>
          </a:xfrm>
        </p:grpSpPr>
        <p:sp>
          <p:nvSpPr>
            <p:cNvPr id="8" name="Prostokąt 7"/>
            <p:cNvSpPr/>
            <p:nvPr/>
          </p:nvSpPr>
          <p:spPr>
            <a:xfrm>
              <a:off x="1475656" y="4509120"/>
              <a:ext cx="7056784" cy="10348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Uwaga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Poniżej przedstawiony jest podgląd wygenerowanej lekcji. Jeśli wszystko jest w porządku, możesz ściągnąć gotową lekcję, w przeciwnym wypadku skorzystaj z przycisku </a:t>
              </a: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"Odrzuć"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.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9" name="Picture 2" descr="C:\Users\Monika\Desktop\marcin\prezentacja 2\information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4653136"/>
              <a:ext cx="276225" cy="650280"/>
            </a:xfrm>
            <a:prstGeom prst="rect">
              <a:avLst/>
            </a:prstGeom>
            <a:noFill/>
          </p:spPr>
        </p:pic>
        <p:pic>
          <p:nvPicPr>
            <p:cNvPr id="10" name="Picture 3" descr="C:\Users\Monika\Desktop\marcin\prezentacja 2\akcept_button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661248"/>
              <a:ext cx="4515534" cy="792088"/>
            </a:xfrm>
            <a:prstGeom prst="rect">
              <a:avLst/>
            </a:prstGeom>
            <a:noFill/>
          </p:spPr>
        </p:pic>
        <p:pic>
          <p:nvPicPr>
            <p:cNvPr id="11" name="Picture 4" descr="C:\Users\Monika\Desktop\marcin\prezentacja 2\deete_button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08104" y="5664083"/>
              <a:ext cx="2088232" cy="789253"/>
            </a:xfrm>
            <a:prstGeom prst="rect">
              <a:avLst/>
            </a:prstGeom>
            <a:noFill/>
          </p:spPr>
        </p:pic>
        <p:sp>
          <p:nvSpPr>
            <p:cNvPr id="12" name="Prostokąt 11"/>
            <p:cNvSpPr/>
            <p:nvPr/>
          </p:nvSpPr>
          <p:spPr>
            <a:xfrm>
              <a:off x="1835696" y="5949280"/>
              <a:ext cx="353334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200" dirty="0" smtClean="0">
                  <a:solidFill>
                    <a:schemeClr val="bg1"/>
                  </a:solidFill>
                  <a:latin typeface="DJB Tweenybopper" pitchFamily="2" charset="0"/>
                </a:rPr>
                <a:t>Wszystko w porządku, chcę ściągnąć lekcję</a:t>
              </a:r>
              <a:endParaRPr lang="pl-PL" sz="12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6300192" y="5877272"/>
              <a:ext cx="9509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Odrzuć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683568" y="4437112"/>
              <a:ext cx="7776864" cy="2132856"/>
            </a:xfrm>
            <a:prstGeom prst="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Monika\Desktop\marcin\prezentacja 2\chmur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352928" cy="5347271"/>
          </a:xfrm>
          <a:prstGeom prst="rect">
            <a:avLst/>
          </a:prstGeom>
          <a:noFill/>
        </p:spPr>
      </p:pic>
      <p:sp>
        <p:nvSpPr>
          <p:cNvPr id="21" name="Prostokąt 20"/>
          <p:cNvSpPr/>
          <p:nvPr/>
        </p:nvSpPr>
        <p:spPr>
          <a:xfrm>
            <a:off x="467544" y="908720"/>
            <a:ext cx="817884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 smtClean="0">
                <a:solidFill>
                  <a:schemeClr val="accent1"/>
                </a:solidFill>
                <a:latin typeface="DJB Tweenybopper" pitchFamily="2" charset="0"/>
              </a:rPr>
              <a:t>……</a:t>
            </a:r>
            <a:r>
              <a:rPr lang="pl-PL" sz="2000" dirty="0" smtClean="0">
                <a:latin typeface="DJB Tweenybopper" pitchFamily="2" charset="0"/>
              </a:rPr>
              <a:t>eby </a:t>
            </a:r>
            <a:r>
              <a:rPr lang="pl-PL" sz="2000" dirty="0" smtClean="0">
                <a:latin typeface="DJB Tweenybopper" pitchFamily="2" charset="0"/>
              </a:rPr>
              <a:t>na stole mogło znaleźć się cieplutkie pieczywo, wielu </a:t>
            </a:r>
            <a:endParaRPr lang="pl-PL" sz="2000" dirty="0" smtClean="0">
              <a:latin typeface="DJB Tweenybopper" pitchFamily="2" charset="0"/>
            </a:endParaRPr>
          </a:p>
          <a:p>
            <a:pPr>
              <a:lnSpc>
                <a:spcPct val="200000"/>
              </a:lnSpc>
            </a:pPr>
            <a:r>
              <a:rPr lang="pl-PL" sz="2000" dirty="0" smtClean="0">
                <a:latin typeface="DJB Tweenybopper" pitchFamily="2" charset="0"/>
              </a:rPr>
              <a:t>ludzi musi </a:t>
            </a:r>
            <a:r>
              <a:rPr lang="pl-PL" sz="2000" dirty="0" smtClean="0">
                <a:latin typeface="DJB Tweenybopper" pitchFamily="2" charset="0"/>
              </a:rPr>
              <a:t>wykonać </a:t>
            </a:r>
            <a:r>
              <a:rPr lang="pl-PL" sz="2000" dirty="0" err="1" smtClean="0">
                <a:latin typeface="DJB Tweenybopper" pitchFamily="2" charset="0"/>
              </a:rPr>
              <a:t>ró</a:t>
            </a:r>
            <a:r>
              <a:rPr lang="pl-PL" sz="2000" dirty="0" err="1" smtClean="0">
                <a:solidFill>
                  <a:schemeClr val="accent1"/>
                </a:solidFill>
                <a:latin typeface="DJB Tweenybopper" pitchFamily="2" charset="0"/>
              </a:rPr>
              <a:t>……</a:t>
            </a:r>
            <a:r>
              <a:rPr lang="pl-PL" sz="2000" dirty="0" err="1" smtClean="0">
                <a:latin typeface="DJB Tweenybopper" pitchFamily="2" charset="0"/>
              </a:rPr>
              <a:t>ne</a:t>
            </a:r>
            <a:r>
              <a:rPr lang="pl-PL" sz="2000" dirty="0" smtClean="0">
                <a:latin typeface="DJB Tweenybopper" pitchFamily="2" charset="0"/>
              </a:rPr>
              <a:t> </a:t>
            </a:r>
            <a:r>
              <a:rPr lang="pl-PL" sz="2000" dirty="0" smtClean="0">
                <a:latin typeface="DJB Tweenybopper" pitchFamily="2" charset="0"/>
              </a:rPr>
              <a:t>czynności. Najpierw rolnik </a:t>
            </a:r>
            <a:endParaRPr lang="pl-PL" sz="2000" dirty="0" smtClean="0">
              <a:latin typeface="DJB Tweenybopper" pitchFamily="2" charset="0"/>
            </a:endParaRPr>
          </a:p>
          <a:p>
            <a:pPr>
              <a:lnSpc>
                <a:spcPct val="200000"/>
              </a:lnSpc>
            </a:pPr>
            <a:r>
              <a:rPr lang="pl-PL" sz="2000" dirty="0" smtClean="0">
                <a:latin typeface="DJB Tweenybopper" pitchFamily="2" charset="0"/>
              </a:rPr>
              <a:t>uprawia ziemię</a:t>
            </a:r>
            <a:r>
              <a:rPr lang="pl-PL" sz="2000" dirty="0" smtClean="0">
                <a:latin typeface="DJB Tweenybopper" pitchFamily="2" charset="0"/>
              </a:rPr>
              <a:t>, </a:t>
            </a:r>
            <a:r>
              <a:rPr lang="pl-PL" sz="2000" dirty="0" smtClean="0">
                <a:latin typeface="DJB Tweenybopper" pitchFamily="2" charset="0"/>
              </a:rPr>
              <a:t>a </a:t>
            </a:r>
            <a:r>
              <a:rPr lang="pl-PL" sz="2000" dirty="0" smtClean="0">
                <a:latin typeface="DJB Tweenybopper" pitchFamily="2" charset="0"/>
              </a:rPr>
              <a:t>później sieje ziarna pszenicy i </a:t>
            </a:r>
            <a:r>
              <a:rPr lang="pl-PL" sz="2000" dirty="0" smtClean="0">
                <a:solidFill>
                  <a:schemeClr val="accent1"/>
                </a:solidFill>
                <a:latin typeface="DJB Tweenybopper" pitchFamily="2" charset="0"/>
              </a:rPr>
              <a:t>……</a:t>
            </a:r>
            <a:r>
              <a:rPr lang="pl-PL" sz="2000" dirty="0" smtClean="0">
                <a:latin typeface="DJB Tweenybopper" pitchFamily="2" charset="0"/>
              </a:rPr>
              <a:t>yta</a:t>
            </a:r>
            <a:r>
              <a:rPr lang="pl-PL" sz="2000" dirty="0" smtClean="0">
                <a:latin typeface="DJB Tweenybopper" pitchFamily="2" charset="0"/>
              </a:rPr>
              <a:t>.</a:t>
            </a:r>
            <a:endParaRPr lang="pl-PL" sz="2000" dirty="0"/>
          </a:p>
        </p:txBody>
      </p:sp>
      <p:cxnSp>
        <p:nvCxnSpPr>
          <p:cNvPr id="24" name="Łącznik prosty 23"/>
          <p:cNvCxnSpPr/>
          <p:nvPr/>
        </p:nvCxnSpPr>
        <p:spPr>
          <a:xfrm>
            <a:off x="539552" y="692696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rostokąt 24"/>
          <p:cNvSpPr/>
          <p:nvPr/>
        </p:nvSpPr>
        <p:spPr>
          <a:xfrm>
            <a:off x="539552" y="323364"/>
            <a:ext cx="2026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latin typeface="DJB Tweenybopper" pitchFamily="2" charset="0"/>
              </a:rPr>
              <a:t>Treść dyktanda:</a:t>
            </a:r>
            <a:endParaRPr lang="pl-PL" dirty="0"/>
          </a:p>
        </p:txBody>
      </p:sp>
      <p:grpSp>
        <p:nvGrpSpPr>
          <p:cNvPr id="34" name="Grupa 33"/>
          <p:cNvGrpSpPr/>
          <p:nvPr/>
        </p:nvGrpSpPr>
        <p:grpSpPr>
          <a:xfrm>
            <a:off x="3491880" y="3501008"/>
            <a:ext cx="504056" cy="504056"/>
            <a:chOff x="3491880" y="3501008"/>
            <a:chExt cx="504056" cy="504056"/>
          </a:xfrm>
        </p:grpSpPr>
        <p:sp>
          <p:nvSpPr>
            <p:cNvPr id="26" name="Prostokąt zaokrąglony 25"/>
            <p:cNvSpPr/>
            <p:nvPr/>
          </p:nvSpPr>
          <p:spPr>
            <a:xfrm>
              <a:off x="3491880" y="3501008"/>
              <a:ext cx="504056" cy="50405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3607816" y="3573016"/>
              <a:ext cx="3161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ż</a:t>
              </a:r>
              <a:endParaRPr lang="pl-PL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Grupa 35"/>
          <p:cNvGrpSpPr/>
          <p:nvPr/>
        </p:nvGrpSpPr>
        <p:grpSpPr>
          <a:xfrm>
            <a:off x="4139952" y="3501008"/>
            <a:ext cx="504056" cy="504056"/>
            <a:chOff x="4139952" y="3501008"/>
            <a:chExt cx="504056" cy="504056"/>
          </a:xfrm>
        </p:grpSpPr>
        <p:sp>
          <p:nvSpPr>
            <p:cNvPr id="28" name="Prostokąt zaokrąglony 27"/>
            <p:cNvSpPr/>
            <p:nvPr/>
          </p:nvSpPr>
          <p:spPr>
            <a:xfrm>
              <a:off x="4139952" y="3501008"/>
              <a:ext cx="504056" cy="50405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9" name="Prostokąt 28"/>
            <p:cNvSpPr/>
            <p:nvPr/>
          </p:nvSpPr>
          <p:spPr>
            <a:xfrm>
              <a:off x="4211960" y="3573016"/>
              <a:ext cx="34336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Ż</a:t>
              </a:r>
              <a:endParaRPr lang="pl-PL" dirty="0"/>
            </a:p>
          </p:txBody>
        </p:sp>
      </p:grpSp>
      <p:grpSp>
        <p:nvGrpSpPr>
          <p:cNvPr id="35" name="Grupa 34"/>
          <p:cNvGrpSpPr/>
          <p:nvPr/>
        </p:nvGrpSpPr>
        <p:grpSpPr>
          <a:xfrm>
            <a:off x="4788024" y="3501008"/>
            <a:ext cx="504056" cy="504056"/>
            <a:chOff x="4788024" y="3501008"/>
            <a:chExt cx="504056" cy="504056"/>
          </a:xfrm>
        </p:grpSpPr>
        <p:sp>
          <p:nvSpPr>
            <p:cNvPr id="30" name="Prostokąt zaokrąglony 29"/>
            <p:cNvSpPr/>
            <p:nvPr/>
          </p:nvSpPr>
          <p:spPr>
            <a:xfrm>
              <a:off x="4788024" y="3501008"/>
              <a:ext cx="504056" cy="50405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1" name="Prostokąt 30"/>
            <p:cNvSpPr/>
            <p:nvPr/>
          </p:nvSpPr>
          <p:spPr>
            <a:xfrm>
              <a:off x="4862154" y="3573016"/>
              <a:ext cx="4299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rz</a:t>
              </a:r>
              <a:endParaRPr lang="pl-PL" dirty="0"/>
            </a:p>
          </p:txBody>
        </p:sp>
      </p:grpSp>
      <p:grpSp>
        <p:nvGrpSpPr>
          <p:cNvPr id="37" name="Grupa 36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grpSp>
          <p:nvGrpSpPr>
            <p:cNvPr id="4" name="Grupa 4"/>
            <p:cNvGrpSpPr/>
            <p:nvPr/>
          </p:nvGrpSpPr>
          <p:grpSpPr>
            <a:xfrm>
              <a:off x="179512" y="5517232"/>
              <a:ext cx="8640960" cy="1299824"/>
              <a:chOff x="179512" y="5517232"/>
              <a:chExt cx="8640960" cy="1299824"/>
            </a:xfrm>
          </p:grpSpPr>
          <p:pic>
            <p:nvPicPr>
              <p:cNvPr id="5" name="Picture 8" descr="C:\Users\Monika\Desktop\prezentacja\sprite-overall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r="5675" b="91051"/>
              <a:stretch>
                <a:fillRect/>
              </a:stretch>
            </p:blipFill>
            <p:spPr bwMode="auto">
              <a:xfrm>
                <a:off x="179512" y="5517232"/>
                <a:ext cx="8640960" cy="1299824"/>
              </a:xfrm>
              <a:prstGeom prst="rect">
                <a:avLst/>
              </a:prstGeom>
              <a:noFill/>
            </p:spPr>
          </p:pic>
          <p:pic>
            <p:nvPicPr>
              <p:cNvPr id="6" name="Picture 9" descr="C:\Users\Monika\Desktop\prezentacja\navi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67544" y="5733256"/>
                <a:ext cx="8136904" cy="772316"/>
              </a:xfrm>
              <a:prstGeom prst="rect">
                <a:avLst/>
              </a:prstGeom>
              <a:noFill/>
            </p:spPr>
          </p:pic>
        </p:grpSp>
        <p:sp>
          <p:nvSpPr>
            <p:cNvPr id="32" name="Prostokąt 31"/>
            <p:cNvSpPr/>
            <p:nvPr/>
          </p:nvSpPr>
          <p:spPr>
            <a:xfrm>
              <a:off x="1331640" y="5805264"/>
              <a:ext cx="3384376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3" name="Prostokąt 32"/>
            <p:cNvSpPr/>
            <p:nvPr/>
          </p:nvSpPr>
          <p:spPr>
            <a:xfrm>
              <a:off x="1403648" y="5949280"/>
              <a:ext cx="397897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latin typeface="DJB Tweenybopper" pitchFamily="2" charset="0"/>
                </a:rPr>
                <a:t>Polecenie: </a:t>
              </a:r>
              <a:r>
                <a:rPr lang="pl-PL" dirty="0" smtClean="0">
                  <a:latin typeface="DJB Tweenybopper" pitchFamily="2" charset="0"/>
                </a:rPr>
                <a:t>Wstaw właściwe litery.</a:t>
              </a:r>
              <a:endParaRPr lang="pl-PL" dirty="0"/>
            </a:p>
          </p:txBody>
        </p:sp>
      </p:grpSp>
      <p:grpSp>
        <p:nvGrpSpPr>
          <p:cNvPr id="38" name="Grupa 37"/>
          <p:cNvGrpSpPr/>
          <p:nvPr/>
        </p:nvGrpSpPr>
        <p:grpSpPr>
          <a:xfrm>
            <a:off x="5436096" y="3501008"/>
            <a:ext cx="504056" cy="504056"/>
            <a:chOff x="3491880" y="3501008"/>
            <a:chExt cx="504056" cy="504056"/>
          </a:xfrm>
        </p:grpSpPr>
        <p:sp>
          <p:nvSpPr>
            <p:cNvPr id="39" name="Prostokąt zaokrąglony 38"/>
            <p:cNvSpPr/>
            <p:nvPr/>
          </p:nvSpPr>
          <p:spPr>
            <a:xfrm>
              <a:off x="3491880" y="3501008"/>
              <a:ext cx="504056" cy="50405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0" name="Prostokąt 39"/>
            <p:cNvSpPr/>
            <p:nvPr/>
          </p:nvSpPr>
          <p:spPr>
            <a:xfrm>
              <a:off x="3607816" y="3573016"/>
              <a:ext cx="3161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ż</a:t>
              </a:r>
              <a:endParaRPr lang="pl-PL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1" name="Grupa 40"/>
          <p:cNvGrpSpPr/>
          <p:nvPr/>
        </p:nvGrpSpPr>
        <p:grpSpPr>
          <a:xfrm>
            <a:off x="6156176" y="3501008"/>
            <a:ext cx="504056" cy="504056"/>
            <a:chOff x="3491880" y="3501008"/>
            <a:chExt cx="504056" cy="504056"/>
          </a:xfrm>
        </p:grpSpPr>
        <p:sp>
          <p:nvSpPr>
            <p:cNvPr id="42" name="Prostokąt zaokrąglony 41"/>
            <p:cNvSpPr/>
            <p:nvPr/>
          </p:nvSpPr>
          <p:spPr>
            <a:xfrm>
              <a:off x="3491880" y="3501008"/>
              <a:ext cx="504056" cy="50405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3" name="Prostokąt 42"/>
            <p:cNvSpPr/>
            <p:nvPr/>
          </p:nvSpPr>
          <p:spPr>
            <a:xfrm>
              <a:off x="3607816" y="3573016"/>
              <a:ext cx="3161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ż</a:t>
              </a:r>
              <a:endParaRPr lang="pl-PL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4" name="Prostokąt 43"/>
          <p:cNvSpPr/>
          <p:nvPr/>
        </p:nvSpPr>
        <p:spPr>
          <a:xfrm>
            <a:off x="3720944" y="3212976"/>
            <a:ext cx="14991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b="1" dirty="0" smtClean="0">
                <a:solidFill>
                  <a:schemeClr val="accent3"/>
                </a:solidFill>
                <a:latin typeface="DJB Tweenybopper" pitchFamily="2" charset="0"/>
              </a:rPr>
              <a:t>BRAWO</a:t>
            </a:r>
            <a:endParaRPr lang="pl-PL" sz="3200" b="1" dirty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9963E-6 C -0.0066 -0.07517 -0.0132 -0.15033 -0.05521 -0.20976 C -0.09722 -0.2692 -0.19479 -0.32887 -0.25208 -0.35662 C -0.30938 -0.38437 -0.36788 -0.37211 -0.39844 -0.37604 " pathEditMode="relative" rAng="0" ptsTypes="aaaa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" y="-1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44444E-6 8.51064E-7 C 0.01633 -0.05944 0.03282 -0.11888 0.03143 -0.1679 C 0.03004 -0.21693 0.01094 -0.25532 -0.00798 -0.29371 " pathEditMode="relative" ptsTypes="aaA">
                                      <p:cBhvr>
                                        <p:cTn id="5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44444E-6 -8.51064E-7 C 0.03212 -0.02012 0.06441 -0.04001 0.07882 -0.07331 C 0.09323 -0.10662 0.08994 -0.15287 0.08664 -0.19912 " pathEditMode="relative" ptsTypes="aaA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500"/>
                            </p:stCondLst>
                            <p:childTnLst>
                              <p:par>
                                <p:cTn id="6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5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1619672" y="620688"/>
            <a:ext cx="6264696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Generator </a:t>
            </a: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krzyżówki</a:t>
            </a:r>
            <a:endParaRPr lang="pl-PL" sz="40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3275856" y="1988840"/>
            <a:ext cx="2323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DJB Tweenybopper" pitchFamily="2" charset="0"/>
              </a:rPr>
              <a:t>A R B U Z</a:t>
            </a:r>
            <a:endParaRPr lang="pl-PL" sz="3200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4211960" y="2484185"/>
            <a:ext cx="25555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DJB Tweenybopper" pitchFamily="2" charset="0"/>
              </a:rPr>
              <a:t>R O W E R </a:t>
            </a:r>
            <a:endParaRPr lang="pl-PL" sz="3200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20" name="Prostokąt 19"/>
          <p:cNvSpPr/>
          <p:nvPr/>
        </p:nvSpPr>
        <p:spPr>
          <a:xfrm>
            <a:off x="2306000" y="2988241"/>
            <a:ext cx="26260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DJB Tweenybopper" pitchFamily="2" charset="0"/>
              </a:rPr>
              <a:t>K R O W A </a:t>
            </a:r>
            <a:endParaRPr lang="pl-PL" sz="3200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3772317" y="3429000"/>
            <a:ext cx="23118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DJB Tweenybopper" pitchFamily="2" charset="0"/>
              </a:rPr>
              <a:t>K W I A T</a:t>
            </a:r>
            <a:endParaRPr lang="pl-PL" sz="3200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3779912" y="3924345"/>
            <a:ext cx="27863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DJB Tweenybopper" pitchFamily="2" charset="0"/>
              </a:rPr>
              <a:t>B O C I A N</a:t>
            </a:r>
            <a:endParaRPr lang="pl-PL" sz="3200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23" name="Dowolny kształt 22"/>
          <p:cNvSpPr/>
          <p:nvPr/>
        </p:nvSpPr>
        <p:spPr>
          <a:xfrm>
            <a:off x="4179194" y="1798749"/>
            <a:ext cx="616039" cy="2874135"/>
          </a:xfrm>
          <a:custGeom>
            <a:avLst/>
            <a:gdLst>
              <a:gd name="connsiteX0" fmla="*/ 354169 w 616039"/>
              <a:gd name="connsiteY0" fmla="*/ 42930 h 2874135"/>
              <a:gd name="connsiteX1" fmla="*/ 173865 w 616039"/>
              <a:gd name="connsiteY1" fmla="*/ 68688 h 2874135"/>
              <a:gd name="connsiteX2" fmla="*/ 32198 w 616039"/>
              <a:gd name="connsiteY2" fmla="*/ 287628 h 2874135"/>
              <a:gd name="connsiteX3" fmla="*/ 45076 w 616039"/>
              <a:gd name="connsiteY3" fmla="*/ 1794457 h 2874135"/>
              <a:gd name="connsiteX4" fmla="*/ 83713 w 616039"/>
              <a:gd name="connsiteY4" fmla="*/ 2760372 h 2874135"/>
              <a:gd name="connsiteX5" fmla="*/ 547352 w 616039"/>
              <a:gd name="connsiteY5" fmla="*/ 2477037 h 2874135"/>
              <a:gd name="connsiteX6" fmla="*/ 495837 w 616039"/>
              <a:gd name="connsiteY6" fmla="*/ 1730062 h 2874135"/>
              <a:gd name="connsiteX7" fmla="*/ 470079 w 616039"/>
              <a:gd name="connsiteY7" fmla="*/ 802783 h 2874135"/>
              <a:gd name="connsiteX8" fmla="*/ 495837 w 616039"/>
              <a:gd name="connsiteY8" fmla="*/ 184597 h 2874135"/>
              <a:gd name="connsiteX9" fmla="*/ 302654 w 616039"/>
              <a:gd name="connsiteY9" fmla="*/ 4293 h 2874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6039" h="2874135">
                <a:moveTo>
                  <a:pt x="354169" y="42930"/>
                </a:moveTo>
                <a:cubicBezTo>
                  <a:pt x="290848" y="35417"/>
                  <a:pt x="227527" y="27905"/>
                  <a:pt x="173865" y="68688"/>
                </a:cubicBezTo>
                <a:cubicBezTo>
                  <a:pt x="120203" y="109471"/>
                  <a:pt x="53663" y="0"/>
                  <a:pt x="32198" y="287628"/>
                </a:cubicBezTo>
                <a:cubicBezTo>
                  <a:pt x="10733" y="575256"/>
                  <a:pt x="36490" y="1382333"/>
                  <a:pt x="45076" y="1794457"/>
                </a:cubicBezTo>
                <a:cubicBezTo>
                  <a:pt x="53662" y="2206581"/>
                  <a:pt x="0" y="2646609"/>
                  <a:pt x="83713" y="2760372"/>
                </a:cubicBezTo>
                <a:cubicBezTo>
                  <a:pt x="167426" y="2874135"/>
                  <a:pt x="478665" y="2648755"/>
                  <a:pt x="547352" y="2477037"/>
                </a:cubicBezTo>
                <a:cubicBezTo>
                  <a:pt x="616039" y="2305319"/>
                  <a:pt x="508716" y="2009104"/>
                  <a:pt x="495837" y="1730062"/>
                </a:cubicBezTo>
                <a:cubicBezTo>
                  <a:pt x="482958" y="1451020"/>
                  <a:pt x="470079" y="1060360"/>
                  <a:pt x="470079" y="802783"/>
                </a:cubicBezTo>
                <a:cubicBezTo>
                  <a:pt x="470079" y="545206"/>
                  <a:pt x="523741" y="317679"/>
                  <a:pt x="495837" y="184597"/>
                </a:cubicBezTo>
                <a:cubicBezTo>
                  <a:pt x="467933" y="51515"/>
                  <a:pt x="304801" y="30051"/>
                  <a:pt x="302654" y="4293"/>
                </a:cubicBezTo>
              </a:path>
            </a:pathLst>
          </a:custGeom>
          <a:ln w="317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8" grpId="0"/>
      <p:bldP spid="19" grpId="0"/>
      <p:bldP spid="20" grpId="0"/>
      <p:bldP spid="21" grpId="0"/>
      <p:bldP spid="22" grpId="0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827584" y="404664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Generator wspomaga tworzenie gier typu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krzyżówki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, w których dziecko ma za zadanie wpisać z klawiatury właściwe odpowiedzi.</a:t>
            </a:r>
          </a:p>
          <a:p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/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827584" y="1556792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wygenerować grę, krzyżówka należy wypełnić następujące pola: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8" name="Grupa 17"/>
          <p:cNvGrpSpPr/>
          <p:nvPr/>
        </p:nvGrpSpPr>
        <p:grpSpPr>
          <a:xfrm>
            <a:off x="1115616" y="2348880"/>
            <a:ext cx="6984776" cy="4352298"/>
            <a:chOff x="1115616" y="2348880"/>
            <a:chExt cx="6984776" cy="4352298"/>
          </a:xfrm>
        </p:grpSpPr>
        <p:pic>
          <p:nvPicPr>
            <p:cNvPr id="22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2348880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26" name="Prostokąt 25"/>
            <p:cNvSpPr/>
            <p:nvPr/>
          </p:nvSpPr>
          <p:spPr>
            <a:xfrm>
              <a:off x="1835696" y="3933056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1907704" y="4005064"/>
              <a:ext cx="13933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gry</a:t>
              </a:r>
            </a:p>
          </p:txBody>
        </p:sp>
        <p:sp>
          <p:nvSpPr>
            <p:cNvPr id="30" name="Prostokąt 29"/>
            <p:cNvSpPr/>
            <p:nvPr/>
          </p:nvSpPr>
          <p:spPr>
            <a:xfrm>
              <a:off x="1907704" y="4684954"/>
              <a:ext cx="119616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</a:t>
              </a: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olecenie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5" name="Prostokąt 34"/>
            <p:cNvSpPr/>
            <p:nvPr/>
          </p:nvSpPr>
          <p:spPr>
            <a:xfrm>
              <a:off x="1835696" y="4612946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37" name="Prostokąt 36"/>
            <p:cNvSpPr/>
            <p:nvPr/>
          </p:nvSpPr>
          <p:spPr>
            <a:xfrm>
              <a:off x="1691680" y="3275692"/>
              <a:ext cx="30963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</a:t>
              </a: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krzyżówki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1907704" y="5373216"/>
              <a:ext cx="76495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Hasło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1835696" y="5301208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</p:grpSp>
      <p:grpSp>
        <p:nvGrpSpPr>
          <p:cNvPr id="2" name="Grupa 42"/>
          <p:cNvGrpSpPr/>
          <p:nvPr/>
        </p:nvGrpSpPr>
        <p:grpSpPr>
          <a:xfrm>
            <a:off x="2051720" y="1844824"/>
            <a:ext cx="4644008" cy="2804138"/>
            <a:chOff x="4355976" y="2276872"/>
            <a:chExt cx="4644008" cy="2804138"/>
          </a:xfrm>
        </p:grpSpPr>
        <p:pic>
          <p:nvPicPr>
            <p:cNvPr id="44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45" name="Prostokąt 44"/>
            <p:cNvSpPr/>
            <p:nvPr/>
          </p:nvSpPr>
          <p:spPr>
            <a:xfrm>
              <a:off x="4572000" y="2772869"/>
              <a:ext cx="4320480" cy="13042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należy wpisać polecenie, które pojawi się na pasku nawigacyjnym lekcji</a:t>
              </a:r>
              <a:endParaRPr lang="pl-PL" b="1" dirty="0">
                <a:latin typeface="DJB Tweenybopper" pitchFamily="2" charset="0"/>
              </a:endParaRPr>
            </a:p>
          </p:txBody>
        </p:sp>
      </p:grpSp>
      <p:grpSp>
        <p:nvGrpSpPr>
          <p:cNvPr id="15" name="Grupa 42"/>
          <p:cNvGrpSpPr/>
          <p:nvPr/>
        </p:nvGrpSpPr>
        <p:grpSpPr>
          <a:xfrm>
            <a:off x="2051720" y="2780928"/>
            <a:ext cx="4680520" cy="2804138"/>
            <a:chOff x="4355976" y="2276872"/>
            <a:chExt cx="4680520" cy="2804138"/>
          </a:xfrm>
        </p:grpSpPr>
        <p:pic>
          <p:nvPicPr>
            <p:cNvPr id="16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17" name="Prostokąt 16"/>
            <p:cNvSpPr/>
            <p:nvPr/>
          </p:nvSpPr>
          <p:spPr>
            <a:xfrm>
              <a:off x="4499992" y="2560730"/>
              <a:ext cx="4536504" cy="1708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latin typeface="DJB Tweenybopper" pitchFamily="2" charset="0"/>
                </a:rPr>
                <a:t>musi mieć tyle samo liter, ile </a:t>
              </a:r>
              <a:r>
                <a:rPr lang="pl-PL" sz="1400" b="1" dirty="0" smtClean="0">
                  <a:latin typeface="DJB Tweenybopper" pitchFamily="2" charset="0"/>
                </a:rPr>
                <a:t>jest w sumie</a:t>
              </a:r>
              <a:br>
                <a:rPr lang="pl-PL" sz="1400" b="1" dirty="0" smtClean="0">
                  <a:latin typeface="DJB Tweenybopper" pitchFamily="2" charset="0"/>
                </a:rPr>
              </a:br>
              <a:r>
                <a:rPr lang="pl-PL" sz="1400" b="1" dirty="0" smtClean="0">
                  <a:latin typeface="DJB Tweenybopper" pitchFamily="2" charset="0"/>
                </a:rPr>
                <a:t>w </a:t>
              </a:r>
              <a:r>
                <a:rPr lang="pl-PL" sz="1400" b="1" dirty="0" smtClean="0">
                  <a:latin typeface="DJB Tweenybopper" pitchFamily="2" charset="0"/>
                </a:rPr>
                <a:t>odpowiedzi. Każda kolejna odpowiedź musi zawierać odpowiadającą literkę w haśle. Na przykład: hasłem jest słowo </a:t>
              </a:r>
              <a:r>
                <a:rPr lang="pl-PL" sz="1400" b="1" dirty="0" smtClean="0">
                  <a:latin typeface="DJB Tweenybopper" pitchFamily="2" charset="0"/>
                </a:rPr>
                <a:t>KOT, odpowiedziami </a:t>
              </a:r>
              <a:r>
                <a:rPr lang="pl-PL" sz="1400" b="1" dirty="0" smtClean="0">
                  <a:latin typeface="DJB Tweenybopper" pitchFamily="2" charset="0"/>
                </a:rPr>
                <a:t>kolejno są: </a:t>
              </a:r>
              <a:r>
                <a:rPr lang="pl-PL" sz="1400" b="1" dirty="0" err="1" smtClean="0">
                  <a:latin typeface="DJB Tweenybopper" pitchFamily="2" charset="0"/>
                </a:rPr>
                <a:t>aKtor</a:t>
              </a:r>
              <a:r>
                <a:rPr lang="pl-PL" sz="1400" b="1" dirty="0" smtClean="0">
                  <a:latin typeface="DJB Tweenybopper" pitchFamily="2" charset="0"/>
                </a:rPr>
                <a:t>, </a:t>
              </a:r>
              <a:r>
                <a:rPr lang="pl-PL" sz="1400" b="1" dirty="0" err="1" smtClean="0">
                  <a:latin typeface="DJB Tweenybopper" pitchFamily="2" charset="0"/>
                </a:rPr>
                <a:t>drzewO</a:t>
              </a:r>
              <a:r>
                <a:rPr lang="pl-PL" sz="1400" b="1" dirty="0" smtClean="0">
                  <a:latin typeface="DJB Tweenybopper" pitchFamily="2" charset="0"/>
                </a:rPr>
                <a:t> i Trawa.</a:t>
              </a:r>
              <a:endParaRPr lang="pl-PL" sz="1400" b="1" dirty="0"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4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900"/>
                            </p:stCondLst>
                            <p:childTnLst>
                              <p:par>
                                <p:cTn id="4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6" dur="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7" dur="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4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827584" y="404664"/>
            <a:ext cx="7992888" cy="1719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polu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Pytania do krzyżówki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wpisać wszystkie pytania, jak na poniższym obrazku: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>
              <a:lnSpc>
                <a:spcPct val="150000"/>
              </a:lnSpc>
            </a:pP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28" name="Grupa 27"/>
          <p:cNvGrpSpPr/>
          <p:nvPr/>
        </p:nvGrpSpPr>
        <p:grpSpPr>
          <a:xfrm>
            <a:off x="1115616" y="1772816"/>
            <a:ext cx="6984776" cy="4352298"/>
            <a:chOff x="1115616" y="1772816"/>
            <a:chExt cx="6984776" cy="4352298"/>
          </a:xfrm>
        </p:grpSpPr>
        <p:pic>
          <p:nvPicPr>
            <p:cNvPr id="22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1772816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27" name="Prostokąt 26"/>
            <p:cNvSpPr/>
            <p:nvPr/>
          </p:nvSpPr>
          <p:spPr>
            <a:xfrm>
              <a:off x="1547664" y="3068960"/>
              <a:ext cx="27302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Pytania do krzyżówki: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5" name="Prostokąt 34"/>
            <p:cNvSpPr/>
            <p:nvPr/>
          </p:nvSpPr>
          <p:spPr>
            <a:xfrm>
              <a:off x="1619672" y="3573016"/>
              <a:ext cx="5976664" cy="2232248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37" name="Prostokąt 36"/>
            <p:cNvSpPr/>
            <p:nvPr/>
          </p:nvSpPr>
          <p:spPr>
            <a:xfrm>
              <a:off x="1547664" y="2636912"/>
              <a:ext cx="30963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</a:t>
              </a: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krzyżówki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sp>
        <p:nvSpPr>
          <p:cNvPr id="18" name="Prostokąt 17"/>
          <p:cNvSpPr/>
          <p:nvPr/>
        </p:nvSpPr>
        <p:spPr>
          <a:xfrm>
            <a:off x="1763688" y="3717032"/>
            <a:ext cx="56166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AutoNum type="arabicPeriod"/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Świąteczne drzewko</a:t>
            </a:r>
          </a:p>
          <a:p>
            <a:pPr marL="342900" lvl="0" indent="-342900">
              <a:buAutoNum type="arabicPeriod"/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Przynieśli je trzej królowie nowo narodzonemu Jezusowi</a:t>
            </a:r>
          </a:p>
          <a:p>
            <a:pPr marL="342900" lvl="0" indent="-342900">
              <a:buAutoNum type="arabicPeriod"/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Matka Jezusa</a:t>
            </a:r>
          </a:p>
          <a:p>
            <a:pPr marL="342900" lvl="0" indent="-342900">
              <a:buAutoNum type="arabicPeriod"/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Kładzie się je pod obrus w Wigilię</a:t>
            </a:r>
          </a:p>
          <a:p>
            <a:pPr marL="342900" lvl="0" indent="-342900">
              <a:buAutoNum type="arabicPeriod"/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Siada przy wigilijnym stole</a:t>
            </a:r>
          </a:p>
          <a:p>
            <a:pPr marL="342900" lvl="0" indent="-342900">
              <a:buAutoNum type="arabicPeriod"/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Dostajemy je w Wigilię</a:t>
            </a:r>
          </a:p>
        </p:txBody>
      </p:sp>
      <p:pic>
        <p:nvPicPr>
          <p:cNvPr id="19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15863">
            <a:off x="9267493" y="2814636"/>
            <a:ext cx="310219" cy="465329"/>
          </a:xfrm>
          <a:prstGeom prst="rect">
            <a:avLst/>
          </a:prstGeom>
          <a:noFill/>
        </p:spPr>
      </p:pic>
      <p:grpSp>
        <p:nvGrpSpPr>
          <p:cNvPr id="20" name="Grupa 19"/>
          <p:cNvGrpSpPr/>
          <p:nvPr/>
        </p:nvGrpSpPr>
        <p:grpSpPr>
          <a:xfrm rot="1628718">
            <a:off x="4778111" y="4027004"/>
            <a:ext cx="548127" cy="564578"/>
            <a:chOff x="7043350" y="719018"/>
            <a:chExt cx="548127" cy="564578"/>
          </a:xfrm>
        </p:grpSpPr>
        <p:sp>
          <p:nvSpPr>
            <p:cNvPr id="23" name="Prostokąt 22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4" name="Dowolny kształt 23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5" name="Dowolny kształt 24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41443E-6 C -0.08542 -0.02267 -0.17067 -0.04533 -0.2599 -0.01041 C -0.34914 0.02451 -0.44237 0.11702 -0.5356 0.20976 " pathEditMode="relative" ptsTypes="aaA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559 0.20975 C -0.47066 0.13621 -0.40573 0.0629 -0.31511 0.04185 C -0.22448 0.02081 -0.10833 0.05226 0.00781 0.08394 " pathEditMode="relative" ptsTypes="aaA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upa 28"/>
          <p:cNvGrpSpPr/>
          <p:nvPr/>
        </p:nvGrpSpPr>
        <p:grpSpPr>
          <a:xfrm>
            <a:off x="1187624" y="2132856"/>
            <a:ext cx="6984776" cy="4352298"/>
            <a:chOff x="1187624" y="2132856"/>
            <a:chExt cx="6984776" cy="4352298"/>
          </a:xfrm>
        </p:grpSpPr>
        <p:pic>
          <p:nvPicPr>
            <p:cNvPr id="22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87624" y="2132856"/>
              <a:ext cx="6984776" cy="4352298"/>
            </a:xfrm>
            <a:prstGeom prst="rect">
              <a:avLst/>
            </a:prstGeom>
            <a:noFill/>
          </p:spPr>
        </p:pic>
        <p:sp>
          <p:nvSpPr>
            <p:cNvPr id="27" name="Prostokąt 26"/>
            <p:cNvSpPr/>
            <p:nvPr/>
          </p:nvSpPr>
          <p:spPr>
            <a:xfrm>
              <a:off x="1619672" y="3429000"/>
              <a:ext cx="16257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Odpowiedź 1: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5" name="Prostokąt 34"/>
            <p:cNvSpPr/>
            <p:nvPr/>
          </p:nvSpPr>
          <p:spPr>
            <a:xfrm>
              <a:off x="3275856" y="3284984"/>
              <a:ext cx="3816424" cy="576064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1619672" y="4149080"/>
              <a:ext cx="16257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Odpowiedź 2: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3275856" y="4005064"/>
              <a:ext cx="3816424" cy="576064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1619672" y="4869160"/>
              <a:ext cx="16482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Odpowiedź 3: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7" name="Prostokąt 16"/>
            <p:cNvSpPr/>
            <p:nvPr/>
          </p:nvSpPr>
          <p:spPr>
            <a:xfrm>
              <a:off x="3275856" y="4725144"/>
              <a:ext cx="3816424" cy="576064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1619672" y="5589240"/>
              <a:ext cx="16578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Odpowiedź 4: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6" name="Prostokąt 25"/>
            <p:cNvSpPr/>
            <p:nvPr/>
          </p:nvSpPr>
          <p:spPr>
            <a:xfrm>
              <a:off x="3275856" y="5445224"/>
              <a:ext cx="3816424" cy="576064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</p:grpSp>
      <p:sp>
        <p:nvSpPr>
          <p:cNvPr id="10" name="Prostokąt 9"/>
          <p:cNvSpPr/>
          <p:nvPr/>
        </p:nvSpPr>
        <p:spPr>
          <a:xfrm>
            <a:off x="539552" y="395079"/>
            <a:ext cx="860444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polach odpowiedzi należy wpisać prawidłowe odpowiedzi na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zadane pytania. Liczba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odpowiedzi jest generowana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automatycznie w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zależności od liczby liter w haśle, które wpisujemy w kroku pierwszym. 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>
              <a:lnSpc>
                <a:spcPct val="150000"/>
              </a:lnSpc>
            </a:pP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3347864" y="3419708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choinka</a:t>
            </a:r>
          </a:p>
        </p:txBody>
      </p:sp>
      <p:pic>
        <p:nvPicPr>
          <p:cNvPr id="19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15863">
            <a:off x="9520028" y="2094556"/>
            <a:ext cx="310219" cy="465329"/>
          </a:xfrm>
          <a:prstGeom prst="rect">
            <a:avLst/>
          </a:prstGeom>
          <a:noFill/>
        </p:spPr>
      </p:pic>
      <p:sp>
        <p:nvSpPr>
          <p:cNvPr id="15" name="Prostokąt 14"/>
          <p:cNvSpPr/>
          <p:nvPr/>
        </p:nvSpPr>
        <p:spPr>
          <a:xfrm>
            <a:off x="3347864" y="4139788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dary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3347864" y="4869160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Maryja</a:t>
            </a:r>
          </a:p>
        </p:txBody>
      </p:sp>
      <p:sp>
        <p:nvSpPr>
          <p:cNvPr id="28" name="Prostokąt 27"/>
          <p:cNvSpPr/>
          <p:nvPr/>
        </p:nvSpPr>
        <p:spPr>
          <a:xfrm>
            <a:off x="3347864" y="5579948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siano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5.55042E-7 C -0.18508 0.02197 -0.37015 0.04394 -0.48039 0.07354 C -0.59063 0.10314 -0.62622 0.14061 -0.66164 0.1783 " pathEditMode="relative" ptsTypes="aaA">
                                      <p:cBhvr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164 0.17831 C -0.6625 0.19889 -0.66563 0.27613 -0.66667 0.3018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" y="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667 0.30181 C -0.66876 0.34205 -0.67067 0.38229 -0.66667 0.39616 " pathEditMode="relative" ptsTypes="aA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667 0.39616 C -0.67587 0.43894 -0.6849 0.48196 -0.67449 0.50115 " pathEditMode="relative" ptsTypes="aA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500"/>
                            </p:stCondLst>
                            <p:childTnLst>
                              <p:par>
                                <p:cTn id="4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7449 0.50115 C -0.59584 0.52983 -0.51702 0.55874 -0.39896 0.53261 C -0.28091 0.50647 -0.12344 0.42507 0.0342 0.34366 " pathEditMode="relative" ptsTypes="aaA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15" grpId="0"/>
      <p:bldP spid="20" grpId="0"/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/>
          <p:cNvSpPr/>
          <p:nvPr/>
        </p:nvSpPr>
        <p:spPr>
          <a:xfrm>
            <a:off x="827584" y="116632"/>
            <a:ext cx="7632848" cy="4212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lekcję,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Otrzymamy ekran testowy naszej gry, na którym ostatecznie będziemy mogli przetestować poprawność jej działania.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Odrzuć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anulowanie gry, natomiast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pobranie gotowej lekcji w formacie *.zip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kliknięciu przycisku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chwilę poczekać, aż rozpocznie się proces pobierania skompresowanej gry.</a:t>
            </a:r>
          </a:p>
        </p:txBody>
      </p:sp>
      <p:pic>
        <p:nvPicPr>
          <p:cNvPr id="14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5170" y="1052736"/>
            <a:ext cx="1548738" cy="1587947"/>
          </a:xfrm>
          <a:prstGeom prst="rect">
            <a:avLst/>
          </a:prstGeom>
          <a:noFill/>
        </p:spPr>
      </p:pic>
      <p:pic>
        <p:nvPicPr>
          <p:cNvPr id="15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16" name="Grupa 15"/>
          <p:cNvGrpSpPr/>
          <p:nvPr/>
        </p:nvGrpSpPr>
        <p:grpSpPr>
          <a:xfrm>
            <a:off x="683568" y="4437112"/>
            <a:ext cx="7848872" cy="2132856"/>
            <a:chOff x="683568" y="4437112"/>
            <a:chExt cx="7848872" cy="2132856"/>
          </a:xfrm>
        </p:grpSpPr>
        <p:sp>
          <p:nvSpPr>
            <p:cNvPr id="17" name="Prostokąt 16"/>
            <p:cNvSpPr/>
            <p:nvPr/>
          </p:nvSpPr>
          <p:spPr>
            <a:xfrm>
              <a:off x="1475656" y="4509120"/>
              <a:ext cx="7056784" cy="10348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Uwaga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Poniżej przedstawiony jest podgląd wygenerowanej lekcji. Jeśli wszystko jest w porządku, możesz ściągnąć gotową lekcję, w przeciwnym wypadku skorzystaj z przycisku </a:t>
              </a: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"Odrzuć"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.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8" name="Picture 2" descr="C:\Users\Monika\Desktop\marcin\prezentacja 2\information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4653136"/>
              <a:ext cx="276225" cy="650280"/>
            </a:xfrm>
            <a:prstGeom prst="rect">
              <a:avLst/>
            </a:prstGeom>
            <a:noFill/>
          </p:spPr>
        </p:pic>
        <p:pic>
          <p:nvPicPr>
            <p:cNvPr id="19" name="Picture 3" descr="C:\Users\Monika\Desktop\marcin\prezentacja 2\akcept_button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661248"/>
              <a:ext cx="4515534" cy="792088"/>
            </a:xfrm>
            <a:prstGeom prst="rect">
              <a:avLst/>
            </a:prstGeom>
            <a:noFill/>
          </p:spPr>
        </p:pic>
        <p:pic>
          <p:nvPicPr>
            <p:cNvPr id="20" name="Picture 4" descr="C:\Users\Monika\Desktop\marcin\prezentacja 2\deete_button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08104" y="5664083"/>
              <a:ext cx="2088232" cy="789253"/>
            </a:xfrm>
            <a:prstGeom prst="rect">
              <a:avLst/>
            </a:prstGeom>
            <a:noFill/>
          </p:spPr>
        </p:pic>
        <p:sp>
          <p:nvSpPr>
            <p:cNvPr id="21" name="Prostokąt 20"/>
            <p:cNvSpPr/>
            <p:nvPr/>
          </p:nvSpPr>
          <p:spPr>
            <a:xfrm>
              <a:off x="1835696" y="5949280"/>
              <a:ext cx="353334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200" dirty="0" smtClean="0">
                  <a:solidFill>
                    <a:schemeClr val="bg1"/>
                  </a:solidFill>
                  <a:latin typeface="DJB Tweenybopper" pitchFamily="2" charset="0"/>
                </a:rPr>
                <a:t>Wszystko w porządku, chcę ściągnąć lekcję</a:t>
              </a:r>
              <a:endParaRPr lang="pl-PL" sz="12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6300192" y="5877272"/>
              <a:ext cx="9509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Odrzuć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683568" y="4437112"/>
              <a:ext cx="7776864" cy="2132856"/>
            </a:xfrm>
            <a:prstGeom prst="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 descr="C:\Users\Monika\Desktop\marcin\prezentacja 2\chmur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352928" cy="5347271"/>
          </a:xfrm>
          <a:prstGeom prst="rect">
            <a:avLst/>
          </a:prstGeom>
          <a:noFill/>
        </p:spPr>
      </p:pic>
      <p:grpSp>
        <p:nvGrpSpPr>
          <p:cNvPr id="107" name="Grupa 106"/>
          <p:cNvGrpSpPr/>
          <p:nvPr/>
        </p:nvGrpSpPr>
        <p:grpSpPr>
          <a:xfrm>
            <a:off x="1650902" y="260648"/>
            <a:ext cx="5585394" cy="4608512"/>
            <a:chOff x="1650902" y="260648"/>
            <a:chExt cx="5585394" cy="4608512"/>
          </a:xfrm>
        </p:grpSpPr>
        <p:sp>
          <p:nvSpPr>
            <p:cNvPr id="19" name="Prostokąt 18"/>
            <p:cNvSpPr/>
            <p:nvPr/>
          </p:nvSpPr>
          <p:spPr>
            <a:xfrm>
              <a:off x="2699792" y="26064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3203848" y="26064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3707904" y="26064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4211960" y="26064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4716016" y="260648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24" name="Prostokąt 23"/>
            <p:cNvSpPr/>
            <p:nvPr/>
          </p:nvSpPr>
          <p:spPr>
            <a:xfrm>
              <a:off x="5220072" y="26064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5724128" y="26064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27" name="Prostokąt 26"/>
            <p:cNvSpPr/>
            <p:nvPr/>
          </p:nvSpPr>
          <p:spPr>
            <a:xfrm>
              <a:off x="4211960" y="76470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29" name="Prostokąt 28"/>
            <p:cNvSpPr/>
            <p:nvPr/>
          </p:nvSpPr>
          <p:spPr>
            <a:xfrm>
              <a:off x="5220072" y="76470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30" name="Prostokąt 29"/>
            <p:cNvSpPr/>
            <p:nvPr/>
          </p:nvSpPr>
          <p:spPr>
            <a:xfrm>
              <a:off x="5724128" y="76470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32" name="Prostokąt 31"/>
            <p:cNvSpPr/>
            <p:nvPr/>
          </p:nvSpPr>
          <p:spPr>
            <a:xfrm>
              <a:off x="3707904" y="126876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33" name="Prostokąt 32"/>
            <p:cNvSpPr/>
            <p:nvPr/>
          </p:nvSpPr>
          <p:spPr>
            <a:xfrm>
              <a:off x="4211960" y="126876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35" name="Prostokąt 34"/>
            <p:cNvSpPr/>
            <p:nvPr/>
          </p:nvSpPr>
          <p:spPr>
            <a:xfrm>
              <a:off x="5220072" y="126876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36" name="Prostokąt 35"/>
            <p:cNvSpPr/>
            <p:nvPr/>
          </p:nvSpPr>
          <p:spPr>
            <a:xfrm>
              <a:off x="5724128" y="126876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37" name="Prostokąt 36"/>
            <p:cNvSpPr/>
            <p:nvPr/>
          </p:nvSpPr>
          <p:spPr>
            <a:xfrm>
              <a:off x="6228184" y="126876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38" name="Prostokąt 37"/>
            <p:cNvSpPr/>
            <p:nvPr/>
          </p:nvSpPr>
          <p:spPr>
            <a:xfrm>
              <a:off x="3707904" y="177281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39" name="Prostokąt 38"/>
            <p:cNvSpPr/>
            <p:nvPr/>
          </p:nvSpPr>
          <p:spPr>
            <a:xfrm>
              <a:off x="4211960" y="177281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1" name="Prostokąt 40"/>
            <p:cNvSpPr/>
            <p:nvPr/>
          </p:nvSpPr>
          <p:spPr>
            <a:xfrm>
              <a:off x="2699792" y="177281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2" name="Prostokąt 41"/>
            <p:cNvSpPr/>
            <p:nvPr/>
          </p:nvSpPr>
          <p:spPr>
            <a:xfrm>
              <a:off x="3203848" y="177281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3" name="Prostokąt 42"/>
            <p:cNvSpPr/>
            <p:nvPr/>
          </p:nvSpPr>
          <p:spPr>
            <a:xfrm>
              <a:off x="4716016" y="764704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4" name="Prostokąt 43"/>
            <p:cNvSpPr/>
            <p:nvPr/>
          </p:nvSpPr>
          <p:spPr>
            <a:xfrm>
              <a:off x="4716016" y="1268760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5" name="Prostokąt 44"/>
            <p:cNvSpPr/>
            <p:nvPr/>
          </p:nvSpPr>
          <p:spPr>
            <a:xfrm>
              <a:off x="4716016" y="1772816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6" name="Prostokąt 45"/>
            <p:cNvSpPr/>
            <p:nvPr/>
          </p:nvSpPr>
          <p:spPr>
            <a:xfrm>
              <a:off x="4716016" y="2276872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7" name="Prostokąt 46"/>
            <p:cNvSpPr/>
            <p:nvPr/>
          </p:nvSpPr>
          <p:spPr>
            <a:xfrm>
              <a:off x="4716016" y="2780928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8" name="Prostokąt 47"/>
            <p:cNvSpPr/>
            <p:nvPr/>
          </p:nvSpPr>
          <p:spPr>
            <a:xfrm>
              <a:off x="4716016" y="3284984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49" name="Prostokąt 48"/>
            <p:cNvSpPr/>
            <p:nvPr/>
          </p:nvSpPr>
          <p:spPr>
            <a:xfrm>
              <a:off x="4716016" y="3789040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0" name="Prostokąt 49"/>
            <p:cNvSpPr/>
            <p:nvPr/>
          </p:nvSpPr>
          <p:spPr>
            <a:xfrm>
              <a:off x="4716016" y="4293096"/>
              <a:ext cx="504056" cy="50405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1" name="Prostokąt 50"/>
            <p:cNvSpPr/>
            <p:nvPr/>
          </p:nvSpPr>
          <p:spPr>
            <a:xfrm>
              <a:off x="3707904" y="2276872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2" name="Prostokąt 51"/>
            <p:cNvSpPr/>
            <p:nvPr/>
          </p:nvSpPr>
          <p:spPr>
            <a:xfrm>
              <a:off x="4211960" y="2276872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3" name="Prostokąt 52"/>
            <p:cNvSpPr/>
            <p:nvPr/>
          </p:nvSpPr>
          <p:spPr>
            <a:xfrm>
              <a:off x="5220072" y="2276872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4" name="Prostokąt 53"/>
            <p:cNvSpPr/>
            <p:nvPr/>
          </p:nvSpPr>
          <p:spPr>
            <a:xfrm>
              <a:off x="5724128" y="2276872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5" name="Prostokąt 54"/>
            <p:cNvSpPr/>
            <p:nvPr/>
          </p:nvSpPr>
          <p:spPr>
            <a:xfrm>
              <a:off x="6228184" y="2276872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6" name="Prostokąt 55"/>
            <p:cNvSpPr/>
            <p:nvPr/>
          </p:nvSpPr>
          <p:spPr>
            <a:xfrm>
              <a:off x="6732240" y="2276872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7" name="Prostokąt 56"/>
            <p:cNvSpPr/>
            <p:nvPr/>
          </p:nvSpPr>
          <p:spPr>
            <a:xfrm>
              <a:off x="5220072" y="278092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8" name="Prostokąt 57"/>
            <p:cNvSpPr/>
            <p:nvPr/>
          </p:nvSpPr>
          <p:spPr>
            <a:xfrm>
              <a:off x="5724128" y="278092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59" name="Prostokąt 58"/>
            <p:cNvSpPr/>
            <p:nvPr/>
          </p:nvSpPr>
          <p:spPr>
            <a:xfrm>
              <a:off x="6228184" y="278092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0" name="Prostokąt 59"/>
            <p:cNvSpPr/>
            <p:nvPr/>
          </p:nvSpPr>
          <p:spPr>
            <a:xfrm>
              <a:off x="6732240" y="278092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1" name="Prostokąt 60"/>
            <p:cNvSpPr/>
            <p:nvPr/>
          </p:nvSpPr>
          <p:spPr>
            <a:xfrm>
              <a:off x="3707904" y="278092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2" name="Prostokąt 61"/>
            <p:cNvSpPr/>
            <p:nvPr/>
          </p:nvSpPr>
          <p:spPr>
            <a:xfrm>
              <a:off x="4211960" y="278092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3" name="Prostokąt 62"/>
            <p:cNvSpPr/>
            <p:nvPr/>
          </p:nvSpPr>
          <p:spPr>
            <a:xfrm>
              <a:off x="3203848" y="2780928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5" name="Prostokąt 64"/>
            <p:cNvSpPr/>
            <p:nvPr/>
          </p:nvSpPr>
          <p:spPr>
            <a:xfrm>
              <a:off x="3203848" y="328498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6" name="Prostokąt 65"/>
            <p:cNvSpPr/>
            <p:nvPr/>
          </p:nvSpPr>
          <p:spPr>
            <a:xfrm>
              <a:off x="3707904" y="328498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7" name="Prostokąt 66"/>
            <p:cNvSpPr/>
            <p:nvPr/>
          </p:nvSpPr>
          <p:spPr>
            <a:xfrm>
              <a:off x="4211960" y="328498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8" name="Prostokąt 67"/>
            <p:cNvSpPr/>
            <p:nvPr/>
          </p:nvSpPr>
          <p:spPr>
            <a:xfrm>
              <a:off x="5220072" y="328498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69" name="Prostokąt 68"/>
            <p:cNvSpPr/>
            <p:nvPr/>
          </p:nvSpPr>
          <p:spPr>
            <a:xfrm>
              <a:off x="5724128" y="328498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0" name="Prostokąt 69"/>
            <p:cNvSpPr/>
            <p:nvPr/>
          </p:nvSpPr>
          <p:spPr>
            <a:xfrm>
              <a:off x="6228184" y="3284984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1" name="Prostokąt 70"/>
            <p:cNvSpPr/>
            <p:nvPr/>
          </p:nvSpPr>
          <p:spPr>
            <a:xfrm>
              <a:off x="3707904" y="378904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2" name="Prostokąt 71"/>
            <p:cNvSpPr/>
            <p:nvPr/>
          </p:nvSpPr>
          <p:spPr>
            <a:xfrm>
              <a:off x="4211960" y="378904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3" name="Prostokąt 72"/>
            <p:cNvSpPr/>
            <p:nvPr/>
          </p:nvSpPr>
          <p:spPr>
            <a:xfrm>
              <a:off x="2699792" y="378904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4" name="Prostokąt 73"/>
            <p:cNvSpPr/>
            <p:nvPr/>
          </p:nvSpPr>
          <p:spPr>
            <a:xfrm>
              <a:off x="3203848" y="378904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5" name="Prostokąt 74"/>
            <p:cNvSpPr/>
            <p:nvPr/>
          </p:nvSpPr>
          <p:spPr>
            <a:xfrm>
              <a:off x="2195736" y="378904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6" name="Prostokąt 75"/>
            <p:cNvSpPr/>
            <p:nvPr/>
          </p:nvSpPr>
          <p:spPr>
            <a:xfrm>
              <a:off x="5220072" y="378904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7" name="Prostokąt 76"/>
            <p:cNvSpPr/>
            <p:nvPr/>
          </p:nvSpPr>
          <p:spPr>
            <a:xfrm>
              <a:off x="5724128" y="3789040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8" name="Prostokąt 77"/>
            <p:cNvSpPr/>
            <p:nvPr/>
          </p:nvSpPr>
          <p:spPr>
            <a:xfrm>
              <a:off x="3707904" y="429309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79" name="Prostokąt 78"/>
            <p:cNvSpPr/>
            <p:nvPr/>
          </p:nvSpPr>
          <p:spPr>
            <a:xfrm>
              <a:off x="4211960" y="429309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80" name="Prostokąt 79"/>
            <p:cNvSpPr/>
            <p:nvPr/>
          </p:nvSpPr>
          <p:spPr>
            <a:xfrm>
              <a:off x="2699792" y="429309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81" name="Prostokąt 80"/>
            <p:cNvSpPr/>
            <p:nvPr/>
          </p:nvSpPr>
          <p:spPr>
            <a:xfrm>
              <a:off x="3203848" y="429309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82" name="Prostokąt 81"/>
            <p:cNvSpPr/>
            <p:nvPr/>
          </p:nvSpPr>
          <p:spPr>
            <a:xfrm>
              <a:off x="2195736" y="429309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83" name="Prostokąt 82"/>
            <p:cNvSpPr/>
            <p:nvPr/>
          </p:nvSpPr>
          <p:spPr>
            <a:xfrm>
              <a:off x="1691680" y="4293096"/>
              <a:ext cx="504056" cy="504056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solidFill>
                  <a:srgbClr val="214227"/>
                </a:solidFill>
              </a:endParaRPr>
            </a:p>
          </p:txBody>
        </p:sp>
        <p:sp>
          <p:nvSpPr>
            <p:cNvPr id="84" name="Prostokąt 83"/>
            <p:cNvSpPr/>
            <p:nvPr/>
          </p:nvSpPr>
          <p:spPr>
            <a:xfrm>
              <a:off x="2659014" y="548680"/>
              <a:ext cx="25680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1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  <p:sp>
          <p:nvSpPr>
            <p:cNvPr id="85" name="Prostokąt 84"/>
            <p:cNvSpPr/>
            <p:nvPr/>
          </p:nvSpPr>
          <p:spPr>
            <a:xfrm>
              <a:off x="4171182" y="1079158"/>
              <a:ext cx="26642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2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  <p:sp>
          <p:nvSpPr>
            <p:cNvPr id="86" name="Prostokąt 85"/>
            <p:cNvSpPr/>
            <p:nvPr/>
          </p:nvSpPr>
          <p:spPr>
            <a:xfrm>
              <a:off x="3667126" y="1583214"/>
              <a:ext cx="27122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3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  <p:sp>
          <p:nvSpPr>
            <p:cNvPr id="87" name="Prostokąt 86"/>
            <p:cNvSpPr/>
            <p:nvPr/>
          </p:nvSpPr>
          <p:spPr>
            <a:xfrm>
              <a:off x="2659014" y="2087270"/>
              <a:ext cx="27764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4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  <p:sp>
          <p:nvSpPr>
            <p:cNvPr id="88" name="Prostokąt 87"/>
            <p:cNvSpPr/>
            <p:nvPr/>
          </p:nvSpPr>
          <p:spPr>
            <a:xfrm>
              <a:off x="3667126" y="2591326"/>
              <a:ext cx="26161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5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  <p:sp>
          <p:nvSpPr>
            <p:cNvPr id="89" name="Prostokąt 88"/>
            <p:cNvSpPr/>
            <p:nvPr/>
          </p:nvSpPr>
          <p:spPr>
            <a:xfrm>
              <a:off x="3163070" y="3068960"/>
              <a:ext cx="26642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6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  <p:sp>
          <p:nvSpPr>
            <p:cNvPr id="90" name="Prostokąt 89"/>
            <p:cNvSpPr/>
            <p:nvPr/>
          </p:nvSpPr>
          <p:spPr>
            <a:xfrm>
              <a:off x="3163070" y="3599438"/>
              <a:ext cx="26321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7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  <p:sp>
          <p:nvSpPr>
            <p:cNvPr id="91" name="Prostokąt 90"/>
            <p:cNvSpPr/>
            <p:nvPr/>
          </p:nvSpPr>
          <p:spPr>
            <a:xfrm>
              <a:off x="2154958" y="4103494"/>
              <a:ext cx="28245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8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  <p:sp>
          <p:nvSpPr>
            <p:cNvPr id="92" name="Prostokąt 91"/>
            <p:cNvSpPr/>
            <p:nvPr/>
          </p:nvSpPr>
          <p:spPr>
            <a:xfrm>
              <a:off x="1650902" y="4607550"/>
              <a:ext cx="27603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100" b="1" dirty="0" smtClean="0">
                  <a:solidFill>
                    <a:srgbClr val="214227"/>
                  </a:solidFill>
                  <a:latin typeface="DJB Tweenybopper" pitchFamily="2" charset="0"/>
                </a:rPr>
                <a:t>9</a:t>
              </a:r>
              <a:endParaRPr lang="pl-PL" sz="1100" b="1" dirty="0">
                <a:solidFill>
                  <a:srgbClr val="214227"/>
                </a:solidFill>
              </a:endParaRPr>
            </a:p>
          </p:txBody>
        </p:sp>
      </p:grpSp>
      <p:sp>
        <p:nvSpPr>
          <p:cNvPr id="93" name="Prostokąt 92"/>
          <p:cNvSpPr/>
          <p:nvPr/>
        </p:nvSpPr>
        <p:spPr>
          <a:xfrm>
            <a:off x="2771800" y="323945"/>
            <a:ext cx="37497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CHOINKA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sp>
        <p:nvSpPr>
          <p:cNvPr id="94" name="Prostokąt 93"/>
          <p:cNvSpPr/>
          <p:nvPr/>
        </p:nvSpPr>
        <p:spPr>
          <a:xfrm>
            <a:off x="4281436" y="828001"/>
            <a:ext cx="2162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DARY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sp>
        <p:nvSpPr>
          <p:cNvPr id="95" name="Prostokąt 94"/>
          <p:cNvSpPr/>
          <p:nvPr/>
        </p:nvSpPr>
        <p:spPr>
          <a:xfrm>
            <a:off x="3778552" y="1332057"/>
            <a:ext cx="33137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MARYJA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sp>
        <p:nvSpPr>
          <p:cNvPr id="96" name="Prostokąt 95"/>
          <p:cNvSpPr/>
          <p:nvPr/>
        </p:nvSpPr>
        <p:spPr>
          <a:xfrm>
            <a:off x="2805120" y="1836113"/>
            <a:ext cx="27029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SIANO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sp>
        <p:nvSpPr>
          <p:cNvPr id="97" name="Prostokąt 96"/>
          <p:cNvSpPr/>
          <p:nvPr/>
        </p:nvSpPr>
        <p:spPr>
          <a:xfrm>
            <a:off x="3779912" y="2340169"/>
            <a:ext cx="38884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RODZINA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sp>
        <p:nvSpPr>
          <p:cNvPr id="98" name="Prostokąt 97"/>
          <p:cNvSpPr/>
          <p:nvPr/>
        </p:nvSpPr>
        <p:spPr>
          <a:xfrm>
            <a:off x="3347864" y="2844225"/>
            <a:ext cx="4248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PREZENTY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sp>
        <p:nvSpPr>
          <p:cNvPr id="99" name="Prostokąt 98"/>
          <p:cNvSpPr/>
          <p:nvPr/>
        </p:nvSpPr>
        <p:spPr>
          <a:xfrm>
            <a:off x="3347864" y="3348281"/>
            <a:ext cx="4248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RENIFER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sp>
        <p:nvSpPr>
          <p:cNvPr id="100" name="Prostokąt 99"/>
          <p:cNvSpPr/>
          <p:nvPr/>
        </p:nvSpPr>
        <p:spPr>
          <a:xfrm>
            <a:off x="2339752" y="3852337"/>
            <a:ext cx="4248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ŻYCZENIA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sp>
        <p:nvSpPr>
          <p:cNvPr id="101" name="Prostokąt 100"/>
          <p:cNvSpPr/>
          <p:nvPr/>
        </p:nvSpPr>
        <p:spPr>
          <a:xfrm>
            <a:off x="1763688" y="4356393"/>
            <a:ext cx="42484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200" spc="2000" dirty="0" smtClean="0">
                <a:solidFill>
                  <a:srgbClr val="214227"/>
                </a:solidFill>
                <a:latin typeface="DJB Tweenybopper" pitchFamily="2" charset="0"/>
              </a:rPr>
              <a:t>POTRAWY</a:t>
            </a:r>
            <a:endParaRPr lang="pl-PL" sz="3200" spc="2000" dirty="0" smtClean="0">
              <a:solidFill>
                <a:srgbClr val="214227"/>
              </a:solidFill>
              <a:latin typeface="DJB Tweenybopper" pitchFamily="2" charset="0"/>
            </a:endParaRPr>
          </a:p>
        </p:txBody>
      </p:sp>
      <p:grpSp>
        <p:nvGrpSpPr>
          <p:cNvPr id="108" name="Grupa 107"/>
          <p:cNvGrpSpPr/>
          <p:nvPr/>
        </p:nvGrpSpPr>
        <p:grpSpPr>
          <a:xfrm>
            <a:off x="6660232" y="4221088"/>
            <a:ext cx="1872208" cy="576064"/>
            <a:chOff x="6660232" y="4221088"/>
            <a:chExt cx="1872208" cy="576064"/>
          </a:xfrm>
        </p:grpSpPr>
        <p:sp>
          <p:nvSpPr>
            <p:cNvPr id="102" name="Prostokąt zaokrąglony 101"/>
            <p:cNvSpPr/>
            <p:nvPr/>
          </p:nvSpPr>
          <p:spPr>
            <a:xfrm>
              <a:off x="6660232" y="4221088"/>
              <a:ext cx="1872208" cy="57606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3" name="Prostokąt 102"/>
            <p:cNvSpPr/>
            <p:nvPr/>
          </p:nvSpPr>
          <p:spPr>
            <a:xfrm>
              <a:off x="6660232" y="4355812"/>
              <a:ext cx="182133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Pokaż pytania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106" name="Grupa 105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grpSp>
          <p:nvGrpSpPr>
            <p:cNvPr id="14" name="Grupa 13"/>
            <p:cNvGrpSpPr/>
            <p:nvPr/>
          </p:nvGrpSpPr>
          <p:grpSpPr>
            <a:xfrm>
              <a:off x="179512" y="5517232"/>
              <a:ext cx="8640960" cy="1299824"/>
              <a:chOff x="179512" y="5517232"/>
              <a:chExt cx="8640960" cy="1299824"/>
            </a:xfrm>
          </p:grpSpPr>
          <p:pic>
            <p:nvPicPr>
              <p:cNvPr id="15" name="Picture 8" descr="C:\Users\Monika\Desktop\prezentacja\sprite-overall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r="5675" b="91051"/>
              <a:stretch>
                <a:fillRect/>
              </a:stretch>
            </p:blipFill>
            <p:spPr bwMode="auto">
              <a:xfrm>
                <a:off x="179512" y="5517232"/>
                <a:ext cx="8640960" cy="1299824"/>
              </a:xfrm>
              <a:prstGeom prst="rect">
                <a:avLst/>
              </a:prstGeom>
              <a:noFill/>
            </p:spPr>
          </p:pic>
          <p:pic>
            <p:nvPicPr>
              <p:cNvPr id="16" name="Picture 9" descr="C:\Users\Monika\Desktop\prezentacja\navi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67544" y="5733256"/>
                <a:ext cx="8136904" cy="772316"/>
              </a:xfrm>
              <a:prstGeom prst="rect">
                <a:avLst/>
              </a:prstGeom>
              <a:noFill/>
            </p:spPr>
          </p:pic>
        </p:grpSp>
        <p:sp>
          <p:nvSpPr>
            <p:cNvPr id="104" name="Prostokąt 103"/>
            <p:cNvSpPr/>
            <p:nvPr/>
          </p:nvSpPr>
          <p:spPr>
            <a:xfrm>
              <a:off x="1331640" y="5805264"/>
              <a:ext cx="3384376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5" name="Prostokąt 104"/>
            <p:cNvSpPr/>
            <p:nvPr/>
          </p:nvSpPr>
          <p:spPr>
            <a:xfrm>
              <a:off x="1403648" y="5949280"/>
              <a:ext cx="46522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latin typeface="DJB Tweenybopper" pitchFamily="2" charset="0"/>
                </a:rPr>
                <a:t>Polecenie: </a:t>
              </a:r>
              <a:r>
                <a:rPr lang="pl-PL" dirty="0" smtClean="0">
                  <a:latin typeface="DJB Tweenybopper" pitchFamily="2" charset="0"/>
                </a:rPr>
                <a:t>Wpisz prawidłowe odpowiedzi.</a:t>
              </a:r>
              <a:endParaRPr lang="pl-P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2267744" y="692696"/>
            <a:ext cx="46085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Generator </a:t>
            </a:r>
            <a:r>
              <a:rPr lang="pl-PL" sz="4000" dirty="0" smtClean="0">
                <a:solidFill>
                  <a:schemeClr val="bg1"/>
                </a:solidFill>
                <a:latin typeface="DJB Tweenybopper" pitchFamily="2" charset="0"/>
              </a:rPr>
              <a:t>testy</a:t>
            </a:r>
            <a:endParaRPr lang="pl-PL" sz="40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24" name="Grupa 23"/>
          <p:cNvGrpSpPr/>
          <p:nvPr/>
        </p:nvGrpSpPr>
        <p:grpSpPr>
          <a:xfrm>
            <a:off x="3275856" y="2060848"/>
            <a:ext cx="2448272" cy="1015663"/>
            <a:chOff x="3275856" y="2060848"/>
            <a:chExt cx="2448272" cy="1015663"/>
          </a:xfrm>
        </p:grpSpPr>
        <p:pic>
          <p:nvPicPr>
            <p:cNvPr id="11" name="Picture 2" descr="C:\Users\Monika\Desktop\marcin\prezentacja 3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75856" y="2132856"/>
              <a:ext cx="936104" cy="721580"/>
            </a:xfrm>
            <a:prstGeom prst="rect">
              <a:avLst/>
            </a:prstGeom>
            <a:noFill/>
          </p:spPr>
        </p:pic>
        <p:sp>
          <p:nvSpPr>
            <p:cNvPr id="14" name="Prostokąt 13"/>
            <p:cNvSpPr/>
            <p:nvPr/>
          </p:nvSpPr>
          <p:spPr>
            <a:xfrm>
              <a:off x="4644008" y="2060848"/>
              <a:ext cx="1080120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4000" dirty="0" smtClean="0">
                  <a:solidFill>
                    <a:schemeClr val="bg1"/>
                  </a:solidFill>
                  <a:latin typeface="DJB Tweenybopper" pitchFamily="2" charset="0"/>
                </a:rPr>
                <a:t>A</a:t>
              </a:r>
              <a:endParaRPr lang="pl-PL" sz="40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25" name="Grupa 24"/>
          <p:cNvGrpSpPr/>
          <p:nvPr/>
        </p:nvGrpSpPr>
        <p:grpSpPr>
          <a:xfrm>
            <a:off x="3275856" y="2989401"/>
            <a:ext cx="2448272" cy="938719"/>
            <a:chOff x="3275856" y="2989401"/>
            <a:chExt cx="2448272" cy="938719"/>
          </a:xfrm>
        </p:grpSpPr>
        <p:pic>
          <p:nvPicPr>
            <p:cNvPr id="12" name="Picture 2" descr="C:\Users\Monika\Desktop\marcin\prezentacja 3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75856" y="3068960"/>
              <a:ext cx="936104" cy="721580"/>
            </a:xfrm>
            <a:prstGeom prst="rect">
              <a:avLst/>
            </a:prstGeom>
            <a:noFill/>
          </p:spPr>
        </p:pic>
        <p:sp>
          <p:nvSpPr>
            <p:cNvPr id="15" name="Prostokąt 14"/>
            <p:cNvSpPr/>
            <p:nvPr/>
          </p:nvSpPr>
          <p:spPr>
            <a:xfrm>
              <a:off x="4644008" y="2989401"/>
              <a:ext cx="1080120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4000" dirty="0" smtClean="0">
                  <a:solidFill>
                    <a:schemeClr val="bg1"/>
                  </a:solidFill>
                  <a:latin typeface="DJB Tweenybopper" pitchFamily="2" charset="0"/>
                </a:rPr>
                <a:t>B</a:t>
              </a:r>
              <a:endParaRPr lang="pl-PL" sz="40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26" name="Grupa 25"/>
          <p:cNvGrpSpPr/>
          <p:nvPr/>
        </p:nvGrpSpPr>
        <p:grpSpPr>
          <a:xfrm>
            <a:off x="3275856" y="3930441"/>
            <a:ext cx="2448272" cy="938719"/>
            <a:chOff x="3275856" y="3930441"/>
            <a:chExt cx="2448272" cy="938719"/>
          </a:xfrm>
        </p:grpSpPr>
        <p:pic>
          <p:nvPicPr>
            <p:cNvPr id="13" name="Picture 2" descr="C:\Users\Monika\Desktop\marcin\prezentacja 3\check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75856" y="4005064"/>
              <a:ext cx="936104" cy="721580"/>
            </a:xfrm>
            <a:prstGeom prst="rect">
              <a:avLst/>
            </a:prstGeom>
            <a:noFill/>
          </p:spPr>
        </p:pic>
        <p:sp>
          <p:nvSpPr>
            <p:cNvPr id="16" name="Prostokąt 15"/>
            <p:cNvSpPr/>
            <p:nvPr/>
          </p:nvSpPr>
          <p:spPr>
            <a:xfrm>
              <a:off x="4644008" y="3930441"/>
              <a:ext cx="1080120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4000" dirty="0" smtClean="0">
                  <a:solidFill>
                    <a:schemeClr val="bg1"/>
                  </a:solidFill>
                  <a:latin typeface="DJB Tweenybopper" pitchFamily="2" charset="0"/>
                </a:rPr>
                <a:t>C</a:t>
              </a:r>
              <a:endParaRPr lang="pl-PL" sz="40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539552" y="188640"/>
            <a:ext cx="799288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Generator wspomaga tworzenie gier typu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testy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, w których dziecko ma za zadanie zaznaczyć właściwe odpowiedzi na zadane pytania.</a:t>
            </a:r>
          </a:p>
          <a:p>
            <a:pPr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/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539552" y="1630541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wygenerować grę,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testy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należy wypełnić następujące pola:</a:t>
            </a:r>
            <a:b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</a:b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27" name="Grupa 26"/>
          <p:cNvGrpSpPr/>
          <p:nvPr/>
        </p:nvGrpSpPr>
        <p:grpSpPr>
          <a:xfrm>
            <a:off x="827584" y="2204864"/>
            <a:ext cx="7344816" cy="4576643"/>
            <a:chOff x="1115616" y="2204864"/>
            <a:chExt cx="7344816" cy="4576643"/>
          </a:xfrm>
        </p:grpSpPr>
        <p:pic>
          <p:nvPicPr>
            <p:cNvPr id="6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2204864"/>
              <a:ext cx="7344816" cy="4576643"/>
            </a:xfrm>
            <a:prstGeom prst="rect">
              <a:avLst/>
            </a:prstGeom>
            <a:noFill/>
          </p:spPr>
        </p:pic>
        <p:sp>
          <p:nvSpPr>
            <p:cNvPr id="7" name="Prostokąt 6"/>
            <p:cNvSpPr/>
            <p:nvPr/>
          </p:nvSpPr>
          <p:spPr>
            <a:xfrm>
              <a:off x="1835696" y="3366284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8" name="Prostokąt 7"/>
            <p:cNvSpPr/>
            <p:nvPr/>
          </p:nvSpPr>
          <p:spPr>
            <a:xfrm>
              <a:off x="1907704" y="3438292"/>
              <a:ext cx="16337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Nazwa </a:t>
              </a: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testu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9" name="Prostokąt 8"/>
            <p:cNvSpPr/>
            <p:nvPr/>
          </p:nvSpPr>
          <p:spPr>
            <a:xfrm>
              <a:off x="1907704" y="4118182"/>
              <a:ext cx="14943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Ilość pytań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0" name="Prostokąt 9"/>
            <p:cNvSpPr/>
            <p:nvPr/>
          </p:nvSpPr>
          <p:spPr>
            <a:xfrm>
              <a:off x="1835696" y="4046174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1" name="Prostokąt 10"/>
            <p:cNvSpPr/>
            <p:nvPr/>
          </p:nvSpPr>
          <p:spPr>
            <a:xfrm>
              <a:off x="1691680" y="2924944"/>
              <a:ext cx="30963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Generator </a:t>
              </a: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testów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1907704" y="4806444"/>
              <a:ext cx="52100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Wysyłanie odpowiedzi na e-mail (opcjonalne)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1835696" y="4734436"/>
              <a:ext cx="540060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1907704" y="5454516"/>
              <a:ext cx="406553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Możliwość sprawdzania odpowiedzi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1835696" y="5382508"/>
              <a:ext cx="540060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1835696" y="6030580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1907704" y="6102588"/>
              <a:ext cx="240161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Czas na wykonanie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24" name="Grupa 42"/>
          <p:cNvGrpSpPr/>
          <p:nvPr/>
        </p:nvGrpSpPr>
        <p:grpSpPr>
          <a:xfrm>
            <a:off x="2555776" y="2852936"/>
            <a:ext cx="4644008" cy="2804138"/>
            <a:chOff x="4355976" y="2276872"/>
            <a:chExt cx="4644008" cy="2804138"/>
          </a:xfrm>
        </p:grpSpPr>
        <p:pic>
          <p:nvPicPr>
            <p:cNvPr id="25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26" name="Prostokąt 25"/>
            <p:cNvSpPr/>
            <p:nvPr/>
          </p:nvSpPr>
          <p:spPr>
            <a:xfrm>
              <a:off x="4499992" y="2943235"/>
              <a:ext cx="4320480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latin typeface="DJB Tweenybopper" pitchFamily="2" charset="0"/>
                </a:rPr>
                <a:t>pozwala na porównanie udzielonych odpowiedzi z odpowiedziami prawidłowymi. Możliwość taka istnieje dopiero po zakończeniu testu.</a:t>
              </a:r>
              <a:endParaRPr lang="pl-PL" sz="1400" b="1" dirty="0">
                <a:latin typeface="DJB Tweenybopper" pitchFamily="2" charset="0"/>
              </a:endParaRPr>
            </a:p>
          </p:txBody>
        </p:sp>
      </p:grpSp>
      <p:grpSp>
        <p:nvGrpSpPr>
          <p:cNvPr id="17" name="Grupa 42"/>
          <p:cNvGrpSpPr/>
          <p:nvPr/>
        </p:nvGrpSpPr>
        <p:grpSpPr>
          <a:xfrm>
            <a:off x="3563888" y="3645024"/>
            <a:ext cx="4680520" cy="2804138"/>
            <a:chOff x="4355976" y="2276872"/>
            <a:chExt cx="4680520" cy="2804138"/>
          </a:xfrm>
        </p:grpSpPr>
        <p:pic>
          <p:nvPicPr>
            <p:cNvPr id="18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19" name="Prostokąt 18"/>
            <p:cNvSpPr/>
            <p:nvPr/>
          </p:nvSpPr>
          <p:spPr>
            <a:xfrm>
              <a:off x="4499992" y="3044351"/>
              <a:ext cx="4536504" cy="8887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możliwość określenia, że test będzie wykonywany na czas.</a:t>
              </a:r>
              <a:endParaRPr lang="pl-PL" b="1" dirty="0" smtClean="0">
                <a:latin typeface="DJB Tweenybopper" pitchFamily="2" charset="0"/>
              </a:endParaRPr>
            </a:p>
          </p:txBody>
        </p:sp>
      </p:grpSp>
      <p:grpSp>
        <p:nvGrpSpPr>
          <p:cNvPr id="12" name="Grupa 42"/>
          <p:cNvGrpSpPr/>
          <p:nvPr/>
        </p:nvGrpSpPr>
        <p:grpSpPr>
          <a:xfrm>
            <a:off x="1403648" y="2132856"/>
            <a:ext cx="4644008" cy="2804138"/>
            <a:chOff x="4355976" y="2276872"/>
            <a:chExt cx="4644008" cy="2804138"/>
          </a:xfrm>
        </p:grpSpPr>
        <p:pic>
          <p:nvPicPr>
            <p:cNvPr id="13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14" name="Prostokąt 13"/>
            <p:cNvSpPr/>
            <p:nvPr/>
          </p:nvSpPr>
          <p:spPr>
            <a:xfrm>
              <a:off x="4572000" y="2683875"/>
              <a:ext cx="4320480" cy="16812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latin typeface="DJB Tweenybopper" pitchFamily="2" charset="0"/>
                </a:rPr>
                <a:t>tak wygenerowana gra musi być umieszczona na serwerze WWW dostępnym z sieci Internet. Nie ma możliwości wysyłania wyników testu w poczcie e-mail z lokalnego komputera.</a:t>
              </a:r>
              <a:endParaRPr lang="pl-PL" sz="1400" b="1" dirty="0"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4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900"/>
                            </p:stCondLst>
                            <p:childTnLst>
                              <p:par>
                                <p:cTn id="4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6" dur="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7" dur="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4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8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300"/>
                            </p:stCondLst>
                            <p:childTnLst>
                              <p:par>
                                <p:cTn id="6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6" dur="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67" dur="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" dur="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7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8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827584" y="323364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Następnie należy wypełnić pola poszczególnych pytań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: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40" name="Grupa 39"/>
          <p:cNvGrpSpPr/>
          <p:nvPr/>
        </p:nvGrpSpPr>
        <p:grpSpPr>
          <a:xfrm>
            <a:off x="107504" y="692696"/>
            <a:ext cx="8782704" cy="5472608"/>
            <a:chOff x="107504" y="692696"/>
            <a:chExt cx="8782704" cy="5472608"/>
          </a:xfrm>
        </p:grpSpPr>
        <p:pic>
          <p:nvPicPr>
            <p:cNvPr id="6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692696"/>
              <a:ext cx="8782704" cy="5472608"/>
            </a:xfrm>
            <a:prstGeom prst="rect">
              <a:avLst/>
            </a:prstGeom>
            <a:noFill/>
          </p:spPr>
        </p:pic>
        <p:sp>
          <p:nvSpPr>
            <p:cNvPr id="7" name="Prostokąt 6"/>
            <p:cNvSpPr/>
            <p:nvPr/>
          </p:nvSpPr>
          <p:spPr>
            <a:xfrm>
              <a:off x="897320" y="1926124"/>
              <a:ext cx="7560840" cy="99882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8" name="Prostokąt 7"/>
            <p:cNvSpPr/>
            <p:nvPr/>
          </p:nvSpPr>
          <p:spPr>
            <a:xfrm>
              <a:off x="969328" y="1998132"/>
              <a:ext cx="17748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Treść pytania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9" name="Prostokąt 8"/>
            <p:cNvSpPr/>
            <p:nvPr/>
          </p:nvSpPr>
          <p:spPr>
            <a:xfrm>
              <a:off x="969328" y="3244794"/>
              <a:ext cx="12939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punktacja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0" name="Prostokąt 9"/>
            <p:cNvSpPr/>
            <p:nvPr/>
          </p:nvSpPr>
          <p:spPr>
            <a:xfrm>
              <a:off x="897320" y="3172786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1" name="Prostokąt 10"/>
            <p:cNvSpPr/>
            <p:nvPr/>
          </p:nvSpPr>
          <p:spPr>
            <a:xfrm>
              <a:off x="753304" y="1484784"/>
              <a:ext cx="30963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Pytanie 1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969328" y="3933056"/>
              <a:ext cx="353654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Wybierz obrazek (opcjonalnie)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969328" y="4581128"/>
              <a:ext cx="18533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Typ odpowiedzi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897320" y="4509120"/>
              <a:ext cx="3168352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7" name="Prostokąt zaokrąglony 26"/>
            <p:cNvSpPr/>
            <p:nvPr/>
          </p:nvSpPr>
          <p:spPr>
            <a:xfrm>
              <a:off x="4641736" y="3789040"/>
              <a:ext cx="194421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8" name="Prostokąt 27"/>
            <p:cNvSpPr/>
            <p:nvPr/>
          </p:nvSpPr>
          <p:spPr>
            <a:xfrm>
              <a:off x="5217800" y="3789040"/>
              <a:ext cx="1584176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przeglądaj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29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5752" y="3861048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30" name="Trójkąt równoramienny 29"/>
            <p:cNvSpPr/>
            <p:nvPr/>
          </p:nvSpPr>
          <p:spPr>
            <a:xfrm rot="10800000">
              <a:off x="3777641" y="4725143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grpSp>
        <p:nvGrpSpPr>
          <p:cNvPr id="31" name="Grupa 42"/>
          <p:cNvGrpSpPr/>
          <p:nvPr/>
        </p:nvGrpSpPr>
        <p:grpSpPr>
          <a:xfrm>
            <a:off x="1547664" y="548680"/>
            <a:ext cx="4680520" cy="2804138"/>
            <a:chOff x="4355976" y="2276872"/>
            <a:chExt cx="4680520" cy="2804138"/>
          </a:xfrm>
        </p:grpSpPr>
        <p:pic>
          <p:nvPicPr>
            <p:cNvPr id="32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33" name="Prostokąt 32"/>
            <p:cNvSpPr/>
            <p:nvPr/>
          </p:nvSpPr>
          <p:spPr>
            <a:xfrm>
              <a:off x="4499992" y="2972343"/>
              <a:ext cx="4536504" cy="8887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liczba punktów, którą można otrzymać za właściwą odpowiedź</a:t>
              </a:r>
            </a:p>
          </p:txBody>
        </p:sp>
      </p:grpSp>
      <p:grpSp>
        <p:nvGrpSpPr>
          <p:cNvPr id="34" name="Grupa 42"/>
          <p:cNvGrpSpPr/>
          <p:nvPr/>
        </p:nvGrpSpPr>
        <p:grpSpPr>
          <a:xfrm>
            <a:off x="3851920" y="1268760"/>
            <a:ext cx="4680520" cy="2804138"/>
            <a:chOff x="4355976" y="2276872"/>
            <a:chExt cx="4680520" cy="2804138"/>
          </a:xfrm>
        </p:grpSpPr>
        <p:pic>
          <p:nvPicPr>
            <p:cNvPr id="35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36" name="Prostokąt 35"/>
            <p:cNvSpPr/>
            <p:nvPr/>
          </p:nvSpPr>
          <p:spPr>
            <a:xfrm>
              <a:off x="4499992" y="3332383"/>
              <a:ext cx="4536504" cy="8887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b="1" dirty="0" smtClean="0">
                  <a:latin typeface="DJB Tweenybopper" pitchFamily="2" charset="0"/>
                </a:rPr>
                <a:t>pozwala na załączenie do pytania obrazka</a:t>
              </a:r>
            </a:p>
          </p:txBody>
        </p:sp>
      </p:grpSp>
      <p:grpSp>
        <p:nvGrpSpPr>
          <p:cNvPr id="37" name="Grupa 42"/>
          <p:cNvGrpSpPr/>
          <p:nvPr/>
        </p:nvGrpSpPr>
        <p:grpSpPr>
          <a:xfrm>
            <a:off x="1763688" y="1988840"/>
            <a:ext cx="4680520" cy="2804138"/>
            <a:chOff x="4355976" y="2276872"/>
            <a:chExt cx="4680520" cy="2804138"/>
          </a:xfrm>
        </p:grpSpPr>
        <p:pic>
          <p:nvPicPr>
            <p:cNvPr id="38" name="Picture 2" descr="C:\Users\Monika\Desktop\marcin\prezentacja 2\cloud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55976" y="2276872"/>
              <a:ext cx="4644008" cy="2804138"/>
            </a:xfrm>
            <a:prstGeom prst="rect">
              <a:avLst/>
            </a:prstGeom>
            <a:noFill/>
          </p:spPr>
        </p:pic>
        <p:sp>
          <p:nvSpPr>
            <p:cNvPr id="39" name="Prostokąt 38"/>
            <p:cNvSpPr/>
            <p:nvPr/>
          </p:nvSpPr>
          <p:spPr>
            <a:xfrm>
              <a:off x="4499992" y="2276872"/>
              <a:ext cx="4536504" cy="23275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latin typeface="DJB Tweenybopper" pitchFamily="2" charset="0"/>
                </a:rPr>
                <a:t>mamy tu następujące opcje:</a:t>
              </a:r>
            </a:p>
            <a:p>
              <a:pPr>
                <a:lnSpc>
                  <a:spcPct val="150000"/>
                </a:lnSpc>
              </a:pPr>
              <a:r>
                <a:rPr lang="pl-PL" sz="1400" b="1" dirty="0" smtClean="0">
                  <a:latin typeface="DJB Tweenybopper" pitchFamily="2" charset="0"/>
                </a:rPr>
                <a:t>Pole tekstowe – wypełniająca test osoba będzie musiała wpisać dokładnie taką samą odpowiedź jaką wpisała osoba generująca test</a:t>
              </a:r>
            </a:p>
            <a:p>
              <a:pPr>
                <a:lnSpc>
                  <a:spcPct val="150000"/>
                </a:lnSpc>
              </a:pPr>
              <a:r>
                <a:rPr lang="pl-PL" sz="1400" b="1" dirty="0" smtClean="0">
                  <a:latin typeface="DJB Tweenybopper" pitchFamily="2" charset="0"/>
                </a:rPr>
                <a:t>Odpowiedzi typu wybór (A lub B,  A lub B lub C, A lub B lub C lub D, A lub B lub C lub D lub E itd.)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3" dur="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9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400"/>
                            </p:stCondLst>
                            <p:childTnLst>
                              <p:par>
                                <p:cTn id="4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2" dur="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3" dur="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4" dur="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9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3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800"/>
                            </p:stCondLst>
                            <p:childTnLst>
                              <p:par>
                                <p:cTn id="6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2" dur="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63" dur="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" dur="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9300"/>
                            </p:stCondLst>
                            <p:childTnLst>
                              <p:par>
                                <p:cTn id="72" presetID="10" presetClass="exit" presetSubtype="0" fill="hold" nodeType="after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827584" y="323364"/>
            <a:ext cx="7992888" cy="1719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wybraniu odpowiedniego typu odpowiedzi pojawia się pole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Prawidłowa odpowiedź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gdzie należy zaznaczyć właściwą odpowiedź oraz pole/pola do wpisania odpowiedzi lub załączenia odpowiedzi rysunkowej.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53" name="Grupa 52"/>
          <p:cNvGrpSpPr/>
          <p:nvPr/>
        </p:nvGrpSpPr>
        <p:grpSpPr>
          <a:xfrm>
            <a:off x="827584" y="1988840"/>
            <a:ext cx="7560840" cy="4711250"/>
            <a:chOff x="827584" y="1988840"/>
            <a:chExt cx="7560840" cy="4711250"/>
          </a:xfrm>
        </p:grpSpPr>
        <p:pic>
          <p:nvPicPr>
            <p:cNvPr id="6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27584" y="1988840"/>
              <a:ext cx="7560840" cy="4711250"/>
            </a:xfrm>
            <a:prstGeom prst="rect">
              <a:avLst/>
            </a:prstGeom>
            <a:noFill/>
          </p:spPr>
        </p:pic>
        <p:sp>
          <p:nvSpPr>
            <p:cNvPr id="9" name="Prostokąt 8"/>
            <p:cNvSpPr/>
            <p:nvPr/>
          </p:nvSpPr>
          <p:spPr>
            <a:xfrm>
              <a:off x="1942196" y="4850576"/>
              <a:ext cx="20072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Wpisz odpowiedź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0" name="Prostokąt 9"/>
            <p:cNvSpPr/>
            <p:nvPr/>
          </p:nvSpPr>
          <p:spPr>
            <a:xfrm>
              <a:off x="1870188" y="4715852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11" name="Prostokąt 10"/>
            <p:cNvSpPr/>
            <p:nvPr/>
          </p:nvSpPr>
          <p:spPr>
            <a:xfrm>
              <a:off x="1115616" y="2780928"/>
              <a:ext cx="30963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Typ odpowiedzi:</a:t>
              </a:r>
              <a:endParaRPr lang="pl-PL" b="1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1403648" y="4850576"/>
              <a:ext cx="3225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a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0" name="Prostokąt 19"/>
            <p:cNvSpPr/>
            <p:nvPr/>
          </p:nvSpPr>
          <p:spPr>
            <a:xfrm>
              <a:off x="1475656" y="3429000"/>
              <a:ext cx="56297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err="1" smtClean="0">
                  <a:solidFill>
                    <a:schemeClr val="bg1"/>
                  </a:solidFill>
                  <a:latin typeface="DJB Tweenybopper" pitchFamily="2" charset="0"/>
                </a:rPr>
                <a:t>abc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1" name="Prostokąt 20"/>
            <p:cNvSpPr/>
            <p:nvPr/>
          </p:nvSpPr>
          <p:spPr>
            <a:xfrm>
              <a:off x="1403648" y="3356992"/>
              <a:ext cx="3168352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27" name="Prostokąt zaokrąglony 26"/>
            <p:cNvSpPr/>
            <p:nvPr/>
          </p:nvSpPr>
          <p:spPr>
            <a:xfrm>
              <a:off x="6046652" y="4715852"/>
              <a:ext cx="194421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8" name="Prostokąt 27"/>
            <p:cNvSpPr/>
            <p:nvPr/>
          </p:nvSpPr>
          <p:spPr>
            <a:xfrm>
              <a:off x="6622716" y="4715852"/>
              <a:ext cx="1584176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przeglądaj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29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90668" y="4787860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30" name="Trójkąt równoramienny 29"/>
            <p:cNvSpPr/>
            <p:nvPr/>
          </p:nvSpPr>
          <p:spPr>
            <a:xfrm rot="10800000">
              <a:off x="4283969" y="3573015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5" name="Prostokąt 24"/>
            <p:cNvSpPr/>
            <p:nvPr/>
          </p:nvSpPr>
          <p:spPr>
            <a:xfrm>
              <a:off x="1475656" y="4077072"/>
              <a:ext cx="263245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Prawidłowa odpowiedź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6" name="Prostokąt 25"/>
            <p:cNvSpPr/>
            <p:nvPr/>
          </p:nvSpPr>
          <p:spPr>
            <a:xfrm>
              <a:off x="1403648" y="4005064"/>
              <a:ext cx="3168352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31" name="Trójkąt równoramienny 30"/>
            <p:cNvSpPr/>
            <p:nvPr/>
          </p:nvSpPr>
          <p:spPr>
            <a:xfrm rot="10800000">
              <a:off x="4283969" y="4221087"/>
              <a:ext cx="83529" cy="72008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34" name="Prostokąt 33"/>
            <p:cNvSpPr/>
            <p:nvPr/>
          </p:nvSpPr>
          <p:spPr>
            <a:xfrm>
              <a:off x="5326572" y="4859868"/>
              <a:ext cx="4748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lub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7" name="Prostokąt 36"/>
            <p:cNvSpPr/>
            <p:nvPr/>
          </p:nvSpPr>
          <p:spPr>
            <a:xfrm>
              <a:off x="1942196" y="5498648"/>
              <a:ext cx="20072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Wpisz odpowiedź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40" name="Prostokąt 39"/>
            <p:cNvSpPr/>
            <p:nvPr/>
          </p:nvSpPr>
          <p:spPr>
            <a:xfrm>
              <a:off x="1870188" y="5363924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41" name="Prostokąt 40"/>
            <p:cNvSpPr/>
            <p:nvPr/>
          </p:nvSpPr>
          <p:spPr>
            <a:xfrm>
              <a:off x="1403648" y="5498648"/>
              <a:ext cx="2984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b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42" name="Prostokąt zaokrąglony 41"/>
            <p:cNvSpPr/>
            <p:nvPr/>
          </p:nvSpPr>
          <p:spPr>
            <a:xfrm>
              <a:off x="6046652" y="5363924"/>
              <a:ext cx="194421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43" name="Prostokąt 42"/>
            <p:cNvSpPr/>
            <p:nvPr/>
          </p:nvSpPr>
          <p:spPr>
            <a:xfrm>
              <a:off x="6622716" y="5363924"/>
              <a:ext cx="1584176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przeglądaj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44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90668" y="5435932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45" name="Prostokąt 44"/>
            <p:cNvSpPr/>
            <p:nvPr/>
          </p:nvSpPr>
          <p:spPr>
            <a:xfrm>
              <a:off x="5326572" y="5507940"/>
              <a:ext cx="4748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lub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46" name="Prostokąt 45"/>
            <p:cNvSpPr/>
            <p:nvPr/>
          </p:nvSpPr>
          <p:spPr>
            <a:xfrm>
              <a:off x="1942196" y="6146720"/>
              <a:ext cx="20072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Wpisz odpowiedź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47" name="Prostokąt 46"/>
            <p:cNvSpPr/>
            <p:nvPr/>
          </p:nvSpPr>
          <p:spPr>
            <a:xfrm>
              <a:off x="1870188" y="6011996"/>
              <a:ext cx="3240360" cy="50405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pl-PL" dirty="0" smtClean="0">
                <a:latin typeface="DJB Tweenybopper" pitchFamily="2" charset="0"/>
              </a:endParaRPr>
            </a:p>
          </p:txBody>
        </p:sp>
        <p:sp>
          <p:nvSpPr>
            <p:cNvPr id="48" name="Prostokąt 47"/>
            <p:cNvSpPr/>
            <p:nvPr/>
          </p:nvSpPr>
          <p:spPr>
            <a:xfrm>
              <a:off x="1403648" y="6146720"/>
              <a:ext cx="3225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c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49" name="Prostokąt zaokrąglony 48"/>
            <p:cNvSpPr/>
            <p:nvPr/>
          </p:nvSpPr>
          <p:spPr>
            <a:xfrm>
              <a:off x="6046652" y="6011996"/>
              <a:ext cx="1944216" cy="504056"/>
            </a:xfrm>
            <a:prstGeom prst="round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50" name="Prostokąt 49"/>
            <p:cNvSpPr/>
            <p:nvPr/>
          </p:nvSpPr>
          <p:spPr>
            <a:xfrm>
              <a:off x="6622716" y="6011996"/>
              <a:ext cx="1584176" cy="4732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przeglądaj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51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90668" y="6084004"/>
              <a:ext cx="360040" cy="289944"/>
            </a:xfrm>
            <a:prstGeom prst="rect">
              <a:avLst/>
            </a:prstGeom>
            <a:noFill/>
          </p:spPr>
        </p:pic>
        <p:sp>
          <p:nvSpPr>
            <p:cNvPr id="52" name="Prostokąt 51"/>
            <p:cNvSpPr/>
            <p:nvPr/>
          </p:nvSpPr>
          <p:spPr>
            <a:xfrm>
              <a:off x="5326572" y="6156012"/>
              <a:ext cx="4748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lub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683568" y="1268760"/>
            <a:ext cx="7776864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Czynności z kroków 2 i 3 powtarzamy w zależności od liczby wybranych pytań w kroku pierwszym.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39552" y="4643844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grę,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</a:t>
            </a:r>
            <a:endParaRPr lang="pl-PL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2627784" y="2987660"/>
            <a:ext cx="3585273" cy="1080120"/>
            <a:chOff x="2627784" y="2987660"/>
            <a:chExt cx="3585273" cy="1080120"/>
          </a:xfrm>
        </p:grpSpPr>
        <p:pic>
          <p:nvPicPr>
            <p:cNvPr id="6" name="Picture 2" descr="C:\Users\Monika\Desktop\marcin\prezentacja 3\generuj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627784" y="2987660"/>
              <a:ext cx="3585273" cy="1080120"/>
            </a:xfrm>
            <a:prstGeom prst="rect">
              <a:avLst/>
            </a:prstGeom>
            <a:noFill/>
          </p:spPr>
        </p:pic>
        <p:sp>
          <p:nvSpPr>
            <p:cNvPr id="7" name="Prostokąt 6"/>
            <p:cNvSpPr/>
            <p:nvPr/>
          </p:nvSpPr>
          <p:spPr>
            <a:xfrm>
              <a:off x="3779912" y="3275692"/>
              <a:ext cx="18722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pl-PL" sz="2800" b="1" dirty="0" smtClean="0">
                  <a:solidFill>
                    <a:schemeClr val="bg1"/>
                  </a:solidFill>
                  <a:latin typeface="DJB Tweenybopper" pitchFamily="2" charset="0"/>
                </a:rPr>
                <a:t>Generuj</a:t>
              </a:r>
              <a:endParaRPr lang="pl-PL" sz="2800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pic>
        <p:nvPicPr>
          <p:cNvPr id="8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15863">
            <a:off x="10240109" y="1734516"/>
            <a:ext cx="310219" cy="465329"/>
          </a:xfrm>
          <a:prstGeom prst="rect">
            <a:avLst/>
          </a:prstGeom>
          <a:noFill/>
        </p:spPr>
      </p:pic>
      <p:grpSp>
        <p:nvGrpSpPr>
          <p:cNvPr id="9" name="Grupa 8"/>
          <p:cNvGrpSpPr/>
          <p:nvPr/>
        </p:nvGrpSpPr>
        <p:grpSpPr>
          <a:xfrm rot="1628718">
            <a:off x="5750727" y="2946884"/>
            <a:ext cx="548127" cy="564578"/>
            <a:chOff x="7043350" y="719018"/>
            <a:chExt cx="548127" cy="564578"/>
          </a:xfrm>
        </p:grpSpPr>
        <p:sp>
          <p:nvSpPr>
            <p:cNvPr id="10" name="Prostokąt 9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1" name="Dowolny kształt 10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" name="Dowolny kształt 11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41443E-6 C -0.08542 -0.02267 -0.17067 -0.04533 -0.2599 -0.01041 C -0.34914 0.02451 -0.44237 0.11702 -0.5356 0.20976 " pathEditMode="relative" ptsTypes="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3559 0.20975 C -0.47066 0.13621 -0.40573 0.0629 -0.31511 0.04185 C -0.22448 0.02081 -0.10833 0.05226 0.00781 0.08394 " pathEditMode="relative" ptsTypes="aa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ostokąt 12"/>
          <p:cNvSpPr/>
          <p:nvPr/>
        </p:nvSpPr>
        <p:spPr>
          <a:xfrm>
            <a:off x="827584" y="116632"/>
            <a:ext cx="7632848" cy="4212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Aby ostatecznie wygenerować lekcję, należy wybrać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Generuj.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Otrzymamy ekran testowy naszej gry, na którym ostatecznie będziemy mogli przetestować poprawność jej działania.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Odrzuć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anulowanie gry, natomiast przycisk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spowoduje pobranie gotowej lekcji w formacie *.zip</a:t>
            </a:r>
            <a:r>
              <a:rPr lang="pl-PL" i="1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 kliknięciu przycisku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Wszystko w porządku, chcę ściągnąć lekcję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należy chwilę poczekać, aż rozpocznie się proces pobierania skompresowanej gry.</a:t>
            </a:r>
          </a:p>
        </p:txBody>
      </p:sp>
      <p:pic>
        <p:nvPicPr>
          <p:cNvPr id="14" name="Picture 3" descr="C:\Users\Monika\Desktop\marcin\prezentacja 2\gear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5170" y="1052736"/>
            <a:ext cx="1548738" cy="1587947"/>
          </a:xfrm>
          <a:prstGeom prst="rect">
            <a:avLst/>
          </a:prstGeom>
          <a:noFill/>
        </p:spPr>
      </p:pic>
      <p:pic>
        <p:nvPicPr>
          <p:cNvPr id="15" name="Picture 4" descr="C:\Users\Monika\Desktop\marcin\prezentacja 2\gear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4509120"/>
            <a:ext cx="1872208" cy="1940823"/>
          </a:xfrm>
          <a:prstGeom prst="rect">
            <a:avLst/>
          </a:prstGeom>
          <a:noFill/>
        </p:spPr>
      </p:pic>
      <p:grpSp>
        <p:nvGrpSpPr>
          <p:cNvPr id="2" name="Grupa 15"/>
          <p:cNvGrpSpPr/>
          <p:nvPr/>
        </p:nvGrpSpPr>
        <p:grpSpPr>
          <a:xfrm>
            <a:off x="683568" y="4437112"/>
            <a:ext cx="7848872" cy="2132856"/>
            <a:chOff x="683568" y="4437112"/>
            <a:chExt cx="7848872" cy="2132856"/>
          </a:xfrm>
        </p:grpSpPr>
        <p:sp>
          <p:nvSpPr>
            <p:cNvPr id="17" name="Prostokąt 16"/>
            <p:cNvSpPr/>
            <p:nvPr/>
          </p:nvSpPr>
          <p:spPr>
            <a:xfrm>
              <a:off x="1475656" y="4509120"/>
              <a:ext cx="7056784" cy="10348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Uwaga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 Poniżej przedstawiony jest podgląd wygenerowanej lekcji. Jeśli wszystko jest w porządku, możesz ściągnąć gotową lekcję, w przeciwnym wypadku skorzystaj z przycisku </a:t>
              </a:r>
              <a:r>
                <a:rPr lang="pl-PL" sz="1400" b="1" dirty="0" smtClean="0">
                  <a:solidFill>
                    <a:schemeClr val="bg1"/>
                  </a:solidFill>
                  <a:latin typeface="DJB Tweenybopper" pitchFamily="2" charset="0"/>
                </a:rPr>
                <a:t>"Odrzuć"</a:t>
              </a:r>
              <a:r>
                <a:rPr lang="pl-PL" sz="1400" dirty="0" smtClean="0">
                  <a:solidFill>
                    <a:schemeClr val="bg1"/>
                  </a:solidFill>
                  <a:latin typeface="DJB Tweenybopper" pitchFamily="2" charset="0"/>
                </a:rPr>
                <a:t>.</a:t>
              </a:r>
              <a:endParaRPr lang="pl-PL" sz="14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pic>
          <p:nvPicPr>
            <p:cNvPr id="18" name="Picture 2" descr="C:\Users\Monika\Desktop\marcin\prezentacja 2\information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4653136"/>
              <a:ext cx="276225" cy="650280"/>
            </a:xfrm>
            <a:prstGeom prst="rect">
              <a:avLst/>
            </a:prstGeom>
            <a:noFill/>
          </p:spPr>
        </p:pic>
        <p:pic>
          <p:nvPicPr>
            <p:cNvPr id="19" name="Picture 3" descr="C:\Users\Monika\Desktop\marcin\prezentacja 2\akcept_button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661248"/>
              <a:ext cx="4515534" cy="792088"/>
            </a:xfrm>
            <a:prstGeom prst="rect">
              <a:avLst/>
            </a:prstGeom>
            <a:noFill/>
          </p:spPr>
        </p:pic>
        <p:pic>
          <p:nvPicPr>
            <p:cNvPr id="20" name="Picture 4" descr="C:\Users\Monika\Desktop\marcin\prezentacja 2\deete_button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08104" y="5664083"/>
              <a:ext cx="2088232" cy="789253"/>
            </a:xfrm>
            <a:prstGeom prst="rect">
              <a:avLst/>
            </a:prstGeom>
            <a:noFill/>
          </p:spPr>
        </p:pic>
        <p:sp>
          <p:nvSpPr>
            <p:cNvPr id="21" name="Prostokąt 20"/>
            <p:cNvSpPr/>
            <p:nvPr/>
          </p:nvSpPr>
          <p:spPr>
            <a:xfrm>
              <a:off x="1835696" y="5949280"/>
              <a:ext cx="353334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sz="1200" dirty="0" smtClean="0">
                  <a:solidFill>
                    <a:schemeClr val="bg1"/>
                  </a:solidFill>
                  <a:latin typeface="DJB Tweenybopper" pitchFamily="2" charset="0"/>
                </a:rPr>
                <a:t>Wszystko w porządku, chcę ściągnąć lekcję</a:t>
              </a:r>
              <a:endParaRPr lang="pl-PL" sz="12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2" name="Prostokąt 21"/>
            <p:cNvSpPr/>
            <p:nvPr/>
          </p:nvSpPr>
          <p:spPr>
            <a:xfrm>
              <a:off x="6300192" y="5877272"/>
              <a:ext cx="9509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Odrzuć</a:t>
              </a:r>
              <a:endParaRPr lang="pl-PL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3" name="Prostokąt 22"/>
            <p:cNvSpPr/>
            <p:nvPr/>
          </p:nvSpPr>
          <p:spPr>
            <a:xfrm>
              <a:off x="683568" y="4437112"/>
              <a:ext cx="7776864" cy="2132856"/>
            </a:xfrm>
            <a:prstGeom prst="rect">
              <a:avLst/>
            </a:prstGeom>
            <a:noFill/>
            <a:ln w="317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 descr="C:\Users\Monika\Desktop\marcin\prezentacja 2\chmur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352928" cy="5347271"/>
          </a:xfrm>
          <a:prstGeom prst="rect">
            <a:avLst/>
          </a:prstGeom>
          <a:noFill/>
        </p:spPr>
      </p:pic>
      <p:grpSp>
        <p:nvGrpSpPr>
          <p:cNvPr id="152" name="Grupa 151"/>
          <p:cNvGrpSpPr/>
          <p:nvPr/>
        </p:nvGrpSpPr>
        <p:grpSpPr>
          <a:xfrm>
            <a:off x="7236296" y="4221088"/>
            <a:ext cx="1152128" cy="576064"/>
            <a:chOff x="7236296" y="4221088"/>
            <a:chExt cx="1152128" cy="576064"/>
          </a:xfrm>
        </p:grpSpPr>
        <p:sp>
          <p:nvSpPr>
            <p:cNvPr id="102" name="Prostokąt zaokrąglony 101"/>
            <p:cNvSpPr/>
            <p:nvPr/>
          </p:nvSpPr>
          <p:spPr>
            <a:xfrm>
              <a:off x="7236296" y="4221088"/>
              <a:ext cx="1152128" cy="57606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3" name="Prostokąt 102"/>
            <p:cNvSpPr/>
            <p:nvPr/>
          </p:nvSpPr>
          <p:spPr>
            <a:xfrm>
              <a:off x="7482788" y="4355812"/>
              <a:ext cx="6896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dalej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144" name="Grupa 143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grpSp>
          <p:nvGrpSpPr>
            <p:cNvPr id="2" name="Grupa 13"/>
            <p:cNvGrpSpPr/>
            <p:nvPr/>
          </p:nvGrpSpPr>
          <p:grpSpPr>
            <a:xfrm>
              <a:off x="179512" y="5517232"/>
              <a:ext cx="8640960" cy="1299824"/>
              <a:chOff x="179512" y="5517232"/>
              <a:chExt cx="8640960" cy="1299824"/>
            </a:xfrm>
          </p:grpSpPr>
          <p:pic>
            <p:nvPicPr>
              <p:cNvPr id="15" name="Picture 8" descr="C:\Users\Monika\Desktop\prezentacja\sprite-overall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r="5675" b="91051"/>
              <a:stretch>
                <a:fillRect/>
              </a:stretch>
            </p:blipFill>
            <p:spPr bwMode="auto">
              <a:xfrm>
                <a:off x="179512" y="5517232"/>
                <a:ext cx="8640960" cy="1299824"/>
              </a:xfrm>
              <a:prstGeom prst="rect">
                <a:avLst/>
              </a:prstGeom>
              <a:noFill/>
            </p:spPr>
          </p:pic>
          <p:pic>
            <p:nvPicPr>
              <p:cNvPr id="16" name="Picture 9" descr="C:\Users\Monika\Desktop\prezentacja\navi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67544" y="5733256"/>
                <a:ext cx="8136904" cy="772316"/>
              </a:xfrm>
              <a:prstGeom prst="rect">
                <a:avLst/>
              </a:prstGeom>
              <a:noFill/>
            </p:spPr>
          </p:pic>
        </p:grpSp>
        <p:sp>
          <p:nvSpPr>
            <p:cNvPr id="104" name="Prostokąt 103"/>
            <p:cNvSpPr/>
            <p:nvPr/>
          </p:nvSpPr>
          <p:spPr>
            <a:xfrm>
              <a:off x="1331640" y="5805264"/>
              <a:ext cx="3384376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105" name="Prostokąt 104"/>
            <p:cNvSpPr/>
            <p:nvPr/>
          </p:nvSpPr>
          <p:spPr>
            <a:xfrm>
              <a:off x="2843808" y="5949280"/>
              <a:ext cx="30556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1"/>
                  </a:solidFill>
                  <a:latin typeface="DJB Tweenybopper" pitchFamily="2" charset="0"/>
                </a:rPr>
                <a:t>Pozostały czas: 00:14:56</a:t>
              </a:r>
              <a:endParaRPr lang="pl-PL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51" name="Grupa 150"/>
          <p:cNvGrpSpPr/>
          <p:nvPr/>
        </p:nvGrpSpPr>
        <p:grpSpPr>
          <a:xfrm>
            <a:off x="539552" y="4221088"/>
            <a:ext cx="1152128" cy="576064"/>
            <a:chOff x="539552" y="4221088"/>
            <a:chExt cx="1152128" cy="576064"/>
          </a:xfrm>
        </p:grpSpPr>
        <p:sp>
          <p:nvSpPr>
            <p:cNvPr id="106" name="Prostokąt zaokrąglony 105"/>
            <p:cNvSpPr/>
            <p:nvPr/>
          </p:nvSpPr>
          <p:spPr>
            <a:xfrm>
              <a:off x="539552" y="4221088"/>
              <a:ext cx="1152128" cy="57606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7" name="Prostokąt 106"/>
            <p:cNvSpPr/>
            <p:nvPr/>
          </p:nvSpPr>
          <p:spPr>
            <a:xfrm>
              <a:off x="786044" y="4355812"/>
              <a:ext cx="7056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wróć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cxnSp>
        <p:nvCxnSpPr>
          <p:cNvPr id="109" name="Łącznik prosty 108"/>
          <p:cNvCxnSpPr/>
          <p:nvPr/>
        </p:nvCxnSpPr>
        <p:spPr>
          <a:xfrm>
            <a:off x="4355976" y="404664"/>
            <a:ext cx="0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Prostokąt 109"/>
          <p:cNvSpPr/>
          <p:nvPr/>
        </p:nvSpPr>
        <p:spPr>
          <a:xfrm>
            <a:off x="611560" y="404664"/>
            <a:ext cx="11063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accent1"/>
                </a:solidFill>
                <a:latin typeface="DJB Tweenybopper" pitchFamily="2" charset="0"/>
              </a:rPr>
              <a:t>Pytanie:</a:t>
            </a:r>
            <a:endParaRPr lang="pl-PL" dirty="0">
              <a:solidFill>
                <a:schemeClr val="accent1"/>
              </a:solidFill>
            </a:endParaRPr>
          </a:p>
        </p:txBody>
      </p:sp>
      <p:sp>
        <p:nvSpPr>
          <p:cNvPr id="111" name="Prostokąt 110"/>
          <p:cNvSpPr/>
          <p:nvPr/>
        </p:nvSpPr>
        <p:spPr>
          <a:xfrm>
            <a:off x="4499992" y="404664"/>
            <a:ext cx="1455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accent1"/>
                </a:solidFill>
                <a:latin typeface="DJB Tweenybopper" pitchFamily="2" charset="0"/>
              </a:rPr>
              <a:t>Odpowiedzi:</a:t>
            </a:r>
            <a:endParaRPr lang="pl-PL" dirty="0">
              <a:solidFill>
                <a:schemeClr val="accent1"/>
              </a:solidFill>
            </a:endParaRPr>
          </a:p>
        </p:txBody>
      </p:sp>
      <p:sp>
        <p:nvSpPr>
          <p:cNvPr id="112" name="Prostokąt 111"/>
          <p:cNvSpPr/>
          <p:nvPr/>
        </p:nvSpPr>
        <p:spPr>
          <a:xfrm>
            <a:off x="683568" y="836712"/>
            <a:ext cx="35509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latin typeface="DJB Tweenybopper" pitchFamily="2" charset="0"/>
              </a:rPr>
              <a:t>Ile szklanek płynów powinno </a:t>
            </a:r>
          </a:p>
          <a:p>
            <a:r>
              <a:rPr lang="pl-PL" dirty="0" smtClean="0">
                <a:latin typeface="DJB Tweenybopper" pitchFamily="2" charset="0"/>
              </a:rPr>
              <a:t>s</a:t>
            </a:r>
            <a:r>
              <a:rPr lang="pl-PL" dirty="0" smtClean="0">
                <a:latin typeface="DJB Tweenybopper" pitchFamily="2" charset="0"/>
              </a:rPr>
              <a:t>ię </a:t>
            </a:r>
            <a:r>
              <a:rPr lang="pl-PL" dirty="0" smtClean="0">
                <a:latin typeface="DJB Tweenybopper" pitchFamily="2" charset="0"/>
              </a:rPr>
              <a:t>w</a:t>
            </a:r>
            <a:r>
              <a:rPr lang="pl-PL" dirty="0" smtClean="0">
                <a:latin typeface="DJB Tweenybopper" pitchFamily="2" charset="0"/>
              </a:rPr>
              <a:t>ypić dziennie?</a:t>
            </a:r>
            <a:endParaRPr lang="pl-PL" dirty="0"/>
          </a:p>
        </p:txBody>
      </p:sp>
      <p:grpSp>
        <p:nvGrpSpPr>
          <p:cNvPr id="147" name="Grupa 146"/>
          <p:cNvGrpSpPr/>
          <p:nvPr/>
        </p:nvGrpSpPr>
        <p:grpSpPr>
          <a:xfrm>
            <a:off x="4644008" y="899428"/>
            <a:ext cx="605748" cy="369332"/>
            <a:chOff x="4644008" y="899428"/>
            <a:chExt cx="605748" cy="369332"/>
          </a:xfrm>
        </p:grpSpPr>
        <p:sp>
          <p:nvSpPr>
            <p:cNvPr id="113" name="Elipsa 112"/>
            <p:cNvSpPr/>
            <p:nvPr/>
          </p:nvSpPr>
          <p:spPr>
            <a:xfrm>
              <a:off x="4644008" y="908720"/>
              <a:ext cx="216024" cy="2160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4" name="Prostokąt 113"/>
            <p:cNvSpPr/>
            <p:nvPr/>
          </p:nvSpPr>
          <p:spPr>
            <a:xfrm>
              <a:off x="4932040" y="899428"/>
              <a:ext cx="3177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6</a:t>
              </a:r>
              <a:endParaRPr lang="pl-PL" dirty="0"/>
            </a:p>
          </p:txBody>
        </p:sp>
      </p:grpSp>
      <p:grpSp>
        <p:nvGrpSpPr>
          <p:cNvPr id="148" name="Grupa 147"/>
          <p:cNvGrpSpPr/>
          <p:nvPr/>
        </p:nvGrpSpPr>
        <p:grpSpPr>
          <a:xfrm>
            <a:off x="4644008" y="1331476"/>
            <a:ext cx="605748" cy="369332"/>
            <a:chOff x="4644008" y="1331476"/>
            <a:chExt cx="605748" cy="369332"/>
          </a:xfrm>
        </p:grpSpPr>
        <p:sp>
          <p:nvSpPr>
            <p:cNvPr id="115" name="Elipsa 114"/>
            <p:cNvSpPr/>
            <p:nvPr/>
          </p:nvSpPr>
          <p:spPr>
            <a:xfrm>
              <a:off x="4644008" y="1340768"/>
              <a:ext cx="216024" cy="2160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6" name="Prostokąt 115"/>
            <p:cNvSpPr/>
            <p:nvPr/>
          </p:nvSpPr>
          <p:spPr>
            <a:xfrm>
              <a:off x="4932040" y="1331476"/>
              <a:ext cx="3177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2</a:t>
              </a:r>
              <a:endParaRPr lang="pl-PL" dirty="0"/>
            </a:p>
          </p:txBody>
        </p:sp>
      </p:grpSp>
      <p:grpSp>
        <p:nvGrpSpPr>
          <p:cNvPr id="149" name="Grupa 148"/>
          <p:cNvGrpSpPr/>
          <p:nvPr/>
        </p:nvGrpSpPr>
        <p:grpSpPr>
          <a:xfrm>
            <a:off x="4644008" y="1763524"/>
            <a:ext cx="623380" cy="369332"/>
            <a:chOff x="4644008" y="1763524"/>
            <a:chExt cx="623380" cy="369332"/>
          </a:xfrm>
        </p:grpSpPr>
        <p:sp>
          <p:nvSpPr>
            <p:cNvPr id="117" name="Elipsa 116"/>
            <p:cNvSpPr/>
            <p:nvPr/>
          </p:nvSpPr>
          <p:spPr>
            <a:xfrm>
              <a:off x="4644008" y="1772816"/>
              <a:ext cx="216024" cy="2160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8" name="Prostokąt 117"/>
            <p:cNvSpPr/>
            <p:nvPr/>
          </p:nvSpPr>
          <p:spPr>
            <a:xfrm>
              <a:off x="4932040" y="1763524"/>
              <a:ext cx="3353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4</a:t>
              </a:r>
              <a:endParaRPr lang="pl-PL" dirty="0"/>
            </a:p>
          </p:txBody>
        </p:sp>
      </p:grpSp>
      <p:grpSp>
        <p:nvGrpSpPr>
          <p:cNvPr id="150" name="Grupa 149"/>
          <p:cNvGrpSpPr/>
          <p:nvPr/>
        </p:nvGrpSpPr>
        <p:grpSpPr>
          <a:xfrm>
            <a:off x="4644008" y="2204864"/>
            <a:ext cx="742002" cy="369332"/>
            <a:chOff x="4644008" y="2204864"/>
            <a:chExt cx="742002" cy="369332"/>
          </a:xfrm>
        </p:grpSpPr>
        <p:sp>
          <p:nvSpPr>
            <p:cNvPr id="119" name="Elipsa 118"/>
            <p:cNvSpPr/>
            <p:nvPr/>
          </p:nvSpPr>
          <p:spPr>
            <a:xfrm>
              <a:off x="4644008" y="2214156"/>
              <a:ext cx="216024" cy="2160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0" name="Prostokąt 119"/>
            <p:cNvSpPr/>
            <p:nvPr/>
          </p:nvSpPr>
          <p:spPr>
            <a:xfrm>
              <a:off x="4932040" y="2204864"/>
              <a:ext cx="4539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10</a:t>
              </a:r>
              <a:endParaRPr lang="pl-PL" dirty="0"/>
            </a:p>
          </p:txBody>
        </p:sp>
      </p:grpSp>
      <p:sp>
        <p:nvSpPr>
          <p:cNvPr id="122" name="Elipsa 121"/>
          <p:cNvSpPr/>
          <p:nvPr/>
        </p:nvSpPr>
        <p:spPr>
          <a:xfrm>
            <a:off x="4644008" y="1772816"/>
            <a:ext cx="216024" cy="21602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7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515863">
            <a:off x="9520029" y="1230459"/>
            <a:ext cx="310219" cy="46532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grpSp>
        <p:nvGrpSpPr>
          <p:cNvPr id="146" name="Grupa 145"/>
          <p:cNvGrpSpPr/>
          <p:nvPr/>
        </p:nvGrpSpPr>
        <p:grpSpPr>
          <a:xfrm>
            <a:off x="1475656" y="1988840"/>
            <a:ext cx="1944216" cy="576064"/>
            <a:chOff x="1475656" y="1988840"/>
            <a:chExt cx="1944216" cy="576064"/>
          </a:xfrm>
        </p:grpSpPr>
        <p:sp>
          <p:nvSpPr>
            <p:cNvPr id="132" name="Prostokąt zaokrąglony 131"/>
            <p:cNvSpPr/>
            <p:nvPr/>
          </p:nvSpPr>
          <p:spPr>
            <a:xfrm>
              <a:off x="1475656" y="1988840"/>
              <a:ext cx="1944216" cy="57606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3" name="Prostokąt 132"/>
            <p:cNvSpPr/>
            <p:nvPr/>
          </p:nvSpPr>
          <p:spPr>
            <a:xfrm>
              <a:off x="1590525" y="2123564"/>
              <a:ext cx="182934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Pokaż obrazek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sp>
        <p:nvSpPr>
          <p:cNvPr id="141" name="Dowolny kształt 140"/>
          <p:cNvSpPr/>
          <p:nvPr/>
        </p:nvSpPr>
        <p:spPr>
          <a:xfrm>
            <a:off x="260626" y="3982278"/>
            <a:ext cx="1846470" cy="1102139"/>
          </a:xfrm>
          <a:custGeom>
            <a:avLst/>
            <a:gdLst>
              <a:gd name="connsiteX0" fmla="*/ 1660939 w 1846470"/>
              <a:gd name="connsiteY0" fmla="*/ 443948 h 1102139"/>
              <a:gd name="connsiteX1" fmla="*/ 1541670 w 1846470"/>
              <a:gd name="connsiteY1" fmla="*/ 311426 h 1102139"/>
              <a:gd name="connsiteX2" fmla="*/ 892313 w 1846470"/>
              <a:gd name="connsiteY2" fmla="*/ 6626 h 1102139"/>
              <a:gd name="connsiteX3" fmla="*/ 97183 w 1846470"/>
              <a:gd name="connsiteY3" fmla="*/ 271670 h 1102139"/>
              <a:gd name="connsiteX4" fmla="*/ 309217 w 1846470"/>
              <a:gd name="connsiteY4" fmla="*/ 974035 h 1102139"/>
              <a:gd name="connsiteX5" fmla="*/ 1064591 w 1846470"/>
              <a:gd name="connsiteY5" fmla="*/ 1040296 h 1102139"/>
              <a:gd name="connsiteX6" fmla="*/ 1727200 w 1846470"/>
              <a:gd name="connsiteY6" fmla="*/ 655983 h 1102139"/>
              <a:gd name="connsiteX7" fmla="*/ 1780209 w 1846470"/>
              <a:gd name="connsiteY7" fmla="*/ 589722 h 1102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6470" h="1102139">
                <a:moveTo>
                  <a:pt x="1660939" y="443948"/>
                </a:moveTo>
                <a:cubicBezTo>
                  <a:pt x="1665356" y="414130"/>
                  <a:pt x="1669774" y="384313"/>
                  <a:pt x="1541670" y="311426"/>
                </a:cubicBezTo>
                <a:cubicBezTo>
                  <a:pt x="1413566" y="238539"/>
                  <a:pt x="1133061" y="13252"/>
                  <a:pt x="892313" y="6626"/>
                </a:cubicBezTo>
                <a:cubicBezTo>
                  <a:pt x="651565" y="0"/>
                  <a:pt x="194366" y="110435"/>
                  <a:pt x="97183" y="271670"/>
                </a:cubicBezTo>
                <a:cubicBezTo>
                  <a:pt x="0" y="432905"/>
                  <a:pt x="147982" y="845931"/>
                  <a:pt x="309217" y="974035"/>
                </a:cubicBezTo>
                <a:cubicBezTo>
                  <a:pt x="470452" y="1102139"/>
                  <a:pt x="828261" y="1093305"/>
                  <a:pt x="1064591" y="1040296"/>
                </a:cubicBezTo>
                <a:cubicBezTo>
                  <a:pt x="1300921" y="987287"/>
                  <a:pt x="1607930" y="731079"/>
                  <a:pt x="1727200" y="655983"/>
                </a:cubicBezTo>
                <a:cubicBezTo>
                  <a:pt x="1846470" y="580887"/>
                  <a:pt x="1764748" y="602974"/>
                  <a:pt x="1780209" y="589722"/>
                </a:cubicBezTo>
              </a:path>
            </a:pathLst>
          </a:custGeom>
          <a:ln w="317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2" name="Dowolny kształt 141"/>
          <p:cNvSpPr/>
          <p:nvPr/>
        </p:nvSpPr>
        <p:spPr>
          <a:xfrm>
            <a:off x="6948264" y="4005064"/>
            <a:ext cx="1846470" cy="1102139"/>
          </a:xfrm>
          <a:custGeom>
            <a:avLst/>
            <a:gdLst>
              <a:gd name="connsiteX0" fmla="*/ 1660939 w 1846470"/>
              <a:gd name="connsiteY0" fmla="*/ 443948 h 1102139"/>
              <a:gd name="connsiteX1" fmla="*/ 1541670 w 1846470"/>
              <a:gd name="connsiteY1" fmla="*/ 311426 h 1102139"/>
              <a:gd name="connsiteX2" fmla="*/ 892313 w 1846470"/>
              <a:gd name="connsiteY2" fmla="*/ 6626 h 1102139"/>
              <a:gd name="connsiteX3" fmla="*/ 97183 w 1846470"/>
              <a:gd name="connsiteY3" fmla="*/ 271670 h 1102139"/>
              <a:gd name="connsiteX4" fmla="*/ 309217 w 1846470"/>
              <a:gd name="connsiteY4" fmla="*/ 974035 h 1102139"/>
              <a:gd name="connsiteX5" fmla="*/ 1064591 w 1846470"/>
              <a:gd name="connsiteY5" fmla="*/ 1040296 h 1102139"/>
              <a:gd name="connsiteX6" fmla="*/ 1727200 w 1846470"/>
              <a:gd name="connsiteY6" fmla="*/ 655983 h 1102139"/>
              <a:gd name="connsiteX7" fmla="*/ 1780209 w 1846470"/>
              <a:gd name="connsiteY7" fmla="*/ 589722 h 1102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46470" h="1102139">
                <a:moveTo>
                  <a:pt x="1660939" y="443948"/>
                </a:moveTo>
                <a:cubicBezTo>
                  <a:pt x="1665356" y="414130"/>
                  <a:pt x="1669774" y="384313"/>
                  <a:pt x="1541670" y="311426"/>
                </a:cubicBezTo>
                <a:cubicBezTo>
                  <a:pt x="1413566" y="238539"/>
                  <a:pt x="1133061" y="13252"/>
                  <a:pt x="892313" y="6626"/>
                </a:cubicBezTo>
                <a:cubicBezTo>
                  <a:pt x="651565" y="0"/>
                  <a:pt x="194366" y="110435"/>
                  <a:pt x="97183" y="271670"/>
                </a:cubicBezTo>
                <a:cubicBezTo>
                  <a:pt x="0" y="432905"/>
                  <a:pt x="147982" y="845931"/>
                  <a:pt x="309217" y="974035"/>
                </a:cubicBezTo>
                <a:cubicBezTo>
                  <a:pt x="470452" y="1102139"/>
                  <a:pt x="828261" y="1093305"/>
                  <a:pt x="1064591" y="1040296"/>
                </a:cubicBezTo>
                <a:cubicBezTo>
                  <a:pt x="1300921" y="987287"/>
                  <a:pt x="1607930" y="731079"/>
                  <a:pt x="1727200" y="655983"/>
                </a:cubicBezTo>
                <a:cubicBezTo>
                  <a:pt x="1846470" y="580887"/>
                  <a:pt x="1764748" y="602974"/>
                  <a:pt x="1780209" y="589722"/>
                </a:cubicBezTo>
              </a:path>
            </a:pathLst>
          </a:custGeom>
          <a:ln w="317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45" name="Grupa 144"/>
          <p:cNvGrpSpPr/>
          <p:nvPr/>
        </p:nvGrpSpPr>
        <p:grpSpPr>
          <a:xfrm>
            <a:off x="251520" y="1700808"/>
            <a:ext cx="3960440" cy="2511279"/>
            <a:chOff x="107504" y="1484784"/>
            <a:chExt cx="3960440" cy="2511279"/>
          </a:xfrm>
        </p:grpSpPr>
        <p:sp>
          <p:nvSpPr>
            <p:cNvPr id="138" name="Dowolny kształt 137"/>
            <p:cNvSpPr/>
            <p:nvPr/>
          </p:nvSpPr>
          <p:spPr>
            <a:xfrm>
              <a:off x="107504" y="1484784"/>
              <a:ext cx="3960440" cy="2511279"/>
            </a:xfrm>
            <a:custGeom>
              <a:avLst/>
              <a:gdLst>
                <a:gd name="connsiteX0" fmla="*/ 0 w 3960440"/>
                <a:gd name="connsiteY0" fmla="*/ 372049 h 2232248"/>
                <a:gd name="connsiteX1" fmla="*/ 108971 w 3960440"/>
                <a:gd name="connsiteY1" fmla="*/ 108971 h 2232248"/>
                <a:gd name="connsiteX2" fmla="*/ 372050 w 3960440"/>
                <a:gd name="connsiteY2" fmla="*/ 1 h 2232248"/>
                <a:gd name="connsiteX3" fmla="*/ 660073 w 3960440"/>
                <a:gd name="connsiteY3" fmla="*/ 0 h 2232248"/>
                <a:gd name="connsiteX4" fmla="*/ 660073 w 3960440"/>
                <a:gd name="connsiteY4" fmla="*/ 0 h 2232248"/>
                <a:gd name="connsiteX5" fmla="*/ 1650183 w 3960440"/>
                <a:gd name="connsiteY5" fmla="*/ 0 h 2232248"/>
                <a:gd name="connsiteX6" fmla="*/ 3588391 w 3960440"/>
                <a:gd name="connsiteY6" fmla="*/ 0 h 2232248"/>
                <a:gd name="connsiteX7" fmla="*/ 3851469 w 3960440"/>
                <a:gd name="connsiteY7" fmla="*/ 108971 h 2232248"/>
                <a:gd name="connsiteX8" fmla="*/ 3960439 w 3960440"/>
                <a:gd name="connsiteY8" fmla="*/ 372050 h 2232248"/>
                <a:gd name="connsiteX9" fmla="*/ 3960440 w 3960440"/>
                <a:gd name="connsiteY9" fmla="*/ 1302145 h 2232248"/>
                <a:gd name="connsiteX10" fmla="*/ 3960440 w 3960440"/>
                <a:gd name="connsiteY10" fmla="*/ 1302145 h 2232248"/>
                <a:gd name="connsiteX11" fmla="*/ 3960440 w 3960440"/>
                <a:gd name="connsiteY11" fmla="*/ 1860207 h 2232248"/>
                <a:gd name="connsiteX12" fmla="*/ 3960440 w 3960440"/>
                <a:gd name="connsiteY12" fmla="*/ 1860199 h 2232248"/>
                <a:gd name="connsiteX13" fmla="*/ 3851469 w 3960440"/>
                <a:gd name="connsiteY13" fmla="*/ 2123277 h 2232248"/>
                <a:gd name="connsiteX14" fmla="*/ 3588390 w 3960440"/>
                <a:gd name="connsiteY14" fmla="*/ 2232248 h 2232248"/>
                <a:gd name="connsiteX15" fmla="*/ 1650183 w 3960440"/>
                <a:gd name="connsiteY15" fmla="*/ 2232248 h 2232248"/>
                <a:gd name="connsiteX16" fmla="*/ 1155141 w 3960440"/>
                <a:gd name="connsiteY16" fmla="*/ 2511279 h 2232248"/>
                <a:gd name="connsiteX17" fmla="*/ 660073 w 3960440"/>
                <a:gd name="connsiteY17" fmla="*/ 2232248 h 2232248"/>
                <a:gd name="connsiteX18" fmla="*/ 372049 w 3960440"/>
                <a:gd name="connsiteY18" fmla="*/ 2232248 h 2232248"/>
                <a:gd name="connsiteX19" fmla="*/ 108971 w 3960440"/>
                <a:gd name="connsiteY19" fmla="*/ 2123277 h 2232248"/>
                <a:gd name="connsiteX20" fmla="*/ 1 w 3960440"/>
                <a:gd name="connsiteY20" fmla="*/ 1860198 h 2232248"/>
                <a:gd name="connsiteX21" fmla="*/ 0 w 3960440"/>
                <a:gd name="connsiteY21" fmla="*/ 1860207 h 2232248"/>
                <a:gd name="connsiteX22" fmla="*/ 0 w 3960440"/>
                <a:gd name="connsiteY22" fmla="*/ 1302145 h 2232248"/>
                <a:gd name="connsiteX23" fmla="*/ 0 w 3960440"/>
                <a:gd name="connsiteY23" fmla="*/ 1302145 h 2232248"/>
                <a:gd name="connsiteX24" fmla="*/ 0 w 3960440"/>
                <a:gd name="connsiteY24" fmla="*/ 372049 h 2232248"/>
                <a:gd name="connsiteX0" fmla="*/ 0 w 3960440"/>
                <a:gd name="connsiteY0" fmla="*/ 372049 h 2511279"/>
                <a:gd name="connsiteX1" fmla="*/ 108971 w 3960440"/>
                <a:gd name="connsiteY1" fmla="*/ 108971 h 2511279"/>
                <a:gd name="connsiteX2" fmla="*/ 372050 w 3960440"/>
                <a:gd name="connsiteY2" fmla="*/ 1 h 2511279"/>
                <a:gd name="connsiteX3" fmla="*/ 660073 w 3960440"/>
                <a:gd name="connsiteY3" fmla="*/ 0 h 2511279"/>
                <a:gd name="connsiteX4" fmla="*/ 660073 w 3960440"/>
                <a:gd name="connsiteY4" fmla="*/ 0 h 2511279"/>
                <a:gd name="connsiteX5" fmla="*/ 1650183 w 3960440"/>
                <a:gd name="connsiteY5" fmla="*/ 0 h 2511279"/>
                <a:gd name="connsiteX6" fmla="*/ 3588391 w 3960440"/>
                <a:gd name="connsiteY6" fmla="*/ 0 h 2511279"/>
                <a:gd name="connsiteX7" fmla="*/ 3851469 w 3960440"/>
                <a:gd name="connsiteY7" fmla="*/ 108971 h 2511279"/>
                <a:gd name="connsiteX8" fmla="*/ 3960439 w 3960440"/>
                <a:gd name="connsiteY8" fmla="*/ 372050 h 2511279"/>
                <a:gd name="connsiteX9" fmla="*/ 3960440 w 3960440"/>
                <a:gd name="connsiteY9" fmla="*/ 1302145 h 2511279"/>
                <a:gd name="connsiteX10" fmla="*/ 3960440 w 3960440"/>
                <a:gd name="connsiteY10" fmla="*/ 1302145 h 2511279"/>
                <a:gd name="connsiteX11" fmla="*/ 3960440 w 3960440"/>
                <a:gd name="connsiteY11" fmla="*/ 1860207 h 2511279"/>
                <a:gd name="connsiteX12" fmla="*/ 3960440 w 3960440"/>
                <a:gd name="connsiteY12" fmla="*/ 1860199 h 2511279"/>
                <a:gd name="connsiteX13" fmla="*/ 3851469 w 3960440"/>
                <a:gd name="connsiteY13" fmla="*/ 2123277 h 2511279"/>
                <a:gd name="connsiteX14" fmla="*/ 3588390 w 3960440"/>
                <a:gd name="connsiteY14" fmla="*/ 2232248 h 2511279"/>
                <a:gd name="connsiteX15" fmla="*/ 1224136 w 3960440"/>
                <a:gd name="connsiteY15" fmla="*/ 2232248 h 2511279"/>
                <a:gd name="connsiteX16" fmla="*/ 1155141 w 3960440"/>
                <a:gd name="connsiteY16" fmla="*/ 2511279 h 2511279"/>
                <a:gd name="connsiteX17" fmla="*/ 660073 w 3960440"/>
                <a:gd name="connsiteY17" fmla="*/ 2232248 h 2511279"/>
                <a:gd name="connsiteX18" fmla="*/ 372049 w 3960440"/>
                <a:gd name="connsiteY18" fmla="*/ 2232248 h 2511279"/>
                <a:gd name="connsiteX19" fmla="*/ 108971 w 3960440"/>
                <a:gd name="connsiteY19" fmla="*/ 2123277 h 2511279"/>
                <a:gd name="connsiteX20" fmla="*/ 1 w 3960440"/>
                <a:gd name="connsiteY20" fmla="*/ 1860198 h 2511279"/>
                <a:gd name="connsiteX21" fmla="*/ 0 w 3960440"/>
                <a:gd name="connsiteY21" fmla="*/ 1860207 h 2511279"/>
                <a:gd name="connsiteX22" fmla="*/ 0 w 3960440"/>
                <a:gd name="connsiteY22" fmla="*/ 1302145 h 2511279"/>
                <a:gd name="connsiteX23" fmla="*/ 0 w 3960440"/>
                <a:gd name="connsiteY23" fmla="*/ 1302145 h 2511279"/>
                <a:gd name="connsiteX24" fmla="*/ 0 w 3960440"/>
                <a:gd name="connsiteY24" fmla="*/ 372049 h 2511279"/>
                <a:gd name="connsiteX0" fmla="*/ 0 w 3960440"/>
                <a:gd name="connsiteY0" fmla="*/ 372049 h 2511279"/>
                <a:gd name="connsiteX1" fmla="*/ 108971 w 3960440"/>
                <a:gd name="connsiteY1" fmla="*/ 108971 h 2511279"/>
                <a:gd name="connsiteX2" fmla="*/ 372050 w 3960440"/>
                <a:gd name="connsiteY2" fmla="*/ 1 h 2511279"/>
                <a:gd name="connsiteX3" fmla="*/ 660073 w 3960440"/>
                <a:gd name="connsiteY3" fmla="*/ 0 h 2511279"/>
                <a:gd name="connsiteX4" fmla="*/ 660073 w 3960440"/>
                <a:gd name="connsiteY4" fmla="*/ 0 h 2511279"/>
                <a:gd name="connsiteX5" fmla="*/ 1650183 w 3960440"/>
                <a:gd name="connsiteY5" fmla="*/ 0 h 2511279"/>
                <a:gd name="connsiteX6" fmla="*/ 3588391 w 3960440"/>
                <a:gd name="connsiteY6" fmla="*/ 0 h 2511279"/>
                <a:gd name="connsiteX7" fmla="*/ 3851469 w 3960440"/>
                <a:gd name="connsiteY7" fmla="*/ 108971 h 2511279"/>
                <a:gd name="connsiteX8" fmla="*/ 3960439 w 3960440"/>
                <a:gd name="connsiteY8" fmla="*/ 372050 h 2511279"/>
                <a:gd name="connsiteX9" fmla="*/ 3960440 w 3960440"/>
                <a:gd name="connsiteY9" fmla="*/ 1302145 h 2511279"/>
                <a:gd name="connsiteX10" fmla="*/ 3960440 w 3960440"/>
                <a:gd name="connsiteY10" fmla="*/ 1302145 h 2511279"/>
                <a:gd name="connsiteX11" fmla="*/ 3960440 w 3960440"/>
                <a:gd name="connsiteY11" fmla="*/ 1860207 h 2511279"/>
                <a:gd name="connsiteX12" fmla="*/ 3960440 w 3960440"/>
                <a:gd name="connsiteY12" fmla="*/ 1860199 h 2511279"/>
                <a:gd name="connsiteX13" fmla="*/ 3851469 w 3960440"/>
                <a:gd name="connsiteY13" fmla="*/ 2123277 h 2511279"/>
                <a:gd name="connsiteX14" fmla="*/ 3588390 w 3960440"/>
                <a:gd name="connsiteY14" fmla="*/ 2232248 h 2511279"/>
                <a:gd name="connsiteX15" fmla="*/ 1224136 w 3960440"/>
                <a:gd name="connsiteY15" fmla="*/ 2232248 h 2511279"/>
                <a:gd name="connsiteX16" fmla="*/ 1155141 w 3960440"/>
                <a:gd name="connsiteY16" fmla="*/ 2511279 h 2511279"/>
                <a:gd name="connsiteX17" fmla="*/ 1008112 w 3960440"/>
                <a:gd name="connsiteY17" fmla="*/ 2232248 h 2511279"/>
                <a:gd name="connsiteX18" fmla="*/ 372049 w 3960440"/>
                <a:gd name="connsiteY18" fmla="*/ 2232248 h 2511279"/>
                <a:gd name="connsiteX19" fmla="*/ 108971 w 3960440"/>
                <a:gd name="connsiteY19" fmla="*/ 2123277 h 2511279"/>
                <a:gd name="connsiteX20" fmla="*/ 1 w 3960440"/>
                <a:gd name="connsiteY20" fmla="*/ 1860198 h 2511279"/>
                <a:gd name="connsiteX21" fmla="*/ 0 w 3960440"/>
                <a:gd name="connsiteY21" fmla="*/ 1860207 h 2511279"/>
                <a:gd name="connsiteX22" fmla="*/ 0 w 3960440"/>
                <a:gd name="connsiteY22" fmla="*/ 1302145 h 2511279"/>
                <a:gd name="connsiteX23" fmla="*/ 0 w 3960440"/>
                <a:gd name="connsiteY23" fmla="*/ 1302145 h 2511279"/>
                <a:gd name="connsiteX24" fmla="*/ 0 w 3960440"/>
                <a:gd name="connsiteY24" fmla="*/ 372049 h 2511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960440" h="2511279">
                  <a:moveTo>
                    <a:pt x="0" y="372049"/>
                  </a:moveTo>
                  <a:cubicBezTo>
                    <a:pt x="0" y="273375"/>
                    <a:pt x="39198" y="178743"/>
                    <a:pt x="108971" y="108971"/>
                  </a:cubicBezTo>
                  <a:cubicBezTo>
                    <a:pt x="178744" y="39198"/>
                    <a:pt x="273376" y="1"/>
                    <a:pt x="372050" y="1"/>
                  </a:cubicBezTo>
                  <a:lnTo>
                    <a:pt x="660073" y="0"/>
                  </a:lnTo>
                  <a:lnTo>
                    <a:pt x="660073" y="0"/>
                  </a:lnTo>
                  <a:lnTo>
                    <a:pt x="1650183" y="0"/>
                  </a:lnTo>
                  <a:lnTo>
                    <a:pt x="3588391" y="0"/>
                  </a:lnTo>
                  <a:cubicBezTo>
                    <a:pt x="3687065" y="0"/>
                    <a:pt x="3781697" y="39198"/>
                    <a:pt x="3851469" y="108971"/>
                  </a:cubicBezTo>
                  <a:cubicBezTo>
                    <a:pt x="3921242" y="178744"/>
                    <a:pt x="3960439" y="273376"/>
                    <a:pt x="3960439" y="372050"/>
                  </a:cubicBezTo>
                  <a:cubicBezTo>
                    <a:pt x="3960439" y="682082"/>
                    <a:pt x="3960440" y="992113"/>
                    <a:pt x="3960440" y="1302145"/>
                  </a:cubicBezTo>
                  <a:lnTo>
                    <a:pt x="3960440" y="1302145"/>
                  </a:lnTo>
                  <a:lnTo>
                    <a:pt x="3960440" y="1860207"/>
                  </a:lnTo>
                  <a:lnTo>
                    <a:pt x="3960440" y="1860199"/>
                  </a:lnTo>
                  <a:cubicBezTo>
                    <a:pt x="3960440" y="1958873"/>
                    <a:pt x="3921242" y="2053505"/>
                    <a:pt x="3851469" y="2123277"/>
                  </a:cubicBezTo>
                  <a:cubicBezTo>
                    <a:pt x="3781696" y="2193050"/>
                    <a:pt x="3687064" y="2232248"/>
                    <a:pt x="3588390" y="2232248"/>
                  </a:cubicBezTo>
                  <a:lnTo>
                    <a:pt x="1224136" y="2232248"/>
                  </a:lnTo>
                  <a:lnTo>
                    <a:pt x="1155141" y="2511279"/>
                  </a:lnTo>
                  <a:lnTo>
                    <a:pt x="1008112" y="2232248"/>
                  </a:lnTo>
                  <a:lnTo>
                    <a:pt x="372049" y="2232248"/>
                  </a:lnTo>
                  <a:cubicBezTo>
                    <a:pt x="273375" y="2232248"/>
                    <a:pt x="178743" y="2193050"/>
                    <a:pt x="108971" y="2123277"/>
                  </a:cubicBezTo>
                  <a:cubicBezTo>
                    <a:pt x="39198" y="2053504"/>
                    <a:pt x="0" y="1958872"/>
                    <a:pt x="1" y="1860198"/>
                  </a:cubicBezTo>
                  <a:cubicBezTo>
                    <a:pt x="1" y="1860201"/>
                    <a:pt x="0" y="1860204"/>
                    <a:pt x="0" y="1860207"/>
                  </a:cubicBezTo>
                  <a:lnTo>
                    <a:pt x="0" y="1302145"/>
                  </a:lnTo>
                  <a:lnTo>
                    <a:pt x="0" y="1302145"/>
                  </a:lnTo>
                  <a:lnTo>
                    <a:pt x="0" y="372049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143" name="Prostokąt 142"/>
            <p:cNvSpPr/>
            <p:nvPr/>
          </p:nvSpPr>
          <p:spPr>
            <a:xfrm>
              <a:off x="323528" y="1700808"/>
              <a:ext cx="3704860" cy="17543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latin typeface="DJB Tweenybopper" pitchFamily="2" charset="0"/>
                </a:rPr>
                <a:t>Wygenerowana lekcja posiada </a:t>
              </a:r>
              <a:endParaRPr lang="pl-PL" dirty="0" smtClean="0">
                <a:latin typeface="DJB Tweenybopper" pitchFamily="2" charset="0"/>
              </a:endParaRPr>
            </a:p>
            <a:p>
              <a:pPr algn="just">
                <a:lnSpc>
                  <a:spcPct val="150000"/>
                </a:lnSpc>
              </a:pPr>
              <a:r>
                <a:rPr lang="pl-PL" dirty="0" smtClean="0">
                  <a:latin typeface="DJB Tweenybopper" pitchFamily="2" charset="0"/>
                </a:rPr>
                <a:t>przyciski </a:t>
              </a:r>
              <a:r>
                <a:rPr lang="pl-PL" dirty="0" smtClean="0">
                  <a:latin typeface="DJB Tweenybopper" pitchFamily="2" charset="0"/>
                </a:rPr>
                <a:t>nawigacyjne, </a:t>
              </a:r>
              <a:r>
                <a:rPr lang="pl-PL" dirty="0" smtClean="0">
                  <a:latin typeface="DJB Tweenybopper" pitchFamily="2" charset="0"/>
                </a:rPr>
                <a:t>dzięki </a:t>
              </a:r>
            </a:p>
            <a:p>
              <a:pPr algn="just">
                <a:lnSpc>
                  <a:spcPct val="150000"/>
                </a:lnSpc>
              </a:pPr>
              <a:r>
                <a:rPr lang="pl-PL" dirty="0" smtClean="0">
                  <a:latin typeface="DJB Tweenybopper" pitchFamily="2" charset="0"/>
                </a:rPr>
                <a:t>którym </a:t>
              </a:r>
              <a:r>
                <a:rPr lang="pl-PL" dirty="0" smtClean="0">
                  <a:latin typeface="DJB Tweenybopper" pitchFamily="2" charset="0"/>
                </a:rPr>
                <a:t>możemy się poruszać </a:t>
              </a:r>
              <a:endParaRPr lang="pl-PL" dirty="0" smtClean="0">
                <a:latin typeface="DJB Tweenybopper" pitchFamily="2" charset="0"/>
              </a:endParaRPr>
            </a:p>
            <a:p>
              <a:pPr algn="just">
                <a:lnSpc>
                  <a:spcPct val="150000"/>
                </a:lnSpc>
              </a:pPr>
              <a:r>
                <a:rPr lang="pl-PL" dirty="0" smtClean="0">
                  <a:latin typeface="DJB Tweenybopper" pitchFamily="2" charset="0"/>
                </a:rPr>
                <a:t>po </a:t>
              </a:r>
              <a:r>
                <a:rPr lang="pl-PL" dirty="0" smtClean="0">
                  <a:latin typeface="DJB Tweenybopper" pitchFamily="2" charset="0"/>
                </a:rPr>
                <a:t>poszczególnych </a:t>
              </a:r>
              <a:r>
                <a:rPr lang="pl-PL" dirty="0" smtClean="0">
                  <a:latin typeface="DJB Tweenybopper" pitchFamily="2" charset="0"/>
                </a:rPr>
                <a:t>pytaniach.</a:t>
              </a:r>
              <a:endParaRPr lang="pl-PL" b="1" i="1" dirty="0" smtClean="0"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500"/>
                            </p:stCondLst>
                            <p:childTnLst>
                              <p:par>
                                <p:cTn id="6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77521E-6 C -0.05782 -0.02706 -0.11719 -0.05343 -0.20469 -0.04186 C -0.29219 -0.0303 -0.45799 0.04579 -0.52466 0.06891 " pathEditMode="relative" rAng="0" ptsTypes="aaa">
                                      <p:cBhvr>
                                        <p:cTn id="61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" y="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0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2466 0.06892 C -0.45174 0.10384 -0.37882 0.13899 -0.28039 0.14246 C -0.18195 0.14593 -0.05799 0.11795 0.06597 0.08997 " pathEditMode="relative" ptsTypes="aaA">
                                      <p:cBhvr>
                                        <p:cTn id="68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6500"/>
                            </p:stCondLst>
                            <p:childTnLst>
                              <p:par>
                                <p:cTn id="8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6" dur="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87" dur="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8" dur="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90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2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4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22" grpId="0" animBg="1"/>
      <p:bldP spid="141" grpId="0" animBg="1"/>
      <p:bldP spid="14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a 37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grpSp>
          <p:nvGrpSpPr>
            <p:cNvPr id="2" name="Grupa 13"/>
            <p:cNvGrpSpPr/>
            <p:nvPr/>
          </p:nvGrpSpPr>
          <p:grpSpPr>
            <a:xfrm>
              <a:off x="179512" y="5517232"/>
              <a:ext cx="8640960" cy="1299824"/>
              <a:chOff x="179512" y="5517232"/>
              <a:chExt cx="8640960" cy="1299824"/>
            </a:xfrm>
          </p:grpSpPr>
          <p:pic>
            <p:nvPicPr>
              <p:cNvPr id="15" name="Picture 8" descr="C:\Users\Monika\Desktop\prezentacja\sprite-overall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r="5675" b="91051"/>
              <a:stretch>
                <a:fillRect/>
              </a:stretch>
            </p:blipFill>
            <p:spPr bwMode="auto">
              <a:xfrm>
                <a:off x="179512" y="5517232"/>
                <a:ext cx="8640960" cy="1299824"/>
              </a:xfrm>
              <a:prstGeom prst="rect">
                <a:avLst/>
              </a:prstGeom>
              <a:noFill/>
            </p:spPr>
          </p:pic>
          <p:pic>
            <p:nvPicPr>
              <p:cNvPr id="16" name="Picture 9" descr="C:\Users\Monika\Desktop\prezentacja\navi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67544" y="5733256"/>
                <a:ext cx="8136904" cy="772316"/>
              </a:xfrm>
              <a:prstGeom prst="rect">
                <a:avLst/>
              </a:prstGeom>
              <a:noFill/>
            </p:spPr>
          </p:pic>
        </p:grpSp>
        <p:sp>
          <p:nvSpPr>
            <p:cNvPr id="104" name="Prostokąt 103"/>
            <p:cNvSpPr/>
            <p:nvPr/>
          </p:nvSpPr>
          <p:spPr>
            <a:xfrm>
              <a:off x="1331640" y="5805264"/>
              <a:ext cx="3384376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105" name="Prostokąt 104"/>
            <p:cNvSpPr/>
            <p:nvPr/>
          </p:nvSpPr>
          <p:spPr>
            <a:xfrm>
              <a:off x="2843808" y="5949280"/>
              <a:ext cx="30556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1"/>
                  </a:solidFill>
                  <a:latin typeface="DJB Tweenybopper" pitchFamily="2" charset="0"/>
                </a:rPr>
                <a:t>Pozostały czas: 00:14:56</a:t>
              </a:r>
              <a:endParaRPr lang="pl-PL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9" name="Grupa 38"/>
          <p:cNvGrpSpPr/>
          <p:nvPr/>
        </p:nvGrpSpPr>
        <p:grpSpPr>
          <a:xfrm>
            <a:off x="323528" y="188640"/>
            <a:ext cx="8352928" cy="5347271"/>
            <a:chOff x="323528" y="188640"/>
            <a:chExt cx="8352928" cy="5347271"/>
          </a:xfrm>
        </p:grpSpPr>
        <p:pic>
          <p:nvPicPr>
            <p:cNvPr id="18" name="Picture 3" descr="C:\Users\Monika\Desktop\marcin\prezentacja 2\chmurka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3528" y="188640"/>
              <a:ext cx="8352928" cy="5347271"/>
            </a:xfrm>
            <a:prstGeom prst="rect">
              <a:avLst/>
            </a:prstGeom>
            <a:noFill/>
          </p:spPr>
        </p:pic>
        <p:sp>
          <p:nvSpPr>
            <p:cNvPr id="102" name="Prostokąt zaokrąglony 101"/>
            <p:cNvSpPr/>
            <p:nvPr/>
          </p:nvSpPr>
          <p:spPr>
            <a:xfrm>
              <a:off x="7236296" y="4221088"/>
              <a:ext cx="1152128" cy="57606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3" name="Prostokąt 102"/>
            <p:cNvSpPr/>
            <p:nvPr/>
          </p:nvSpPr>
          <p:spPr>
            <a:xfrm>
              <a:off x="7482788" y="4355812"/>
              <a:ext cx="6896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dalej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106" name="Prostokąt zaokrąglony 105"/>
            <p:cNvSpPr/>
            <p:nvPr/>
          </p:nvSpPr>
          <p:spPr>
            <a:xfrm>
              <a:off x="539552" y="4221088"/>
              <a:ext cx="1152128" cy="57606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07" name="Prostokąt 106"/>
            <p:cNvSpPr/>
            <p:nvPr/>
          </p:nvSpPr>
          <p:spPr>
            <a:xfrm>
              <a:off x="786044" y="4355812"/>
              <a:ext cx="70564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wróć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cxnSp>
          <p:nvCxnSpPr>
            <p:cNvPr id="109" name="Łącznik prosty 108"/>
            <p:cNvCxnSpPr/>
            <p:nvPr/>
          </p:nvCxnSpPr>
          <p:spPr>
            <a:xfrm>
              <a:off x="4355976" y="1484784"/>
              <a:ext cx="0" cy="2304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Prostokąt 109"/>
            <p:cNvSpPr/>
            <p:nvPr/>
          </p:nvSpPr>
          <p:spPr>
            <a:xfrm>
              <a:off x="595872" y="1763524"/>
              <a:ext cx="11063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1"/>
                  </a:solidFill>
                  <a:latin typeface="DJB Tweenybopper" pitchFamily="2" charset="0"/>
                </a:rPr>
                <a:t>Pytanie:</a:t>
              </a:r>
              <a:endParaRPr lang="pl-PL" dirty="0">
                <a:solidFill>
                  <a:schemeClr val="accent1"/>
                </a:solidFill>
              </a:endParaRPr>
            </a:p>
          </p:txBody>
        </p:sp>
        <p:sp>
          <p:nvSpPr>
            <p:cNvPr id="111" name="Prostokąt 110"/>
            <p:cNvSpPr/>
            <p:nvPr/>
          </p:nvSpPr>
          <p:spPr>
            <a:xfrm>
              <a:off x="4484304" y="1763524"/>
              <a:ext cx="14558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1"/>
                  </a:solidFill>
                  <a:latin typeface="DJB Tweenybopper" pitchFamily="2" charset="0"/>
                </a:rPr>
                <a:t>Odpowiedzi:</a:t>
              </a:r>
              <a:endParaRPr lang="pl-PL" dirty="0">
                <a:solidFill>
                  <a:schemeClr val="accent1"/>
                </a:solidFill>
              </a:endParaRPr>
            </a:p>
          </p:txBody>
        </p:sp>
        <p:sp>
          <p:nvSpPr>
            <p:cNvPr id="112" name="Prostokąt 111"/>
            <p:cNvSpPr/>
            <p:nvPr/>
          </p:nvSpPr>
          <p:spPr>
            <a:xfrm>
              <a:off x="667880" y="2195572"/>
              <a:ext cx="3550972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Ile szklanek płynów powinno </a:t>
              </a:r>
            </a:p>
            <a:p>
              <a:r>
                <a:rPr lang="pl-PL" dirty="0" smtClean="0">
                  <a:latin typeface="DJB Tweenybopper" pitchFamily="2" charset="0"/>
                </a:rPr>
                <a:t>s</a:t>
              </a:r>
              <a:r>
                <a:rPr lang="pl-PL" dirty="0" smtClean="0">
                  <a:latin typeface="DJB Tweenybopper" pitchFamily="2" charset="0"/>
                </a:rPr>
                <a:t>ię </a:t>
              </a:r>
              <a:r>
                <a:rPr lang="pl-PL" dirty="0" smtClean="0">
                  <a:latin typeface="DJB Tweenybopper" pitchFamily="2" charset="0"/>
                </a:rPr>
                <a:t>w</a:t>
              </a:r>
              <a:r>
                <a:rPr lang="pl-PL" dirty="0" smtClean="0">
                  <a:latin typeface="DJB Tweenybopper" pitchFamily="2" charset="0"/>
                </a:rPr>
                <a:t>ypić dziennie?</a:t>
              </a:r>
              <a:endParaRPr lang="pl-PL" dirty="0"/>
            </a:p>
          </p:txBody>
        </p:sp>
        <p:sp>
          <p:nvSpPr>
            <p:cNvPr id="113" name="Elipsa 112"/>
            <p:cNvSpPr/>
            <p:nvPr/>
          </p:nvSpPr>
          <p:spPr>
            <a:xfrm>
              <a:off x="4628320" y="2267580"/>
              <a:ext cx="216024" cy="2160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4" name="Prostokąt 113"/>
            <p:cNvSpPr/>
            <p:nvPr/>
          </p:nvSpPr>
          <p:spPr>
            <a:xfrm>
              <a:off x="4916352" y="2258288"/>
              <a:ext cx="3177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6</a:t>
              </a:r>
              <a:endParaRPr lang="pl-PL" dirty="0"/>
            </a:p>
          </p:txBody>
        </p:sp>
        <p:sp>
          <p:nvSpPr>
            <p:cNvPr id="115" name="Elipsa 114"/>
            <p:cNvSpPr/>
            <p:nvPr/>
          </p:nvSpPr>
          <p:spPr>
            <a:xfrm>
              <a:off x="4628320" y="2699628"/>
              <a:ext cx="216024" cy="2160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6" name="Prostokąt 115"/>
            <p:cNvSpPr/>
            <p:nvPr/>
          </p:nvSpPr>
          <p:spPr>
            <a:xfrm>
              <a:off x="4916352" y="2690336"/>
              <a:ext cx="3177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2"/>
                  </a:solidFill>
                  <a:latin typeface="DJB Tweenybopper" pitchFamily="2" charset="0"/>
                </a:rPr>
                <a:t>2</a:t>
              </a:r>
              <a:endParaRPr lang="pl-PL" b="1" dirty="0">
                <a:solidFill>
                  <a:schemeClr val="accent2"/>
                </a:solidFill>
              </a:endParaRPr>
            </a:p>
          </p:txBody>
        </p:sp>
        <p:sp>
          <p:nvSpPr>
            <p:cNvPr id="117" name="Elipsa 116"/>
            <p:cNvSpPr/>
            <p:nvPr/>
          </p:nvSpPr>
          <p:spPr>
            <a:xfrm>
              <a:off x="4644008" y="3140968"/>
              <a:ext cx="216024" cy="2160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8" name="Prostokąt 117"/>
            <p:cNvSpPr/>
            <p:nvPr/>
          </p:nvSpPr>
          <p:spPr>
            <a:xfrm>
              <a:off x="4916352" y="3122384"/>
              <a:ext cx="3353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3"/>
                  </a:solidFill>
                  <a:latin typeface="DJB Tweenybopper" pitchFamily="2" charset="0"/>
                </a:rPr>
                <a:t>4</a:t>
              </a:r>
              <a:endParaRPr lang="pl-PL" b="1" dirty="0">
                <a:solidFill>
                  <a:schemeClr val="accent3"/>
                </a:solidFill>
              </a:endParaRPr>
            </a:p>
          </p:txBody>
        </p:sp>
        <p:sp>
          <p:nvSpPr>
            <p:cNvPr id="119" name="Elipsa 118"/>
            <p:cNvSpPr/>
            <p:nvPr/>
          </p:nvSpPr>
          <p:spPr>
            <a:xfrm>
              <a:off x="4628320" y="3573016"/>
              <a:ext cx="216024" cy="21602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20" name="Prostokąt 119"/>
            <p:cNvSpPr/>
            <p:nvPr/>
          </p:nvSpPr>
          <p:spPr>
            <a:xfrm>
              <a:off x="4916352" y="3563724"/>
              <a:ext cx="45397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10</a:t>
              </a:r>
              <a:endParaRPr lang="pl-PL" dirty="0"/>
            </a:p>
          </p:txBody>
        </p:sp>
        <p:sp>
          <p:nvSpPr>
            <p:cNvPr id="122" name="Elipsa 121"/>
            <p:cNvSpPr/>
            <p:nvPr/>
          </p:nvSpPr>
          <p:spPr>
            <a:xfrm>
              <a:off x="4628320" y="2708920"/>
              <a:ext cx="216024" cy="2160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2" name="Prostokąt zaokrąglony 131"/>
            <p:cNvSpPr/>
            <p:nvPr/>
          </p:nvSpPr>
          <p:spPr>
            <a:xfrm>
              <a:off x="3059832" y="548680"/>
              <a:ext cx="2520280" cy="57606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3" name="Prostokąt 132"/>
            <p:cNvSpPr/>
            <p:nvPr/>
          </p:nvSpPr>
          <p:spPr>
            <a:xfrm>
              <a:off x="3174701" y="683404"/>
              <a:ext cx="240322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Sprawdź odpowiedzi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37" name="Grupa 36"/>
          <p:cNvGrpSpPr/>
          <p:nvPr/>
        </p:nvGrpSpPr>
        <p:grpSpPr>
          <a:xfrm>
            <a:off x="2339752" y="1124744"/>
            <a:ext cx="5328592" cy="2448272"/>
            <a:chOff x="2339752" y="1124744"/>
            <a:chExt cx="5328592" cy="2448272"/>
          </a:xfrm>
        </p:grpSpPr>
        <p:sp>
          <p:nvSpPr>
            <p:cNvPr id="138" name="Dowolny kształt 137"/>
            <p:cNvSpPr/>
            <p:nvPr/>
          </p:nvSpPr>
          <p:spPr>
            <a:xfrm flipV="1">
              <a:off x="2339752" y="1124744"/>
              <a:ext cx="5328592" cy="2448272"/>
            </a:xfrm>
            <a:custGeom>
              <a:avLst/>
              <a:gdLst>
                <a:gd name="connsiteX0" fmla="*/ 0 w 3960440"/>
                <a:gd name="connsiteY0" fmla="*/ 372049 h 2232248"/>
                <a:gd name="connsiteX1" fmla="*/ 108971 w 3960440"/>
                <a:gd name="connsiteY1" fmla="*/ 108971 h 2232248"/>
                <a:gd name="connsiteX2" fmla="*/ 372050 w 3960440"/>
                <a:gd name="connsiteY2" fmla="*/ 1 h 2232248"/>
                <a:gd name="connsiteX3" fmla="*/ 660073 w 3960440"/>
                <a:gd name="connsiteY3" fmla="*/ 0 h 2232248"/>
                <a:gd name="connsiteX4" fmla="*/ 660073 w 3960440"/>
                <a:gd name="connsiteY4" fmla="*/ 0 h 2232248"/>
                <a:gd name="connsiteX5" fmla="*/ 1650183 w 3960440"/>
                <a:gd name="connsiteY5" fmla="*/ 0 h 2232248"/>
                <a:gd name="connsiteX6" fmla="*/ 3588391 w 3960440"/>
                <a:gd name="connsiteY6" fmla="*/ 0 h 2232248"/>
                <a:gd name="connsiteX7" fmla="*/ 3851469 w 3960440"/>
                <a:gd name="connsiteY7" fmla="*/ 108971 h 2232248"/>
                <a:gd name="connsiteX8" fmla="*/ 3960439 w 3960440"/>
                <a:gd name="connsiteY8" fmla="*/ 372050 h 2232248"/>
                <a:gd name="connsiteX9" fmla="*/ 3960440 w 3960440"/>
                <a:gd name="connsiteY9" fmla="*/ 1302145 h 2232248"/>
                <a:gd name="connsiteX10" fmla="*/ 3960440 w 3960440"/>
                <a:gd name="connsiteY10" fmla="*/ 1302145 h 2232248"/>
                <a:gd name="connsiteX11" fmla="*/ 3960440 w 3960440"/>
                <a:gd name="connsiteY11" fmla="*/ 1860207 h 2232248"/>
                <a:gd name="connsiteX12" fmla="*/ 3960440 w 3960440"/>
                <a:gd name="connsiteY12" fmla="*/ 1860199 h 2232248"/>
                <a:gd name="connsiteX13" fmla="*/ 3851469 w 3960440"/>
                <a:gd name="connsiteY13" fmla="*/ 2123277 h 2232248"/>
                <a:gd name="connsiteX14" fmla="*/ 3588390 w 3960440"/>
                <a:gd name="connsiteY14" fmla="*/ 2232248 h 2232248"/>
                <a:gd name="connsiteX15" fmla="*/ 1650183 w 3960440"/>
                <a:gd name="connsiteY15" fmla="*/ 2232248 h 2232248"/>
                <a:gd name="connsiteX16" fmla="*/ 1155141 w 3960440"/>
                <a:gd name="connsiteY16" fmla="*/ 2511279 h 2232248"/>
                <a:gd name="connsiteX17" fmla="*/ 660073 w 3960440"/>
                <a:gd name="connsiteY17" fmla="*/ 2232248 h 2232248"/>
                <a:gd name="connsiteX18" fmla="*/ 372049 w 3960440"/>
                <a:gd name="connsiteY18" fmla="*/ 2232248 h 2232248"/>
                <a:gd name="connsiteX19" fmla="*/ 108971 w 3960440"/>
                <a:gd name="connsiteY19" fmla="*/ 2123277 h 2232248"/>
                <a:gd name="connsiteX20" fmla="*/ 1 w 3960440"/>
                <a:gd name="connsiteY20" fmla="*/ 1860198 h 2232248"/>
                <a:gd name="connsiteX21" fmla="*/ 0 w 3960440"/>
                <a:gd name="connsiteY21" fmla="*/ 1860207 h 2232248"/>
                <a:gd name="connsiteX22" fmla="*/ 0 w 3960440"/>
                <a:gd name="connsiteY22" fmla="*/ 1302145 h 2232248"/>
                <a:gd name="connsiteX23" fmla="*/ 0 w 3960440"/>
                <a:gd name="connsiteY23" fmla="*/ 1302145 h 2232248"/>
                <a:gd name="connsiteX24" fmla="*/ 0 w 3960440"/>
                <a:gd name="connsiteY24" fmla="*/ 372049 h 2232248"/>
                <a:gd name="connsiteX0" fmla="*/ 0 w 3960440"/>
                <a:gd name="connsiteY0" fmla="*/ 372049 h 2511279"/>
                <a:gd name="connsiteX1" fmla="*/ 108971 w 3960440"/>
                <a:gd name="connsiteY1" fmla="*/ 108971 h 2511279"/>
                <a:gd name="connsiteX2" fmla="*/ 372050 w 3960440"/>
                <a:gd name="connsiteY2" fmla="*/ 1 h 2511279"/>
                <a:gd name="connsiteX3" fmla="*/ 660073 w 3960440"/>
                <a:gd name="connsiteY3" fmla="*/ 0 h 2511279"/>
                <a:gd name="connsiteX4" fmla="*/ 660073 w 3960440"/>
                <a:gd name="connsiteY4" fmla="*/ 0 h 2511279"/>
                <a:gd name="connsiteX5" fmla="*/ 1650183 w 3960440"/>
                <a:gd name="connsiteY5" fmla="*/ 0 h 2511279"/>
                <a:gd name="connsiteX6" fmla="*/ 3588391 w 3960440"/>
                <a:gd name="connsiteY6" fmla="*/ 0 h 2511279"/>
                <a:gd name="connsiteX7" fmla="*/ 3851469 w 3960440"/>
                <a:gd name="connsiteY7" fmla="*/ 108971 h 2511279"/>
                <a:gd name="connsiteX8" fmla="*/ 3960439 w 3960440"/>
                <a:gd name="connsiteY8" fmla="*/ 372050 h 2511279"/>
                <a:gd name="connsiteX9" fmla="*/ 3960440 w 3960440"/>
                <a:gd name="connsiteY9" fmla="*/ 1302145 h 2511279"/>
                <a:gd name="connsiteX10" fmla="*/ 3960440 w 3960440"/>
                <a:gd name="connsiteY10" fmla="*/ 1302145 h 2511279"/>
                <a:gd name="connsiteX11" fmla="*/ 3960440 w 3960440"/>
                <a:gd name="connsiteY11" fmla="*/ 1860207 h 2511279"/>
                <a:gd name="connsiteX12" fmla="*/ 3960440 w 3960440"/>
                <a:gd name="connsiteY12" fmla="*/ 1860199 h 2511279"/>
                <a:gd name="connsiteX13" fmla="*/ 3851469 w 3960440"/>
                <a:gd name="connsiteY13" fmla="*/ 2123277 h 2511279"/>
                <a:gd name="connsiteX14" fmla="*/ 3588390 w 3960440"/>
                <a:gd name="connsiteY14" fmla="*/ 2232248 h 2511279"/>
                <a:gd name="connsiteX15" fmla="*/ 1224136 w 3960440"/>
                <a:gd name="connsiteY15" fmla="*/ 2232248 h 2511279"/>
                <a:gd name="connsiteX16" fmla="*/ 1155141 w 3960440"/>
                <a:gd name="connsiteY16" fmla="*/ 2511279 h 2511279"/>
                <a:gd name="connsiteX17" fmla="*/ 660073 w 3960440"/>
                <a:gd name="connsiteY17" fmla="*/ 2232248 h 2511279"/>
                <a:gd name="connsiteX18" fmla="*/ 372049 w 3960440"/>
                <a:gd name="connsiteY18" fmla="*/ 2232248 h 2511279"/>
                <a:gd name="connsiteX19" fmla="*/ 108971 w 3960440"/>
                <a:gd name="connsiteY19" fmla="*/ 2123277 h 2511279"/>
                <a:gd name="connsiteX20" fmla="*/ 1 w 3960440"/>
                <a:gd name="connsiteY20" fmla="*/ 1860198 h 2511279"/>
                <a:gd name="connsiteX21" fmla="*/ 0 w 3960440"/>
                <a:gd name="connsiteY21" fmla="*/ 1860207 h 2511279"/>
                <a:gd name="connsiteX22" fmla="*/ 0 w 3960440"/>
                <a:gd name="connsiteY22" fmla="*/ 1302145 h 2511279"/>
                <a:gd name="connsiteX23" fmla="*/ 0 w 3960440"/>
                <a:gd name="connsiteY23" fmla="*/ 1302145 h 2511279"/>
                <a:gd name="connsiteX24" fmla="*/ 0 w 3960440"/>
                <a:gd name="connsiteY24" fmla="*/ 372049 h 2511279"/>
                <a:gd name="connsiteX0" fmla="*/ 0 w 3960440"/>
                <a:gd name="connsiteY0" fmla="*/ 372049 h 2511279"/>
                <a:gd name="connsiteX1" fmla="*/ 108971 w 3960440"/>
                <a:gd name="connsiteY1" fmla="*/ 108971 h 2511279"/>
                <a:gd name="connsiteX2" fmla="*/ 372050 w 3960440"/>
                <a:gd name="connsiteY2" fmla="*/ 1 h 2511279"/>
                <a:gd name="connsiteX3" fmla="*/ 660073 w 3960440"/>
                <a:gd name="connsiteY3" fmla="*/ 0 h 2511279"/>
                <a:gd name="connsiteX4" fmla="*/ 660073 w 3960440"/>
                <a:gd name="connsiteY4" fmla="*/ 0 h 2511279"/>
                <a:gd name="connsiteX5" fmla="*/ 1650183 w 3960440"/>
                <a:gd name="connsiteY5" fmla="*/ 0 h 2511279"/>
                <a:gd name="connsiteX6" fmla="*/ 3588391 w 3960440"/>
                <a:gd name="connsiteY6" fmla="*/ 0 h 2511279"/>
                <a:gd name="connsiteX7" fmla="*/ 3851469 w 3960440"/>
                <a:gd name="connsiteY7" fmla="*/ 108971 h 2511279"/>
                <a:gd name="connsiteX8" fmla="*/ 3960439 w 3960440"/>
                <a:gd name="connsiteY8" fmla="*/ 372050 h 2511279"/>
                <a:gd name="connsiteX9" fmla="*/ 3960440 w 3960440"/>
                <a:gd name="connsiteY9" fmla="*/ 1302145 h 2511279"/>
                <a:gd name="connsiteX10" fmla="*/ 3960440 w 3960440"/>
                <a:gd name="connsiteY10" fmla="*/ 1302145 h 2511279"/>
                <a:gd name="connsiteX11" fmla="*/ 3960440 w 3960440"/>
                <a:gd name="connsiteY11" fmla="*/ 1860207 h 2511279"/>
                <a:gd name="connsiteX12" fmla="*/ 3960440 w 3960440"/>
                <a:gd name="connsiteY12" fmla="*/ 1860199 h 2511279"/>
                <a:gd name="connsiteX13" fmla="*/ 3851469 w 3960440"/>
                <a:gd name="connsiteY13" fmla="*/ 2123277 h 2511279"/>
                <a:gd name="connsiteX14" fmla="*/ 3588390 w 3960440"/>
                <a:gd name="connsiteY14" fmla="*/ 2232248 h 2511279"/>
                <a:gd name="connsiteX15" fmla="*/ 1224136 w 3960440"/>
                <a:gd name="connsiteY15" fmla="*/ 2232248 h 2511279"/>
                <a:gd name="connsiteX16" fmla="*/ 1155141 w 3960440"/>
                <a:gd name="connsiteY16" fmla="*/ 2511279 h 2511279"/>
                <a:gd name="connsiteX17" fmla="*/ 1008112 w 3960440"/>
                <a:gd name="connsiteY17" fmla="*/ 2232248 h 2511279"/>
                <a:gd name="connsiteX18" fmla="*/ 372049 w 3960440"/>
                <a:gd name="connsiteY18" fmla="*/ 2232248 h 2511279"/>
                <a:gd name="connsiteX19" fmla="*/ 108971 w 3960440"/>
                <a:gd name="connsiteY19" fmla="*/ 2123277 h 2511279"/>
                <a:gd name="connsiteX20" fmla="*/ 1 w 3960440"/>
                <a:gd name="connsiteY20" fmla="*/ 1860198 h 2511279"/>
                <a:gd name="connsiteX21" fmla="*/ 0 w 3960440"/>
                <a:gd name="connsiteY21" fmla="*/ 1860207 h 2511279"/>
                <a:gd name="connsiteX22" fmla="*/ 0 w 3960440"/>
                <a:gd name="connsiteY22" fmla="*/ 1302145 h 2511279"/>
                <a:gd name="connsiteX23" fmla="*/ 0 w 3960440"/>
                <a:gd name="connsiteY23" fmla="*/ 1302145 h 2511279"/>
                <a:gd name="connsiteX24" fmla="*/ 0 w 3960440"/>
                <a:gd name="connsiteY24" fmla="*/ 372049 h 2511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960440" h="2511279">
                  <a:moveTo>
                    <a:pt x="0" y="372049"/>
                  </a:moveTo>
                  <a:cubicBezTo>
                    <a:pt x="0" y="273375"/>
                    <a:pt x="39198" y="178743"/>
                    <a:pt x="108971" y="108971"/>
                  </a:cubicBezTo>
                  <a:cubicBezTo>
                    <a:pt x="178744" y="39198"/>
                    <a:pt x="273376" y="1"/>
                    <a:pt x="372050" y="1"/>
                  </a:cubicBezTo>
                  <a:lnTo>
                    <a:pt x="660073" y="0"/>
                  </a:lnTo>
                  <a:lnTo>
                    <a:pt x="660073" y="0"/>
                  </a:lnTo>
                  <a:lnTo>
                    <a:pt x="1650183" y="0"/>
                  </a:lnTo>
                  <a:lnTo>
                    <a:pt x="3588391" y="0"/>
                  </a:lnTo>
                  <a:cubicBezTo>
                    <a:pt x="3687065" y="0"/>
                    <a:pt x="3781697" y="39198"/>
                    <a:pt x="3851469" y="108971"/>
                  </a:cubicBezTo>
                  <a:cubicBezTo>
                    <a:pt x="3921242" y="178744"/>
                    <a:pt x="3960439" y="273376"/>
                    <a:pt x="3960439" y="372050"/>
                  </a:cubicBezTo>
                  <a:cubicBezTo>
                    <a:pt x="3960439" y="682082"/>
                    <a:pt x="3960440" y="992113"/>
                    <a:pt x="3960440" y="1302145"/>
                  </a:cubicBezTo>
                  <a:lnTo>
                    <a:pt x="3960440" y="1302145"/>
                  </a:lnTo>
                  <a:lnTo>
                    <a:pt x="3960440" y="1860207"/>
                  </a:lnTo>
                  <a:lnTo>
                    <a:pt x="3960440" y="1860199"/>
                  </a:lnTo>
                  <a:cubicBezTo>
                    <a:pt x="3960440" y="1958873"/>
                    <a:pt x="3921242" y="2053505"/>
                    <a:pt x="3851469" y="2123277"/>
                  </a:cubicBezTo>
                  <a:cubicBezTo>
                    <a:pt x="3781696" y="2193050"/>
                    <a:pt x="3687064" y="2232248"/>
                    <a:pt x="3588390" y="2232248"/>
                  </a:cubicBezTo>
                  <a:lnTo>
                    <a:pt x="1224136" y="2232248"/>
                  </a:lnTo>
                  <a:lnTo>
                    <a:pt x="1155141" y="2511279"/>
                  </a:lnTo>
                  <a:lnTo>
                    <a:pt x="1008112" y="2232248"/>
                  </a:lnTo>
                  <a:lnTo>
                    <a:pt x="372049" y="2232248"/>
                  </a:lnTo>
                  <a:cubicBezTo>
                    <a:pt x="273375" y="2232248"/>
                    <a:pt x="178743" y="2193050"/>
                    <a:pt x="108971" y="2123277"/>
                  </a:cubicBezTo>
                  <a:cubicBezTo>
                    <a:pt x="39198" y="2053504"/>
                    <a:pt x="0" y="1958872"/>
                    <a:pt x="1" y="1860198"/>
                  </a:cubicBezTo>
                  <a:cubicBezTo>
                    <a:pt x="1" y="1860201"/>
                    <a:pt x="0" y="1860204"/>
                    <a:pt x="0" y="1860207"/>
                  </a:cubicBezTo>
                  <a:lnTo>
                    <a:pt x="0" y="1302145"/>
                  </a:lnTo>
                  <a:lnTo>
                    <a:pt x="0" y="1302145"/>
                  </a:lnTo>
                  <a:lnTo>
                    <a:pt x="0" y="372049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143" name="Prostokąt 142"/>
            <p:cNvSpPr/>
            <p:nvPr/>
          </p:nvSpPr>
          <p:spPr>
            <a:xfrm>
              <a:off x="2627784" y="1469682"/>
              <a:ext cx="4752528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1400" dirty="0" smtClean="0">
                  <a:latin typeface="DJB Tweenybopper" pitchFamily="2" charset="0"/>
                </a:rPr>
                <a:t>Ekran podsumowania zawiera liczbę punktów uzyskanych w </a:t>
              </a:r>
              <a:r>
                <a:rPr lang="pl-PL" sz="1400" dirty="0" smtClean="0">
                  <a:latin typeface="DJB Tweenybopper" pitchFamily="2" charset="0"/>
                </a:rPr>
                <a:t>teście. </a:t>
              </a:r>
              <a:r>
                <a:rPr lang="pl-PL" sz="1400" dirty="0" smtClean="0">
                  <a:latin typeface="DJB Tweenybopper" pitchFamily="2" charset="0"/>
                </a:rPr>
                <a:t>Możliwość przeglądania prawidłowych odpowiedzi i porównania </a:t>
              </a:r>
              <a:r>
                <a:rPr lang="pl-PL" sz="1400" dirty="0" smtClean="0">
                  <a:latin typeface="DJB Tweenybopper" pitchFamily="2" charset="0"/>
                </a:rPr>
                <a:t>ich</a:t>
              </a:r>
              <a:br>
                <a:rPr lang="pl-PL" sz="1400" dirty="0" smtClean="0">
                  <a:latin typeface="DJB Tweenybopper" pitchFamily="2" charset="0"/>
                </a:rPr>
              </a:br>
              <a:r>
                <a:rPr lang="pl-PL" sz="1400" dirty="0" smtClean="0">
                  <a:latin typeface="DJB Tweenybopper" pitchFamily="2" charset="0"/>
                </a:rPr>
                <a:t>z </a:t>
              </a:r>
              <a:r>
                <a:rPr lang="pl-PL" sz="1400" dirty="0" smtClean="0">
                  <a:latin typeface="DJB Tweenybopper" pitchFamily="2" charset="0"/>
                </a:rPr>
                <a:t>naszymi odpowiedziami. Właściwe odpowiedzi zaznaczone są kolorem zielonym, natomiast niewłaściwe – kolorem czerwonym.</a:t>
              </a:r>
              <a:endParaRPr lang="pl-PL" sz="1400" b="1" i="1" dirty="0" smtClean="0"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5" dur="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upa 36"/>
          <p:cNvGrpSpPr/>
          <p:nvPr/>
        </p:nvGrpSpPr>
        <p:grpSpPr>
          <a:xfrm>
            <a:off x="179512" y="5517232"/>
            <a:ext cx="8640960" cy="1299824"/>
            <a:chOff x="179512" y="5517232"/>
            <a:chExt cx="8640960" cy="1299824"/>
          </a:xfrm>
        </p:grpSpPr>
        <p:grpSp>
          <p:nvGrpSpPr>
            <p:cNvPr id="2" name="Grupa 13"/>
            <p:cNvGrpSpPr/>
            <p:nvPr/>
          </p:nvGrpSpPr>
          <p:grpSpPr>
            <a:xfrm>
              <a:off x="179512" y="5517232"/>
              <a:ext cx="8640960" cy="1299824"/>
              <a:chOff x="179512" y="5517232"/>
              <a:chExt cx="8640960" cy="1299824"/>
            </a:xfrm>
          </p:grpSpPr>
          <p:pic>
            <p:nvPicPr>
              <p:cNvPr id="15" name="Picture 8" descr="C:\Users\Monika\Desktop\prezentacja\sprite-overall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r="5675" b="91051"/>
              <a:stretch>
                <a:fillRect/>
              </a:stretch>
            </p:blipFill>
            <p:spPr bwMode="auto">
              <a:xfrm>
                <a:off x="179512" y="5517232"/>
                <a:ext cx="8640960" cy="1299824"/>
              </a:xfrm>
              <a:prstGeom prst="rect">
                <a:avLst/>
              </a:prstGeom>
              <a:noFill/>
            </p:spPr>
          </p:pic>
          <p:pic>
            <p:nvPicPr>
              <p:cNvPr id="16" name="Picture 9" descr="C:\Users\Monika\Desktop\prezentacja\navi.jpg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67544" y="5733256"/>
                <a:ext cx="8136904" cy="772316"/>
              </a:xfrm>
              <a:prstGeom prst="rect">
                <a:avLst/>
              </a:prstGeom>
              <a:noFill/>
            </p:spPr>
          </p:pic>
        </p:grpSp>
        <p:sp>
          <p:nvSpPr>
            <p:cNvPr id="104" name="Prostokąt 103"/>
            <p:cNvSpPr/>
            <p:nvPr/>
          </p:nvSpPr>
          <p:spPr>
            <a:xfrm>
              <a:off x="1331640" y="5805264"/>
              <a:ext cx="3384376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105" name="Prostokąt 104"/>
            <p:cNvSpPr/>
            <p:nvPr/>
          </p:nvSpPr>
          <p:spPr>
            <a:xfrm>
              <a:off x="2843808" y="5949280"/>
              <a:ext cx="30556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1"/>
                  </a:solidFill>
                  <a:latin typeface="DJB Tweenybopper" pitchFamily="2" charset="0"/>
                </a:rPr>
                <a:t>Pozostały czas: 00:14:56</a:t>
              </a:r>
              <a:endParaRPr lang="pl-PL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38" name="Grupa 37"/>
          <p:cNvGrpSpPr/>
          <p:nvPr/>
        </p:nvGrpSpPr>
        <p:grpSpPr>
          <a:xfrm>
            <a:off x="323528" y="188640"/>
            <a:ext cx="8352928" cy="5347271"/>
            <a:chOff x="323528" y="188640"/>
            <a:chExt cx="8352928" cy="5347271"/>
          </a:xfrm>
        </p:grpSpPr>
        <p:pic>
          <p:nvPicPr>
            <p:cNvPr id="18" name="Picture 3" descr="C:\Users\Monika\Desktop\marcin\prezentacja 2\chmurka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3528" y="188640"/>
              <a:ext cx="8352928" cy="5347271"/>
            </a:xfrm>
            <a:prstGeom prst="rect">
              <a:avLst/>
            </a:prstGeom>
            <a:noFill/>
          </p:spPr>
        </p:pic>
        <p:sp>
          <p:nvSpPr>
            <p:cNvPr id="102" name="Prostokąt zaokrąglony 101"/>
            <p:cNvSpPr/>
            <p:nvPr/>
          </p:nvSpPr>
          <p:spPr>
            <a:xfrm>
              <a:off x="2987824" y="2564904"/>
              <a:ext cx="3240360" cy="57606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10" name="Prostokąt 109"/>
            <p:cNvSpPr/>
            <p:nvPr/>
          </p:nvSpPr>
          <p:spPr>
            <a:xfrm>
              <a:off x="3059832" y="980728"/>
              <a:ext cx="274947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1"/>
                  </a:solidFill>
                  <a:latin typeface="DJB Tweenybopper" pitchFamily="2" charset="0"/>
                </a:rPr>
                <a:t>Twój wynik to: 10 </a:t>
              </a:r>
              <a:r>
                <a:rPr lang="pl-PL" b="1" dirty="0" err="1" smtClean="0">
                  <a:solidFill>
                    <a:schemeClr val="accent1"/>
                  </a:solidFill>
                  <a:latin typeface="DJB Tweenybopper" pitchFamily="2" charset="0"/>
                </a:rPr>
                <a:t>pkt</a:t>
              </a:r>
              <a:endParaRPr lang="pl-PL" dirty="0">
                <a:solidFill>
                  <a:schemeClr val="accent1"/>
                </a:solidFill>
              </a:endParaRPr>
            </a:p>
          </p:txBody>
        </p:sp>
        <p:sp>
          <p:nvSpPr>
            <p:cNvPr id="111" name="Prostokąt 110"/>
            <p:cNvSpPr/>
            <p:nvPr/>
          </p:nvSpPr>
          <p:spPr>
            <a:xfrm>
              <a:off x="2843808" y="2132856"/>
              <a:ext cx="343395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>
                  <a:solidFill>
                    <a:schemeClr val="accent1"/>
                  </a:solidFill>
                  <a:latin typeface="DJB Tweenybopper" pitchFamily="2" charset="0"/>
                </a:rPr>
                <a:t>Wpisz swoje imię i nazwisko</a:t>
              </a:r>
              <a:endParaRPr lang="pl-PL" dirty="0">
                <a:solidFill>
                  <a:schemeClr val="accent1"/>
                </a:solidFill>
              </a:endParaRPr>
            </a:p>
          </p:txBody>
        </p:sp>
        <p:sp>
          <p:nvSpPr>
            <p:cNvPr id="112" name="Prostokąt 111"/>
            <p:cNvSpPr/>
            <p:nvPr/>
          </p:nvSpPr>
          <p:spPr>
            <a:xfrm>
              <a:off x="3419872" y="548680"/>
              <a:ext cx="202491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Test ukończony!</a:t>
              </a:r>
              <a:endParaRPr lang="pl-PL" dirty="0"/>
            </a:p>
          </p:txBody>
        </p:sp>
        <p:sp>
          <p:nvSpPr>
            <p:cNvPr id="132" name="Prostokąt zaokrąglony 131"/>
            <p:cNvSpPr/>
            <p:nvPr/>
          </p:nvSpPr>
          <p:spPr>
            <a:xfrm>
              <a:off x="3347864" y="3284984"/>
              <a:ext cx="2520280" cy="57606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3" name="Prostokąt 132"/>
            <p:cNvSpPr/>
            <p:nvPr/>
          </p:nvSpPr>
          <p:spPr>
            <a:xfrm>
              <a:off x="3893686" y="3419708"/>
              <a:ext cx="154241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Wyślij wynik</a:t>
              </a:r>
              <a:endParaRPr lang="pl-PL" dirty="0" smtClean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34" name="Prostokąt 33"/>
            <p:cNvSpPr/>
            <p:nvPr/>
          </p:nvSpPr>
          <p:spPr>
            <a:xfrm>
              <a:off x="1979712" y="1403484"/>
              <a:ext cx="517000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latin typeface="DJB Tweenybopper" pitchFamily="2" charset="0"/>
                </a:rPr>
                <a:t>Maksymalna liczba punktów do zdobycia 10</a:t>
              </a:r>
              <a:endParaRPr lang="pl-PL" dirty="0"/>
            </a:p>
          </p:txBody>
        </p:sp>
      </p:grpSp>
      <p:sp>
        <p:nvSpPr>
          <p:cNvPr id="35" name="Prostokąt 34"/>
          <p:cNvSpPr/>
          <p:nvPr/>
        </p:nvSpPr>
        <p:spPr>
          <a:xfrm>
            <a:off x="3131840" y="2708920"/>
            <a:ext cx="3060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err="1" smtClean="0">
                <a:latin typeface="DJB Tweenybopper" pitchFamily="2" charset="0"/>
              </a:rPr>
              <a:t>magda@matematyczna.pl</a:t>
            </a:r>
            <a:endParaRPr lang="pl-PL" dirty="0"/>
          </a:p>
        </p:txBody>
      </p:sp>
      <p:pic>
        <p:nvPicPr>
          <p:cNvPr id="127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515863">
            <a:off x="9448022" y="2238571"/>
            <a:ext cx="310219" cy="46532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grpSp>
        <p:nvGrpSpPr>
          <p:cNvPr id="36" name="Grupa 35"/>
          <p:cNvGrpSpPr/>
          <p:nvPr/>
        </p:nvGrpSpPr>
        <p:grpSpPr>
          <a:xfrm>
            <a:off x="2339752" y="3717032"/>
            <a:ext cx="5328592" cy="2448272"/>
            <a:chOff x="2771800" y="3717032"/>
            <a:chExt cx="5328592" cy="2448272"/>
          </a:xfrm>
        </p:grpSpPr>
        <p:sp>
          <p:nvSpPr>
            <p:cNvPr id="138" name="Dowolny kształt 137"/>
            <p:cNvSpPr/>
            <p:nvPr/>
          </p:nvSpPr>
          <p:spPr>
            <a:xfrm flipV="1">
              <a:off x="2771800" y="3717032"/>
              <a:ext cx="5328592" cy="2448272"/>
            </a:xfrm>
            <a:custGeom>
              <a:avLst/>
              <a:gdLst>
                <a:gd name="connsiteX0" fmla="*/ 0 w 3960440"/>
                <a:gd name="connsiteY0" fmla="*/ 372049 h 2232248"/>
                <a:gd name="connsiteX1" fmla="*/ 108971 w 3960440"/>
                <a:gd name="connsiteY1" fmla="*/ 108971 h 2232248"/>
                <a:gd name="connsiteX2" fmla="*/ 372050 w 3960440"/>
                <a:gd name="connsiteY2" fmla="*/ 1 h 2232248"/>
                <a:gd name="connsiteX3" fmla="*/ 660073 w 3960440"/>
                <a:gd name="connsiteY3" fmla="*/ 0 h 2232248"/>
                <a:gd name="connsiteX4" fmla="*/ 660073 w 3960440"/>
                <a:gd name="connsiteY4" fmla="*/ 0 h 2232248"/>
                <a:gd name="connsiteX5" fmla="*/ 1650183 w 3960440"/>
                <a:gd name="connsiteY5" fmla="*/ 0 h 2232248"/>
                <a:gd name="connsiteX6" fmla="*/ 3588391 w 3960440"/>
                <a:gd name="connsiteY6" fmla="*/ 0 h 2232248"/>
                <a:gd name="connsiteX7" fmla="*/ 3851469 w 3960440"/>
                <a:gd name="connsiteY7" fmla="*/ 108971 h 2232248"/>
                <a:gd name="connsiteX8" fmla="*/ 3960439 w 3960440"/>
                <a:gd name="connsiteY8" fmla="*/ 372050 h 2232248"/>
                <a:gd name="connsiteX9" fmla="*/ 3960440 w 3960440"/>
                <a:gd name="connsiteY9" fmla="*/ 1302145 h 2232248"/>
                <a:gd name="connsiteX10" fmla="*/ 3960440 w 3960440"/>
                <a:gd name="connsiteY10" fmla="*/ 1302145 h 2232248"/>
                <a:gd name="connsiteX11" fmla="*/ 3960440 w 3960440"/>
                <a:gd name="connsiteY11" fmla="*/ 1860207 h 2232248"/>
                <a:gd name="connsiteX12" fmla="*/ 3960440 w 3960440"/>
                <a:gd name="connsiteY12" fmla="*/ 1860199 h 2232248"/>
                <a:gd name="connsiteX13" fmla="*/ 3851469 w 3960440"/>
                <a:gd name="connsiteY13" fmla="*/ 2123277 h 2232248"/>
                <a:gd name="connsiteX14" fmla="*/ 3588390 w 3960440"/>
                <a:gd name="connsiteY14" fmla="*/ 2232248 h 2232248"/>
                <a:gd name="connsiteX15" fmla="*/ 1650183 w 3960440"/>
                <a:gd name="connsiteY15" fmla="*/ 2232248 h 2232248"/>
                <a:gd name="connsiteX16" fmla="*/ 1155141 w 3960440"/>
                <a:gd name="connsiteY16" fmla="*/ 2511279 h 2232248"/>
                <a:gd name="connsiteX17" fmla="*/ 660073 w 3960440"/>
                <a:gd name="connsiteY17" fmla="*/ 2232248 h 2232248"/>
                <a:gd name="connsiteX18" fmla="*/ 372049 w 3960440"/>
                <a:gd name="connsiteY18" fmla="*/ 2232248 h 2232248"/>
                <a:gd name="connsiteX19" fmla="*/ 108971 w 3960440"/>
                <a:gd name="connsiteY19" fmla="*/ 2123277 h 2232248"/>
                <a:gd name="connsiteX20" fmla="*/ 1 w 3960440"/>
                <a:gd name="connsiteY20" fmla="*/ 1860198 h 2232248"/>
                <a:gd name="connsiteX21" fmla="*/ 0 w 3960440"/>
                <a:gd name="connsiteY21" fmla="*/ 1860207 h 2232248"/>
                <a:gd name="connsiteX22" fmla="*/ 0 w 3960440"/>
                <a:gd name="connsiteY22" fmla="*/ 1302145 h 2232248"/>
                <a:gd name="connsiteX23" fmla="*/ 0 w 3960440"/>
                <a:gd name="connsiteY23" fmla="*/ 1302145 h 2232248"/>
                <a:gd name="connsiteX24" fmla="*/ 0 w 3960440"/>
                <a:gd name="connsiteY24" fmla="*/ 372049 h 2232248"/>
                <a:gd name="connsiteX0" fmla="*/ 0 w 3960440"/>
                <a:gd name="connsiteY0" fmla="*/ 372049 h 2511279"/>
                <a:gd name="connsiteX1" fmla="*/ 108971 w 3960440"/>
                <a:gd name="connsiteY1" fmla="*/ 108971 h 2511279"/>
                <a:gd name="connsiteX2" fmla="*/ 372050 w 3960440"/>
                <a:gd name="connsiteY2" fmla="*/ 1 h 2511279"/>
                <a:gd name="connsiteX3" fmla="*/ 660073 w 3960440"/>
                <a:gd name="connsiteY3" fmla="*/ 0 h 2511279"/>
                <a:gd name="connsiteX4" fmla="*/ 660073 w 3960440"/>
                <a:gd name="connsiteY4" fmla="*/ 0 h 2511279"/>
                <a:gd name="connsiteX5" fmla="*/ 1650183 w 3960440"/>
                <a:gd name="connsiteY5" fmla="*/ 0 h 2511279"/>
                <a:gd name="connsiteX6" fmla="*/ 3588391 w 3960440"/>
                <a:gd name="connsiteY6" fmla="*/ 0 h 2511279"/>
                <a:gd name="connsiteX7" fmla="*/ 3851469 w 3960440"/>
                <a:gd name="connsiteY7" fmla="*/ 108971 h 2511279"/>
                <a:gd name="connsiteX8" fmla="*/ 3960439 w 3960440"/>
                <a:gd name="connsiteY8" fmla="*/ 372050 h 2511279"/>
                <a:gd name="connsiteX9" fmla="*/ 3960440 w 3960440"/>
                <a:gd name="connsiteY9" fmla="*/ 1302145 h 2511279"/>
                <a:gd name="connsiteX10" fmla="*/ 3960440 w 3960440"/>
                <a:gd name="connsiteY10" fmla="*/ 1302145 h 2511279"/>
                <a:gd name="connsiteX11" fmla="*/ 3960440 w 3960440"/>
                <a:gd name="connsiteY11" fmla="*/ 1860207 h 2511279"/>
                <a:gd name="connsiteX12" fmla="*/ 3960440 w 3960440"/>
                <a:gd name="connsiteY12" fmla="*/ 1860199 h 2511279"/>
                <a:gd name="connsiteX13" fmla="*/ 3851469 w 3960440"/>
                <a:gd name="connsiteY13" fmla="*/ 2123277 h 2511279"/>
                <a:gd name="connsiteX14" fmla="*/ 3588390 w 3960440"/>
                <a:gd name="connsiteY14" fmla="*/ 2232248 h 2511279"/>
                <a:gd name="connsiteX15" fmla="*/ 1224136 w 3960440"/>
                <a:gd name="connsiteY15" fmla="*/ 2232248 h 2511279"/>
                <a:gd name="connsiteX16" fmla="*/ 1155141 w 3960440"/>
                <a:gd name="connsiteY16" fmla="*/ 2511279 h 2511279"/>
                <a:gd name="connsiteX17" fmla="*/ 660073 w 3960440"/>
                <a:gd name="connsiteY17" fmla="*/ 2232248 h 2511279"/>
                <a:gd name="connsiteX18" fmla="*/ 372049 w 3960440"/>
                <a:gd name="connsiteY18" fmla="*/ 2232248 h 2511279"/>
                <a:gd name="connsiteX19" fmla="*/ 108971 w 3960440"/>
                <a:gd name="connsiteY19" fmla="*/ 2123277 h 2511279"/>
                <a:gd name="connsiteX20" fmla="*/ 1 w 3960440"/>
                <a:gd name="connsiteY20" fmla="*/ 1860198 h 2511279"/>
                <a:gd name="connsiteX21" fmla="*/ 0 w 3960440"/>
                <a:gd name="connsiteY21" fmla="*/ 1860207 h 2511279"/>
                <a:gd name="connsiteX22" fmla="*/ 0 w 3960440"/>
                <a:gd name="connsiteY22" fmla="*/ 1302145 h 2511279"/>
                <a:gd name="connsiteX23" fmla="*/ 0 w 3960440"/>
                <a:gd name="connsiteY23" fmla="*/ 1302145 h 2511279"/>
                <a:gd name="connsiteX24" fmla="*/ 0 w 3960440"/>
                <a:gd name="connsiteY24" fmla="*/ 372049 h 2511279"/>
                <a:gd name="connsiteX0" fmla="*/ 0 w 3960440"/>
                <a:gd name="connsiteY0" fmla="*/ 372049 h 2511279"/>
                <a:gd name="connsiteX1" fmla="*/ 108971 w 3960440"/>
                <a:gd name="connsiteY1" fmla="*/ 108971 h 2511279"/>
                <a:gd name="connsiteX2" fmla="*/ 372050 w 3960440"/>
                <a:gd name="connsiteY2" fmla="*/ 1 h 2511279"/>
                <a:gd name="connsiteX3" fmla="*/ 660073 w 3960440"/>
                <a:gd name="connsiteY3" fmla="*/ 0 h 2511279"/>
                <a:gd name="connsiteX4" fmla="*/ 660073 w 3960440"/>
                <a:gd name="connsiteY4" fmla="*/ 0 h 2511279"/>
                <a:gd name="connsiteX5" fmla="*/ 1650183 w 3960440"/>
                <a:gd name="connsiteY5" fmla="*/ 0 h 2511279"/>
                <a:gd name="connsiteX6" fmla="*/ 3588391 w 3960440"/>
                <a:gd name="connsiteY6" fmla="*/ 0 h 2511279"/>
                <a:gd name="connsiteX7" fmla="*/ 3851469 w 3960440"/>
                <a:gd name="connsiteY7" fmla="*/ 108971 h 2511279"/>
                <a:gd name="connsiteX8" fmla="*/ 3960439 w 3960440"/>
                <a:gd name="connsiteY8" fmla="*/ 372050 h 2511279"/>
                <a:gd name="connsiteX9" fmla="*/ 3960440 w 3960440"/>
                <a:gd name="connsiteY9" fmla="*/ 1302145 h 2511279"/>
                <a:gd name="connsiteX10" fmla="*/ 3960440 w 3960440"/>
                <a:gd name="connsiteY10" fmla="*/ 1302145 h 2511279"/>
                <a:gd name="connsiteX11" fmla="*/ 3960440 w 3960440"/>
                <a:gd name="connsiteY11" fmla="*/ 1860207 h 2511279"/>
                <a:gd name="connsiteX12" fmla="*/ 3960440 w 3960440"/>
                <a:gd name="connsiteY12" fmla="*/ 1860199 h 2511279"/>
                <a:gd name="connsiteX13" fmla="*/ 3851469 w 3960440"/>
                <a:gd name="connsiteY13" fmla="*/ 2123277 h 2511279"/>
                <a:gd name="connsiteX14" fmla="*/ 3588390 w 3960440"/>
                <a:gd name="connsiteY14" fmla="*/ 2232248 h 2511279"/>
                <a:gd name="connsiteX15" fmla="*/ 1224136 w 3960440"/>
                <a:gd name="connsiteY15" fmla="*/ 2232248 h 2511279"/>
                <a:gd name="connsiteX16" fmla="*/ 1155141 w 3960440"/>
                <a:gd name="connsiteY16" fmla="*/ 2511279 h 2511279"/>
                <a:gd name="connsiteX17" fmla="*/ 1008112 w 3960440"/>
                <a:gd name="connsiteY17" fmla="*/ 2232248 h 2511279"/>
                <a:gd name="connsiteX18" fmla="*/ 372049 w 3960440"/>
                <a:gd name="connsiteY18" fmla="*/ 2232248 h 2511279"/>
                <a:gd name="connsiteX19" fmla="*/ 108971 w 3960440"/>
                <a:gd name="connsiteY19" fmla="*/ 2123277 h 2511279"/>
                <a:gd name="connsiteX20" fmla="*/ 1 w 3960440"/>
                <a:gd name="connsiteY20" fmla="*/ 1860198 h 2511279"/>
                <a:gd name="connsiteX21" fmla="*/ 0 w 3960440"/>
                <a:gd name="connsiteY21" fmla="*/ 1860207 h 2511279"/>
                <a:gd name="connsiteX22" fmla="*/ 0 w 3960440"/>
                <a:gd name="connsiteY22" fmla="*/ 1302145 h 2511279"/>
                <a:gd name="connsiteX23" fmla="*/ 0 w 3960440"/>
                <a:gd name="connsiteY23" fmla="*/ 1302145 h 2511279"/>
                <a:gd name="connsiteX24" fmla="*/ 0 w 3960440"/>
                <a:gd name="connsiteY24" fmla="*/ 372049 h 2511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960440" h="2511279">
                  <a:moveTo>
                    <a:pt x="0" y="372049"/>
                  </a:moveTo>
                  <a:cubicBezTo>
                    <a:pt x="0" y="273375"/>
                    <a:pt x="39198" y="178743"/>
                    <a:pt x="108971" y="108971"/>
                  </a:cubicBezTo>
                  <a:cubicBezTo>
                    <a:pt x="178744" y="39198"/>
                    <a:pt x="273376" y="1"/>
                    <a:pt x="372050" y="1"/>
                  </a:cubicBezTo>
                  <a:lnTo>
                    <a:pt x="660073" y="0"/>
                  </a:lnTo>
                  <a:lnTo>
                    <a:pt x="660073" y="0"/>
                  </a:lnTo>
                  <a:lnTo>
                    <a:pt x="1650183" y="0"/>
                  </a:lnTo>
                  <a:lnTo>
                    <a:pt x="3588391" y="0"/>
                  </a:lnTo>
                  <a:cubicBezTo>
                    <a:pt x="3687065" y="0"/>
                    <a:pt x="3781697" y="39198"/>
                    <a:pt x="3851469" y="108971"/>
                  </a:cubicBezTo>
                  <a:cubicBezTo>
                    <a:pt x="3921242" y="178744"/>
                    <a:pt x="3960439" y="273376"/>
                    <a:pt x="3960439" y="372050"/>
                  </a:cubicBezTo>
                  <a:cubicBezTo>
                    <a:pt x="3960439" y="682082"/>
                    <a:pt x="3960440" y="992113"/>
                    <a:pt x="3960440" y="1302145"/>
                  </a:cubicBezTo>
                  <a:lnTo>
                    <a:pt x="3960440" y="1302145"/>
                  </a:lnTo>
                  <a:lnTo>
                    <a:pt x="3960440" y="1860207"/>
                  </a:lnTo>
                  <a:lnTo>
                    <a:pt x="3960440" y="1860199"/>
                  </a:lnTo>
                  <a:cubicBezTo>
                    <a:pt x="3960440" y="1958873"/>
                    <a:pt x="3921242" y="2053505"/>
                    <a:pt x="3851469" y="2123277"/>
                  </a:cubicBezTo>
                  <a:cubicBezTo>
                    <a:pt x="3781696" y="2193050"/>
                    <a:pt x="3687064" y="2232248"/>
                    <a:pt x="3588390" y="2232248"/>
                  </a:cubicBezTo>
                  <a:lnTo>
                    <a:pt x="1224136" y="2232248"/>
                  </a:lnTo>
                  <a:lnTo>
                    <a:pt x="1155141" y="2511279"/>
                  </a:lnTo>
                  <a:lnTo>
                    <a:pt x="1008112" y="2232248"/>
                  </a:lnTo>
                  <a:lnTo>
                    <a:pt x="372049" y="2232248"/>
                  </a:lnTo>
                  <a:cubicBezTo>
                    <a:pt x="273375" y="2232248"/>
                    <a:pt x="178743" y="2193050"/>
                    <a:pt x="108971" y="2123277"/>
                  </a:cubicBezTo>
                  <a:cubicBezTo>
                    <a:pt x="39198" y="2053504"/>
                    <a:pt x="0" y="1958872"/>
                    <a:pt x="1" y="1860198"/>
                  </a:cubicBezTo>
                  <a:cubicBezTo>
                    <a:pt x="1" y="1860201"/>
                    <a:pt x="0" y="1860204"/>
                    <a:pt x="0" y="1860207"/>
                  </a:cubicBezTo>
                  <a:lnTo>
                    <a:pt x="0" y="1302145"/>
                  </a:lnTo>
                  <a:lnTo>
                    <a:pt x="0" y="1302145"/>
                  </a:lnTo>
                  <a:lnTo>
                    <a:pt x="0" y="372049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 dirty="0"/>
            </a:p>
          </p:txBody>
        </p:sp>
        <p:sp>
          <p:nvSpPr>
            <p:cNvPr id="143" name="Prostokąt 142"/>
            <p:cNvSpPr/>
            <p:nvPr/>
          </p:nvSpPr>
          <p:spPr>
            <a:xfrm>
              <a:off x="3131840" y="4229578"/>
              <a:ext cx="4752528" cy="17197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dirty="0" smtClean="0">
                  <a:latin typeface="DJB Tweenybopper" pitchFamily="2" charset="0"/>
                </a:rPr>
                <a:t>Istnieje możliwość wysłania wyników za pomocą poczty e-mail. Należy pamiętać, że gotowy test powinien zostać umieszczony na serwerze WWW.</a:t>
              </a:r>
              <a:endParaRPr lang="pl-PL" b="1" i="1" dirty="0" smtClean="0">
                <a:latin typeface="DJB Tweenybopper" pitchFamily="2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12303E-7 C -0.07482 -0.0104 -0.14965 -0.02081 -0.25989 -0.0104 C -0.37014 -7.12303E-7 -0.59583 0.05065 -0.66146 0.06291 " pathEditMode="relative" ptsTypes="aaA">
                                      <p:cBhvr>
                                        <p:cTn id="17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6146 0.0629 C -0.64583 0.10129 -0.63003 0.13992 -0.61423 0.15749 C -0.59843 0.17507 -0.57882 0.16975 -0.56701 0.1679 " pathEditMode="relative" ptsTypes="aaA">
                                      <p:cBhvr>
                                        <p:cTn id="24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56701 0.1679 C -0.31371 0.13298 -0.06041 0.09806 0.03942 0.07354 " pathEditMode="relative" ptsTypes="aA">
                                      <p:cBhvr>
                                        <p:cTn id="27" dur="2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7" dur="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8" dur="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1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755576" y="188640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sz="3600" dirty="0" smtClean="0">
                <a:solidFill>
                  <a:schemeClr val="bg1"/>
                </a:solidFill>
                <a:latin typeface="DJB Tweenybopper" pitchFamily="2" charset="0"/>
              </a:rPr>
              <a:t>Uruchamianie wygenerowanej gry</a:t>
            </a:r>
            <a:endParaRPr lang="pl-PL" sz="36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539552" y="1340768"/>
            <a:ext cx="8136904" cy="888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Pobrany plik z grą w formacie *.zip należy rozpakować programem 7-Zip w dowolnej lokalizacji na dysku komputera.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9" name="Grupa 8"/>
          <p:cNvGrpSpPr/>
          <p:nvPr/>
        </p:nvGrpSpPr>
        <p:grpSpPr>
          <a:xfrm>
            <a:off x="1187624" y="3717032"/>
            <a:ext cx="2880320" cy="1539627"/>
            <a:chOff x="1043608" y="3356992"/>
            <a:chExt cx="2880320" cy="1539627"/>
          </a:xfrm>
        </p:grpSpPr>
        <p:pic>
          <p:nvPicPr>
            <p:cNvPr id="6146" name="Picture 2" descr="C:\Users\Monika\Desktop\marcin\prezentacja 2\zip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3608" y="3356992"/>
              <a:ext cx="1539627" cy="1539627"/>
            </a:xfrm>
            <a:prstGeom prst="rect">
              <a:avLst/>
            </a:prstGeom>
            <a:noFill/>
          </p:spPr>
        </p:pic>
        <p:sp>
          <p:nvSpPr>
            <p:cNvPr id="16" name="Prostokąt 15"/>
            <p:cNvSpPr/>
            <p:nvPr/>
          </p:nvSpPr>
          <p:spPr>
            <a:xfrm>
              <a:off x="2771800" y="3645024"/>
              <a:ext cx="115212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sz="3600" dirty="0" smtClean="0">
                  <a:solidFill>
                    <a:schemeClr val="bg1"/>
                  </a:solidFill>
                  <a:latin typeface="DJB Tweenybopper" pitchFamily="2" charset="0"/>
                </a:rPr>
                <a:t>ZIP</a:t>
              </a:r>
              <a:endParaRPr lang="pl-PL" sz="3600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</p:grpSp>
      <p:grpSp>
        <p:nvGrpSpPr>
          <p:cNvPr id="10" name="Grupa 9"/>
          <p:cNvGrpSpPr/>
          <p:nvPr/>
        </p:nvGrpSpPr>
        <p:grpSpPr>
          <a:xfrm>
            <a:off x="5508104" y="3140968"/>
            <a:ext cx="2145139" cy="2745596"/>
            <a:chOff x="5508104" y="3140968"/>
            <a:chExt cx="2145139" cy="2745596"/>
          </a:xfrm>
        </p:grpSpPr>
        <p:pic>
          <p:nvPicPr>
            <p:cNvPr id="17" name="Picture 2" descr="C:\Users\Monika\Desktop\marcin\prezentacja 2\computer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80112" y="3140968"/>
              <a:ext cx="1656184" cy="2205471"/>
            </a:xfrm>
            <a:prstGeom prst="rect">
              <a:avLst/>
            </a:prstGeom>
            <a:noFill/>
          </p:spPr>
        </p:pic>
        <p:sp>
          <p:nvSpPr>
            <p:cNvPr id="18" name="Prostokąt 17"/>
            <p:cNvSpPr/>
            <p:nvPr/>
          </p:nvSpPr>
          <p:spPr>
            <a:xfrm>
              <a:off x="5508104" y="5517232"/>
              <a:ext cx="214513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Komputer lokalny</a:t>
              </a:r>
              <a:endParaRPr lang="pl-PL" dirty="0"/>
            </a:p>
          </p:txBody>
        </p:sp>
      </p:grpSp>
      <p:pic>
        <p:nvPicPr>
          <p:cNvPr id="19" name="Picture 2" descr="C:\Users\Monika\Desktop\marcin\prezentacja 2\fil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429000"/>
            <a:ext cx="883811" cy="1032768"/>
          </a:xfrm>
          <a:prstGeom prst="rect">
            <a:avLst/>
          </a:prstGeom>
          <a:noFill/>
        </p:spPr>
      </p:pic>
      <p:pic>
        <p:nvPicPr>
          <p:cNvPr id="11" name="Picture 2" descr="C:\Users\Monika\Desktop\marcin\prezentacja 2\fil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44080" y="3581400"/>
            <a:ext cx="883811" cy="1032768"/>
          </a:xfrm>
          <a:prstGeom prst="rect">
            <a:avLst/>
          </a:prstGeom>
          <a:noFill/>
        </p:spPr>
      </p:pic>
      <p:pic>
        <p:nvPicPr>
          <p:cNvPr id="12" name="Picture 2" descr="C:\Users\Monika\Desktop\marcin\prezentacja 2\fil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96480" y="3733800"/>
            <a:ext cx="883811" cy="1032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83071E-6 C 0.03212 -0.05943 0.06424 -0.11887 0.11025 -0.14685 C 0.15625 -0.17484 0.22066 -0.18709 0.2757 -0.1679 C 0.33073 -0.1487 0.41337 -0.05596 0.44098 -0.03145 " pathEditMode="relative" ptsTypes="aaaA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83071E-6 C 0.03212 -0.05943 0.06424 -0.11887 0.11025 -0.14685 C 0.15625 -0.17484 0.22066 -0.18709 0.2757 -0.1679 C 0.33073 -0.1487 0.41337 -0.05596 0.44098 -0.03145 " pathEditMode="relative" ptsTypes="aaaA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83071E-6 C 0.03212 -0.05943 0.06424 -0.11887 0.11025 -0.14685 C 0.15625 -0.17484 0.22066 -0.18709 0.2757 -0.1679 C 0.33073 -0.1487 0.41337 -0.05596 0.44098 -0.03145 " pathEditMode="relative" ptsTypes="aaaA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ole tekstowe 14"/>
          <p:cNvSpPr txBox="1"/>
          <p:nvPr/>
        </p:nvSpPr>
        <p:spPr>
          <a:xfrm>
            <a:off x="539552" y="476672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celu uruchomienia gry należy kliknąć na ikonę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Uruchom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.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grpSp>
        <p:nvGrpSpPr>
          <p:cNvPr id="14" name="Grupa 13"/>
          <p:cNvGrpSpPr/>
          <p:nvPr/>
        </p:nvGrpSpPr>
        <p:grpSpPr>
          <a:xfrm>
            <a:off x="1115616" y="980728"/>
            <a:ext cx="6984776" cy="4352298"/>
            <a:chOff x="1115616" y="980728"/>
            <a:chExt cx="6984776" cy="4352298"/>
          </a:xfrm>
        </p:grpSpPr>
        <p:pic>
          <p:nvPicPr>
            <p:cNvPr id="10" name="Picture 2" descr="C:\Users\Monika\Desktop\marcin\prezentacja 2\oknozwykle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15616" y="980728"/>
              <a:ext cx="6984776" cy="4352298"/>
            </a:xfrm>
            <a:prstGeom prst="rect">
              <a:avLst/>
            </a:prstGeom>
            <a:noFill/>
          </p:spPr>
        </p:pic>
        <p:pic>
          <p:nvPicPr>
            <p:cNvPr id="19" name="Picture 2" descr="C:\Users\Monika\Desktop\marcin\prezentacja 2\file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03848" y="1844824"/>
              <a:ext cx="883811" cy="1032768"/>
            </a:xfrm>
            <a:prstGeom prst="rect">
              <a:avLst/>
            </a:prstGeom>
            <a:noFill/>
          </p:spPr>
        </p:pic>
        <p:pic>
          <p:nvPicPr>
            <p:cNvPr id="9" name="Picture 3" descr="C:\Users\Monika\Desktop\marcin\prezentacja 2\folder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91680" y="2060848"/>
              <a:ext cx="1087065" cy="875424"/>
            </a:xfrm>
            <a:prstGeom prst="rect">
              <a:avLst/>
            </a:prstGeom>
            <a:noFill/>
          </p:spPr>
        </p:pic>
        <p:sp>
          <p:nvSpPr>
            <p:cNvPr id="11" name="Prostokąt 10"/>
            <p:cNvSpPr/>
            <p:nvPr/>
          </p:nvSpPr>
          <p:spPr>
            <a:xfrm>
              <a:off x="1691680" y="3212976"/>
              <a:ext cx="8675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puzzle</a:t>
              </a:r>
              <a:endParaRPr lang="pl-PL" dirty="0"/>
            </a:p>
          </p:txBody>
        </p:sp>
        <p:sp>
          <p:nvSpPr>
            <p:cNvPr id="12" name="Prostokąt 11"/>
            <p:cNvSpPr/>
            <p:nvPr/>
          </p:nvSpPr>
          <p:spPr>
            <a:xfrm>
              <a:off x="3131840" y="3212976"/>
              <a:ext cx="110318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dirty="0" smtClean="0">
                  <a:solidFill>
                    <a:schemeClr val="bg1"/>
                  </a:solidFill>
                  <a:latin typeface="DJB Tweenybopper" pitchFamily="2" charset="0"/>
                </a:rPr>
                <a:t>Uruchom</a:t>
              </a:r>
            </a:p>
          </p:txBody>
        </p:sp>
      </p:grpSp>
      <p:sp>
        <p:nvSpPr>
          <p:cNvPr id="13" name="Prostokąt 12"/>
          <p:cNvSpPr/>
          <p:nvPr/>
        </p:nvSpPr>
        <p:spPr>
          <a:xfrm>
            <a:off x="395536" y="5330532"/>
            <a:ext cx="842493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 ten sposób wygenerowaną grę można uruchamiać zarówno ze strony internetowej, podając link do pliku </a:t>
            </a:r>
            <a:r>
              <a:rPr lang="pl-PL" b="1" dirty="0" smtClean="0">
                <a:solidFill>
                  <a:schemeClr val="bg1"/>
                </a:solidFill>
                <a:latin typeface="DJB Tweenybopper" pitchFamily="2" charset="0"/>
              </a:rPr>
              <a:t>Uruchom,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jak i na komputerze stacjonarnym nieposiadającym dostępu do Internetu.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pic>
        <p:nvPicPr>
          <p:cNvPr id="16" name="Picture 5" descr="C:\Users\Monika\Desktop\marcin\prezentacja 2\curso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515863">
            <a:off x="9880069" y="870419"/>
            <a:ext cx="310219" cy="465329"/>
          </a:xfrm>
          <a:prstGeom prst="rect">
            <a:avLst/>
          </a:prstGeom>
          <a:noFill/>
        </p:spPr>
      </p:pic>
      <p:grpSp>
        <p:nvGrpSpPr>
          <p:cNvPr id="17" name="Grupa 16"/>
          <p:cNvGrpSpPr/>
          <p:nvPr/>
        </p:nvGrpSpPr>
        <p:grpSpPr>
          <a:xfrm>
            <a:off x="4067944" y="1556792"/>
            <a:ext cx="548127" cy="564578"/>
            <a:chOff x="7043350" y="719018"/>
            <a:chExt cx="548127" cy="564578"/>
          </a:xfrm>
        </p:grpSpPr>
        <p:sp>
          <p:nvSpPr>
            <p:cNvPr id="18" name="Prostokąt 17"/>
            <p:cNvSpPr/>
            <p:nvPr/>
          </p:nvSpPr>
          <p:spPr>
            <a:xfrm rot="18537857">
              <a:off x="6997664" y="764704"/>
              <a:ext cx="564578" cy="473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pl-PL" b="1" dirty="0" smtClean="0">
                  <a:solidFill>
                    <a:schemeClr val="bg1"/>
                  </a:solidFill>
                  <a:latin typeface="DJB Tweenybopper" pitchFamily="2" charset="0"/>
                </a:rPr>
                <a:t>klik</a:t>
              </a:r>
              <a:endParaRPr lang="pl-PL" b="1" dirty="0">
                <a:solidFill>
                  <a:schemeClr val="bg1"/>
                </a:solidFill>
                <a:latin typeface="DJB Tweenybopper" pitchFamily="2" charset="0"/>
              </a:endParaRPr>
            </a:p>
          </p:txBody>
        </p:sp>
        <p:sp>
          <p:nvSpPr>
            <p:cNvPr id="20" name="Dowolny kształt 19"/>
            <p:cNvSpPr/>
            <p:nvPr/>
          </p:nvSpPr>
          <p:spPr>
            <a:xfrm>
              <a:off x="7092280" y="764704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1" name="Dowolny kształt 20"/>
            <p:cNvSpPr/>
            <p:nvPr/>
          </p:nvSpPr>
          <p:spPr>
            <a:xfrm rot="3818794">
              <a:off x="7462600" y="1014265"/>
              <a:ext cx="45719" cy="212034"/>
            </a:xfrm>
            <a:custGeom>
              <a:avLst/>
              <a:gdLst>
                <a:gd name="connsiteX0" fmla="*/ 0 w 159026"/>
                <a:gd name="connsiteY0" fmla="*/ 212034 h 212034"/>
                <a:gd name="connsiteX1" fmla="*/ 159026 w 159026"/>
                <a:gd name="connsiteY1" fmla="*/ 53008 h 212034"/>
                <a:gd name="connsiteX2" fmla="*/ 79513 w 159026"/>
                <a:gd name="connsiteY2" fmla="*/ 0 h 212034"/>
                <a:gd name="connsiteX3" fmla="*/ 0 w 159026"/>
                <a:gd name="connsiteY3" fmla="*/ 212034 h 212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9026" h="212034">
                  <a:moveTo>
                    <a:pt x="0" y="212034"/>
                  </a:moveTo>
                  <a:lnTo>
                    <a:pt x="159026" y="53008"/>
                  </a:lnTo>
                  <a:lnTo>
                    <a:pt x="79513" y="0"/>
                  </a:lnTo>
                  <a:lnTo>
                    <a:pt x="0" y="212034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12303E-7 C -0.21719 -0.00439 -0.43438 -0.00856 -0.55122 0.02105 C -0.66806 0.05065 -0.67726 0.15217 -0.70087 0.17831 " pathEditMode="relative" ptsTypes="aaA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0087 0.17831 C -0.66077 0.21855 -0.62066 0.25879 -0.54323 0.27266 C -0.4658 0.28654 -0.32396 0.2796 -0.23611 0.26202 C -0.14827 0.24445 -0.08195 0.20606 -0.01563 0.16767 " pathEditMode="relative" ptsTypes="aa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763688" y="476672"/>
            <a:ext cx="5912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DJB Tweenybopper" pitchFamily="2" charset="0"/>
              </a:rPr>
              <a:t>Generatory online i lokalnie</a:t>
            </a:r>
            <a:endParaRPr lang="pl-PL" sz="3200" dirty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683568" y="1412776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Dostęp do generatorów jest możliwy także przez następujący adres internetowy: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683568" y="2708920"/>
            <a:ext cx="75608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 smtClean="0">
                <a:solidFill>
                  <a:schemeClr val="accent2"/>
                </a:solidFill>
                <a:latin typeface="DJB Tweenybopper" pitchFamily="2" charset="0"/>
              </a:rPr>
              <a:t>www.generatory.matematycznawyspa.pl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– 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wersja online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355976" y="3429000"/>
            <a:ext cx="686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oraz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83568" y="4149080"/>
            <a:ext cx="5093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pl-PL" dirty="0" smtClean="0">
                <a:solidFill>
                  <a:schemeClr val="accent2"/>
                </a:solidFill>
                <a:latin typeface="DJB Tweenybopper" pitchFamily="2" charset="0"/>
              </a:rPr>
              <a:t>www.matematycznawyspa.pl</a:t>
            </a:r>
            <a:r>
              <a:rPr lang="pl-PL" dirty="0" smtClean="0">
                <a:solidFill>
                  <a:schemeClr val="bg1"/>
                </a:solidFill>
                <a:latin typeface="DJB Tweenybopper" pitchFamily="2" charset="0"/>
              </a:rPr>
              <a:t> – wersja *.zip</a:t>
            </a:r>
            <a:endParaRPr lang="pl-PL" b="1" i="1" dirty="0" smtClean="0">
              <a:solidFill>
                <a:schemeClr val="bg1"/>
              </a:solidFill>
              <a:latin typeface="DJB Tweenybopper" pitchFamily="2" charset="0"/>
            </a:endParaRPr>
          </a:p>
        </p:txBody>
      </p:sp>
      <p:sp>
        <p:nvSpPr>
          <p:cNvPr id="9" name="Dowolny kształt 8"/>
          <p:cNvSpPr/>
          <p:nvPr/>
        </p:nvSpPr>
        <p:spPr>
          <a:xfrm>
            <a:off x="708338" y="2981459"/>
            <a:ext cx="4825284" cy="160986"/>
          </a:xfrm>
          <a:custGeom>
            <a:avLst/>
            <a:gdLst>
              <a:gd name="connsiteX0" fmla="*/ 0 w 4825284"/>
              <a:gd name="connsiteY0" fmla="*/ 160986 h 160986"/>
              <a:gd name="connsiteX1" fmla="*/ 270456 w 4825284"/>
              <a:gd name="connsiteY1" fmla="*/ 83713 h 160986"/>
              <a:gd name="connsiteX2" fmla="*/ 1146220 w 4825284"/>
              <a:gd name="connsiteY2" fmla="*/ 109471 h 160986"/>
              <a:gd name="connsiteX3" fmla="*/ 2189408 w 4825284"/>
              <a:gd name="connsiteY3" fmla="*/ 148107 h 160986"/>
              <a:gd name="connsiteX4" fmla="*/ 3593206 w 4825284"/>
              <a:gd name="connsiteY4" fmla="*/ 135228 h 160986"/>
              <a:gd name="connsiteX5" fmla="*/ 4636394 w 4825284"/>
              <a:gd name="connsiteY5" fmla="*/ 19318 h 160986"/>
              <a:gd name="connsiteX6" fmla="*/ 4726547 w 4825284"/>
              <a:gd name="connsiteY6" fmla="*/ 19318 h 160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25284" h="160986">
                <a:moveTo>
                  <a:pt x="0" y="160986"/>
                </a:moveTo>
                <a:cubicBezTo>
                  <a:pt x="39709" y="126642"/>
                  <a:pt x="79419" y="92299"/>
                  <a:pt x="270456" y="83713"/>
                </a:cubicBezTo>
                <a:cubicBezTo>
                  <a:pt x="461493" y="75127"/>
                  <a:pt x="1146220" y="109471"/>
                  <a:pt x="1146220" y="109471"/>
                </a:cubicBezTo>
                <a:lnTo>
                  <a:pt x="2189408" y="148107"/>
                </a:lnTo>
                <a:lnTo>
                  <a:pt x="3593206" y="135228"/>
                </a:lnTo>
                <a:cubicBezTo>
                  <a:pt x="4001037" y="113763"/>
                  <a:pt x="4447504" y="38636"/>
                  <a:pt x="4636394" y="19318"/>
                </a:cubicBezTo>
                <a:cubicBezTo>
                  <a:pt x="4825284" y="0"/>
                  <a:pt x="4707229" y="17172"/>
                  <a:pt x="4726547" y="19318"/>
                </a:cubicBezTo>
              </a:path>
            </a:pathLst>
          </a:custGeom>
          <a:ln w="317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Dowolny kształt 9"/>
          <p:cNvSpPr/>
          <p:nvPr/>
        </p:nvSpPr>
        <p:spPr>
          <a:xfrm>
            <a:off x="755576" y="4509120"/>
            <a:ext cx="3384376" cy="144016"/>
          </a:xfrm>
          <a:custGeom>
            <a:avLst/>
            <a:gdLst>
              <a:gd name="connsiteX0" fmla="*/ 0 w 4825284"/>
              <a:gd name="connsiteY0" fmla="*/ 160986 h 160986"/>
              <a:gd name="connsiteX1" fmla="*/ 270456 w 4825284"/>
              <a:gd name="connsiteY1" fmla="*/ 83713 h 160986"/>
              <a:gd name="connsiteX2" fmla="*/ 1146220 w 4825284"/>
              <a:gd name="connsiteY2" fmla="*/ 109471 h 160986"/>
              <a:gd name="connsiteX3" fmla="*/ 2189408 w 4825284"/>
              <a:gd name="connsiteY3" fmla="*/ 148107 h 160986"/>
              <a:gd name="connsiteX4" fmla="*/ 3593206 w 4825284"/>
              <a:gd name="connsiteY4" fmla="*/ 135228 h 160986"/>
              <a:gd name="connsiteX5" fmla="*/ 4636394 w 4825284"/>
              <a:gd name="connsiteY5" fmla="*/ 19318 h 160986"/>
              <a:gd name="connsiteX6" fmla="*/ 4726547 w 4825284"/>
              <a:gd name="connsiteY6" fmla="*/ 19318 h 160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25284" h="160986">
                <a:moveTo>
                  <a:pt x="0" y="160986"/>
                </a:moveTo>
                <a:cubicBezTo>
                  <a:pt x="39709" y="126642"/>
                  <a:pt x="79419" y="92299"/>
                  <a:pt x="270456" y="83713"/>
                </a:cubicBezTo>
                <a:cubicBezTo>
                  <a:pt x="461493" y="75127"/>
                  <a:pt x="1146220" y="109471"/>
                  <a:pt x="1146220" y="109471"/>
                </a:cubicBezTo>
                <a:lnTo>
                  <a:pt x="2189408" y="148107"/>
                </a:lnTo>
                <a:lnTo>
                  <a:pt x="3593206" y="135228"/>
                </a:lnTo>
                <a:cubicBezTo>
                  <a:pt x="4001037" y="113763"/>
                  <a:pt x="4447504" y="38636"/>
                  <a:pt x="4636394" y="19318"/>
                </a:cubicBezTo>
                <a:cubicBezTo>
                  <a:pt x="4825284" y="0"/>
                  <a:pt x="4707229" y="17172"/>
                  <a:pt x="4726547" y="19318"/>
                </a:cubicBezTo>
              </a:path>
            </a:pathLst>
          </a:custGeom>
          <a:ln w="3175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Monika\Desktop\marcin\prezentacja\ikony\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8292700" cy="1966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3217</TotalTime>
  <Words>1526</Words>
  <Application>Microsoft Office PowerPoint</Application>
  <PresentationFormat>Pokaz na ekranie (4:3)</PresentationFormat>
  <Paragraphs>258</Paragraphs>
  <Slides>32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32</vt:i4>
      </vt:variant>
    </vt:vector>
  </HeadingPairs>
  <TitlesOfParts>
    <vt:vector size="36" baseType="lpstr">
      <vt:lpstr>Arial</vt:lpstr>
      <vt:lpstr>DJB Tweenybopper</vt:lpstr>
      <vt:lpstr>Calibri</vt:lpstr>
      <vt:lpstr>Motyw pakietu Office</vt:lpstr>
      <vt:lpstr>Generatory pomocy multimedialnych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Generatory pomocy multimedialnych</dc:title>
  <dc:creator>Monika</dc:creator>
  <cp:lastModifiedBy>Monika</cp:lastModifiedBy>
  <cp:revision>105</cp:revision>
  <dcterms:created xsi:type="dcterms:W3CDTF">2015-01-26T15:59:36Z</dcterms:created>
  <dcterms:modified xsi:type="dcterms:W3CDTF">2015-02-02T10:30:51Z</dcterms:modified>
</cp:coreProperties>
</file>