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72" r:id="rId3"/>
    <p:sldId id="289" r:id="rId4"/>
    <p:sldId id="283" r:id="rId5"/>
    <p:sldId id="267" r:id="rId6"/>
    <p:sldId id="288" r:id="rId7"/>
    <p:sldId id="258" r:id="rId8"/>
    <p:sldId id="280" r:id="rId9"/>
    <p:sldId id="285" r:id="rId10"/>
    <p:sldId id="286" r:id="rId11"/>
    <p:sldId id="287" r:id="rId1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EFF1"/>
    <a:srgbClr val="FFFF99"/>
    <a:srgbClr val="FF0000"/>
    <a:srgbClr val="FF0066"/>
    <a:srgbClr val="FFFF00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CD5189-B31A-47B3-BA84-E8143951B2A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126548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63E70F-3EBB-4F0E-AAA7-6FCC9B9C3DD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53071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8E8314-0FAE-4730-AA29-523ED895EBB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061961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5ED9A5-54B7-4B66-B50E-55A706FDA7D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73615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D0A698-45D6-4F86-9F14-A914606B8A9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11110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730169-2057-472C-8BB9-883F7C9C7EE9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343237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08F983-E412-462A-BE0A-FBE2E708A12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009712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B20FFF-0493-488B-A5E7-8130771E255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28114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3550DA-2F6C-4361-9D1B-1D5DCA6E2C1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964992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CAE316-AF1C-4C78-851D-822CA4241FC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84670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83607E-469E-4BB7-BEB2-DC8855C195A9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4122321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C5386B-0FB4-4879-9456-448A4832A02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928045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4D2E65-DB17-4956-A747-6B69D187970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835854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ytuł, tekst i 2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73BE8-53EC-46C0-A5AD-E20C165BEB4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1159053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ytuł i zawartość nad teks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D79565-A470-4853-AA6F-594E51B37A1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3232989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ytuł i 4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9B2A9D-2629-495C-BB23-9D023FEBE91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="" xmlns:p14="http://schemas.microsoft.com/office/powerpoint/2010/main" val="2177880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C5AC76-84EF-43B1-ABD8-5ED7617EA0E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00125"/>
            <a:ext cx="8215313" cy="4830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pPr eaLnBrk="1" hangingPunct="1"/>
            <a:r>
              <a:rPr lang="pl-PL" altLang="pl-PL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utura Md BT" pitchFamily="34" charset="0"/>
              </a:rPr>
              <a:t>Następstwa ruchu obrotowego ziemi</a:t>
            </a:r>
          </a:p>
        </p:txBody>
      </p:sp>
      <p:sp>
        <p:nvSpPr>
          <p:cNvPr id="3075" name="Symbol zastępczy zawartości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endParaRPr lang="pl-PL" altLang="pl-PL" dirty="0" smtClean="0">
              <a:solidFill>
                <a:srgbClr val="FFC000"/>
              </a:solidFill>
            </a:endParaRPr>
          </a:p>
          <a:p>
            <a:pPr>
              <a:buFontTx/>
              <a:buNone/>
            </a:pPr>
            <a:endParaRPr lang="pl-PL" altLang="pl-PL" dirty="0" smtClean="0">
              <a:solidFill>
                <a:srgbClr val="FFC00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pl-PL" altLang="pl-PL" dirty="0" smtClean="0">
                <a:solidFill>
                  <a:schemeClr val="accent1">
                    <a:lumMod val="90000"/>
                  </a:schemeClr>
                </a:solidFill>
              </a:rPr>
              <a:t>wędrówka gwiazd po sklepieniu niebieskim, </a:t>
            </a:r>
          </a:p>
          <a:p>
            <a:pPr lvl="1">
              <a:buFont typeface="Arial" pitchFamily="34" charset="0"/>
              <a:buChar char="•"/>
            </a:pPr>
            <a:r>
              <a:rPr lang="pl-PL" altLang="pl-PL" dirty="0" smtClean="0">
                <a:solidFill>
                  <a:schemeClr val="accent1">
                    <a:lumMod val="90000"/>
                  </a:schemeClr>
                </a:solidFill>
              </a:rPr>
              <a:t>zmiana dnia na noc,</a:t>
            </a:r>
          </a:p>
          <a:p>
            <a:pPr lvl="1">
              <a:buFont typeface="Arial" pitchFamily="34" charset="0"/>
              <a:buChar char="•"/>
            </a:pPr>
            <a:r>
              <a:rPr lang="pl-PL" altLang="pl-PL" dirty="0" smtClean="0">
                <a:solidFill>
                  <a:schemeClr val="accent1">
                    <a:lumMod val="90000"/>
                  </a:schemeClr>
                </a:solidFill>
              </a:rPr>
              <a:t> występowanie stref czasowych na Ziemi.</a:t>
            </a:r>
          </a:p>
          <a:p>
            <a:endParaRPr lang="pl-PL" altLang="pl-PL" dirty="0" smtClean="0"/>
          </a:p>
          <a:p>
            <a:endParaRPr lang="pl-PL" altLang="pl-PL" dirty="0" smtClean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sz="3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utura Md BT" pitchFamily="34" charset="0"/>
              </a:rPr>
              <a:t>Ziemia się kręci wokół własnej osi</a:t>
            </a:r>
            <a:br>
              <a:rPr lang="pl-PL" altLang="pl-PL" sz="3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utura Md BT" pitchFamily="34" charset="0"/>
              </a:rPr>
            </a:br>
            <a:r>
              <a:rPr lang="pl-PL" altLang="pl-PL" sz="3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utura Md BT" pitchFamily="34" charset="0"/>
              </a:rPr>
              <a:t> – mamy dzień lub noc.</a:t>
            </a: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1914" y="1700808"/>
            <a:ext cx="3816350" cy="4546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Prostokąt 4"/>
          <p:cNvSpPr>
            <a:spLocks noChangeArrowheads="1"/>
          </p:cNvSpPr>
          <p:nvPr/>
        </p:nvSpPr>
        <p:spPr bwMode="auto">
          <a:xfrm>
            <a:off x="395536" y="332656"/>
            <a:ext cx="6912768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altLang="pl-PL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utura Md BT" pitchFamily="34" charset="0"/>
              </a:rPr>
              <a:t>RUCH </a:t>
            </a:r>
            <a:endParaRPr lang="pl-PL" altLang="pl-PL" sz="5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utura Md BT" pitchFamily="34" charset="0"/>
            </a:endParaRPr>
          </a:p>
          <a:p>
            <a:pPr eaLnBrk="1" hangingPunct="1"/>
            <a:r>
              <a:rPr lang="pl-PL" alt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utura Md BT" pitchFamily="34" charset="0"/>
              </a:rPr>
              <a:t>OBIEGOWY </a:t>
            </a:r>
          </a:p>
          <a:p>
            <a:pPr eaLnBrk="1" hangingPunct="1"/>
            <a:r>
              <a:rPr lang="pl-PL" alt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utura Md BT" pitchFamily="34" charset="0"/>
              </a:rPr>
              <a:t>ZIEMI</a:t>
            </a:r>
            <a:endParaRPr lang="pl-PL" altLang="pl-PL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utura Md B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/>
          <a:lstStyle/>
          <a:p>
            <a:pPr eaLnBrk="1" hangingPunct="1"/>
            <a:r>
              <a:rPr lang="pl-PL" altLang="pl-PL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utura Md BT" pitchFamily="34" charset="0"/>
              </a:rPr>
              <a:t>Ruch obiegowy Ziemi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12076" y="1052737"/>
            <a:ext cx="8580404" cy="352839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pl-PL" altLang="pl-PL" sz="2000" b="1" dirty="0">
                <a:solidFill>
                  <a:srgbClr val="DFEFF1"/>
                </a:solidFill>
                <a:latin typeface="Futura Md BT" pitchFamily="34" charset="0"/>
              </a:rPr>
              <a:t>J</a:t>
            </a:r>
            <a:r>
              <a:rPr lang="pl-PL" altLang="pl-PL" sz="2000" b="1" dirty="0" smtClean="0">
                <a:solidFill>
                  <a:srgbClr val="DFEFF1"/>
                </a:solidFill>
                <a:latin typeface="Futura Md BT" pitchFamily="34" charset="0"/>
              </a:rPr>
              <a:t>est to ruch wykonywany przez Ziemię wokół Słońca.</a:t>
            </a:r>
          </a:p>
          <a:p>
            <a:pPr eaLnBrk="1" hangingPunct="1">
              <a:lnSpc>
                <a:spcPct val="150000"/>
              </a:lnSpc>
            </a:pPr>
            <a:r>
              <a:rPr lang="pl-PL" altLang="pl-PL" sz="2000" b="1" dirty="0" smtClean="0">
                <a:solidFill>
                  <a:srgbClr val="DFEFF1"/>
                </a:solidFill>
                <a:latin typeface="Futura Md BT" pitchFamily="34" charset="0"/>
              </a:rPr>
              <a:t>Odbywa się po orbicie w kształcie elipsy zbliżonej do koła.</a:t>
            </a:r>
          </a:p>
          <a:p>
            <a:pPr eaLnBrk="1" hangingPunct="1">
              <a:lnSpc>
                <a:spcPct val="150000"/>
              </a:lnSpc>
            </a:pPr>
            <a:r>
              <a:rPr lang="pl-PL" altLang="pl-PL" sz="2000" b="1" dirty="0" smtClean="0">
                <a:solidFill>
                  <a:srgbClr val="DFEFF1"/>
                </a:solidFill>
                <a:latin typeface="Futura Md BT" pitchFamily="34" charset="0"/>
              </a:rPr>
              <a:t> Okres obiegu wynosi 365 dni 5 godzin, 49 min i 42 sekundy. Jest trochę dłuższy niż trwa jeden rok zwykły, dlatego by wyrównać tę różnice powstałą z nagromadzonych „dodatkowych” godzin, co cztery lata przedłuża się rok o jeden dzień tj. w lutym zamiast 28</a:t>
            </a:r>
            <a:br>
              <a:rPr lang="pl-PL" altLang="pl-PL" sz="2000" b="1" dirty="0" smtClean="0">
                <a:solidFill>
                  <a:srgbClr val="DFEFF1"/>
                </a:solidFill>
                <a:latin typeface="Futura Md BT" pitchFamily="34" charset="0"/>
              </a:rPr>
            </a:br>
            <a:r>
              <a:rPr lang="pl-PL" altLang="pl-PL" sz="2000" b="1" dirty="0" smtClean="0">
                <a:solidFill>
                  <a:srgbClr val="DFEFF1"/>
                </a:solidFill>
                <a:latin typeface="Futura Md BT" pitchFamily="34" charset="0"/>
              </a:rPr>
              <a:t> liczymy 29 dni. </a:t>
            </a:r>
          </a:p>
          <a:p>
            <a:pPr algn="ctr" eaLnBrk="1" hangingPunct="1">
              <a:lnSpc>
                <a:spcPct val="90000"/>
              </a:lnSpc>
            </a:pPr>
            <a:endParaRPr lang="pl-PL" altLang="pl-PL" sz="2000" b="1" dirty="0" smtClean="0">
              <a:solidFill>
                <a:srgbClr val="FFC000"/>
              </a:solidFill>
            </a:endParaRPr>
          </a:p>
        </p:txBody>
      </p:sp>
      <p:pic>
        <p:nvPicPr>
          <p:cNvPr id="5" name="Obraz 4" descr="http://gnomonika.pl/photos/_others/2011/schemat-01.pn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49080"/>
            <a:ext cx="331236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Obraz 4" descr="Grafika:North seas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523162" cy="4929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Prostokąt 5"/>
          <p:cNvSpPr>
            <a:spLocks noChangeArrowheads="1"/>
          </p:cNvSpPr>
          <p:nvPr/>
        </p:nvSpPr>
        <p:spPr bwMode="auto">
          <a:xfrm>
            <a:off x="683568" y="513488"/>
            <a:ext cx="7776864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pl-PL" altLang="pl-PL" sz="2400" kern="1100" spc="1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Futura Md BT" pitchFamily="34" charset="0"/>
              </a:rPr>
              <a:t>Stałe nachylenie osi Ziemi do płaszczyzny orbity powoduje zmiany w oświetleniu naszej planety</a:t>
            </a:r>
            <a:r>
              <a:rPr lang="pl-PL" altLang="pl-PL" sz="2400" kern="1100" spc="1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Futura Md BT" pitchFamily="34" charset="0"/>
              </a:rPr>
              <a:t>..</a:t>
            </a:r>
            <a:endParaRPr lang="pl-PL" altLang="pl-PL" sz="2400" kern="1100" spc="1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620688"/>
            <a:ext cx="9649072" cy="43576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pl-PL" altLang="pl-PL" sz="2300" dirty="0" smtClean="0">
              <a:solidFill>
                <a:srgbClr val="FFC000"/>
              </a:solidFill>
              <a:latin typeface="Myriad Pro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 W ciągu rocznego cyklu tych zmian wyróżniamy cztery daty, 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podczas których oświetlenie Ziemi jest najbardziej 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charakterystyczne.  Są to: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b="1" dirty="0" smtClean="0">
                <a:solidFill>
                  <a:srgbClr val="FF0000"/>
                </a:solidFill>
                <a:latin typeface="Myriad Pro" pitchFamily="34" charset="0"/>
              </a:rPr>
              <a:t>21 marca </a:t>
            </a: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- dzień równonocy wiosennej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b="1" dirty="0" smtClean="0">
                <a:solidFill>
                  <a:srgbClr val="FF0000"/>
                </a:solidFill>
                <a:latin typeface="Myriad Pro" pitchFamily="34" charset="0"/>
              </a:rPr>
              <a:t>21 (lub 22) czerwca </a:t>
            </a: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- dzień przesilenia letniego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b="1" dirty="0" smtClean="0">
                <a:solidFill>
                  <a:srgbClr val="FF0000"/>
                </a:solidFill>
                <a:latin typeface="Myriad Pro" pitchFamily="34" charset="0"/>
              </a:rPr>
              <a:t>23 września </a:t>
            </a: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- dzień równonocy jesiennej </a:t>
            </a:r>
            <a:b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</a:br>
            <a:r>
              <a:rPr lang="pl-PL" altLang="pl-PL" sz="2300" b="1" dirty="0" smtClean="0">
                <a:solidFill>
                  <a:srgbClr val="FF0000"/>
                </a:solidFill>
                <a:latin typeface="Myriad Pro" pitchFamily="34" charset="0"/>
              </a:rPr>
              <a:t>22 grudnia </a:t>
            </a:r>
            <a:r>
              <a:rPr lang="pl-PL" altLang="pl-PL" sz="2300" dirty="0" smtClean="0">
                <a:solidFill>
                  <a:schemeClr val="accent5"/>
                </a:solidFill>
                <a:latin typeface="Myriad Pro" pitchFamily="34" charset="0"/>
              </a:rPr>
              <a:t>- dzień przesilenia zimowego</a:t>
            </a:r>
          </a:p>
          <a:p>
            <a:pPr algn="ctr" eaLnBrk="1" hangingPunct="1">
              <a:lnSpc>
                <a:spcPct val="80000"/>
              </a:lnSpc>
            </a:pPr>
            <a:r>
              <a:rPr lang="pl-PL" altLang="pl-PL" sz="2400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195" name="Tytuł 5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228998"/>
          </a:xfrm>
        </p:spPr>
        <p:txBody>
          <a:bodyPr/>
          <a:lstStyle/>
          <a:p>
            <a:r>
              <a:rPr lang="pl-PL" altLang="pl-PL" b="1" spc="300" dirty="0" smtClean="0">
                <a:ln w="1143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55000" endA="300" endPos="45500" dir="5400000" sy="-100000" algn="bl" rotWithShape="0"/>
                </a:effectLst>
                <a:latin typeface="Futura Md BT" pitchFamily="34" charset="0"/>
              </a:rPr>
              <a:t>Oświetlenie Ziemi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62409"/>
            <a:ext cx="6552727" cy="1310407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l" eaLnBrk="1" hangingPunct="1"/>
            <a:r>
              <a:rPr lang="pl-PL" altLang="pl-PL" sz="28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yriad Pro" pitchFamily="34" charset="0"/>
              </a:rPr>
              <a:t>Oświetlenie Ziemi w dniach równonocy </a:t>
            </a:r>
            <a:r>
              <a:rPr lang="pl-PL" altLang="pl-PL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yriad Pro" pitchFamily="34" charset="0"/>
              </a:rPr>
              <a:t/>
            </a:r>
            <a:br>
              <a:rPr lang="pl-PL" altLang="pl-PL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yriad Pro" pitchFamily="34" charset="0"/>
              </a:rPr>
            </a:br>
            <a:r>
              <a:rPr lang="pl-PL" altLang="pl-PL" sz="280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yriad Pro" pitchFamily="34" charset="0"/>
              </a:rPr>
              <a:t>(21 marca i 23 września)</a:t>
            </a:r>
            <a:r>
              <a:rPr lang="pl-PL" alt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alt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pl-PL" altLang="pl-PL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423317"/>
            <a:ext cx="6419056" cy="4525963"/>
          </a:xfrm>
        </p:spPr>
        <p:txBody>
          <a:bodyPr/>
          <a:lstStyle/>
          <a:p>
            <a:r>
              <a:rPr lang="pl-PL" altLang="pl-PL" sz="2400" dirty="0" smtClean="0">
                <a:solidFill>
                  <a:srgbClr val="DFEFF1"/>
                </a:solidFill>
              </a:rPr>
              <a:t>W tych  dniach Słońce góruje w zenicie nad równikiem. Półkula północna i południowa są jednakowo oświetlone. Na całej kuli ziemskiej dzień i noc trwają po 12 godzin. </a:t>
            </a:r>
          </a:p>
          <a:p>
            <a:pPr eaLnBrk="1" hangingPunct="1"/>
            <a:endParaRPr lang="pl-PL" altLang="pl-PL" dirty="0" smtClean="0">
              <a:solidFill>
                <a:srgbClr val="FF0000"/>
              </a:solidFill>
            </a:endParaRP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68960"/>
            <a:ext cx="6192687" cy="36543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altLang="pl-PL" sz="2400" dirty="0" smtClean="0">
                <a:solidFill>
                  <a:srgbClr val="DFEFF1"/>
                </a:solidFill>
              </a:rPr>
              <a:t>21. VI Słońce góruje w zenicie nad </a:t>
            </a:r>
            <a:br>
              <a:rPr lang="pl-PL" altLang="pl-PL" sz="2400" dirty="0" smtClean="0">
                <a:solidFill>
                  <a:srgbClr val="DFEFF1"/>
                </a:solidFill>
              </a:rPr>
            </a:br>
            <a:r>
              <a:rPr lang="pl-PL" altLang="pl-PL" sz="2400" dirty="0" smtClean="0">
                <a:solidFill>
                  <a:srgbClr val="DFEFF1"/>
                </a:solidFill>
              </a:rPr>
              <a:t>Zwrotnikiem Raka. Bardziej oświetlona jest </a:t>
            </a:r>
            <a:br>
              <a:rPr lang="pl-PL" altLang="pl-PL" sz="2400" dirty="0" smtClean="0">
                <a:solidFill>
                  <a:srgbClr val="DFEFF1"/>
                </a:solidFill>
              </a:rPr>
            </a:br>
            <a:r>
              <a:rPr lang="pl-PL" altLang="pl-PL" sz="2400" dirty="0" smtClean="0">
                <a:solidFill>
                  <a:srgbClr val="DFEFF1"/>
                </a:solidFill>
              </a:rPr>
              <a:t>półkula północna (w tym Polska) – panuje tu lato.</a:t>
            </a:r>
          </a:p>
          <a:p>
            <a:endParaRPr lang="pl-PL" altLang="pl-PL" dirty="0" smtClean="0"/>
          </a:p>
        </p:txBody>
      </p:sp>
      <p:pic>
        <p:nvPicPr>
          <p:cNvPr id="10244" name="Obraz 3" descr="http://geografia_liceum.republika.pl/lato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628" y="2907646"/>
            <a:ext cx="5550652" cy="376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606425"/>
            <a:ext cx="6552727" cy="1310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Oświetlenie Ziemi w dniu </a:t>
            </a:r>
            <a:b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</a:br>
            <a: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przesilenia letniego</a:t>
            </a:r>
            <a:r>
              <a:rPr kumimoji="0" lang="pl-PL" altLang="pl-PL" sz="2800" b="0" i="0" u="none" strike="noStrike" kern="0" cap="none" spc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/>
            </a:r>
            <a:br>
              <a:rPr kumimoji="0" lang="pl-PL" altLang="pl-PL" sz="2800" b="0" i="0" u="none" strike="noStrike" kern="0" cap="none" spc="0" normalizeH="0" baseline="0" noProof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</a:br>
            <a:r>
              <a:rPr kumimoji="0" lang="pl-PL" altLang="pl-PL" sz="2800" b="0" i="0" u="none" strike="noStrike" kern="0" cap="none" spc="0" normalizeH="0" baseline="0" noProof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(21 czerwca)</a:t>
            </a:r>
            <a:r>
              <a:rPr kumimoji="0" lang="pl-PL" altLang="pl-PL" sz="4400" b="1" i="0" u="none" strike="noStrike" kern="0" cap="none" spc="150" normalizeH="0" baseline="0" noProof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altLang="pl-PL" sz="4400" b="1" i="0" u="none" strike="noStrike" kern="0" cap="none" spc="150" normalizeH="0" baseline="0" noProof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pl-PL" altLang="pl-PL" sz="4400" b="1" i="0" u="none" strike="noStrike" kern="0" cap="none" spc="150" normalizeH="0" baseline="0" noProof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altLang="pl-PL" sz="2400" dirty="0" smtClean="0">
                <a:solidFill>
                  <a:srgbClr val="DFEFF1"/>
                </a:solidFill>
              </a:rPr>
              <a:t>22. XII Słońce góruje w zenicie </a:t>
            </a:r>
            <a:br>
              <a:rPr lang="pl-PL" altLang="pl-PL" sz="2400" dirty="0" smtClean="0">
                <a:solidFill>
                  <a:srgbClr val="DFEFF1"/>
                </a:solidFill>
              </a:rPr>
            </a:br>
            <a:r>
              <a:rPr lang="pl-PL" altLang="pl-PL" sz="2400" dirty="0" smtClean="0">
                <a:solidFill>
                  <a:srgbClr val="DFEFF1"/>
                </a:solidFill>
              </a:rPr>
              <a:t>nad Zwrotnikiem Koziorożca (23°27'S). </a:t>
            </a:r>
            <a:br>
              <a:rPr lang="pl-PL" altLang="pl-PL" sz="2400" dirty="0" smtClean="0">
                <a:solidFill>
                  <a:srgbClr val="DFEFF1"/>
                </a:solidFill>
              </a:rPr>
            </a:br>
            <a:r>
              <a:rPr lang="pl-PL" altLang="pl-PL" sz="2400" dirty="0" smtClean="0">
                <a:solidFill>
                  <a:srgbClr val="DFEFF1"/>
                </a:solidFill>
              </a:rPr>
              <a:t>Bardziej oświetlona jest półkula południowa</a:t>
            </a:r>
            <a:br>
              <a:rPr lang="pl-PL" altLang="pl-PL" sz="2400" dirty="0" smtClean="0">
                <a:solidFill>
                  <a:srgbClr val="DFEFF1"/>
                </a:solidFill>
              </a:rPr>
            </a:br>
            <a:r>
              <a:rPr lang="pl-PL" altLang="pl-PL" sz="2400" dirty="0" smtClean="0">
                <a:solidFill>
                  <a:srgbClr val="DFEFF1"/>
                </a:solidFill>
              </a:rPr>
              <a:t> – panuje tam lato. W Polsce jest zima</a:t>
            </a:r>
            <a:r>
              <a:rPr lang="pl-PL" altLang="pl-PL" sz="2400" dirty="0" smtClean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11268" name="Obraz 3" descr="http://geografia_liceum.republika.pl/zima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868" y="3212976"/>
            <a:ext cx="509981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51520" y="462409"/>
            <a:ext cx="6552727" cy="1310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Oświetlenie Ziemi w dniu </a:t>
            </a:r>
            <a:b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</a:br>
            <a: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przesilenia zimowego </a:t>
            </a:r>
            <a:br>
              <a:rPr kumimoji="0" lang="pl-PL" altLang="pl-PL" sz="2800" b="1" i="0" u="none" strike="noStrike" kern="0" cap="none" spc="0" normalizeH="0" baseline="0" noProof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</a:br>
            <a:r>
              <a:rPr kumimoji="0" lang="pl-PL" altLang="pl-PL" sz="2800" b="0" i="0" u="none" strike="noStrike" kern="0" cap="none" spc="0" normalizeH="0" baseline="0" noProof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yriad Pro" pitchFamily="34" charset="0"/>
                <a:ea typeface="+mj-ea"/>
                <a:cs typeface="+mj-cs"/>
              </a:rPr>
              <a:t>(22 grudnia)</a:t>
            </a:r>
            <a:r>
              <a:rPr kumimoji="0" lang="pl-PL" altLang="pl-PL" sz="4400" b="1" i="0" u="none" strike="noStrike" kern="0" cap="none" spc="150" normalizeH="0" baseline="0" noProof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altLang="pl-PL" sz="4400" b="1" i="0" u="none" strike="noStrike" kern="0" cap="none" spc="150" normalizeH="0" baseline="0" noProof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pl-PL" altLang="pl-PL" sz="4400" b="1" i="0" u="none" strike="noStrike" kern="0" cap="none" spc="150" normalizeH="0" baseline="0" noProof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3294" y="1135285"/>
            <a:ext cx="6115050" cy="4525963"/>
          </a:xfrm>
        </p:spPr>
      </p:pic>
      <p:sp>
        <p:nvSpPr>
          <p:cNvPr id="5" name="Prostokąt 4"/>
          <p:cNvSpPr/>
          <p:nvPr/>
        </p:nvSpPr>
        <p:spPr>
          <a:xfrm>
            <a:off x="0" y="116632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Futura Md BT" pitchFamily="34" charset="0"/>
              </a:rPr>
              <a:t>PORY ROKU</a:t>
            </a:r>
            <a:endParaRPr lang="pl-PL" altLang="pl-PL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Futura Md BT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193</Words>
  <Application>Microsoft Office PowerPoint</Application>
  <PresentationFormat>Pokaz na ekranie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Projekt domyślny</vt:lpstr>
      <vt:lpstr>Slajd 1</vt:lpstr>
      <vt:lpstr>Następstwa ruchu obrotowego ziemi</vt:lpstr>
      <vt:lpstr>Ziemia się kręci wokół własnej osi  – mamy dzień lub noc.</vt:lpstr>
      <vt:lpstr>Slajd 4</vt:lpstr>
      <vt:lpstr>Ruch obiegowy Ziemi </vt:lpstr>
      <vt:lpstr>Slajd 6</vt:lpstr>
      <vt:lpstr>Oświetlenie Ziemi</vt:lpstr>
      <vt:lpstr>Oświetlenie Ziemi w dniach równonocy  (21 marca i 23 września) </vt:lpstr>
      <vt:lpstr>Slajd 9</vt:lpstr>
      <vt:lpstr>Slajd 10</vt:lpstr>
      <vt:lpstr>Slajd 11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GOSIA</dc:creator>
  <cp:lastModifiedBy>Łukasz Tutak</cp:lastModifiedBy>
  <cp:revision>48</cp:revision>
  <dcterms:created xsi:type="dcterms:W3CDTF">2007-02-20T16:22:13Z</dcterms:created>
  <dcterms:modified xsi:type="dcterms:W3CDTF">2015-07-04T10:14:41Z</dcterms:modified>
</cp:coreProperties>
</file>