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63" r:id="rId2"/>
    <p:sldId id="261" r:id="rId3"/>
    <p:sldId id="262" r:id="rId4"/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-69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311852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847063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746498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31644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004988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84422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845561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59517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593011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1057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0763286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7893357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261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7741886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042129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6890628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010083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8171FAF-9516-4907-BD20-F73B7643ACE7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BA2CC-EAA5-4E74-BB57-0DE310225A3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6587630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452718"/>
            <a:ext cx="12192000" cy="1400530"/>
          </a:xfrm>
        </p:spPr>
        <p:txBody>
          <a:bodyPr/>
          <a:lstStyle/>
          <a:p>
            <a:pPr algn="ctr"/>
            <a:r>
              <a:rPr lang="pl-PL" b="1" dirty="0" smtClean="0"/>
              <a:t>Co to jest tangram?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82625" y="2341417"/>
            <a:ext cx="10913630" cy="4170507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pl-PL" sz="2400" b="1" dirty="0">
                <a:latin typeface="Book Antiqua" panose="02040602050305030304" pitchFamily="18" charset="0"/>
              </a:rPr>
              <a:t>Klasyczny chiński tangram to ludowa łamigłówka, która liczy sobie </a:t>
            </a:r>
            <a:r>
              <a:rPr lang="pl-PL" sz="2400" b="1" dirty="0" smtClean="0">
                <a:latin typeface="Book Antiqua" panose="02040602050305030304" pitchFamily="18" charset="0"/>
              </a:rPr>
              <a:t/>
            </a:r>
            <a:br>
              <a:rPr lang="pl-PL" sz="2400" b="1" dirty="0" smtClean="0">
                <a:latin typeface="Book Antiqua" panose="02040602050305030304" pitchFamily="18" charset="0"/>
              </a:rPr>
            </a:br>
            <a:r>
              <a:rPr lang="pl-PL" sz="2400" b="1" dirty="0" smtClean="0">
                <a:latin typeface="Book Antiqua" panose="02040602050305030304" pitchFamily="18" charset="0"/>
              </a:rPr>
              <a:t>3 </a:t>
            </a:r>
            <a:r>
              <a:rPr lang="pl-PL" sz="2400" b="1" dirty="0">
                <a:latin typeface="Book Antiqua" panose="02040602050305030304" pitchFamily="18" charset="0"/>
              </a:rPr>
              <a:t>tysiące lat i została wynaleziona </a:t>
            </a:r>
            <a:r>
              <a:rPr lang="pl-PL" sz="2400" b="1" dirty="0" smtClean="0">
                <a:latin typeface="Book Antiqua" panose="02040602050305030304" pitchFamily="18" charset="0"/>
              </a:rPr>
              <a:t>przez </a:t>
            </a:r>
            <a:r>
              <a:rPr lang="pl-PL" sz="2400" b="1" dirty="0">
                <a:latin typeface="Book Antiqua" panose="02040602050305030304" pitchFamily="18" charset="0"/>
              </a:rPr>
              <a:t>tybetańskich mnichów. </a:t>
            </a:r>
            <a:r>
              <a:rPr lang="pl-PL" sz="2400" b="1" dirty="0" smtClean="0">
                <a:latin typeface="Book Antiqua" panose="02040602050305030304" pitchFamily="18" charset="0"/>
              </a:rPr>
              <a:t>Do </a:t>
            </a:r>
            <a:r>
              <a:rPr lang="pl-PL" sz="2400" b="1" dirty="0">
                <a:latin typeface="Book Antiqua" panose="02040602050305030304" pitchFamily="18" charset="0"/>
              </a:rPr>
              <a:t>Europy dotarła w XVIII wieku. Najczęściej była wykonywana z </a:t>
            </a:r>
            <a:r>
              <a:rPr lang="pl-PL" sz="2400" b="1" dirty="0" smtClean="0">
                <a:latin typeface="Book Antiqua" panose="02040602050305030304" pitchFamily="18" charset="0"/>
              </a:rPr>
              <a:t>drewna. </a:t>
            </a:r>
            <a:r>
              <a:rPr lang="pl-PL" sz="2400" b="1" dirty="0">
                <a:latin typeface="Book Antiqua" panose="02040602050305030304" pitchFamily="18" charset="0"/>
              </a:rPr>
              <a:t>Jest to kwadrat podzielony na 7 części tzw. </a:t>
            </a:r>
            <a:r>
              <a:rPr lang="pl-PL" sz="2400" b="1" dirty="0" smtClean="0">
                <a:latin typeface="Book Antiqua" panose="02040602050305030304" pitchFamily="18" charset="0"/>
              </a:rPr>
              <a:t>tanów, </a:t>
            </a:r>
            <a:r>
              <a:rPr lang="pl-PL" sz="2400" b="1" dirty="0">
                <a:latin typeface="Book Antiqua" panose="02040602050305030304" pitchFamily="18" charset="0"/>
              </a:rPr>
              <a:t>stąd jej oryginalna nazwa „chi-</a:t>
            </a:r>
            <a:r>
              <a:rPr lang="pl-PL" sz="2400" b="1" dirty="0" err="1">
                <a:latin typeface="Book Antiqua" panose="02040602050305030304" pitchFamily="18" charset="0"/>
              </a:rPr>
              <a:t>chiao</a:t>
            </a:r>
            <a:r>
              <a:rPr lang="pl-PL" sz="2400" b="1" dirty="0">
                <a:latin typeface="Book Antiqua" panose="02040602050305030304" pitchFamily="18" charset="0"/>
              </a:rPr>
              <a:t>-tu" (tzn. siedem sprytnych części). Po rozsypaniu tanów należy z nich złożyć oryginalny kwadrat albo jedną z figur według zadanego wzoru. Za każdym razem trzeba użyć wszystkich części. </a:t>
            </a:r>
          </a:p>
        </p:txBody>
      </p:sp>
      <p:pic>
        <p:nvPicPr>
          <p:cNvPr id="6146" name="Picture 2" descr="http://www.matematyka.wroc.pl/system/files/u12/tang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79527" y="0"/>
            <a:ext cx="2244437" cy="224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matematyka.wroc.pl/system/files/u12/tang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454" y="0"/>
            <a:ext cx="2244437" cy="224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6250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1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415637"/>
            <a:ext cx="12192000" cy="143761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600" b="1" dirty="0" smtClean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  <a:t>Istnieje kilkaset możliwych kombinacji przedstawiających sylwetki ludzi, zwierząt, przedmiotów codziennego użytku, </a:t>
            </a:r>
            <a:r>
              <a:rPr lang="pl-PL" sz="3600" b="1" dirty="0" smtClean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  <a:t> liter </a:t>
            </a:r>
            <a:r>
              <a:rPr lang="pl-PL" sz="3600" b="1" dirty="0" smtClean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  <a:t>alfabetu i figur geometrycznych.</a:t>
            </a:r>
            <a:r>
              <a:rPr lang="pl-PL" dirty="0" smtClean="0">
                <a:latin typeface="Book Antiqua" panose="02040602050305030304" pitchFamily="18" charset="0"/>
              </a:rPr>
              <a:t/>
            </a:r>
            <a:br>
              <a:rPr lang="pl-PL" dirty="0" smtClean="0">
                <a:latin typeface="Book Antiqua" panose="02040602050305030304" pitchFamily="18" charset="0"/>
              </a:rPr>
            </a:br>
            <a:endParaRPr lang="pl-PL" dirty="0"/>
          </a:p>
        </p:txBody>
      </p:sp>
      <p:pic>
        <p:nvPicPr>
          <p:cNvPr id="7170" name="Picture 2" descr="http://matematyczny.blox.pl/resource/tangramfigury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45" y="2286433"/>
            <a:ext cx="5125591" cy="3844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www.cm-feira.pt/portal/binary/com.epicentric.contentmanagement.servlet.ContentDeliveryServlet/Conteudos/Imagens/Repositorio/20110314_OficinasFazer_OTangram_3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74081" y="2303196"/>
            <a:ext cx="4603519" cy="384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7106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1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965951"/>
          </a:xfrm>
        </p:spPr>
        <p:txBody>
          <a:bodyPr>
            <a:noAutofit/>
          </a:bodyPr>
          <a:lstStyle/>
          <a:p>
            <a:pPr algn="ctr"/>
            <a:r>
              <a:rPr lang="pl-PL" sz="3200" b="1" dirty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  <a:t>Oprócz klasycznego tangramu chińskiego istnieje wiele łamigłówek opartych na tej samej </a:t>
            </a:r>
            <a:r>
              <a:rPr lang="pl-PL" sz="3200" b="1" dirty="0" smtClean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  <a:t>zasadzie:</a:t>
            </a:r>
            <a:r>
              <a:rPr lang="pl-PL" sz="3200" b="1" dirty="0" smtClean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  <a:t/>
            </a:r>
            <a:br>
              <a:rPr lang="pl-PL" sz="3200" b="1" dirty="0" smtClean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pl-PL" sz="3200" b="1" dirty="0" smtClean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  <a:t/>
            </a:r>
            <a:br>
              <a:rPr lang="pl-PL" sz="3200" b="1" dirty="0" smtClean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pl-PL" sz="3200" b="1" dirty="0" smtClean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  <a:t>Księżyc                Jajko </a:t>
            </a:r>
            <a:r>
              <a:rPr lang="pl-PL" sz="3200" b="1" dirty="0" smtClean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  <a:t>Kolumba             </a:t>
            </a:r>
            <a:r>
              <a:rPr lang="pl-PL" sz="3200" b="1" dirty="0" smtClean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  <a:t>Euklides</a:t>
            </a:r>
            <a:endParaRPr lang="pl-PL" sz="3200" b="1" dirty="0">
              <a:ln>
                <a:solidFill>
                  <a:schemeClr val="accent2">
                    <a:lumMod val="50000"/>
                    <a:alpha val="90000"/>
                  </a:schemeClr>
                </a:solidFill>
              </a:ln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8194" name="Picture 2" descr="http://www.matematyka.wroc.pl/system/files/u12/tangramLuna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8265" y="2941194"/>
            <a:ext cx="2861844" cy="2861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matematyka.wroc.pl/system/files/u12/tangramJajk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3820" y="2972579"/>
            <a:ext cx="2815754" cy="2815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www.matematyka.wroc.pl/system/files/u12/tangramEukli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20090" y="2986433"/>
            <a:ext cx="2789997" cy="278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124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687"/>
            <a:ext cx="12192000" cy="681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122363"/>
            <a:ext cx="10474036" cy="1002651"/>
          </a:xfrm>
        </p:spPr>
        <p:txBody>
          <a:bodyPr/>
          <a:lstStyle/>
          <a:p>
            <a:pPr algn="ctr"/>
            <a:r>
              <a:rPr lang="pl-PL" sz="5400" b="1" dirty="0" smtClean="0">
                <a:ln>
                  <a:solidFill>
                    <a:schemeClr val="accent2">
                      <a:lumMod val="50000"/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  <a:t>JAJKO KOLUMBA      </a:t>
            </a:r>
            <a:endParaRPr lang="pl-PL" sz="5400" b="1" dirty="0">
              <a:ln>
                <a:solidFill>
                  <a:schemeClr val="accent2">
                    <a:lumMod val="50000"/>
                    <a:alpha val="90000"/>
                  </a:schemeClr>
                </a:solidFill>
              </a:ln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332509" y="2098027"/>
            <a:ext cx="11679382" cy="4237148"/>
          </a:xfrm>
        </p:spPr>
        <p:txBody>
          <a:bodyPr/>
          <a:lstStyle/>
          <a:p>
            <a:endParaRPr lang="pl-PL" dirty="0" smtClean="0"/>
          </a:p>
          <a:p>
            <a:endParaRPr lang="pl-PL" dirty="0"/>
          </a:p>
          <a:p>
            <a:pPr algn="ctr"/>
            <a:r>
              <a:rPr lang="pl-PL" sz="2600" b="1" dirty="0" smtClean="0">
                <a:ln>
                  <a:solidFill>
                    <a:schemeClr val="accent2">
                      <a:alpha val="90000"/>
                    </a:schemeClr>
                  </a:solidFill>
                </a:ln>
                <a:solidFill>
                  <a:schemeClr val="bg1"/>
                </a:solidFill>
                <a:latin typeface="Book Antiqua" panose="02040602050305030304" pitchFamily="18" charset="0"/>
              </a:rPr>
              <a:t>Z tangramu jajko Kolumba można ułożyć różne figury:</a:t>
            </a:r>
            <a:r>
              <a:rPr lang="pl-PL" sz="2600" b="1" dirty="0" smtClean="0">
                <a:ln>
                  <a:solidFill>
                    <a:schemeClr val="accent2">
                      <a:alpha val="90000"/>
                    </a:schemeClr>
                  </a:solidFill>
                </a:ln>
                <a:solidFill>
                  <a:schemeClr val="tx1"/>
                </a:solidFill>
                <a:latin typeface="Book Antiqua" panose="02040602050305030304" pitchFamily="18" charset="0"/>
              </a:rPr>
              <a:t> </a:t>
            </a:r>
          </a:p>
          <a:p>
            <a:endParaRPr lang="pl-PL" sz="2800" dirty="0">
              <a:latin typeface="Book Antiqua" panose="02040602050305030304" pitchFamily="18" charset="0"/>
            </a:endParaRPr>
          </a:p>
          <a:p>
            <a:endParaRPr lang="pl-PL" sz="2800" dirty="0">
              <a:latin typeface="Book Antiqua" panose="02040602050305030304" pitchFamily="18" charset="0"/>
            </a:endParaRPr>
          </a:p>
          <a:p>
            <a:endParaRPr lang="pl-PL" sz="2800" dirty="0" smtClean="0">
              <a:latin typeface="Book Antiqua" panose="02040602050305030304" pitchFamily="18" charset="0"/>
            </a:endParaRPr>
          </a:p>
          <a:p>
            <a:endParaRPr lang="pl-PL" sz="2800" dirty="0">
              <a:latin typeface="Book Antiqua" panose="02040602050305030304" pitchFamily="18" charset="0"/>
            </a:endParaRPr>
          </a:p>
        </p:txBody>
      </p:sp>
      <p:pic>
        <p:nvPicPr>
          <p:cNvPr id="10" name="Obraz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945" y="3768436"/>
            <a:ext cx="2327564" cy="1796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Obraz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0181" y="3768437"/>
            <a:ext cx="2092036" cy="17833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Obraz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15519" y="3752613"/>
            <a:ext cx="902335" cy="1743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Obraz 12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18974" y="3768436"/>
            <a:ext cx="1907608" cy="1717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Obraz 13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51313" y="3745890"/>
            <a:ext cx="1337310" cy="1732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Obraz 14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20588" y="3745890"/>
            <a:ext cx="1430798" cy="1732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437529" y="218505"/>
            <a:ext cx="2136332" cy="2653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194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1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318655"/>
            <a:ext cx="12191999" cy="1534593"/>
          </a:xfrm>
        </p:spPr>
        <p:txBody>
          <a:bodyPr/>
          <a:lstStyle/>
          <a:p>
            <a:pPr algn="ctr"/>
            <a:r>
              <a:rPr lang="pl-PL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</a:rPr>
              <a:t>Spróbuj i TY…</a:t>
            </a:r>
            <a:endParaRPr lang="pl-PL" b="1" dirty="0">
              <a:ln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  <p:pic>
        <p:nvPicPr>
          <p:cNvPr id="2050" name="Picture 2" descr="http://2.bp.blogspot.com/-dRqxDYE4pW8/T5UtdoV-vDI/AAAAAAAAABQ/bp5GddREQFM/s1600/mini-DSCN108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3246" y="1392920"/>
            <a:ext cx="3695553" cy="4927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14831" y="1398405"/>
            <a:ext cx="3853096" cy="4905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31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1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387928"/>
            <a:ext cx="12192000" cy="1465320"/>
          </a:xfrm>
        </p:spPr>
        <p:txBody>
          <a:bodyPr/>
          <a:lstStyle/>
          <a:p>
            <a:pPr algn="ctr"/>
            <a:r>
              <a:rPr lang="pl-PL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</a:rPr>
              <a:t>A może tak…</a:t>
            </a:r>
            <a:endParaRPr lang="pl-PL" b="1" dirty="0">
              <a:ln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  <p:pic>
        <p:nvPicPr>
          <p:cNvPr id="3074" name="Picture 2" descr="https://encrypted-tbn1.gstatic.com/images?q=tbn:ANd9GcToZ0p0IG2WUYAkXe1o71aYiCwlDe5VFh-ms2Tty_6ykzGk_vcU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719455" y="1388776"/>
            <a:ext cx="3726872" cy="497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25531" y="1408107"/>
            <a:ext cx="4036178" cy="493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667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1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457200"/>
            <a:ext cx="12192000" cy="1419791"/>
          </a:xfrm>
        </p:spPr>
        <p:txBody>
          <a:bodyPr/>
          <a:lstStyle/>
          <a:p>
            <a:pPr algn="ctr"/>
            <a:r>
              <a:rPr lang="pl-PL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</a:rPr>
              <a:t>I jeszcze tak…</a:t>
            </a:r>
            <a:endParaRPr lang="pl-PL" b="1" dirty="0">
              <a:ln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  <p:pic>
        <p:nvPicPr>
          <p:cNvPr id="5122" name="Picture 2" descr="http://2.bp.blogspot.com/-7T-NjJZ4L30/T5Ut73JQq8I/AAAAAAAAABo/xLSGaq5RKRE/s320/mini-DSCN112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bright="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81669" y="1440873"/>
            <a:ext cx="3638476" cy="489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4.bp.blogspot.com/-9fFrCLkFFns/T5UtX1qRPcI/AAAAAAAAABI/F7vxRwaZMEg/s1600/mini-DSCN0909.JPG"/>
          <p:cNvPicPr>
            <a:picLocks noChangeAspect="1" noChangeArrowheads="1"/>
          </p:cNvPicPr>
          <p:nvPr/>
        </p:nvPicPr>
        <p:blipFill>
          <a:blip r:embed="rId4" cstate="print">
            <a:lum brigh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4145" y="1419791"/>
            <a:ext cx="3694192" cy="4925591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8816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n">
  <a:themeElements>
    <a:clrScheme name="J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J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51</TotalTime>
  <Words>71</Words>
  <Application>Microsoft Office PowerPoint</Application>
  <PresentationFormat>Niestandardowy</PresentationFormat>
  <Paragraphs>13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Jon</vt:lpstr>
      <vt:lpstr>Co to jest tangram?</vt:lpstr>
      <vt:lpstr>Istnieje kilkaset możliwych kombinacji przedstawiających sylwetki ludzi, zwierząt, przedmiotów codziennego użytku,  liter alfabetu i figur geometrycznych. </vt:lpstr>
      <vt:lpstr>Oprócz klasycznego tangramu chińskiego istnieje wiele łamigłówek opartych na tej samej zasadzie:  Księżyc                Jajko Kolumba             Euklides</vt:lpstr>
      <vt:lpstr>JAJKO KOLUMBA      </vt:lpstr>
      <vt:lpstr>Spróbuj i TY…</vt:lpstr>
      <vt:lpstr>A może tak…</vt:lpstr>
      <vt:lpstr>I jeszcze tak…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Jajko Kolumba</dc:title>
  <dc:creator>Cecylia Baran</dc:creator>
  <cp:lastModifiedBy>Łukasz Tutak</cp:lastModifiedBy>
  <cp:revision>8</cp:revision>
  <dcterms:created xsi:type="dcterms:W3CDTF">2015-01-14T23:05:38Z</dcterms:created>
  <dcterms:modified xsi:type="dcterms:W3CDTF">2015-07-07T12:07:22Z</dcterms:modified>
</cp:coreProperties>
</file>