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8" r:id="rId3"/>
    <p:sldId id="259" r:id="rId4"/>
    <p:sldId id="294" r:id="rId5"/>
    <p:sldId id="268" r:id="rId6"/>
    <p:sldId id="324" r:id="rId7"/>
    <p:sldId id="332" r:id="rId8"/>
    <p:sldId id="262" r:id="rId9"/>
    <p:sldId id="264" r:id="rId10"/>
    <p:sldId id="319" r:id="rId11"/>
    <p:sldId id="308" r:id="rId12"/>
    <p:sldId id="341" r:id="rId13"/>
    <p:sldId id="333" r:id="rId14"/>
    <p:sldId id="334" r:id="rId15"/>
    <p:sldId id="335" r:id="rId16"/>
    <p:sldId id="325" r:id="rId17"/>
    <p:sldId id="295" r:id="rId18"/>
    <p:sldId id="305" r:id="rId19"/>
    <p:sldId id="336" r:id="rId20"/>
    <p:sldId id="330" r:id="rId21"/>
    <p:sldId id="331" r:id="rId22"/>
    <p:sldId id="342" r:id="rId23"/>
    <p:sldId id="343" r:id="rId24"/>
    <p:sldId id="338" r:id="rId25"/>
    <p:sldId id="337" r:id="rId26"/>
    <p:sldId id="340" r:id="rId27"/>
    <p:sldId id="339" r:id="rId2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A500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94660"/>
  </p:normalViewPr>
  <p:slideViewPr>
    <p:cSldViewPr>
      <p:cViewPr varScale="1">
        <p:scale>
          <a:sx n="64" d="100"/>
          <a:sy n="64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</p:grpSp>
      <p:sp>
        <p:nvSpPr>
          <p:cNvPr id="96280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96281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1EA9B-E032-4C45-8B2C-467187BF47A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xmlns="" val="94186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5F1870-1B2B-46BF-BBAB-4702764B574B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316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D7222E-EA54-49A3-BDEF-BB7679E55F40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2631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237500-6DE0-4B3F-860A-2A78F0DAA91A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191256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ED4E41-C9A5-479B-BF09-060F95CCA6FC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38951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6F0118-E94F-4E05-98E2-F8B79E46AAA3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62506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F704C5-EE98-4111-BD70-BD323BCF6CA6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590459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8E4747-CB97-49EB-97C0-362D470C395A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3293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7832B5-63D8-4E19-BFCD-1874C730445F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56690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6BC530-BD0C-4344-A092-06D7CAB39485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95054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F99F41-4666-48C8-A751-B65D9E1F3B3F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52093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9523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3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3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3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3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4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  <p:sp>
          <p:nvSpPr>
            <p:cNvPr id="9525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latin typeface="Tahoma" charset="0"/>
              </a:endParaRPr>
            </a:p>
          </p:txBody>
        </p:sp>
      </p:grpSp>
      <p:sp>
        <p:nvSpPr>
          <p:cNvPr id="95256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95257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95258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5259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430105C-C790-4B74-9B24-0E34E2F7BB52}" type="slidenum">
              <a:rPr lang="pl-PL" altLang="pl-PL"/>
              <a:pPr/>
              <a:t>‹#›</a:t>
            </a:fld>
            <a:endParaRPr lang="pl-PL" altLang="pl-PL"/>
          </a:p>
        </p:txBody>
      </p:sp>
      <p:sp>
        <p:nvSpPr>
          <p:cNvPr id="95260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4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2/2c/Mapa_lokalizacyjna_v6.svg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4/41/POL_Krak%C3%B3w_COA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pl.wikipedia.org/wiki/Grafika:Flag_of_Krakow.sv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7/7f/Krakow_rynek_02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pl/0/07/Zdj%C4%99cie1408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7/7e/Gothic_altar_veit_stoss_bordercropped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1/1b/Krakow-ratusz2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upload.wikimedia.org/wikipedia/commons/e/ed/Brama_florianska_mr2003.jpg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upload.wikimedia.org/wikipedia/commons/b/b3/UJ_by_MSteckiw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upload.wikimedia.org/wikipedia/commons/a/a0/Collegium_Maius_04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pl-PL" dirty="0" smtClean="0">
              <a:latin typeface="Kristen ITC" pitchFamily="66" charset="0"/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4"/>
          </p:nvPr>
        </p:nvSpPr>
        <p:spPr>
          <a:xfrm>
            <a:off x="5076056" y="1341438"/>
            <a:ext cx="4067944" cy="5111898"/>
          </a:xfrm>
        </p:spPr>
        <p:txBody>
          <a:bodyPr anchor="ctr"/>
          <a:lstStyle/>
          <a:p>
            <a:pPr marL="0" indent="0" algn="ctr" eaLnBrk="1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pl-PL" dirty="0" smtClean="0">
                <a:latin typeface="Bookman Old Style" pitchFamily="18" charset="0"/>
              </a:rPr>
              <a:t>Kraków– miasto </a:t>
            </a:r>
            <a:r>
              <a:rPr lang="pl-PL" dirty="0" smtClean="0">
                <a:latin typeface="Bookman Old Style" pitchFamily="18" charset="0"/>
              </a:rPr>
              <a:t>             w południowej </a:t>
            </a:r>
            <a:r>
              <a:rPr lang="pl-PL" dirty="0" smtClean="0">
                <a:latin typeface="Bookman Old Style" pitchFamily="18" charset="0"/>
              </a:rPr>
              <a:t>Polsce, położone nad Wisłą. </a:t>
            </a:r>
          </a:p>
          <a:p>
            <a:pPr marL="0" indent="0" algn="ctr" eaLnBrk="1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pl-PL" dirty="0">
                <a:latin typeface="Bookman Old Style" pitchFamily="18" charset="0"/>
              </a:rPr>
              <a:t>J</a:t>
            </a:r>
            <a:r>
              <a:rPr lang="pl-PL" dirty="0" smtClean="0">
                <a:latin typeface="Bookman Old Style" pitchFamily="18" charset="0"/>
              </a:rPr>
              <a:t>edno z najstarszych </a:t>
            </a:r>
            <a:r>
              <a:rPr lang="pl-PL" dirty="0" smtClean="0">
                <a:latin typeface="Bookman Old Style" pitchFamily="18" charset="0"/>
              </a:rPr>
              <a:t> </a:t>
            </a:r>
            <a:r>
              <a:rPr lang="pl-PL" dirty="0" smtClean="0">
                <a:latin typeface="Bookman Old Style" pitchFamily="18" charset="0"/>
              </a:rPr>
              <a:t>   </a:t>
            </a:r>
            <a:r>
              <a:rPr lang="pl-PL" dirty="0" smtClean="0">
                <a:latin typeface="Bookman Old Style" pitchFamily="18" charset="0"/>
              </a:rPr>
              <a:t>miast </a:t>
            </a:r>
            <a:r>
              <a:rPr lang="pl-PL" dirty="0" smtClean="0">
                <a:latin typeface="Bookman Old Style" pitchFamily="18" charset="0"/>
              </a:rPr>
              <a:t>Polski. </a:t>
            </a:r>
          </a:p>
          <a:p>
            <a:pPr marL="0" indent="0" algn="ctr" eaLnBrk="1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pl-PL" dirty="0" smtClean="0">
                <a:latin typeface="Bookman Old Style" pitchFamily="18" charset="0"/>
              </a:rPr>
              <a:t>W przeszłości Kraków był stolicą państwa i siedzibą władców Polski. Kraków jest stolicą województwa </a:t>
            </a:r>
            <a:r>
              <a:rPr lang="pl-PL" dirty="0" smtClean="0">
                <a:latin typeface="Bookman Old Style" pitchFamily="18" charset="0"/>
              </a:rPr>
              <a:t>małopolskiego.</a:t>
            </a:r>
            <a:endParaRPr lang="pl-PL" dirty="0" smtClean="0">
              <a:latin typeface="Bookman Old Style" pitchFamily="18" charset="0"/>
            </a:endParaRPr>
          </a:p>
          <a:p>
            <a:pPr>
              <a:defRPr/>
            </a:pPr>
            <a:endParaRPr lang="pl-PL" dirty="0"/>
          </a:p>
        </p:txBody>
      </p:sp>
      <p:pic>
        <p:nvPicPr>
          <p:cNvPr id="4102" name="Picture 20" descr="Grafika:Mapa lokalizacyjna v6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80205"/>
            <a:ext cx="4319711" cy="492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AutoShape 21"/>
          <p:cNvSpPr>
            <a:spLocks noChangeArrowheads="1"/>
          </p:cNvSpPr>
          <p:nvPr/>
        </p:nvSpPr>
        <p:spPr bwMode="auto">
          <a:xfrm>
            <a:off x="3203575" y="4941888"/>
            <a:ext cx="142875" cy="144462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pl-PL" altLang="pl-PL"/>
          </a:p>
        </p:txBody>
      </p:sp>
      <p:sp>
        <p:nvSpPr>
          <p:cNvPr id="11" name="Prostokąt 10"/>
          <p:cNvSpPr/>
          <p:nvPr/>
        </p:nvSpPr>
        <p:spPr>
          <a:xfrm>
            <a:off x="683568" y="188640"/>
            <a:ext cx="82089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KRAKÓW</a:t>
            </a:r>
            <a:endParaRPr lang="pl-PL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356100" y="765175"/>
            <a:ext cx="4187825" cy="2519363"/>
          </a:xfrm>
        </p:spPr>
        <p:txBody>
          <a:bodyPr/>
          <a:lstStyle/>
          <a:p>
            <a:pPr algn="l" eaLnBrk="1" hangingPunct="1">
              <a:defRPr/>
            </a:pPr>
            <a:r>
              <a:rPr lang="pl-PL" dirty="0" smtClean="0">
                <a:latin typeface="Bookman Old Style" pitchFamily="18" charset="0"/>
              </a:rPr>
              <a:t>Herb Krakowa</a:t>
            </a:r>
            <a:br>
              <a:rPr lang="pl-PL" dirty="0" smtClean="0">
                <a:latin typeface="Bookman Old Style" pitchFamily="18" charset="0"/>
              </a:rPr>
            </a:br>
            <a:r>
              <a:rPr lang="pl-PL" dirty="0" smtClean="0">
                <a:latin typeface="Bookman Old Style" pitchFamily="18" charset="0"/>
              </a:rPr>
              <a:t/>
            </a:r>
            <a:br>
              <a:rPr lang="pl-PL" dirty="0" smtClean="0">
                <a:latin typeface="Bookman Old Style" pitchFamily="18" charset="0"/>
              </a:rPr>
            </a:br>
            <a:r>
              <a:rPr lang="pl-PL" dirty="0" smtClean="0">
                <a:latin typeface="Bookman Old Style" pitchFamily="18" charset="0"/>
              </a:rPr>
              <a:t>         Barwy </a:t>
            </a:r>
          </a:p>
        </p:txBody>
      </p:sp>
      <p:pic>
        <p:nvPicPr>
          <p:cNvPr id="5123" name="Picture 5" descr="Grafika:POL Kraków COA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3705225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7" descr="120px-Flag_of_Krakow">
            <a:hlinkClick r:id="rId4" tooltip="Flag of Krakow.svg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00438"/>
            <a:ext cx="3744913" cy="2497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Line 8"/>
          <p:cNvSpPr>
            <a:spLocks noChangeShapeType="1"/>
          </p:cNvSpPr>
          <p:nvPr/>
        </p:nvSpPr>
        <p:spPr bwMode="auto">
          <a:xfrm>
            <a:off x="6516688" y="2997200"/>
            <a:ext cx="71437" cy="360363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/>
          <a:lstStyle/>
          <a:p>
            <a:endParaRPr lang="pl-PL"/>
          </a:p>
        </p:txBody>
      </p:sp>
      <p:sp>
        <p:nvSpPr>
          <p:cNvPr id="5126" name="Line 10"/>
          <p:cNvSpPr>
            <a:spLocks noChangeShapeType="1"/>
          </p:cNvSpPr>
          <p:nvPr/>
        </p:nvSpPr>
        <p:spPr bwMode="auto">
          <a:xfrm flipH="1">
            <a:off x="3851275" y="1700213"/>
            <a:ext cx="1008063" cy="433387"/>
          </a:xfrm>
          <a:prstGeom prst="line">
            <a:avLst/>
          </a:prstGeom>
          <a:ln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0"/>
            <a:ext cx="8229600" cy="6858000"/>
          </a:xfrm>
        </p:spPr>
        <p:txBody>
          <a:bodyPr anchor="ctr"/>
          <a:lstStyle/>
          <a:p>
            <a:pPr marL="0" indent="0" algn="ctr" eaLnBrk="1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None/>
              <a:defRPr/>
            </a:pPr>
            <a:r>
              <a:rPr lang="pl-PL" sz="2800" dirty="0" smtClean="0">
                <a:latin typeface="Bookman Old Style" pitchFamily="18" charset="0"/>
              </a:rPr>
              <a:t>Historia miasta Krakowa jest niezwykle bogata. Nazwa miasta Kraków pochodzi według tradycji od imienia Kraka, legendarnego księcia lub może wodza, który założył swój gród na Wawelu </a:t>
            </a:r>
            <a:r>
              <a:rPr lang="pl-PL" sz="2800" dirty="0" smtClean="0">
                <a:latin typeface="Bookman Old Style" pitchFamily="18" charset="0"/>
              </a:rPr>
              <a:t>– skalistym </a:t>
            </a:r>
            <a:r>
              <a:rPr lang="pl-PL" sz="2800" dirty="0" smtClean="0">
                <a:latin typeface="Bookman Old Style" pitchFamily="18" charset="0"/>
              </a:rPr>
              <a:t>wzgórzu wznoszącym się nad Wisłą. Pierwsza pisemna wzmianka o Krakowie zachowała się w opisie podróży kupca arabskiego Ibrahima </a:t>
            </a:r>
            <a:r>
              <a:rPr lang="pl-PL" sz="2800" dirty="0" smtClean="0">
                <a:latin typeface="Bookman Old Style" pitchFamily="18" charset="0"/>
              </a:rPr>
              <a:t> z </a:t>
            </a:r>
            <a:r>
              <a:rPr lang="pl-PL" sz="2800" dirty="0" smtClean="0">
                <a:latin typeface="Bookman Old Style" pitchFamily="18" charset="0"/>
              </a:rPr>
              <a:t>965 roku. Z mityczno – legendarnego okresu, utrwalonego w ludowych podaniach, między innymi o Krakusie i Wandzie pozostały pamiątki w postaci kopców ziemnych, symbolicznych grobowców usypanych </a:t>
            </a:r>
            <a:r>
              <a:rPr lang="pl-PL" sz="2800" dirty="0" smtClean="0">
                <a:latin typeface="Bookman Old Style" pitchFamily="18" charset="0"/>
              </a:rPr>
              <a:t>przez lud </a:t>
            </a:r>
            <a:r>
              <a:rPr lang="pl-PL" sz="2800" dirty="0" smtClean="0">
                <a:latin typeface="Bookman Old Style" pitchFamily="18" charset="0"/>
              </a:rPr>
              <a:t>(</a:t>
            </a:r>
            <a:r>
              <a:rPr lang="pl-PL" sz="2800" b="1" dirty="0" smtClean="0">
                <a:latin typeface="Bookman Old Style" pitchFamily="18" charset="0"/>
              </a:rPr>
              <a:t>VII - VIII</a:t>
            </a:r>
            <a:r>
              <a:rPr lang="pl-PL" sz="2800" dirty="0" smtClean="0">
                <a:latin typeface="Bookman Old Style" pitchFamily="18" charset="0"/>
              </a:rPr>
              <a:t> w</a:t>
            </a:r>
            <a:r>
              <a:rPr lang="pl-PL" sz="2800" dirty="0" smtClean="0">
                <a:latin typeface="Bookman Old Style" pitchFamily="18" charset="0"/>
              </a:rPr>
              <a:t>.).</a:t>
            </a:r>
            <a:endParaRPr lang="pl-PL" sz="2800" dirty="0" smtClean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19256" cy="648072"/>
          </a:xfrm>
        </p:spPr>
        <p:txBody>
          <a:bodyPr/>
          <a:lstStyle/>
          <a:p>
            <a:pPr eaLnBrk="1" hangingPunct="1">
              <a:defRPr/>
            </a:pPr>
            <a:r>
              <a:rPr lang="pl-PL" sz="4000" b="1" dirty="0" smtClean="0">
                <a:latin typeface="Bookman Old Style" pitchFamily="18" charset="0"/>
              </a:rPr>
              <a:t>Rynek Główny</a:t>
            </a:r>
          </a:p>
        </p:txBody>
      </p:sp>
      <p:pic>
        <p:nvPicPr>
          <p:cNvPr id="8195" name="Picture 6" descr="Grafika:Krakow rynek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6192837" cy="412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Prostokąt 3"/>
          <p:cNvSpPr>
            <a:spLocks noChangeArrowheads="1"/>
          </p:cNvSpPr>
          <p:nvPr/>
        </p:nvSpPr>
        <p:spPr bwMode="auto">
          <a:xfrm>
            <a:off x="395288" y="5229225"/>
            <a:ext cx="8281168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pl-PL" altLang="pl-PL" b="1" dirty="0" smtClean="0">
                <a:latin typeface="Bookman Old Style" pitchFamily="18" charset="0"/>
              </a:rPr>
              <a:t>Rynek Główny</a:t>
            </a:r>
            <a:r>
              <a:rPr lang="pl-PL" altLang="pl-PL" dirty="0" smtClean="0">
                <a:latin typeface="Bookman Old Style" pitchFamily="18" charset="0"/>
              </a:rPr>
              <a:t> - historia tego miejsca sięga XIII wieku, był </a:t>
            </a:r>
            <a:r>
              <a:rPr lang="pl-PL" altLang="pl-PL" dirty="0" smtClean="0">
                <a:latin typeface="Bookman Old Style" pitchFamily="18" charset="0"/>
              </a:rPr>
              <a:t>to niegdyś </a:t>
            </a:r>
            <a:r>
              <a:rPr lang="pl-PL" altLang="pl-PL" dirty="0" smtClean="0">
                <a:latin typeface="Bookman Old Style" pitchFamily="18" charset="0"/>
              </a:rPr>
              <a:t>największy plac średniowiecznej Europy. Aktualnie zaliczany jest do trzech największych rynków europejskich. Wykonany został dla </a:t>
            </a:r>
            <a:r>
              <a:rPr lang="pl-PL" altLang="pl-PL" dirty="0" smtClean="0">
                <a:latin typeface="Bookman Old Style" pitchFamily="18" charset="0"/>
              </a:rPr>
              <a:t>handlowców, </a:t>
            </a:r>
            <a:r>
              <a:rPr lang="pl-PL" altLang="pl-PL" dirty="0" smtClean="0">
                <a:latin typeface="Bookman Old Style" pitchFamily="18" charset="0"/>
              </a:rPr>
              <a:t>by mieli miejsce na prowadzenia swoich </a:t>
            </a:r>
            <a:r>
              <a:rPr lang="pl-PL" altLang="pl-PL" dirty="0" smtClean="0">
                <a:latin typeface="Bookman Old Style" pitchFamily="18" charset="0"/>
              </a:rPr>
              <a:t>interesów                        i </a:t>
            </a:r>
            <a:r>
              <a:rPr lang="pl-PL" altLang="pl-PL" dirty="0" smtClean="0">
                <a:latin typeface="Bookman Old Style" pitchFamily="18" charset="0"/>
              </a:rPr>
              <a:t>od tego czasu pozostał niezmieniony.</a:t>
            </a:r>
          </a:p>
          <a:p>
            <a:pPr eaLnBrk="1" hangingPunct="1"/>
            <a:r>
              <a:rPr lang="pl-PL" altLang="pl-PL" sz="1200" dirty="0" smtClean="0"/>
              <a:t>. </a:t>
            </a:r>
            <a:endParaRPr lang="pl-PL" altLang="pl-PL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l-PL" dirty="0" smtClean="0"/>
          </a:p>
        </p:txBody>
      </p:sp>
      <p:sp>
        <p:nvSpPr>
          <p:cNvPr id="7" name="Symbol zastępczy tekstu 6"/>
          <p:cNvSpPr>
            <a:spLocks noGrp="1"/>
          </p:cNvSpPr>
          <p:nvPr>
            <p:ph type="body" sz="half" idx="2"/>
          </p:nvPr>
        </p:nvSpPr>
        <p:spPr>
          <a:xfrm>
            <a:off x="323528" y="5661248"/>
            <a:ext cx="8064896" cy="936104"/>
          </a:xfrm>
        </p:spPr>
        <p:txBody>
          <a:bodyPr/>
          <a:lstStyle/>
          <a:p>
            <a:pPr algn="ctr"/>
            <a:r>
              <a:rPr lang="pl-PL" altLang="pl-PL" sz="1800" dirty="0">
                <a:latin typeface="Bookman Old Style" pitchFamily="18" charset="0"/>
              </a:rPr>
              <a:t>W drugiej połowie XIV wieku wzniesiono  w centrum Rynku Głównego krytą, murowaną halę przeznaczoną na handel suknem. Hala wypełniona była wewnątrz kramami.</a:t>
            </a:r>
          </a:p>
          <a:p>
            <a:endParaRPr lang="pl-PL" dirty="0"/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840760" cy="458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rostokąt 7"/>
          <p:cNvSpPr/>
          <p:nvPr/>
        </p:nvSpPr>
        <p:spPr>
          <a:xfrm>
            <a:off x="415188" y="142359"/>
            <a:ext cx="83332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l-PL" sz="4000" b="1" dirty="0">
                <a:solidFill>
                  <a:schemeClr val="tx2"/>
                </a:solidFill>
                <a:latin typeface="Bookman Old Style" pitchFamily="18" charset="0"/>
              </a:rPr>
              <a:t>Sukiennice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b="1" dirty="0" smtClean="0">
                <a:latin typeface="Bookman Old Style" pitchFamily="18" charset="0"/>
              </a:rPr>
              <a:t>Kościół Mariacki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 algn="ctr"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pl-PL" sz="2400" dirty="0" smtClean="0">
                <a:latin typeface="Bookman Old Style" pitchFamily="18" charset="0"/>
              </a:rPr>
              <a:t>Dumą Krakowa jest </a:t>
            </a:r>
            <a:r>
              <a:rPr lang="pl-PL" sz="2400" b="1" dirty="0" smtClean="0">
                <a:latin typeface="Bookman Old Style" pitchFamily="18" charset="0"/>
              </a:rPr>
              <a:t>Kościół </a:t>
            </a:r>
            <a:r>
              <a:rPr lang="pl-PL" sz="2400" b="1" dirty="0" smtClean="0">
                <a:latin typeface="Bookman Old Style" pitchFamily="18" charset="0"/>
              </a:rPr>
              <a:t>Mariacki </a:t>
            </a:r>
            <a:r>
              <a:rPr lang="pl-PL" sz="2400" dirty="0" smtClean="0">
                <a:latin typeface="Bookman Old Style" pitchFamily="18" charset="0"/>
              </a:rPr>
              <a:t>z dwiema wieżami, są one nierówne. Z wyższej, zwanej Hejnalicą, grany jest hejnał, w niższej - wisi kościelny dzwon zwany </a:t>
            </a:r>
            <a:r>
              <a:rPr lang="pl-PL" sz="2400" dirty="0" smtClean="0">
                <a:latin typeface="Bookman Old Style" pitchFamily="18" charset="0"/>
              </a:rPr>
              <a:t>Półzygmuntem</a:t>
            </a:r>
            <a:r>
              <a:rPr lang="pl-PL" sz="2400" dirty="0" smtClean="0">
                <a:latin typeface="Bookman Old Style" pitchFamily="18" charset="0"/>
              </a:rPr>
              <a:t>.</a:t>
            </a:r>
          </a:p>
          <a:p>
            <a:pPr marL="0" indent="0" algn="ctr"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pl-PL" sz="2200" dirty="0" smtClean="0">
                <a:latin typeface="Bookman Old Style" pitchFamily="18" charset="0"/>
              </a:rPr>
              <a:t>Znana jest legenda o dwóch braciach, słynnych murarzach, którzy pod koniec XIII wieku zaczęli budowę. Kiedy starszy brat zorientował się, że jego wieża jest znacznie wyższa, nie chcąc dać się wyprzedzić - zamordował brata. Jednak wyrzuty sumienia nie dawały mu spokoju, dlatego wbił nóż w swoje serce, a potem rzucił się ze szczytu wieży. Ów skrwawiony braterską krwią nóż do dziś wisi, przykuty łańcuchem </a:t>
            </a:r>
            <a:r>
              <a:rPr lang="pl-PL" sz="2200" dirty="0" smtClean="0">
                <a:latin typeface="Bookman Old Style" pitchFamily="18" charset="0"/>
              </a:rPr>
              <a:t>                            w </a:t>
            </a:r>
            <a:r>
              <a:rPr lang="pl-PL" sz="2200" dirty="0" smtClean="0">
                <a:latin typeface="Bookman Old Style" pitchFamily="18" charset="0"/>
              </a:rPr>
              <a:t>Sukiennicach.</a:t>
            </a:r>
            <a:endParaRPr lang="pl-PL" sz="22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2647131"/>
          </a:xfrm>
        </p:spPr>
        <p:txBody>
          <a:bodyPr/>
          <a:lstStyle/>
          <a:p>
            <a:r>
              <a:rPr lang="pl-PL" sz="2200" dirty="0">
                <a:effectLst/>
                <a:latin typeface="Bookman Old Style" pitchFamily="18" charset="0"/>
              </a:rPr>
              <a:t>Przed wiekami strażnik </a:t>
            </a:r>
            <a:r>
              <a:rPr lang="pl-PL" sz="2200" dirty="0" smtClean="0">
                <a:effectLst/>
                <a:latin typeface="Bookman Old Style" pitchFamily="18" charset="0"/>
              </a:rPr>
              <a:t>miasta, </a:t>
            </a:r>
            <a:r>
              <a:rPr lang="pl-PL" sz="2200" dirty="0">
                <a:effectLst/>
                <a:latin typeface="Bookman Old Style" pitchFamily="18" charset="0"/>
              </a:rPr>
              <a:t>rano i wieczorem, za pomocą hejnału dawał mieszkańcom miasta sygnał do otwierania i zamykania bram grodu oraz ostrzegał ich przed </a:t>
            </a:r>
            <a:r>
              <a:rPr lang="pl-PL" sz="2200" dirty="0" smtClean="0">
                <a:effectLst/>
                <a:latin typeface="Bookman Old Style" pitchFamily="18" charset="0"/>
              </a:rPr>
              <a:t>niebezpieczeństwem.</a:t>
            </a:r>
            <a:br>
              <a:rPr lang="pl-PL" sz="2200" dirty="0" smtClean="0">
                <a:effectLst/>
                <a:latin typeface="Bookman Old Style" pitchFamily="18" charset="0"/>
              </a:rPr>
            </a:br>
            <a:r>
              <a:rPr lang="pl-PL" sz="2200" dirty="0" smtClean="0">
                <a:effectLst/>
                <a:latin typeface="Bookman Old Style" pitchFamily="18" charset="0"/>
              </a:rPr>
              <a:t>Dzisiaj hejnał </a:t>
            </a:r>
            <a:r>
              <a:rPr lang="pl-PL" sz="2200" dirty="0">
                <a:effectLst/>
                <a:latin typeface="Bookman Old Style" pitchFamily="18" charset="0"/>
              </a:rPr>
              <a:t> o</a:t>
            </a:r>
            <a:r>
              <a:rPr lang="pl-PL" sz="2200" dirty="0" smtClean="0">
                <a:effectLst/>
                <a:latin typeface="Bookman Old Style" pitchFamily="18" charset="0"/>
              </a:rPr>
              <a:t> </a:t>
            </a:r>
            <a:r>
              <a:rPr lang="pl-PL" sz="2200" dirty="0">
                <a:effectLst/>
                <a:latin typeface="Bookman Old Style" pitchFamily="18" charset="0"/>
              </a:rPr>
              <a:t>każdej pełnej </a:t>
            </a:r>
            <a:r>
              <a:rPr lang="pl-PL" sz="2400" dirty="0">
                <a:effectLst/>
                <a:latin typeface="Bookman Old Style" pitchFamily="18" charset="0"/>
              </a:rPr>
              <a:t>godzinie</a:t>
            </a:r>
            <a:r>
              <a:rPr lang="pl-PL" sz="2200" dirty="0">
                <a:effectLst/>
                <a:latin typeface="Bookman Old Style" pitchFamily="18" charset="0"/>
              </a:rPr>
              <a:t> </a:t>
            </a:r>
            <a:r>
              <a:rPr lang="pl-PL" sz="2200" dirty="0" smtClean="0">
                <a:effectLst/>
                <a:latin typeface="Bookman Old Style" pitchFamily="18" charset="0"/>
              </a:rPr>
              <a:t>rozbrzmiewa          z </a:t>
            </a:r>
            <a:r>
              <a:rPr lang="pl-PL" sz="2200" dirty="0" smtClean="0">
                <a:effectLst/>
                <a:latin typeface="Bookman Old Style" pitchFamily="18" charset="0"/>
              </a:rPr>
              <a:t>okien </a:t>
            </a:r>
            <a:r>
              <a:rPr lang="pl-PL" sz="2200" dirty="0" err="1" smtClean="0">
                <a:effectLst/>
                <a:latin typeface="Bookman Old Style" pitchFamily="18" charset="0"/>
              </a:rPr>
              <a:t>Hejnalicy</a:t>
            </a:r>
            <a:r>
              <a:rPr lang="pl-PL" sz="2200" dirty="0" smtClean="0">
                <a:effectLst/>
                <a:latin typeface="Bookman Old Style" pitchFamily="18" charset="0"/>
              </a:rPr>
              <a:t> czterokrotnie </a:t>
            </a:r>
            <a:r>
              <a:rPr lang="pl-PL" sz="2200" dirty="0">
                <a:effectLst/>
                <a:latin typeface="Bookman Old Style" pitchFamily="18" charset="0"/>
              </a:rPr>
              <a:t>w różne strony </a:t>
            </a:r>
            <a:r>
              <a:rPr lang="pl-PL" sz="2200" dirty="0" smtClean="0">
                <a:effectLst/>
                <a:latin typeface="Bookman Old Style" pitchFamily="18" charset="0"/>
              </a:rPr>
              <a:t>świata, </a:t>
            </a:r>
            <a:r>
              <a:rPr lang="pl-PL" sz="2200" dirty="0" smtClean="0">
                <a:effectLst/>
                <a:latin typeface="Bookman Old Style" pitchFamily="18" charset="0"/>
              </a:rPr>
              <a:t>            a </a:t>
            </a:r>
            <a:r>
              <a:rPr lang="pl-PL" sz="2200" dirty="0" smtClean="0">
                <a:effectLst/>
                <a:latin typeface="Bookman Old Style" pitchFamily="18" charset="0"/>
              </a:rPr>
              <a:t>godzinie 12.00 w południe można go usłyszeć w radiu.</a:t>
            </a:r>
            <a:endParaRPr lang="pl-PL" sz="2200" dirty="0">
              <a:latin typeface="Bookman Old Style" pitchFamily="18" charset="0"/>
            </a:endParaRPr>
          </a:p>
        </p:txBody>
      </p:sp>
      <p:pic>
        <p:nvPicPr>
          <p:cNvPr id="51202" name="Picture 2" descr="http://static.polskieradio.pl/e0e0b5a8-f1c2-4639-81dc-17b1c3127e46.fil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4086426" cy="253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04" name="Picture 4" descr="http://europaenfotos.com/polonia/cracovia/hejnal-mariacki-70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4155986" cy="276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960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932362" y="620689"/>
            <a:ext cx="3960117" cy="5705500"/>
          </a:xfrm>
        </p:spPr>
        <p:txBody>
          <a:bodyPr anchor="ctr"/>
          <a:lstStyle/>
          <a:p>
            <a:pPr>
              <a:defRPr/>
            </a:pP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>
                <a:latin typeface="Bookman Old Style" pitchFamily="18" charset="0"/>
              </a:rPr>
              <a:t>Główną atrakcją Kościoła Mariackiego  jest </a:t>
            </a:r>
            <a:r>
              <a:rPr lang="pl-PL" sz="2800" b="1" dirty="0" smtClean="0">
                <a:latin typeface="Bookman Old Style" pitchFamily="18" charset="0"/>
              </a:rPr>
              <a:t>ołtarz </a:t>
            </a:r>
            <a:br>
              <a:rPr lang="pl-PL" sz="2800" b="1" dirty="0" smtClean="0">
                <a:latin typeface="Bookman Old Style" pitchFamily="18" charset="0"/>
              </a:rPr>
            </a:br>
            <a:r>
              <a:rPr lang="pl-PL" sz="2800" b="1" dirty="0" smtClean="0">
                <a:latin typeface="Bookman Old Style" pitchFamily="18" charset="0"/>
              </a:rPr>
              <a:t>Wita Stwosza</a:t>
            </a:r>
            <a:r>
              <a:rPr lang="pl-PL" sz="2800" dirty="0" smtClean="0">
                <a:latin typeface="Bookman Old Style" pitchFamily="18" charset="0"/>
              </a:rPr>
              <a:t>.</a:t>
            </a:r>
            <a:br>
              <a:rPr lang="pl-PL" sz="2800" dirty="0" smtClean="0">
                <a:latin typeface="Bookman Old Style" pitchFamily="18" charset="0"/>
              </a:rPr>
            </a:br>
            <a:r>
              <a:rPr lang="pl-PL" sz="2800" dirty="0" smtClean="0">
                <a:latin typeface="Bookman Old Style" pitchFamily="18" charset="0"/>
              </a:rPr>
              <a:t>Prace nad nim  trwały 12 lat.  </a:t>
            </a:r>
            <a:r>
              <a:rPr lang="pl-PL" sz="2800" dirty="0" smtClean="0">
                <a:latin typeface="Bookman Old Style" pitchFamily="18" charset="0"/>
              </a:rPr>
              <a:t>         Za </a:t>
            </a:r>
            <a:r>
              <a:rPr lang="pl-PL" sz="2800" dirty="0" smtClean="0">
                <a:latin typeface="Bookman Old Style" pitchFamily="18" charset="0"/>
              </a:rPr>
              <a:t>robotę mistrz otrzymał 1808 florenów, sumę równą rocznemu budżetowi miasta Krakowa</a:t>
            </a:r>
            <a:r>
              <a:rPr lang="pl-PL" sz="2800" dirty="0" smtClean="0">
                <a:latin typeface="Bookman Old Style" pitchFamily="18" charset="0"/>
              </a:rPr>
              <a:t>.</a:t>
            </a: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 smtClean="0"/>
          </a:p>
        </p:txBody>
      </p:sp>
      <p:pic>
        <p:nvPicPr>
          <p:cNvPr id="14339" name="Picture 5" descr="Grafika:Zdjęcie140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42672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157788"/>
            <a:ext cx="8229600" cy="151157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pl-PL" sz="2400" b="1" dirty="0" smtClean="0">
                <a:latin typeface="Bookman Old Style" pitchFamily="18" charset="0"/>
              </a:rPr>
              <a:t>Ołtarz Wita Stwosza w Krakowie</a:t>
            </a:r>
            <a:r>
              <a:rPr lang="pl-PL" sz="2400" dirty="0" smtClean="0">
                <a:latin typeface="Bookman Old Style" pitchFamily="18" charset="0"/>
              </a:rPr>
              <a:t> – ołtarz Zaśnięcia Najświętszej Maryi Panny, wykonany w latach </a:t>
            </a:r>
            <a:r>
              <a:rPr lang="pl-PL" sz="2400" dirty="0" smtClean="0">
                <a:latin typeface="Bookman Old Style" pitchFamily="18" charset="0"/>
              </a:rPr>
              <a:t>1477-1489 przez </a:t>
            </a:r>
            <a:r>
              <a:rPr lang="pl-PL" sz="2400" dirty="0" smtClean="0">
                <a:latin typeface="Bookman Old Style" pitchFamily="18" charset="0"/>
              </a:rPr>
              <a:t>przybyłego z Norymbergii rzeźbiarza Wita Stwosza.</a:t>
            </a:r>
          </a:p>
        </p:txBody>
      </p:sp>
      <p:pic>
        <p:nvPicPr>
          <p:cNvPr id="15363" name="Picture 5" descr="Grafika:Gothic altar veit stoss bordercroppe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4813"/>
            <a:ext cx="76200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99992" y="620688"/>
            <a:ext cx="4247703" cy="5688632"/>
          </a:xfrm>
        </p:spPr>
        <p:txBody>
          <a:bodyPr anchor="ctr"/>
          <a:lstStyle/>
          <a:p>
            <a:pPr marL="0" indent="0" algn="ctr" eaLnBrk="1" hangingPunct="1">
              <a:buNone/>
              <a:defRPr/>
            </a:pPr>
            <a:r>
              <a:rPr lang="pl-PL" sz="4000" b="1" dirty="0" smtClean="0">
                <a:latin typeface="Bookman Old Style" pitchFamily="18" charset="0"/>
              </a:rPr>
              <a:t>Wieża </a:t>
            </a:r>
            <a:r>
              <a:rPr lang="pl-PL" sz="4000" b="1" dirty="0" smtClean="0">
                <a:latin typeface="Bookman Old Style" pitchFamily="18" charset="0"/>
              </a:rPr>
              <a:t>ratuszowa</a:t>
            </a:r>
          </a:p>
          <a:p>
            <a:pPr marL="0" indent="0" algn="ctr" eaLnBrk="1" hangingPunct="1">
              <a:buNone/>
              <a:defRPr/>
            </a:pPr>
            <a:endParaRPr lang="pl-PL" sz="2400" dirty="0" smtClean="0">
              <a:latin typeface="Bookman Old Style" pitchFamily="18" charset="0"/>
            </a:endParaRPr>
          </a:p>
          <a:p>
            <a:pPr marL="0" indent="0" algn="ctr" eaLnBrk="1" hangingPunct="1">
              <a:buNone/>
              <a:defRPr/>
            </a:pPr>
            <a:r>
              <a:rPr lang="pl-PL" sz="2400" dirty="0" smtClean="0">
                <a:latin typeface="Bookman Old Style" pitchFamily="18" charset="0"/>
              </a:rPr>
              <a:t>Gotycka </a:t>
            </a:r>
            <a:r>
              <a:rPr lang="pl-PL" sz="2400" dirty="0" smtClean="0">
                <a:latin typeface="Bookman Old Style" pitchFamily="18" charset="0"/>
              </a:rPr>
              <a:t>wieża z XIV w. 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pl-PL" sz="2400" dirty="0" smtClean="0">
                <a:latin typeface="Bookman Old Style" pitchFamily="18" charset="0"/>
              </a:rPr>
              <a:t>znajdująca się na Rynku 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pl-PL" sz="2400" dirty="0" smtClean="0">
                <a:latin typeface="Bookman Old Style" pitchFamily="18" charset="0"/>
              </a:rPr>
              <a:t>Głównym w Krakowie, 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pl-PL" sz="2400" dirty="0" smtClean="0">
                <a:latin typeface="Bookman Old Style" pitchFamily="18" charset="0"/>
              </a:rPr>
              <a:t>która ocalała ze zburzonego </a:t>
            </a:r>
            <a:r>
              <a:rPr lang="pl-PL" sz="2400" dirty="0" smtClean="0">
                <a:latin typeface="Bookman Old Style" pitchFamily="18" charset="0"/>
              </a:rPr>
              <a:t>w </a:t>
            </a:r>
            <a:r>
              <a:rPr lang="pl-PL" sz="2400" dirty="0" smtClean="0">
                <a:latin typeface="Bookman Old Style" pitchFamily="18" charset="0"/>
              </a:rPr>
              <a:t>1820 r. </a:t>
            </a:r>
            <a:r>
              <a:rPr lang="pl-PL" sz="2400" dirty="0" smtClean="0">
                <a:latin typeface="Bookman Old Style" pitchFamily="18" charset="0"/>
              </a:rPr>
              <a:t>ratusza.</a:t>
            </a:r>
            <a:endParaRPr lang="pl-PL" sz="2400" dirty="0" smtClean="0">
              <a:latin typeface="Bookman Old Style" pitchFamily="18" charset="0"/>
            </a:endParaRPr>
          </a:p>
        </p:txBody>
      </p:sp>
      <p:pic>
        <p:nvPicPr>
          <p:cNvPr id="12292" name="Picture 5" descr="Grafika:Krakow-ratusz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30003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0" y="404664"/>
            <a:ext cx="4572000" cy="6192688"/>
          </a:xfrm>
        </p:spPr>
        <p:txBody>
          <a:bodyPr anchor="ctr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pl-PL" sz="4000" b="1" dirty="0" smtClean="0">
                <a:latin typeface="Bookman Old Style" pitchFamily="18" charset="0"/>
              </a:rPr>
              <a:t>Pomnik Adama Mickiewicza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pl-PL" sz="2000" dirty="0" smtClean="0">
                <a:latin typeface="Bookman Old Style" pitchFamily="18" charset="0"/>
              </a:rPr>
              <a:t>przez krakowian zwany również Adasiem, znajduje się na </a:t>
            </a:r>
            <a:r>
              <a:rPr lang="pl-PL" sz="2000" dirty="0" smtClean="0">
                <a:latin typeface="Bookman Old Style" pitchFamily="18" charset="0"/>
              </a:rPr>
              <a:t> Rynku Głównym. </a:t>
            </a:r>
            <a:r>
              <a:rPr lang="pl-PL" sz="2000" dirty="0" smtClean="0">
                <a:latin typeface="Bookman Old Style" pitchFamily="18" charset="0"/>
              </a:rPr>
              <a:t/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Pomnik powstał w1898r</a:t>
            </a:r>
            <a:r>
              <a:rPr lang="pl-PL" sz="2000" dirty="0" smtClean="0">
                <a:latin typeface="Bookman Old Style" pitchFamily="18" charset="0"/>
              </a:rPr>
              <a:t>., </a:t>
            </a:r>
            <a:r>
              <a:rPr lang="pl-PL" sz="2000" dirty="0" smtClean="0">
                <a:latin typeface="Bookman Old Style" pitchFamily="18" charset="0"/>
              </a:rPr>
              <a:t>czyli w 100 rocznicę urodzin </a:t>
            </a:r>
            <a:r>
              <a:rPr lang="pl-PL" sz="2000" dirty="0" smtClean="0">
                <a:latin typeface="Bookman Old Style" pitchFamily="18" charset="0"/>
              </a:rPr>
              <a:t>poety. Na </a:t>
            </a:r>
            <a:r>
              <a:rPr lang="pl-PL" sz="2000" dirty="0">
                <a:latin typeface="Bookman Old Style" pitchFamily="18" charset="0"/>
              </a:rPr>
              <a:t>cokole umieszczona została dedykacja:</a:t>
            </a:r>
          </a:p>
          <a:p>
            <a:pPr algn="ctr" eaLnBrk="1" hangingPunct="1">
              <a:buNone/>
              <a:defRPr/>
            </a:pPr>
            <a:r>
              <a:rPr lang="pl-PL" sz="2000" dirty="0">
                <a:latin typeface="Bookman Old Style" pitchFamily="18" charset="0"/>
              </a:rPr>
              <a:t> </a:t>
            </a:r>
            <a:r>
              <a:rPr lang="pl-PL" sz="2000" dirty="0" smtClean="0">
                <a:latin typeface="Bookman Old Style" pitchFamily="18" charset="0"/>
              </a:rPr>
              <a:t>„Adamowi </a:t>
            </a:r>
            <a:r>
              <a:rPr lang="pl-PL" sz="2000" dirty="0">
                <a:latin typeface="Bookman Old Style" pitchFamily="18" charset="0"/>
              </a:rPr>
              <a:t>Mickiewiczowi </a:t>
            </a:r>
            <a:r>
              <a:rPr lang="pl-PL" sz="2000" dirty="0" smtClean="0">
                <a:latin typeface="Bookman Old Style" pitchFamily="18" charset="0"/>
              </a:rPr>
              <a:t>Naród” 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pl-PL" sz="2000" dirty="0" smtClean="0">
                <a:latin typeface="Bookman Old Style" pitchFamily="18" charset="0"/>
              </a:rPr>
              <a:t>Pomnik przedstawia poetę stojącego na postumencie </a:t>
            </a:r>
            <a:r>
              <a:rPr lang="pl-PL" sz="2000" dirty="0" smtClean="0">
                <a:latin typeface="Bookman Old Style" pitchFamily="18" charset="0"/>
              </a:rPr>
              <a:t>                u </a:t>
            </a:r>
            <a:r>
              <a:rPr lang="pl-PL" sz="2000" dirty="0" smtClean="0">
                <a:latin typeface="Bookman Old Style" pitchFamily="18" charset="0"/>
              </a:rPr>
              <a:t>stóp którego, znajdują się cztery alegorie: Ojczyzna, Męstwo, Nauka</a:t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 i Poezja</a:t>
            </a:r>
            <a:r>
              <a:rPr lang="pl-PL" sz="2000" dirty="0" smtClean="0">
                <a:latin typeface="Bookman Old Style" pitchFamily="18" charset="0"/>
              </a:rPr>
              <a:t>.</a:t>
            </a:r>
            <a:endParaRPr lang="pl-PL" sz="2000" dirty="0" smtClean="0"/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41402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47248" cy="851694"/>
          </a:xfrm>
        </p:spPr>
        <p:txBody>
          <a:bodyPr/>
          <a:lstStyle/>
          <a:p>
            <a:r>
              <a:rPr lang="pl-PL" sz="4000" dirty="0" smtClean="0">
                <a:latin typeface="Bookman Old Style" pitchFamily="18" charset="0"/>
              </a:rPr>
              <a:t>Krakowskie </a:t>
            </a:r>
            <a:r>
              <a:rPr lang="pl-PL" sz="4000" dirty="0" smtClean="0">
                <a:latin typeface="Bookman Old Style" pitchFamily="18" charset="0"/>
              </a:rPr>
              <a:t>kwiaciarki</a:t>
            </a:r>
            <a:endParaRPr lang="pl-PL" sz="4000" dirty="0">
              <a:latin typeface="Bookman Old Style" pitchFamily="18" charset="0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0" y="1435100"/>
            <a:ext cx="3635896" cy="4691063"/>
          </a:xfrm>
        </p:spPr>
        <p:txBody>
          <a:bodyPr anchor="ctr"/>
          <a:lstStyle/>
          <a:p>
            <a:pPr algn="ctr"/>
            <a:r>
              <a:rPr lang="pl-PL" sz="2400" dirty="0">
                <a:latin typeface="Bookman Old Style" pitchFamily="18" charset="0"/>
              </a:rPr>
              <a:t>Od dawien dawna na rynku krakowskim </a:t>
            </a:r>
            <a:r>
              <a:rPr lang="pl-PL" sz="2400" dirty="0" smtClean="0">
                <a:latin typeface="Bookman Old Style" pitchFamily="18" charset="0"/>
              </a:rPr>
              <a:t>stoją </a:t>
            </a:r>
            <a:r>
              <a:rPr lang="pl-PL" sz="2400" dirty="0">
                <a:latin typeface="Bookman Old Style" pitchFamily="18" charset="0"/>
              </a:rPr>
              <a:t>kramy </a:t>
            </a:r>
            <a:r>
              <a:rPr lang="pl-PL" sz="2400" dirty="0" smtClean="0">
                <a:latin typeface="Bookman Old Style" pitchFamily="18" charset="0"/>
              </a:rPr>
              <a:t>                        z </a:t>
            </a:r>
            <a:r>
              <a:rPr lang="pl-PL" sz="2400" dirty="0">
                <a:latin typeface="Bookman Old Style" pitchFamily="18" charset="0"/>
              </a:rPr>
              <a:t>kwiatami, </a:t>
            </a:r>
            <a:endParaRPr lang="pl-PL" sz="2400" dirty="0" smtClean="0">
              <a:latin typeface="Bookman Old Style" pitchFamily="18" charset="0"/>
            </a:endParaRPr>
          </a:p>
          <a:p>
            <a:pPr algn="ctr"/>
            <a:r>
              <a:rPr lang="pl-PL" sz="2400" dirty="0" smtClean="0">
                <a:latin typeface="Bookman Old Style" pitchFamily="18" charset="0"/>
              </a:rPr>
              <a:t>a </a:t>
            </a:r>
            <a:r>
              <a:rPr lang="pl-PL" sz="2400" dirty="0">
                <a:latin typeface="Bookman Old Style" pitchFamily="18" charset="0"/>
              </a:rPr>
              <a:t>krakowskie kwiaciarki </a:t>
            </a:r>
            <a:r>
              <a:rPr lang="pl-PL" sz="2400" dirty="0" smtClean="0">
                <a:latin typeface="Bookman Old Style" pitchFamily="18" charset="0"/>
              </a:rPr>
              <a:t>witają </a:t>
            </a:r>
            <a:r>
              <a:rPr lang="pl-PL" sz="2400" dirty="0">
                <a:latin typeface="Bookman Old Style" pitchFamily="18" charset="0"/>
              </a:rPr>
              <a:t>ważnych gości zwiedzających </a:t>
            </a:r>
            <a:r>
              <a:rPr lang="pl-PL" sz="2400" dirty="0" smtClean="0">
                <a:latin typeface="Bookman Old Style" pitchFamily="18" charset="0"/>
              </a:rPr>
              <a:t>Kraków</a:t>
            </a:r>
            <a:r>
              <a:rPr lang="pl-PL" sz="2400" dirty="0">
                <a:latin typeface="Bookman Old Style" pitchFamily="18" charset="0"/>
              </a:rPr>
              <a:t>. 24 grudnia składają </a:t>
            </a:r>
            <a:r>
              <a:rPr lang="pl-PL" sz="2400" dirty="0" smtClean="0">
                <a:latin typeface="Bookman Old Style" pitchFamily="18" charset="0"/>
              </a:rPr>
              <a:t>kwiaty </a:t>
            </a:r>
            <a:r>
              <a:rPr lang="pl-PL" sz="2400" dirty="0">
                <a:latin typeface="Bookman Old Style" pitchFamily="18" charset="0"/>
              </a:rPr>
              <a:t>pod </a:t>
            </a:r>
            <a:r>
              <a:rPr lang="pl-PL" sz="2400" dirty="0" smtClean="0">
                <a:latin typeface="Bookman Old Style" pitchFamily="18" charset="0"/>
              </a:rPr>
              <a:t>pomnikiem  Adama </a:t>
            </a:r>
            <a:r>
              <a:rPr lang="pl-PL" sz="2400" dirty="0">
                <a:latin typeface="Bookman Old Style" pitchFamily="18" charset="0"/>
              </a:rPr>
              <a:t>Mickiewicza.</a:t>
            </a:r>
          </a:p>
          <a:p>
            <a:pPr algn="ctr"/>
            <a:endParaRPr lang="pl-PL" dirty="0"/>
          </a:p>
        </p:txBody>
      </p:sp>
      <p:pic>
        <p:nvPicPr>
          <p:cNvPr id="921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772816"/>
            <a:ext cx="5111750" cy="386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7620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dirty="0" smtClean="0">
                <a:latin typeface="Bookman Old Style" pitchFamily="18" charset="0"/>
              </a:rPr>
              <a:t>Na wzgórzu nad Wisłą króluje </a:t>
            </a:r>
            <a:r>
              <a:rPr lang="pl-PL" sz="4000" b="1" dirty="0" smtClean="0">
                <a:latin typeface="Bookman Old Style" pitchFamily="18" charset="0"/>
              </a:rPr>
              <a:t>Wawel</a:t>
            </a:r>
            <a:r>
              <a:rPr lang="pl-PL" sz="4000" dirty="0" smtClean="0">
                <a:latin typeface="Bookman Old Style" pitchFamily="18" charset="0"/>
              </a:rPr>
              <a:t> – zamek królów polskich.</a:t>
            </a:r>
            <a:endParaRPr lang="pl-PL" sz="4000" dirty="0">
              <a:latin typeface="Bookman Old Style" pitchFamily="18" charset="0"/>
            </a:endParaRPr>
          </a:p>
        </p:txBody>
      </p:sp>
      <p:pic>
        <p:nvPicPr>
          <p:cNvPr id="63490" name="Picture 2" descr="http://www.nawierzynka.pl/assets/images/wawe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420568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3492" name="Picture 4" descr="http://upload.wikimedia.org/wikipedia/commons/8/8c/Wawel_Krakow_June_2006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29000"/>
            <a:ext cx="4253740" cy="265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845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400" dirty="0" smtClean="0">
                <a:latin typeface="Bookman Old Style" pitchFamily="18" charset="0"/>
              </a:rPr>
              <a:t>Będąc na Wawelu zwiedzić należy </a:t>
            </a:r>
            <a:r>
              <a:rPr lang="pl-PL" sz="2400" b="1" dirty="0" smtClean="0">
                <a:latin typeface="Bookman Old Style" pitchFamily="18" charset="0"/>
              </a:rPr>
              <a:t>Katedrę Wawelską </a:t>
            </a:r>
            <a:r>
              <a:rPr lang="pl-PL" sz="2400" dirty="0" smtClean="0">
                <a:latin typeface="Bookman Old Style" pitchFamily="18" charset="0"/>
              </a:rPr>
              <a:t>– miejsce koronacji królów polskich i bohaterów walczących </a:t>
            </a:r>
            <a:r>
              <a:rPr lang="pl-PL" sz="2400" dirty="0" smtClean="0">
                <a:latin typeface="Bookman Old Style" pitchFamily="18" charset="0"/>
              </a:rPr>
              <a:t>o </a:t>
            </a:r>
            <a:r>
              <a:rPr lang="pl-PL" sz="2400" dirty="0" smtClean="0">
                <a:latin typeface="Bookman Old Style" pitchFamily="18" charset="0"/>
              </a:rPr>
              <a:t>wolność naszego kraju.</a:t>
            </a:r>
            <a:endParaRPr lang="pl-PL" sz="2400" dirty="0">
              <a:latin typeface="Bookman Old Style" pitchFamily="18" charset="0"/>
            </a:endParaRPr>
          </a:p>
        </p:txBody>
      </p:sp>
      <p:pic>
        <p:nvPicPr>
          <p:cNvPr id="64514" name="Picture 2" descr="http://upload.wikimedia.org/wikipedia/commons/7/7b/Wawel_cathedral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7590" y="1810504"/>
            <a:ext cx="3829241" cy="431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http://muzea.malopolska.pl/documents/4869610/5763844/zkwawel_8326_model_sarkofagu_krolowej_jadwigi_03_20.png/5a38666a-10e3-4f09-b5fc-522ecc42eed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56792"/>
            <a:ext cx="417646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ostokąt 6"/>
          <p:cNvSpPr/>
          <p:nvPr/>
        </p:nvSpPr>
        <p:spPr>
          <a:xfrm>
            <a:off x="4572000" y="5229200"/>
            <a:ext cx="4355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Sarkofag królowej Jadwigi</a:t>
            </a:r>
            <a:endParaRPr lang="pl-PL" sz="24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223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Bookman Old Style" pitchFamily="18" charset="0"/>
              </a:rPr>
              <a:t>Zygmunt,</a:t>
            </a:r>
            <a:r>
              <a:rPr lang="pl-PL" dirty="0" smtClean="0">
                <a:latin typeface="Bookman Old Style" pitchFamily="18" charset="0"/>
              </a:rPr>
              <a:t> </a:t>
            </a:r>
            <a:r>
              <a:rPr lang="pl-PL" dirty="0" smtClean="0">
                <a:latin typeface="Bookman Old Style" pitchFamily="18" charset="0"/>
              </a:rPr>
              <a:t>czyli najsłynniejszy dzwon w Polsce</a:t>
            </a:r>
            <a:endParaRPr lang="pl-PL" dirty="0">
              <a:latin typeface="Bookman Old Style" pitchFamily="18" charset="0"/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4008" y="1772816"/>
            <a:ext cx="4041775" cy="4702200"/>
          </a:xfrm>
        </p:spPr>
        <p:txBody>
          <a:bodyPr anchor="ctr"/>
          <a:lstStyle/>
          <a:p>
            <a:pPr algn="ctr"/>
            <a:r>
              <a:rPr lang="pl-PL" b="0" dirty="0" smtClean="0">
                <a:effectLst/>
                <a:latin typeface="Bookman Old Style" pitchFamily="18" charset="0"/>
              </a:rPr>
              <a:t>Dzwon ufundował król Zygmunt Stary </a:t>
            </a:r>
            <a:r>
              <a:rPr lang="pl-PL" b="0" dirty="0" smtClean="0">
                <a:effectLst/>
                <a:latin typeface="Bookman Old Style" pitchFamily="18" charset="0"/>
              </a:rPr>
              <a:t>w 1520</a:t>
            </a:r>
            <a:r>
              <a:rPr lang="pl-PL" b="0" dirty="0">
                <a:effectLst/>
                <a:latin typeface="Bookman Old Style" pitchFamily="18" charset="0"/>
              </a:rPr>
              <a:t> roku. Na płaszczu dzwonu widoczne są postacie świętych: Zygmunta i Stanisława. Znajdują się tam także herby Polski i Litwy</a:t>
            </a:r>
            <a:r>
              <a:rPr lang="pl-PL" b="0" dirty="0" smtClean="0">
                <a:effectLst/>
                <a:latin typeface="Bookman Old Style" pitchFamily="18" charset="0"/>
              </a:rPr>
              <a:t>.</a:t>
            </a:r>
            <a:r>
              <a:rPr lang="pl-PL" b="0" dirty="0">
                <a:effectLst/>
                <a:latin typeface="Bookman Old Style" pitchFamily="18" charset="0"/>
              </a:rPr>
              <a:t> </a:t>
            </a:r>
            <a:endParaRPr lang="pl-PL" b="0" dirty="0" smtClean="0">
              <a:effectLst/>
              <a:latin typeface="Bookman Old Style" pitchFamily="18" charset="0"/>
            </a:endParaRPr>
          </a:p>
          <a:p>
            <a:pPr algn="ctr"/>
            <a:r>
              <a:rPr lang="pl-PL" b="0" dirty="0" smtClean="0">
                <a:effectLst/>
                <a:latin typeface="Bookman Old Style" pitchFamily="18" charset="0"/>
              </a:rPr>
              <a:t>Współcześnie </a:t>
            </a:r>
            <a:r>
              <a:rPr lang="pl-PL" b="0" dirty="0">
                <a:effectLst/>
                <a:latin typeface="Bookman Old Style" pitchFamily="18" charset="0"/>
              </a:rPr>
              <a:t>Zygmunt bije w najważniejsze święta i uroczystości kościelne i </a:t>
            </a:r>
            <a:r>
              <a:rPr lang="pl-PL" b="0" dirty="0" smtClean="0">
                <a:effectLst/>
                <a:latin typeface="Bookman Old Style" pitchFamily="18" charset="0"/>
              </a:rPr>
              <a:t>narodowe. </a:t>
            </a:r>
            <a:endParaRPr lang="pl-PL" b="0" dirty="0">
              <a:effectLst/>
              <a:latin typeface="Bookman Old Style" pitchFamily="18" charset="0"/>
            </a:endParaRPr>
          </a:p>
        </p:txBody>
      </p:sp>
      <p:pic>
        <p:nvPicPr>
          <p:cNvPr id="65538" name="Picture 2" descr="http://www.katedra-wawelska.pl/images/Image/54_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748286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999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39825"/>
          </a:xfrm>
        </p:spPr>
        <p:txBody>
          <a:bodyPr/>
          <a:lstStyle/>
          <a:p>
            <a:pPr>
              <a:defRPr/>
            </a:pPr>
            <a:r>
              <a:rPr lang="pl-PL" b="1" dirty="0" smtClean="0">
                <a:latin typeface="Bookman Old Style" pitchFamily="18" charset="0"/>
              </a:rPr>
              <a:t>Brama </a:t>
            </a:r>
            <a:r>
              <a:rPr lang="pl-PL" b="1" dirty="0" smtClean="0">
                <a:latin typeface="Bookman Old Style" pitchFamily="18" charset="0"/>
              </a:rPr>
              <a:t>Floriańska </a:t>
            </a:r>
            <a:endParaRPr lang="pl-PL" b="1" dirty="0">
              <a:latin typeface="Bookman Old Style" pitchFamily="18" charset="0"/>
            </a:endParaRPr>
          </a:p>
        </p:txBody>
      </p:sp>
      <p:pic>
        <p:nvPicPr>
          <p:cNvPr id="25603" name="Picture 5" descr="Grafika:Brama florianska mr2003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971600" y="1556792"/>
            <a:ext cx="3168352" cy="483038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ymbol zastępczy zawartości 5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184576"/>
          </a:xfrm>
        </p:spPr>
        <p:txBody>
          <a:bodyPr anchor="ctr"/>
          <a:lstStyle/>
          <a:p>
            <a:pPr marL="0" indent="0" algn="ctr">
              <a:buNone/>
              <a:defRPr/>
            </a:pPr>
            <a:r>
              <a:rPr lang="pl-PL" sz="2100" dirty="0" smtClean="0">
                <a:latin typeface="Bookman Old Style" pitchFamily="18" charset="0"/>
              </a:rPr>
              <a:t>Jej nazwa pochodzi od pobliskiego kościoła św. Floriana. Była główną spośród siedmiu bram wiodących do miasta, usytuowanych w linii murów obronnych. Przez nią do miasta wkraczali królowie po zwycięskich bitwach, dyplomaci, znane osobistości odwiedzające Kraków. Tędy prowadziła trasa pochodów koronacyjnych </a:t>
            </a:r>
            <a:r>
              <a:rPr lang="pl-PL" sz="2100" dirty="0" smtClean="0">
                <a:latin typeface="Bookman Old Style" pitchFamily="18" charset="0"/>
              </a:rPr>
              <a:t>                               i </a:t>
            </a:r>
            <a:r>
              <a:rPr lang="pl-PL" sz="2100" dirty="0" smtClean="0">
                <a:latin typeface="Bookman Old Style" pitchFamily="18" charset="0"/>
              </a:rPr>
              <a:t>pogrzebowych monarchów </a:t>
            </a:r>
            <a:r>
              <a:rPr lang="pl-PL" sz="2100" dirty="0" smtClean="0">
                <a:latin typeface="Bookman Old Style" pitchFamily="18" charset="0"/>
              </a:rPr>
              <a:t>               i </a:t>
            </a:r>
            <a:r>
              <a:rPr lang="pl-PL" sz="2100" dirty="0" smtClean="0">
                <a:latin typeface="Bookman Old Style" pitchFamily="18" charset="0"/>
              </a:rPr>
              <a:t>ich rodzin.</a:t>
            </a:r>
            <a:endParaRPr lang="pl-PL" sz="21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9312"/>
          </a:xfrm>
        </p:spPr>
        <p:txBody>
          <a:bodyPr/>
          <a:lstStyle/>
          <a:p>
            <a:pPr eaLnBrk="1" hangingPunct="1">
              <a:defRPr/>
            </a:pPr>
            <a:r>
              <a:rPr lang="pl-PL" b="1" dirty="0" smtClean="0">
                <a:latin typeface="Bookman Old Style" pitchFamily="18" charset="0"/>
              </a:rPr>
              <a:t>Uniwersytet Jagielloński </a:t>
            </a:r>
          </a:p>
        </p:txBody>
      </p:sp>
      <p:sp>
        <p:nvSpPr>
          <p:cNvPr id="4404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8313" y="5805488"/>
            <a:ext cx="8229600" cy="752475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pl-PL" dirty="0" smtClean="0">
                <a:latin typeface="Bookman Old Style" pitchFamily="18" charset="0"/>
              </a:rPr>
              <a:t>Najstarszy </a:t>
            </a:r>
            <a:r>
              <a:rPr lang="pl-PL" dirty="0" smtClean="0">
                <a:latin typeface="Bookman Old Style" pitchFamily="18" charset="0"/>
              </a:rPr>
              <a:t>Polski </a:t>
            </a:r>
            <a:r>
              <a:rPr lang="pl-PL" dirty="0" smtClean="0">
                <a:latin typeface="Bookman Old Style" pitchFamily="18" charset="0"/>
              </a:rPr>
              <a:t>U</a:t>
            </a:r>
            <a:r>
              <a:rPr lang="pl-PL" dirty="0" smtClean="0">
                <a:latin typeface="Bookman Old Style" pitchFamily="18" charset="0"/>
              </a:rPr>
              <a:t>niwersytet </a:t>
            </a:r>
            <a:r>
              <a:rPr lang="pl-PL" dirty="0" smtClean="0">
                <a:latin typeface="Bookman Old Style" pitchFamily="18" charset="0"/>
              </a:rPr>
              <a:t>(1364 r.)</a:t>
            </a:r>
          </a:p>
        </p:txBody>
      </p:sp>
      <p:pic>
        <p:nvPicPr>
          <p:cNvPr id="29700" name="Picture 6" descr="Grafika:UJ by MStecki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8299" y="1238250"/>
            <a:ext cx="6019399" cy="449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74638"/>
            <a:ext cx="3827462" cy="5099050"/>
          </a:xfrm>
        </p:spPr>
        <p:txBody>
          <a:bodyPr/>
          <a:lstStyle/>
          <a:p>
            <a:pPr eaLnBrk="1" hangingPunct="1">
              <a:defRPr/>
            </a:pPr>
            <a:r>
              <a:rPr lang="pl-PL" sz="3200" b="1" dirty="0" smtClean="0">
                <a:latin typeface="Bookman Old Style" pitchFamily="18" charset="0"/>
              </a:rPr>
              <a:t>Collegium </a:t>
            </a:r>
            <a:r>
              <a:rPr lang="pl-PL" sz="3200" b="1" dirty="0" err="1" smtClean="0">
                <a:latin typeface="Bookman Old Style" pitchFamily="18" charset="0"/>
              </a:rPr>
              <a:t>Maius</a:t>
            </a:r>
            <a:r>
              <a:rPr lang="pl-PL" sz="3200" dirty="0" smtClean="0">
                <a:latin typeface="Bookman Old Style" pitchFamily="18" charset="0"/>
              </a:rPr>
              <a:t> </a:t>
            </a: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>
                <a:latin typeface="Bookman Old Style" pitchFamily="18" charset="0"/>
              </a:rPr>
              <a:t>to najstarszy budynek Akademii Krakowskiej, dzisiaj Uniwersytetu Jagiellońskiego</a:t>
            </a:r>
            <a:r>
              <a:rPr lang="pl-PL" sz="2800" dirty="0" smtClean="0">
                <a:latin typeface="Bookman Old Style" pitchFamily="18" charset="0"/>
              </a:rPr>
              <a:t>.</a:t>
            </a:r>
            <a:endParaRPr lang="pl-PL" sz="3200" dirty="0" smtClean="0">
              <a:latin typeface="Bookman Old Style" pitchFamily="18" charset="0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949950"/>
            <a:ext cx="8229600" cy="5032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pl-PL" sz="2200" dirty="0" smtClean="0">
                <a:latin typeface="Bookman Old Style" pitchFamily="18" charset="0"/>
              </a:rPr>
              <a:t>Dziedziniec ze studnią i zegarem</a:t>
            </a:r>
          </a:p>
        </p:txBody>
      </p:sp>
      <p:pic>
        <p:nvPicPr>
          <p:cNvPr id="30724" name="Picture 5" descr="Grafika:Collegium Maius 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4037013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278979"/>
          </a:xfrm>
        </p:spPr>
        <p:txBody>
          <a:bodyPr/>
          <a:lstStyle/>
          <a:p>
            <a:r>
              <a:rPr lang="pl-PL" b="1" dirty="0" smtClean="0">
                <a:latin typeface="Bookman Old Style" pitchFamily="18" charset="0"/>
              </a:rPr>
              <a:t>Krakowskie kopce 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algn="ctr">
              <a:buNone/>
            </a:pPr>
            <a:r>
              <a:rPr lang="pl-PL" dirty="0" smtClean="0">
                <a:effectLst/>
                <a:latin typeface="Bookman Old Style" pitchFamily="18" charset="0"/>
              </a:rPr>
              <a:t>Są to wzgórza usypane ku czci </a:t>
            </a:r>
            <a:r>
              <a:rPr lang="pl-PL" dirty="0" smtClean="0">
                <a:effectLst/>
                <a:latin typeface="Bookman Old Style" pitchFamily="18" charset="0"/>
              </a:rPr>
              <a:t> sławnych </a:t>
            </a:r>
            <a:r>
              <a:rPr lang="pl-PL" dirty="0" smtClean="0">
                <a:effectLst/>
                <a:latin typeface="Bookman Old Style" pitchFamily="18" charset="0"/>
              </a:rPr>
              <a:t>ludzi. </a:t>
            </a:r>
          </a:p>
          <a:p>
            <a:pPr algn="ctr">
              <a:buNone/>
            </a:pPr>
            <a:r>
              <a:rPr lang="pl-PL" dirty="0" smtClean="0">
                <a:effectLst/>
                <a:latin typeface="Bookman Old Style" pitchFamily="18" charset="0"/>
              </a:rPr>
              <a:t>Najstarsze </a:t>
            </a:r>
            <a:r>
              <a:rPr lang="pl-PL" dirty="0">
                <a:effectLst/>
                <a:latin typeface="Bookman Old Style" pitchFamily="18" charset="0"/>
              </a:rPr>
              <a:t>to kopce Krakusa i Wandy, młodszy i najbardziej popularny - kopiec Tadeusza Kościuszki, </a:t>
            </a:r>
            <a:r>
              <a:rPr lang="pl-PL" dirty="0" smtClean="0">
                <a:effectLst/>
                <a:latin typeface="Bookman Old Style" pitchFamily="18" charset="0"/>
              </a:rPr>
              <a:t>największy </a:t>
            </a:r>
            <a:r>
              <a:rPr lang="pl-PL" dirty="0">
                <a:effectLst/>
                <a:latin typeface="Bookman Old Style" pitchFamily="18" charset="0"/>
              </a:rPr>
              <a:t>- kopiec Józefa </a:t>
            </a:r>
            <a:r>
              <a:rPr lang="pl-PL" dirty="0" smtClean="0">
                <a:effectLst/>
                <a:latin typeface="Bookman Old Style" pitchFamily="18" charset="0"/>
              </a:rPr>
              <a:t>Piłsudskiego</a:t>
            </a:r>
            <a:r>
              <a:rPr lang="pl-PL" dirty="0">
                <a:effectLst/>
                <a:latin typeface="Bookman Old Style" pitchFamily="18" charset="0"/>
              </a:rPr>
              <a:t>.</a:t>
            </a:r>
            <a:endParaRPr lang="pl-PL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7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pl-PL" sz="3600" b="1" dirty="0" smtClean="0">
                <a:solidFill>
                  <a:schemeClr val="tx1"/>
                </a:solidFill>
              </a:rPr>
              <a:t/>
            </a:r>
            <a:br>
              <a:rPr lang="pl-PL" sz="3600" b="1" dirty="0" smtClean="0">
                <a:solidFill>
                  <a:schemeClr val="tx1"/>
                </a:solidFill>
              </a:rPr>
            </a:b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>Krakowskie kopce: </a:t>
            </a:r>
            <a:r>
              <a:rPr lang="pl-PL" sz="36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pl-PL" sz="3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pl-PL" sz="3600" dirty="0" smtClean="0">
                <a:solidFill>
                  <a:schemeClr val="tx1"/>
                </a:solidFill>
                <a:latin typeface="Bookman Old Style" pitchFamily="18" charset="0"/>
              </a:rPr>
              <a:t>K</a:t>
            </a:r>
            <a:r>
              <a:rPr lang="pl-PL" sz="3600" dirty="0" smtClean="0">
                <a:solidFill>
                  <a:schemeClr val="tx1"/>
                </a:solidFill>
                <a:latin typeface="Bookman Old Style" pitchFamily="18" charset="0"/>
              </a:rPr>
              <a:t>rakusa</a:t>
            </a:r>
            <a:r>
              <a:rPr lang="pl-PL" sz="3600" b="1" dirty="0" smtClean="0">
                <a:solidFill>
                  <a:schemeClr val="tx1"/>
                </a:solidFill>
                <a:latin typeface="Bookman Old Style" pitchFamily="18" charset="0"/>
              </a:rPr>
              <a:t>			 </a:t>
            </a:r>
            <a:r>
              <a:rPr lang="pl-PL" sz="3600" dirty="0" smtClean="0">
                <a:solidFill>
                  <a:schemeClr val="tx1"/>
                </a:solidFill>
                <a:latin typeface="Bookman Old Style" pitchFamily="18" charset="0"/>
              </a:rPr>
              <a:t>Wandy</a:t>
            </a:r>
            <a:r>
              <a:rPr lang="pl-PL" sz="4400" b="1" dirty="0" smtClean="0">
                <a:solidFill>
                  <a:schemeClr val="bg1"/>
                </a:solidFill>
              </a:rPr>
              <a:t/>
            </a:r>
            <a:br>
              <a:rPr lang="pl-PL" sz="4400" b="1" dirty="0" smtClean="0">
                <a:solidFill>
                  <a:schemeClr val="bg1"/>
                </a:solidFill>
              </a:rPr>
            </a:br>
            <a:endParaRPr lang="pl-PL" dirty="0"/>
          </a:p>
        </p:txBody>
      </p:sp>
      <p:graphicFrame>
        <p:nvGraphicFramePr>
          <p:cNvPr id="1026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4788023" y="1412776"/>
          <a:ext cx="3607121" cy="2706423"/>
        </p:xfrm>
        <a:graphic>
          <a:graphicData uri="http://schemas.openxmlformats.org/presentationml/2006/ole">
            <p:oleObj spid="_x0000_s1041" name="Obraz - mapa bitowa" r:id="rId3" imgW="7621064" imgH="5714286" progId="PBrush">
              <p:embed/>
            </p:oleObj>
          </a:graphicData>
        </a:graphic>
      </p:graphicFrame>
      <p:pic>
        <p:nvPicPr>
          <p:cNvPr id="1030" name="Picture 7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796136" y="4221088"/>
            <a:ext cx="1847850" cy="24765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744416" cy="270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3744416" cy="2069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91264" cy="2088232"/>
          </a:xfrm>
        </p:spPr>
        <p:txBody>
          <a:bodyPr/>
          <a:lstStyle/>
          <a:p>
            <a:pPr>
              <a:spcBef>
                <a:spcPct val="50000"/>
              </a:spcBef>
              <a:defRPr/>
            </a:pPr>
            <a:r>
              <a:rPr lang="pl-PL" sz="3600" b="1" dirty="0" smtClean="0">
                <a:solidFill>
                  <a:schemeClr val="tx1"/>
                </a:solidFill>
              </a:rPr>
              <a:t/>
            </a:r>
            <a:br>
              <a:rPr lang="pl-PL" sz="3600" b="1" dirty="0" smtClean="0">
                <a:solidFill>
                  <a:schemeClr val="tx1"/>
                </a:solidFill>
              </a:rPr>
            </a:b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>Kopiec Kościuszki </a:t>
            </a: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>i </a:t>
            </a: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pl-PL" sz="4000" b="1" dirty="0" smtClean="0">
                <a:solidFill>
                  <a:schemeClr val="tx1"/>
                </a:solidFill>
                <a:latin typeface="Bookman Old Style" pitchFamily="18" charset="0"/>
              </a:rPr>
              <a:t>Józefa Piłsudskiego</a:t>
            </a:r>
            <a:r>
              <a:rPr lang="pl-PL" sz="4400" b="1" dirty="0" smtClean="0">
                <a:solidFill>
                  <a:schemeClr val="bg1"/>
                </a:solidFill>
              </a:rPr>
              <a:t/>
            </a:r>
            <a:br>
              <a:rPr lang="pl-PL" sz="4400" b="1" dirty="0" smtClean="0">
                <a:solidFill>
                  <a:schemeClr val="bg1"/>
                </a:solidFill>
              </a:rPr>
            </a:br>
            <a:endParaRPr lang="pl-PL" dirty="0"/>
          </a:p>
        </p:txBody>
      </p:sp>
      <p:pic>
        <p:nvPicPr>
          <p:cNvPr id="33797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4583811" cy="2951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4120860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443831"/>
          </a:xfrm>
        </p:spPr>
        <p:txBody>
          <a:bodyPr/>
          <a:lstStyle/>
          <a:p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4400" b="1" dirty="0" smtClean="0">
                <a:latin typeface="Bookman Old Style" pitchFamily="18" charset="0"/>
              </a:rPr>
              <a:t>SMOK </a:t>
            </a:r>
            <a:r>
              <a:rPr lang="pl-PL" sz="4400" b="1" dirty="0">
                <a:latin typeface="Bookman Old Style" pitchFamily="18" charset="0"/>
              </a:rPr>
              <a:t>WAWELSKI </a:t>
            </a:r>
            <a:r>
              <a:rPr lang="pl-PL" sz="3600" dirty="0">
                <a:latin typeface="Bookman Old Style" pitchFamily="18" charset="0"/>
              </a:rPr>
              <a:t/>
            </a:r>
            <a:br>
              <a:rPr lang="pl-PL" sz="3600" dirty="0">
                <a:latin typeface="Bookman Old Style" pitchFamily="18" charset="0"/>
              </a:rPr>
            </a:br>
            <a:r>
              <a:rPr lang="pl-PL" sz="3600" dirty="0">
                <a:latin typeface="Bookman Old Style" pitchFamily="18" charset="0"/>
              </a:rPr>
              <a:t>strzeże wejście na Wawel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pic>
        <p:nvPicPr>
          <p:cNvPr id="2052" name="Picture 4" descr="http://ewelinabugno.cba.pl/Ewelina/wp-content/uploads/2013/01/smok-wawelsk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771800" y="1628800"/>
            <a:ext cx="3672408" cy="48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968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Bookman Old Style" pitchFamily="18" charset="0"/>
              </a:rPr>
              <a:t>LAJKONIK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995936" y="1600200"/>
            <a:ext cx="5148064" cy="4527645"/>
          </a:xfrm>
        </p:spPr>
        <p:txBody>
          <a:bodyPr anchor="ctr"/>
          <a:lstStyle/>
          <a:p>
            <a:pPr marL="0" indent="0" algn="ctr">
              <a:buNone/>
            </a:pPr>
            <a:r>
              <a:rPr lang="pl-PL" sz="1600" dirty="0" smtClean="0">
                <a:effectLst/>
                <a:latin typeface="Bookman Old Style" pitchFamily="18" charset="0"/>
              </a:rPr>
              <a:t>Dawno </a:t>
            </a:r>
            <a:r>
              <a:rPr lang="pl-PL" sz="1600" dirty="0" smtClean="0">
                <a:effectLst/>
                <a:latin typeface="Bookman Old Style" pitchFamily="18" charset="0"/>
              </a:rPr>
              <a:t>temu Polska toczyła liczne wojny z Tatarami.  Podczas święta Bożego </a:t>
            </a:r>
            <a:r>
              <a:rPr lang="pl-PL" sz="1600" dirty="0">
                <a:effectLst/>
                <a:latin typeface="Bookman Old Style" pitchFamily="18" charset="0"/>
              </a:rPr>
              <a:t>C</a:t>
            </a:r>
            <a:r>
              <a:rPr lang="pl-PL" sz="1600" dirty="0" smtClean="0">
                <a:effectLst/>
                <a:latin typeface="Bookman Old Style" pitchFamily="18" charset="0"/>
              </a:rPr>
              <a:t>iała Tatarzy dotarli w okolice Krakowa. Mieszkańcy </a:t>
            </a:r>
            <a:r>
              <a:rPr lang="pl-PL" sz="1600" dirty="0">
                <a:effectLst/>
                <a:latin typeface="Bookman Old Style" pitchFamily="18" charset="0"/>
              </a:rPr>
              <a:t>Krakowa zgromadzili się na </a:t>
            </a:r>
            <a:r>
              <a:rPr lang="pl-PL" sz="1600" dirty="0" smtClean="0">
                <a:effectLst/>
                <a:latin typeface="Bookman Old Style" pitchFamily="18" charset="0"/>
              </a:rPr>
              <a:t>procesji</a:t>
            </a:r>
            <a:r>
              <a:rPr lang="pl-PL" sz="1600" dirty="0">
                <a:effectLst/>
                <a:latin typeface="Bookman Old Style" pitchFamily="18" charset="0"/>
              </a:rPr>
              <a:t>, kiedy zostali zaalarmowani, że najeźdźcy pustoszą przedmieścia </a:t>
            </a:r>
            <a:r>
              <a:rPr lang="pl-PL" sz="1600" dirty="0" smtClean="0">
                <a:effectLst/>
                <a:latin typeface="Bookman Old Style" pitchFamily="18" charset="0"/>
              </a:rPr>
              <a:t>Krakowa.</a:t>
            </a:r>
            <a:r>
              <a:rPr lang="pl-PL" sz="1600" dirty="0">
                <a:latin typeface="Bookman Old Style" pitchFamily="18" charset="0"/>
              </a:rPr>
              <a:t> </a:t>
            </a:r>
            <a:r>
              <a:rPr lang="pl-PL" sz="1600" dirty="0" smtClean="0">
                <a:effectLst/>
                <a:latin typeface="Bookman Old Style" pitchFamily="18" charset="0"/>
              </a:rPr>
              <a:t>Skoczył </a:t>
            </a:r>
            <a:r>
              <a:rPr lang="pl-PL" sz="1600" dirty="0">
                <a:effectLst/>
                <a:latin typeface="Bookman Old Style" pitchFamily="18" charset="0"/>
              </a:rPr>
              <a:t>wtedy jeden </a:t>
            </a:r>
            <a:r>
              <a:rPr lang="pl-PL" sz="1600" dirty="0" smtClean="0">
                <a:effectLst/>
                <a:latin typeface="Bookman Old Style" pitchFamily="18" charset="0"/>
              </a:rPr>
              <a:t>            z </a:t>
            </a:r>
            <a:r>
              <a:rPr lang="pl-PL" sz="1600" dirty="0" smtClean="0">
                <a:effectLst/>
                <a:latin typeface="Bookman Old Style" pitchFamily="18" charset="0"/>
              </a:rPr>
              <a:t>flisaków, włóczkiem zwany,  </a:t>
            </a:r>
            <a:r>
              <a:rPr lang="pl-PL" sz="1600" dirty="0">
                <a:effectLst/>
                <a:latin typeface="Bookman Old Style" pitchFamily="18" charset="0"/>
              </a:rPr>
              <a:t>chwycił chorągiew z Orłem </a:t>
            </a:r>
            <a:r>
              <a:rPr lang="pl-PL" sz="1600" dirty="0" smtClean="0">
                <a:effectLst/>
                <a:latin typeface="Bookman Old Style" pitchFamily="18" charset="0"/>
              </a:rPr>
              <a:t>Białym</a:t>
            </a:r>
            <a:r>
              <a:rPr lang="pl-PL" sz="1600" dirty="0" smtClean="0">
                <a:effectLst/>
                <a:latin typeface="Bookman Old Style" pitchFamily="18" charset="0"/>
              </a:rPr>
              <a:t> </a:t>
            </a:r>
            <a:r>
              <a:rPr lang="pl-PL" sz="1600" dirty="0" smtClean="0">
                <a:effectLst/>
                <a:latin typeface="Bookman Old Style" pitchFamily="18" charset="0"/>
              </a:rPr>
              <a:t>i </a:t>
            </a:r>
            <a:r>
              <a:rPr lang="pl-PL" sz="1600" dirty="0">
                <a:effectLst/>
                <a:latin typeface="Bookman Old Style" pitchFamily="18" charset="0"/>
              </a:rPr>
              <a:t>zakrzyknął do mieszczan:</a:t>
            </a:r>
            <a:r>
              <a:rPr lang="pl-PL" sz="1600" dirty="0">
                <a:latin typeface="Bookman Old Style" pitchFamily="18" charset="0"/>
              </a:rPr>
              <a:t/>
            </a:r>
            <a:br>
              <a:rPr lang="pl-PL" sz="1600" dirty="0">
                <a:latin typeface="Bookman Old Style" pitchFamily="18" charset="0"/>
              </a:rPr>
            </a:br>
            <a:r>
              <a:rPr lang="pl-PL" sz="1600" dirty="0" smtClean="0">
                <a:effectLst/>
                <a:latin typeface="Bookman Old Style" pitchFamily="18" charset="0"/>
              </a:rPr>
              <a:t>- </a:t>
            </a:r>
            <a:r>
              <a:rPr lang="pl-PL" sz="1600" dirty="0">
                <a:effectLst/>
                <a:latin typeface="Bookman Old Style" pitchFamily="18" charset="0"/>
              </a:rPr>
              <a:t>Choćbym miał zginąć to nie pozwolę na grabienie naszej ziemi!</a:t>
            </a:r>
            <a:r>
              <a:rPr lang="pl-PL" sz="1600" dirty="0">
                <a:latin typeface="Bookman Old Style" pitchFamily="18" charset="0"/>
              </a:rPr>
              <a:t/>
            </a:r>
            <a:br>
              <a:rPr lang="pl-PL" sz="1600" dirty="0">
                <a:latin typeface="Bookman Old Style" pitchFamily="18" charset="0"/>
              </a:rPr>
            </a:br>
            <a:r>
              <a:rPr lang="pl-PL" sz="1600" dirty="0">
                <a:effectLst/>
                <a:latin typeface="Bookman Old Style" pitchFamily="18" charset="0"/>
              </a:rPr>
              <a:t>Za nim ruszyli </a:t>
            </a:r>
            <a:r>
              <a:rPr lang="pl-PL" sz="1600" dirty="0" smtClean="0">
                <a:effectLst/>
                <a:latin typeface="Bookman Old Style" pitchFamily="18" charset="0"/>
              </a:rPr>
              <a:t>inni</a:t>
            </a:r>
            <a:r>
              <a:rPr lang="pl-PL" sz="1600" dirty="0" smtClean="0">
                <a:latin typeface="Bookman Old Style" pitchFamily="18" charset="0"/>
              </a:rPr>
              <a:t>. </a:t>
            </a:r>
            <a:r>
              <a:rPr lang="pl-PL" sz="1600" dirty="0" smtClean="0">
                <a:effectLst/>
                <a:latin typeface="Bookman Old Style" pitchFamily="18" charset="0"/>
              </a:rPr>
              <a:t>Walka </a:t>
            </a:r>
            <a:r>
              <a:rPr lang="pl-PL" sz="1600" dirty="0">
                <a:effectLst/>
                <a:latin typeface="Bookman Old Style" pitchFamily="18" charset="0"/>
              </a:rPr>
              <a:t>była długa i zacięta, ale </a:t>
            </a:r>
            <a:r>
              <a:rPr lang="pl-PL" sz="1600" dirty="0" smtClean="0">
                <a:effectLst/>
                <a:latin typeface="Bookman Old Style" pitchFamily="18" charset="0"/>
              </a:rPr>
              <a:t>najeźdźcy </a:t>
            </a:r>
            <a:r>
              <a:rPr lang="pl-PL" sz="1600" dirty="0">
                <a:effectLst/>
                <a:latin typeface="Bookman Old Style" pitchFamily="18" charset="0"/>
              </a:rPr>
              <a:t>zostali pokonani. </a:t>
            </a:r>
            <a:r>
              <a:rPr lang="pl-PL" sz="1600" dirty="0" smtClean="0">
                <a:effectLst/>
                <a:latin typeface="Bookman Old Style" pitchFamily="18" charset="0"/>
              </a:rPr>
              <a:t> Zaś odważny chłopak</a:t>
            </a:r>
            <a:r>
              <a:rPr lang="pl-PL" sz="1600" dirty="0">
                <a:effectLst/>
                <a:latin typeface="Bookman Old Style" pitchFamily="18" charset="0"/>
              </a:rPr>
              <a:t>,  przystrojony w strój wodza tatarskiego </a:t>
            </a:r>
            <a:r>
              <a:rPr lang="pl-PL" sz="1600" dirty="0" smtClean="0">
                <a:effectLst/>
                <a:latin typeface="Bookman Old Style" pitchFamily="18" charset="0"/>
              </a:rPr>
              <a:t/>
            </a:r>
            <a:br>
              <a:rPr lang="pl-PL" sz="1600" dirty="0" smtClean="0">
                <a:effectLst/>
                <a:latin typeface="Bookman Old Style" pitchFamily="18" charset="0"/>
              </a:rPr>
            </a:br>
            <a:r>
              <a:rPr lang="pl-PL" sz="1600" dirty="0" smtClean="0">
                <a:effectLst/>
                <a:latin typeface="Bookman Old Style" pitchFamily="18" charset="0"/>
              </a:rPr>
              <a:t>z </a:t>
            </a:r>
            <a:r>
              <a:rPr lang="pl-PL" sz="1600" dirty="0">
                <a:effectLst/>
                <a:latin typeface="Bookman Old Style" pitchFamily="18" charset="0"/>
              </a:rPr>
              <a:t>wielkimi wiwatami został przyjęty na rynku miasta</a:t>
            </a:r>
            <a:r>
              <a:rPr lang="pl-PL" sz="1600" dirty="0" smtClean="0">
                <a:effectLst/>
                <a:latin typeface="Bookman Old Style" pitchFamily="18" charset="0"/>
              </a:rPr>
              <a:t>.</a:t>
            </a:r>
          </a:p>
          <a:p>
            <a:pPr marL="0" indent="0" algn="ctr">
              <a:buNone/>
            </a:pPr>
            <a:r>
              <a:rPr lang="pl-PL" sz="1600" dirty="0">
                <a:effectLst/>
                <a:latin typeface="Bookman Old Style" pitchFamily="18" charset="0"/>
              </a:rPr>
              <a:t>Pochód ten do dziś jest powtarzany, a przebrany </a:t>
            </a:r>
            <a:r>
              <a:rPr lang="pl-PL" sz="1600" dirty="0" smtClean="0">
                <a:effectLst/>
                <a:latin typeface="Bookman Old Style" pitchFamily="18" charset="0"/>
              </a:rPr>
              <a:t>w </a:t>
            </a:r>
            <a:r>
              <a:rPr lang="pl-PL" sz="1600" dirty="0">
                <a:effectLst/>
                <a:latin typeface="Bookman Old Style" pitchFamily="18" charset="0"/>
              </a:rPr>
              <a:t>tatarskie odzienie włóczek Lajkonikiem jest zwany.</a:t>
            </a:r>
            <a:endParaRPr lang="pl-PL" sz="1600" dirty="0">
              <a:latin typeface="Bookman Old Style" pitchFamily="18" charset="0"/>
            </a:endParaRPr>
          </a:p>
        </p:txBody>
      </p:sp>
      <p:pic>
        <p:nvPicPr>
          <p:cNvPr id="5" name="Symbol zastępczy zawartości 7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3744416" cy="418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225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600" b="1" dirty="0" smtClean="0">
                <a:latin typeface="Bookman Old Style" pitchFamily="18" charset="0"/>
              </a:rPr>
              <a:t>Krakowski strój ludowy</a:t>
            </a:r>
            <a:r>
              <a:rPr lang="pl-PL" sz="2600" b="1" dirty="0">
                <a:effectLst/>
                <a:latin typeface="Bookman Old Style" pitchFamily="18" charset="0"/>
              </a:rPr>
              <a:t> </a:t>
            </a:r>
            <a:r>
              <a:rPr lang="pl-PL" sz="2600" dirty="0" smtClean="0">
                <a:effectLst/>
                <a:latin typeface="Bookman Old Style" pitchFamily="18" charset="0"/>
              </a:rPr>
              <a:t>był </a:t>
            </a:r>
            <a:r>
              <a:rPr lang="pl-PL" sz="2600" dirty="0">
                <a:effectLst/>
                <a:latin typeface="Bookman Old Style" pitchFamily="18" charset="0"/>
              </a:rPr>
              <a:t>jednym </a:t>
            </a:r>
            <a:r>
              <a:rPr lang="pl-PL" sz="2600" dirty="0" smtClean="0">
                <a:effectLst/>
                <a:latin typeface="Bookman Old Style" pitchFamily="18" charset="0"/>
              </a:rPr>
              <a:t>                             z </a:t>
            </a:r>
            <a:r>
              <a:rPr lang="pl-PL" sz="2600" dirty="0">
                <a:effectLst/>
                <a:latin typeface="Bookman Old Style" pitchFamily="18" charset="0"/>
              </a:rPr>
              <a:t>„najbogatszych” strojów ludowych, </a:t>
            </a:r>
            <a:r>
              <a:rPr lang="pl-PL" sz="2600" dirty="0" smtClean="0">
                <a:effectLst/>
                <a:latin typeface="Bookman Old Style" pitchFamily="18" charset="0"/>
              </a:rPr>
              <a:t/>
            </a:r>
            <a:br>
              <a:rPr lang="pl-PL" sz="2600" dirty="0" smtClean="0">
                <a:effectLst/>
                <a:latin typeface="Bookman Old Style" pitchFamily="18" charset="0"/>
              </a:rPr>
            </a:br>
            <a:r>
              <a:rPr lang="pl-PL" sz="2600" dirty="0" smtClean="0">
                <a:effectLst/>
                <a:latin typeface="Bookman Old Style" pitchFamily="18" charset="0"/>
              </a:rPr>
              <a:t>uznawany </a:t>
            </a:r>
            <a:r>
              <a:rPr lang="pl-PL" sz="2600" dirty="0">
                <a:effectLst/>
                <a:latin typeface="Bookman Old Style" pitchFamily="18" charset="0"/>
              </a:rPr>
              <a:t>jest za strój narodowy.</a:t>
            </a:r>
            <a:r>
              <a:rPr lang="pl-PL" sz="2600" dirty="0">
                <a:effectLst/>
              </a:rPr>
              <a:t> </a:t>
            </a:r>
            <a:endParaRPr lang="pl-PL" sz="2600" dirty="0"/>
          </a:p>
        </p:txBody>
      </p:sp>
      <p:pic>
        <p:nvPicPr>
          <p:cNvPr id="67588" name="Picture 4" descr="http://www.folklor-lalki.pl/foto/30%20para%20krakowska%20480px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483768" y="1484784"/>
            <a:ext cx="4136498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888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polalech.pl/krakowskidamski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35696" y="188640"/>
            <a:ext cx="5616624" cy="644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7406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435280" cy="1139825"/>
          </a:xfrm>
        </p:spPr>
        <p:txBody>
          <a:bodyPr/>
          <a:lstStyle/>
          <a:p>
            <a:r>
              <a:rPr lang="pl-PL" sz="2400" dirty="0">
                <a:effectLst/>
                <a:latin typeface="Bookman Old Style" pitchFamily="18" charset="0"/>
              </a:rPr>
              <a:t>Ważnym elementem stroju były </a:t>
            </a:r>
            <a:r>
              <a:rPr lang="pl-PL" sz="2400" b="1" dirty="0" smtClean="0">
                <a:effectLst/>
                <a:latin typeface="Bookman Old Style" pitchFamily="18" charset="0"/>
              </a:rPr>
              <a:t>gorsety</a:t>
            </a:r>
            <a:r>
              <a:rPr lang="pl-PL" sz="2400" dirty="0">
                <a:effectLst/>
                <a:latin typeface="Bookman Old Style" pitchFamily="18" charset="0"/>
              </a:rPr>
              <a:t>. Starszy rodzaj gorsetu szyty był z </a:t>
            </a:r>
            <a:r>
              <a:rPr lang="pl-PL" sz="2400" dirty="0" smtClean="0">
                <a:effectLst/>
                <a:latin typeface="Bookman Old Style" pitchFamily="18" charset="0"/>
              </a:rPr>
              <a:t>czarnego lub czerwonego  sukna, bogato zdobiony kolorowym haftem i cekinami.</a:t>
            </a:r>
            <a:endParaRPr lang="pl-PL" sz="2400" dirty="0">
              <a:latin typeface="Bookman Old Style" pitchFamily="18" charset="0"/>
            </a:endParaRPr>
          </a:p>
        </p:txBody>
      </p:sp>
      <p:pic>
        <p:nvPicPr>
          <p:cNvPr id="69634" name="Picture 2" descr="http://ioglaszaj.pl/images/2012/03/08/6577/stroj-krakowski_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0726" y="1600200"/>
            <a:ext cx="4619546" cy="481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734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polalech.pl/krakowskimeski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8640"/>
            <a:ext cx="5040560" cy="630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303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urtyna">
  <a:themeElements>
    <a:clrScheme name="Kurtyna 2">
      <a:dk1>
        <a:srgbClr val="000066"/>
      </a:dk1>
      <a:lt1>
        <a:srgbClr val="FFFFFF"/>
      </a:lt1>
      <a:dk2>
        <a:srgbClr val="000099"/>
      </a:dk2>
      <a:lt2>
        <a:srgbClr val="D8F6F8"/>
      </a:lt2>
      <a:accent1>
        <a:srgbClr val="0099FF"/>
      </a:accent1>
      <a:accent2>
        <a:srgbClr val="00003A"/>
      </a:accent2>
      <a:accent3>
        <a:srgbClr val="AAAACA"/>
      </a:accent3>
      <a:accent4>
        <a:srgbClr val="DADADA"/>
      </a:accent4>
      <a:accent5>
        <a:srgbClr val="AACAFF"/>
      </a:accent5>
      <a:accent6>
        <a:srgbClr val="000034"/>
      </a:accent6>
      <a:hlink>
        <a:srgbClr val="DDD925"/>
      </a:hlink>
      <a:folHlink>
        <a:srgbClr val="72C676"/>
      </a:folHlink>
    </a:clrScheme>
    <a:fontScheme name="Kurty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urty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rty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rty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Curtain Call</Template>
  <TotalTime>508</TotalTime>
  <Words>635</Words>
  <Application>Microsoft Office PowerPoint</Application>
  <PresentationFormat>Pokaz na ekranie (4:3)</PresentationFormat>
  <Paragraphs>53</Paragraphs>
  <Slides>27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29" baseType="lpstr">
      <vt:lpstr>Kurtyna</vt:lpstr>
      <vt:lpstr>Obraz - mapa bitowa</vt:lpstr>
      <vt:lpstr>Slajd 1</vt:lpstr>
      <vt:lpstr>Herb Krakowa           Barwy </vt:lpstr>
      <vt:lpstr>Slajd 3</vt:lpstr>
      <vt:lpstr>Rynek Główny</vt:lpstr>
      <vt:lpstr>Slajd 5</vt:lpstr>
      <vt:lpstr>Kościół Mariacki</vt:lpstr>
      <vt:lpstr>Przed wiekami strażnik miasta, rano i wieczorem, za pomocą hejnału dawał mieszkańcom miasta sygnał do otwierania i zamykania bram grodu oraz ostrzegał ich przed niebezpieczeństwem. Dzisiaj hejnał  o każdej pełnej godzinie rozbrzmiewa          z okien Hejnalicy czterokrotnie w różne strony świata,             a godzinie 12.00 w południe można go usłyszeć w radiu.</vt:lpstr>
      <vt:lpstr>  Główną atrakcją Kościoła Mariackiego  jest ołtarz  Wita Stwosza. Prace nad nim  trwały 12 lat.           Za robotę mistrz otrzymał 1808 florenów, sumę równą rocznemu budżetowi miasta Krakowa.  </vt:lpstr>
      <vt:lpstr>Slajd 9</vt:lpstr>
      <vt:lpstr>Slajd 10</vt:lpstr>
      <vt:lpstr>Slajd 11</vt:lpstr>
      <vt:lpstr>Krakowskie kwiaciarki</vt:lpstr>
      <vt:lpstr>Na wzgórzu nad Wisłą króluje Wawel – zamek królów polskich.</vt:lpstr>
      <vt:lpstr>Będąc na Wawelu zwiedzić należy Katedrę Wawelską – miejsce koronacji królów polskich i bohaterów walczących o wolność naszego kraju.</vt:lpstr>
      <vt:lpstr>Zygmunt, czyli najsłynniejszy dzwon w Polsce</vt:lpstr>
      <vt:lpstr>Brama Floriańska </vt:lpstr>
      <vt:lpstr>Uniwersytet Jagielloński </vt:lpstr>
      <vt:lpstr>Collegium Maius   to najstarszy budynek Akademii Krakowskiej, dzisiaj Uniwersytetu Jagiellońskiego.</vt:lpstr>
      <vt:lpstr>Krakowskie kopce </vt:lpstr>
      <vt:lpstr> Krakowskie kopce:  Krakusa    Wandy </vt:lpstr>
      <vt:lpstr> Kopiec Kościuszki  i  Józefa Piłsudskiego </vt:lpstr>
      <vt:lpstr> SMOK WAWELSKI  strzeże wejście na Wawel </vt:lpstr>
      <vt:lpstr>LAJKONIK</vt:lpstr>
      <vt:lpstr>Krakowski strój ludowy był jednym                              z „najbogatszych” strojów ludowych,  uznawany jest za strój narodowy. </vt:lpstr>
      <vt:lpstr>Slajd 25</vt:lpstr>
      <vt:lpstr>Ważnym elementem stroju były gorsety. Starszy rodzaj gorsetu szyty był z czarnego lub czerwonego  sukna, bogato zdobiony kolorowym haftem i cekinami.</vt:lpstr>
      <vt:lpstr>Slajd 27</vt:lpstr>
    </vt:vector>
  </TitlesOfParts>
  <Company>Ministerstwo Edukacji Narodowej i Sportu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KRAKÓW</dc:title>
  <dc:creator>Marta</dc:creator>
  <cp:lastModifiedBy>Łukasz Tutak</cp:lastModifiedBy>
  <cp:revision>69</cp:revision>
  <dcterms:created xsi:type="dcterms:W3CDTF">2008-03-28T19:18:26Z</dcterms:created>
  <dcterms:modified xsi:type="dcterms:W3CDTF">2015-07-07T13:36:33Z</dcterms:modified>
</cp:coreProperties>
</file>