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5" r:id="rId9"/>
    <p:sldId id="263" r:id="rId10"/>
    <p:sldId id="264" r:id="rId11"/>
    <p:sldId id="266" r:id="rId12"/>
    <p:sldId id="267" r:id="rId13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-69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print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394FADBB-1FF5-46B2-9044-7D180069F690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BF4E9A3A-4D5F-4608-AB93-0B61CE291CED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72405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FADBB-1FF5-46B2-9044-7D180069F690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E9A3A-4D5F-4608-AB93-0B61CE291CED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7895447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print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FADBB-1FF5-46B2-9044-7D180069F690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E9A3A-4D5F-4608-AB93-0B61CE291CED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1338100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FADBB-1FF5-46B2-9044-7D180069F690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E9A3A-4D5F-4608-AB93-0B61CE291CED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1240753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FADBB-1FF5-46B2-9044-7D180069F690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E9A3A-4D5F-4608-AB93-0B61CE291CED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892598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FADBB-1FF5-46B2-9044-7D180069F690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E9A3A-4D5F-4608-AB93-0B61CE291CED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50426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FADBB-1FF5-46B2-9044-7D180069F690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E9A3A-4D5F-4608-AB93-0B61CE291CED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2089920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print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FADBB-1FF5-46B2-9044-7D180069F690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E9A3A-4D5F-4608-AB93-0B61CE291CED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7091703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print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FADBB-1FF5-46B2-9044-7D180069F690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E9A3A-4D5F-4608-AB93-0B61CE291CED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4092207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az panoramiczny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print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FADBB-1FF5-46B2-9044-7D180069F690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E9A3A-4D5F-4608-AB93-0B61CE291CED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257759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print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FADBB-1FF5-46B2-9044-7D180069F690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E9A3A-4D5F-4608-AB93-0B61CE291CED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7846243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print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FADBB-1FF5-46B2-9044-7D180069F690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E9A3A-4D5F-4608-AB93-0B61CE291CED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059752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print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FADBB-1FF5-46B2-9044-7D180069F690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E9A3A-4D5F-4608-AB93-0B61CE291CED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632019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olum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FADBB-1FF5-46B2-9044-7D180069F690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E9A3A-4D5F-4608-AB93-0B61CE291CED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1713741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olumna obraz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FADBB-1FF5-46B2-9044-7D180069F690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E9A3A-4D5F-4608-AB93-0B61CE291CED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817056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394FADBB-1FF5-46B2-9044-7D180069F690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E9A3A-4D5F-4608-AB93-0B61CE291CED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3234710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print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394FADBB-1FF5-46B2-9044-7D180069F690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E9A3A-4D5F-4608-AB93-0B61CE291CED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821787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 cstate="print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394FADBB-1FF5-46B2-9044-7D180069F690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pl-PL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BF4E9A3A-4D5F-4608-AB93-0B61CE291CED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94999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2620" y="1852412"/>
            <a:ext cx="5204888" cy="3922740"/>
          </a:xfrm>
          <a:prstGeom prst="rect">
            <a:avLst/>
          </a:prstGeom>
        </p:spPr>
      </p:pic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15563" y="817418"/>
            <a:ext cx="8825658" cy="886691"/>
          </a:xfrm>
        </p:spPr>
        <p:txBody>
          <a:bodyPr>
            <a:noAutofit/>
          </a:bodyPr>
          <a:lstStyle/>
          <a:p>
            <a:pPr algn="ctr"/>
            <a:r>
              <a:rPr lang="pl-PL" sz="5400" b="1" dirty="0" smtClean="0">
                <a:latin typeface="Algerian" panose="04020705040A02060702" pitchFamily="82" charset="0"/>
              </a:rPr>
              <a:t>Piernikowe </a:t>
            </a:r>
            <a:r>
              <a:rPr lang="pl-PL" sz="5400" b="1" dirty="0" smtClean="0">
                <a:latin typeface="Algerian" panose="04020705040A02060702" pitchFamily="82" charset="0"/>
              </a:rPr>
              <a:t>    zapachy</a:t>
            </a:r>
            <a:endParaRPr lang="pl-PL" sz="5400" b="1" dirty="0">
              <a:latin typeface="Algerian" panose="04020705040A02060702" pitchFamily="82" charset="0"/>
            </a:endParaRPr>
          </a:p>
        </p:txBody>
      </p:sp>
      <p:pic>
        <p:nvPicPr>
          <p:cNvPr id="11266" name="Picture 2" descr="http://republikakobiet.pl/wp-content/uploads/2011/12/Magia-%C5%9Bwi%C4%85tecznego-piernik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5043" y="1852412"/>
            <a:ext cx="4559121" cy="3922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91193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>
                <a:latin typeface="Algerian" panose="04020705040A02060702" pitchFamily="82" charset="0"/>
              </a:rPr>
              <a:t/>
            </a:r>
            <a:br>
              <a:rPr lang="pl-PL" b="1" dirty="0">
                <a:latin typeface="Algerian" panose="04020705040A02060702" pitchFamily="82" charset="0"/>
              </a:rPr>
            </a:br>
            <a:r>
              <a:rPr lang="pl-PL" sz="5400" b="1" dirty="0" smtClean="0">
                <a:latin typeface="Algerian" panose="04020705040A02060702" pitchFamily="82" charset="0"/>
              </a:rPr>
              <a:t>Piernik</a:t>
            </a:r>
            <a:r>
              <a:rPr lang="pl-PL" b="1" dirty="0">
                <a:latin typeface="Algerian" panose="04020705040A02060702" pitchFamily="82" charset="0"/>
              </a:rPr>
              <a:t/>
            </a:r>
            <a:br>
              <a:rPr lang="pl-PL" b="1" dirty="0">
                <a:latin typeface="Algerian" panose="04020705040A02060702" pitchFamily="82" charset="0"/>
              </a:rPr>
            </a:br>
            <a:endParaRPr lang="pl-PL" dirty="0"/>
          </a:p>
        </p:txBody>
      </p:sp>
      <p:sp>
        <p:nvSpPr>
          <p:cNvPr id="5" name="Symbol zastępczy zawartości 4"/>
          <p:cNvSpPr>
            <a:spLocks noGrp="1"/>
          </p:cNvSpPr>
          <p:nvPr>
            <p:ph sz="half" idx="1"/>
          </p:nvPr>
        </p:nvSpPr>
        <p:spPr>
          <a:xfrm>
            <a:off x="429491" y="2466109"/>
            <a:ext cx="7233439" cy="402484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pl-PL" b="1" dirty="0" smtClean="0"/>
              <a:t>Piernik</a:t>
            </a:r>
            <a:r>
              <a:rPr lang="pl-PL" dirty="0" smtClean="0"/>
              <a:t> to </a:t>
            </a:r>
            <a:r>
              <a:rPr lang="pl-PL" dirty="0"/>
              <a:t>ciemnobrązowe, twarde lub miękkie </a:t>
            </a:r>
            <a:r>
              <a:rPr lang="pl-PL" dirty="0" smtClean="0"/>
              <a:t>(</a:t>
            </a:r>
            <a:r>
              <a:rPr lang="pl-PL" dirty="0"/>
              <a:t>w zależności od rodzaju) </a:t>
            </a:r>
            <a:r>
              <a:rPr lang="pl-PL" dirty="0" smtClean="0"/>
              <a:t>ciasto </a:t>
            </a:r>
            <a:r>
              <a:rPr lang="pl-PL" dirty="0"/>
              <a:t> wyrabiane z mieszaniny mąki pszennej </a:t>
            </a:r>
            <a:r>
              <a:rPr lang="pl-PL" dirty="0" smtClean="0"/>
              <a:t>               i </a:t>
            </a:r>
            <a:r>
              <a:rPr lang="pl-PL" dirty="0"/>
              <a:t>żytniej, mleka, jajek i </a:t>
            </a:r>
            <a:r>
              <a:rPr lang="pl-PL" dirty="0" smtClean="0"/>
              <a:t>miodu. Swój </a:t>
            </a:r>
            <a:r>
              <a:rPr lang="pl-PL" dirty="0"/>
              <a:t>wyjątkowy aromat zawdzięcza silnym korzennym przyprawom. Cynamon, imbir, </a:t>
            </a:r>
            <a:r>
              <a:rPr lang="pl-PL" dirty="0" smtClean="0"/>
              <a:t>goździki</a:t>
            </a:r>
            <a:r>
              <a:rPr lang="pl-PL" dirty="0"/>
              <a:t>, kardamon, gałka muszkatołowa, anyż </a:t>
            </a:r>
            <a:r>
              <a:rPr lang="pl-PL" dirty="0" smtClean="0"/>
              <a:t>, czasem pierz sprawiają</a:t>
            </a:r>
            <a:r>
              <a:rPr lang="pl-PL" dirty="0"/>
              <a:t>, że ciasto pachnie tak wyjątkowo. Właśnie </a:t>
            </a:r>
            <a:r>
              <a:rPr lang="pl-PL" dirty="0" smtClean="0"/>
              <a:t>        z </a:t>
            </a:r>
            <a:r>
              <a:rPr lang="pl-PL" dirty="0"/>
              <a:t>uwagi na zastosowanie tych przypraw ciasto zyskało nazwę </a:t>
            </a:r>
            <a:r>
              <a:rPr lang="pl-PL" b="1" dirty="0"/>
              <a:t>p</a:t>
            </a:r>
            <a:r>
              <a:rPr lang="pl-PL" b="1" dirty="0" smtClean="0"/>
              <a:t>iernik</a:t>
            </a:r>
            <a:r>
              <a:rPr lang="pl-PL" dirty="0" smtClean="0"/>
              <a:t> </a:t>
            </a:r>
            <a:r>
              <a:rPr lang="pl-PL" dirty="0"/>
              <a:t>od słowa </a:t>
            </a:r>
            <a:r>
              <a:rPr lang="pl-PL" dirty="0" smtClean="0"/>
              <a:t>„</a:t>
            </a:r>
            <a:r>
              <a:rPr lang="pl-PL" b="1" dirty="0" err="1" smtClean="0"/>
              <a:t>pierny</a:t>
            </a:r>
            <a:r>
              <a:rPr lang="pl-PL" dirty="0"/>
              <a:t>", czyli </a:t>
            </a:r>
            <a:r>
              <a:rPr lang="pl-PL" dirty="0" smtClean="0"/>
              <a:t>pieprzny. Z </a:t>
            </a:r>
            <a:r>
              <a:rPr lang="pl-PL" dirty="0" smtClean="0"/>
              <a:t>ciasta piernikowego można zrobić również ciasteczka.</a:t>
            </a:r>
            <a:endParaRPr lang="pl-PL" dirty="0"/>
          </a:p>
        </p:txBody>
      </p:sp>
      <p:pic>
        <p:nvPicPr>
          <p:cNvPr id="1026" name="Picture 2" descr="https://encrypted-tbn1.gstatic.com/images?q=tbn:ANd9GcQ_an81dPW_4OaDfsqmqU9gCkNx5q_oQyb5smRhUvvQFD8E6r9v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090120" y="2295948"/>
            <a:ext cx="2631723" cy="1971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c.wrzuta.pl/wi3706/37a675c900272d984ffa9ae8/pierniki_serc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89558" y="4391891"/>
            <a:ext cx="2664950" cy="200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84509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>
                <a:latin typeface="Algerian" panose="04020705040A02060702" pitchFamily="82" charset="0"/>
              </a:rPr>
              <a:t/>
            </a:r>
            <a:br>
              <a:rPr lang="pl-PL" b="1" dirty="0">
                <a:latin typeface="Algerian" panose="04020705040A02060702" pitchFamily="82" charset="0"/>
              </a:rPr>
            </a:br>
            <a:r>
              <a:rPr lang="pl-PL" sz="5400" b="1" dirty="0" smtClean="0">
                <a:latin typeface="Algerian" panose="04020705040A02060702" pitchFamily="82" charset="0"/>
              </a:rPr>
              <a:t>Piernikowe zapachy  - cynamon</a:t>
            </a:r>
            <a:r>
              <a:rPr lang="pl-PL" b="1" dirty="0">
                <a:latin typeface="Algerian" panose="04020705040A02060702" pitchFamily="82" charset="0"/>
              </a:rPr>
              <a:t/>
            </a:r>
            <a:br>
              <a:rPr lang="pl-PL" b="1" dirty="0">
                <a:latin typeface="Algerian" panose="04020705040A02060702" pitchFamily="82" charset="0"/>
              </a:rPr>
            </a:br>
            <a:endParaRPr lang="pl-PL" dirty="0"/>
          </a:p>
        </p:txBody>
      </p:sp>
      <p:sp>
        <p:nvSpPr>
          <p:cNvPr id="5" name="Symbol zastępczy zawartości 4"/>
          <p:cNvSpPr>
            <a:spLocks noGrp="1"/>
          </p:cNvSpPr>
          <p:nvPr>
            <p:ph sz="half" idx="1"/>
          </p:nvPr>
        </p:nvSpPr>
        <p:spPr>
          <a:xfrm>
            <a:off x="512618" y="2603500"/>
            <a:ext cx="7150312" cy="3887452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pl-PL" b="1" dirty="0"/>
              <a:t>Cynamon</a:t>
            </a:r>
            <a:r>
              <a:rPr lang="pl-PL" dirty="0"/>
              <a:t> jest korą tropikalnego, wiecznie zielonego drzewa</a:t>
            </a:r>
            <a:r>
              <a:rPr lang="pl-PL" dirty="0" smtClean="0"/>
              <a:t>. </a:t>
            </a:r>
            <a:r>
              <a:rPr lang="pl-PL" dirty="0"/>
              <a:t>Występuje w dwóch </a:t>
            </a:r>
            <a:r>
              <a:rPr lang="pl-PL" dirty="0" smtClean="0"/>
              <a:t>postaciach: </a:t>
            </a:r>
            <a:r>
              <a:rPr lang="pl-PL" dirty="0"/>
              <a:t>utarty na proszek lub w niewielkich, zwiniętych w rulonik kawałkach, ma kolor rdzawy i dzięki zawartemu </a:t>
            </a:r>
            <a:r>
              <a:rPr lang="pl-PL" dirty="0" smtClean="0"/>
              <a:t>w </a:t>
            </a:r>
            <a:r>
              <a:rPr lang="pl-PL" dirty="0"/>
              <a:t>niej </a:t>
            </a:r>
            <a:r>
              <a:rPr lang="pl-PL" dirty="0" smtClean="0"/>
              <a:t>olejkowi cynamonowemu charakterystyczny </a:t>
            </a:r>
            <a:r>
              <a:rPr lang="pl-PL" dirty="0"/>
              <a:t>słodkawo-korzenny, lekko piekący smak </a:t>
            </a:r>
            <a:r>
              <a:rPr lang="pl-PL" dirty="0" smtClean="0"/>
              <a:t> i </a:t>
            </a:r>
            <a:r>
              <a:rPr lang="pl-PL" dirty="0"/>
              <a:t>silny aromat</a:t>
            </a:r>
            <a:r>
              <a:rPr lang="pl-PL" dirty="0" smtClean="0"/>
              <a:t>. </a:t>
            </a:r>
            <a:r>
              <a:rPr lang="pl-PL" dirty="0"/>
              <a:t>Używany jest do przyprawiania potraw słodkich z </a:t>
            </a:r>
            <a:r>
              <a:rPr lang="pl-PL" dirty="0" smtClean="0"/>
              <a:t>ryżu, pieczonych</a:t>
            </a:r>
            <a:r>
              <a:rPr lang="pl-PL" dirty="0"/>
              <a:t> </a:t>
            </a:r>
            <a:r>
              <a:rPr lang="pl-PL" dirty="0" smtClean="0"/>
              <a:t>jabłek,</a:t>
            </a:r>
            <a:r>
              <a:rPr lang="pl-PL" dirty="0"/>
              <a:t> </a:t>
            </a:r>
            <a:r>
              <a:rPr lang="pl-PL" dirty="0" smtClean="0"/>
              <a:t>wypieków świątecznych, np. piernika</a:t>
            </a:r>
            <a:endParaRPr lang="pl-PL" dirty="0"/>
          </a:p>
        </p:txBody>
      </p:sp>
      <p:pic>
        <p:nvPicPr>
          <p:cNvPr id="2052" name="Picture 4" descr="http://www.niam.pl/rimages/crop/600/450/files/images/PRODUCT/BACKUP/18183649233_yxxbjkuuusojvfozftzo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031196" y="4821382"/>
            <a:ext cx="2762812" cy="1837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mtvk.pl/olcia/blog/swieta/cynamo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659765" y="1289603"/>
            <a:ext cx="2326056" cy="1744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://img2.garnek.pl/a.garnek.pl/014/852/14852029_800.0.jpg/cynamonowiec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58505" y="3142051"/>
            <a:ext cx="2298660" cy="1723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40386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>
                <a:latin typeface="Algerian" panose="04020705040A02060702" pitchFamily="82" charset="0"/>
              </a:rPr>
              <a:t/>
            </a:r>
            <a:br>
              <a:rPr lang="pl-PL" b="1" dirty="0">
                <a:latin typeface="Algerian" panose="04020705040A02060702" pitchFamily="82" charset="0"/>
              </a:rPr>
            </a:br>
            <a:r>
              <a:rPr lang="pl-PL" sz="5400" b="1" dirty="0" smtClean="0">
                <a:latin typeface="Algerian" panose="04020705040A02060702" pitchFamily="82" charset="0"/>
              </a:rPr>
              <a:t>Piernikowe zapachy  - kardamon</a:t>
            </a:r>
            <a:r>
              <a:rPr lang="pl-PL" b="1" dirty="0">
                <a:latin typeface="Algerian" panose="04020705040A02060702" pitchFamily="82" charset="0"/>
              </a:rPr>
              <a:t/>
            </a:r>
            <a:br>
              <a:rPr lang="pl-PL" b="1" dirty="0">
                <a:latin typeface="Algerian" panose="04020705040A02060702" pitchFamily="82" charset="0"/>
              </a:rPr>
            </a:br>
            <a:endParaRPr lang="pl-PL" dirty="0"/>
          </a:p>
        </p:txBody>
      </p:sp>
      <p:sp>
        <p:nvSpPr>
          <p:cNvPr id="5" name="Symbol zastępczy zawartości 4"/>
          <p:cNvSpPr>
            <a:spLocks noGrp="1"/>
          </p:cNvSpPr>
          <p:nvPr>
            <p:ph sz="half" idx="1"/>
          </p:nvPr>
        </p:nvSpPr>
        <p:spPr>
          <a:xfrm>
            <a:off x="498764" y="2603500"/>
            <a:ext cx="7164166" cy="3887452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pl-PL" b="1" dirty="0"/>
              <a:t>Kardamon</a:t>
            </a:r>
            <a:r>
              <a:rPr lang="pl-PL" dirty="0"/>
              <a:t> rośnie w lasach </a:t>
            </a:r>
            <a:r>
              <a:rPr lang="pl-PL" dirty="0" smtClean="0"/>
              <a:t>tropikalnych, </a:t>
            </a:r>
            <a:r>
              <a:rPr lang="pl-PL" dirty="0"/>
              <a:t>dorasta </a:t>
            </a:r>
            <a:r>
              <a:rPr lang="pl-PL" dirty="0" smtClean="0"/>
              <a:t>do</a:t>
            </a:r>
            <a:r>
              <a:rPr lang="pl-PL" dirty="0"/>
              <a:t> </a:t>
            </a:r>
            <a:r>
              <a:rPr lang="pl-PL" dirty="0" smtClean="0"/>
              <a:t>4-5 </a:t>
            </a:r>
            <a:r>
              <a:rPr lang="pl-PL" dirty="0"/>
              <a:t>metrów. </a:t>
            </a:r>
            <a:r>
              <a:rPr lang="pl-PL" dirty="0" smtClean="0"/>
              <a:t>Owoce </a:t>
            </a:r>
            <a:r>
              <a:rPr lang="pl-PL" dirty="0"/>
              <a:t>zbiera się jesienią, </a:t>
            </a:r>
            <a:r>
              <a:rPr lang="pl-PL" dirty="0" smtClean="0"/>
              <a:t>podczas </a:t>
            </a:r>
            <a:r>
              <a:rPr lang="pl-PL" dirty="0"/>
              <a:t>suchej </a:t>
            </a:r>
            <a:r>
              <a:rPr lang="pl-PL" dirty="0" smtClean="0"/>
              <a:t>pogody.</a:t>
            </a:r>
            <a:r>
              <a:rPr lang="pl-PL" dirty="0"/>
              <a:t>  Ma łagodny aromat i intensywny korzenny </a:t>
            </a:r>
            <a:r>
              <a:rPr lang="pl-PL" dirty="0" smtClean="0"/>
              <a:t>smak. Najczęściej </a:t>
            </a:r>
            <a:r>
              <a:rPr lang="pl-PL" dirty="0"/>
              <a:t>sprzedaje się </a:t>
            </a:r>
            <a:r>
              <a:rPr lang="pl-PL" dirty="0" smtClean="0"/>
              <a:t>go </a:t>
            </a:r>
            <a:r>
              <a:rPr lang="pl-PL" dirty="0"/>
              <a:t>w postaci całych owoców, ponieważ wyłuskane z nich i zmielone nasiona szybko tracą smak i aromat</a:t>
            </a:r>
            <a:r>
              <a:rPr lang="pl-PL" dirty="0" smtClean="0"/>
              <a:t>.</a:t>
            </a:r>
            <a:r>
              <a:rPr lang="pl-PL" dirty="0"/>
              <a:t> </a:t>
            </a:r>
            <a:r>
              <a:rPr lang="pl-PL" dirty="0" smtClean="0"/>
              <a:t>Nasiona </a:t>
            </a:r>
            <a:r>
              <a:rPr lang="pl-PL" dirty="0"/>
              <a:t>kardamonu można stosować </a:t>
            </a:r>
            <a:r>
              <a:rPr lang="pl-PL" dirty="0" smtClean="0"/>
              <a:t>                 w </a:t>
            </a:r>
            <a:r>
              <a:rPr lang="pl-PL" dirty="0"/>
              <a:t>całości, rozdrobnione lub zmielone</a:t>
            </a:r>
            <a:r>
              <a:rPr lang="pl-PL" dirty="0" smtClean="0"/>
              <a:t>.</a:t>
            </a:r>
            <a:r>
              <a:rPr lang="pl-PL" dirty="0"/>
              <a:t> </a:t>
            </a:r>
            <a:r>
              <a:rPr lang="pl-PL" dirty="0" smtClean="0"/>
              <a:t>Najciekawiej </a:t>
            </a:r>
            <a:r>
              <a:rPr lang="pl-PL" dirty="0"/>
              <a:t>smakuje z kawą, herbatą i </a:t>
            </a:r>
            <a:r>
              <a:rPr lang="pl-PL" dirty="0" smtClean="0"/>
              <a:t>czekoladą, stosuje się go również jako dodatek do piernika.</a:t>
            </a:r>
            <a:endParaRPr lang="pl-PL" dirty="0"/>
          </a:p>
        </p:txBody>
      </p:sp>
      <p:pic>
        <p:nvPicPr>
          <p:cNvPr id="4098" name="Picture 2" descr="http://img.bazarek.pl/45215/6324/491849/11374285134aa7b556bf05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72888" y="4203268"/>
            <a:ext cx="3024604" cy="2268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elemiah.pl/blog/wp-content/SF13-9960x-300x20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67921" y="1844487"/>
            <a:ext cx="3259790" cy="2194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57488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>
                <a:latin typeface="Algerian" panose="04020705040A02060702" pitchFamily="82" charset="0"/>
              </a:rPr>
              <a:t/>
            </a:r>
            <a:br>
              <a:rPr lang="pl-PL" b="1" dirty="0">
                <a:latin typeface="Algerian" panose="04020705040A02060702" pitchFamily="82" charset="0"/>
              </a:rPr>
            </a:br>
            <a:r>
              <a:rPr lang="pl-PL" sz="5400" b="1" dirty="0" smtClean="0">
                <a:latin typeface="Algerian" panose="04020705040A02060702" pitchFamily="82" charset="0"/>
              </a:rPr>
              <a:t>Piernikowe zapachy - imbir</a:t>
            </a:r>
            <a:r>
              <a:rPr lang="pl-PL" b="1" dirty="0">
                <a:latin typeface="Algerian" panose="04020705040A02060702" pitchFamily="82" charset="0"/>
              </a:rPr>
              <a:t/>
            </a:r>
            <a:br>
              <a:rPr lang="pl-PL" b="1" dirty="0">
                <a:latin typeface="Algerian" panose="04020705040A02060702" pitchFamily="82" charset="0"/>
              </a:rPr>
            </a:br>
            <a:endParaRPr lang="pl-PL" dirty="0"/>
          </a:p>
        </p:txBody>
      </p:sp>
      <p:sp>
        <p:nvSpPr>
          <p:cNvPr id="5" name="Symbol zastępczy zawartości 4"/>
          <p:cNvSpPr>
            <a:spLocks noGrp="1"/>
          </p:cNvSpPr>
          <p:nvPr>
            <p:ph idx="1"/>
          </p:nvPr>
        </p:nvSpPr>
        <p:spPr>
          <a:xfrm>
            <a:off x="484909" y="2479965"/>
            <a:ext cx="7245926" cy="4142508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pl-PL" sz="1700" b="1" dirty="0" smtClean="0"/>
              <a:t>Imbir. </a:t>
            </a:r>
            <a:r>
              <a:rPr lang="pl-PL" sz="1700" dirty="0" smtClean="0"/>
              <a:t> </a:t>
            </a:r>
            <a:r>
              <a:rPr lang="pl-PL" sz="1700" dirty="0" smtClean="0"/>
              <a:t>Dokładne </a:t>
            </a:r>
            <a:r>
              <a:rPr lang="pl-PL" sz="1700" dirty="0"/>
              <a:t>pochodzenie imbiru nie jest znane do dnia dzisiejszego</a:t>
            </a:r>
            <a:r>
              <a:rPr lang="pl-PL" sz="1700" dirty="0" smtClean="0"/>
              <a:t>. Do Europy dotarł z Ziemi Świętej. </a:t>
            </a:r>
            <a:r>
              <a:rPr lang="pl-PL" sz="1700" dirty="0"/>
              <a:t>J</a:t>
            </a:r>
            <a:r>
              <a:rPr lang="pl-PL" sz="1700" dirty="0" smtClean="0"/>
              <a:t>est </a:t>
            </a:r>
            <a:r>
              <a:rPr lang="pl-PL" sz="1700" dirty="0"/>
              <a:t>jedną </a:t>
            </a:r>
            <a:r>
              <a:rPr lang="pl-PL" sz="1700" dirty="0" smtClean="0"/>
              <a:t/>
            </a:r>
            <a:br>
              <a:rPr lang="pl-PL" sz="1700" dirty="0" smtClean="0"/>
            </a:br>
            <a:r>
              <a:rPr lang="pl-PL" sz="1700" dirty="0" smtClean="0"/>
              <a:t>z </a:t>
            </a:r>
            <a:r>
              <a:rPr lang="pl-PL" sz="1700" dirty="0"/>
              <a:t>najstarszych roślin leczniczych. Roślina ta wykorzystywana jest również jako przyprawa</a:t>
            </a:r>
            <a:r>
              <a:rPr lang="pl-PL" sz="1700" dirty="0" smtClean="0"/>
              <a:t>. </a:t>
            </a:r>
            <a:r>
              <a:rPr lang="pl-PL" sz="1700" dirty="0"/>
              <a:t>Najważniejszą częścią imbiru jest przede wszystkim </a:t>
            </a:r>
            <a:r>
              <a:rPr lang="pl-PL" sz="1700" dirty="0" smtClean="0"/>
              <a:t>kłącze. Właśnie </a:t>
            </a:r>
            <a:r>
              <a:rPr lang="pl-PL" sz="1700" dirty="0"/>
              <a:t>w kłączu występują wyjątkowe olejki eteryczne, które nadają tej roślinie niezwykły aromat</a:t>
            </a:r>
            <a:r>
              <a:rPr lang="pl-PL" sz="1700" dirty="0" smtClean="0"/>
              <a:t>.  Świeży imbir dodawany jest do wielu potraw, ma właściwości </a:t>
            </a:r>
            <a:r>
              <a:rPr lang="pl-PL" sz="1700" dirty="0" smtClean="0"/>
              <a:t>rozgrzewające</a:t>
            </a:r>
            <a:r>
              <a:rPr lang="pl-PL" sz="1700" dirty="0" smtClean="0"/>
              <a:t> </a:t>
            </a:r>
            <a:r>
              <a:rPr lang="pl-PL" sz="1700" dirty="0" smtClean="0"/>
              <a:t>i </a:t>
            </a:r>
            <a:r>
              <a:rPr lang="pl-PL" sz="1700" dirty="0" smtClean="0"/>
              <a:t>lecznicze. </a:t>
            </a:r>
            <a:r>
              <a:rPr lang="pl-PL" sz="1700" dirty="0" smtClean="0"/>
              <a:t>Występuje </a:t>
            </a:r>
            <a:r>
              <a:rPr lang="pl-PL" sz="1700" dirty="0" smtClean="0"/>
              <a:t>również </a:t>
            </a:r>
            <a:r>
              <a:rPr lang="pl-PL" sz="1700" dirty="0" smtClean="0"/>
              <a:t>         w </a:t>
            </a:r>
            <a:r>
              <a:rPr lang="pl-PL" sz="1700" dirty="0" smtClean="0"/>
              <a:t>postaci proszku. Mielony imbir najlepiej </a:t>
            </a:r>
            <a:r>
              <a:rPr lang="pl-PL" sz="1700" dirty="0"/>
              <a:t>nadaje się do potraw słodkich, np. herbatników, ciast, </a:t>
            </a:r>
            <a:r>
              <a:rPr lang="pl-PL" sz="1700" dirty="0" smtClean="0"/>
              <a:t>sałatek owocowych</a:t>
            </a:r>
            <a:r>
              <a:rPr lang="pl-PL" sz="1700" dirty="0"/>
              <a:t>. </a:t>
            </a:r>
            <a:r>
              <a:rPr lang="pl-PL" sz="1700" dirty="0">
                <a:latin typeface="Book Antiqua" panose="02040602050305030304" pitchFamily="18" charset="0"/>
              </a:rPr>
              <a:t/>
            </a:r>
            <a:br>
              <a:rPr lang="pl-PL" sz="1700" dirty="0">
                <a:latin typeface="Book Antiqua" panose="02040602050305030304" pitchFamily="18" charset="0"/>
              </a:rPr>
            </a:br>
            <a:endParaRPr lang="pl-PL" sz="1700" dirty="0">
              <a:latin typeface="Book Antiqua" panose="02040602050305030304" pitchFamily="18" charset="0"/>
            </a:endParaRPr>
          </a:p>
        </p:txBody>
      </p:sp>
      <p:pic>
        <p:nvPicPr>
          <p:cNvPr id="3076" name="Picture 4" descr="http://smacznego.pl/redakcja/fotki-blog/smacznego-blog-z-czterech-stron-swiata-imbir-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87449" y="3278860"/>
            <a:ext cx="3853005" cy="2573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07226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1154954" y="817418"/>
            <a:ext cx="8761413" cy="983673"/>
          </a:xfrm>
        </p:spPr>
        <p:txBody>
          <a:bodyPr/>
          <a:lstStyle/>
          <a:p>
            <a:pPr algn="ctr"/>
            <a:r>
              <a:rPr lang="pl-PL" sz="5400" b="1" dirty="0" smtClean="0">
                <a:latin typeface="Algerian" panose="04020705040A02060702" pitchFamily="82" charset="0"/>
              </a:rPr>
              <a:t>Piernikowe zapachy  </a:t>
            </a:r>
            <a:r>
              <a:rPr lang="pl-PL" sz="5400" b="1" dirty="0" smtClean="0">
                <a:latin typeface="Algerian" panose="04020705040A02060702" pitchFamily="82" charset="0"/>
              </a:rPr>
              <a:t>- </a:t>
            </a:r>
            <a:r>
              <a:rPr lang="pl-PL" sz="5400" b="1" dirty="0" smtClean="0">
                <a:latin typeface="Algerian" panose="04020705040A02060702" pitchFamily="82" charset="0"/>
              </a:rPr>
              <a:t>goździki</a:t>
            </a:r>
            <a:endParaRPr lang="pl-PL" dirty="0"/>
          </a:p>
        </p:txBody>
      </p:sp>
      <p:sp>
        <p:nvSpPr>
          <p:cNvPr id="5" name="Symbol zastępczy zawartości 4"/>
          <p:cNvSpPr>
            <a:spLocks noGrp="1"/>
          </p:cNvSpPr>
          <p:nvPr>
            <p:ph sz="half" idx="1"/>
          </p:nvPr>
        </p:nvSpPr>
        <p:spPr>
          <a:xfrm>
            <a:off x="540327" y="2603500"/>
            <a:ext cx="7232073" cy="3887452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pl-PL" b="1" dirty="0"/>
              <a:t>Goździki</a:t>
            </a:r>
            <a:r>
              <a:rPr lang="pl-PL" dirty="0"/>
              <a:t> – nierozkwitłe, wysuszone pąki kwiatowe drzewa goździkowego, służące jako przyprawa. Drzewo to rośnie </a:t>
            </a:r>
            <a:r>
              <a:rPr lang="pl-PL" dirty="0" smtClean="0"/>
              <a:t>              w </a:t>
            </a:r>
            <a:r>
              <a:rPr lang="pl-PL" dirty="0"/>
              <a:t>klimatach tropikalnych i jest wiecznie zielone</a:t>
            </a:r>
            <a:r>
              <a:rPr lang="pl-PL" dirty="0" smtClean="0"/>
              <a:t>. Goździki </a:t>
            </a:r>
            <a:r>
              <a:rPr lang="pl-PL" dirty="0"/>
              <a:t>mają barwę ciemnobrunatną, powstałą w czasie </a:t>
            </a:r>
            <a:r>
              <a:rPr lang="pl-PL" dirty="0" smtClean="0"/>
              <a:t>suszenia               </a:t>
            </a:r>
            <a:r>
              <a:rPr lang="pl-PL" dirty="0"/>
              <a:t>i odymiania. Smak mają piekący, dzięki olejkowi znajdującemu się w </a:t>
            </a:r>
            <a:r>
              <a:rPr lang="pl-PL" dirty="0" smtClean="0"/>
              <a:t>pąkach. </a:t>
            </a:r>
            <a:r>
              <a:rPr lang="pl-PL" dirty="0"/>
              <a:t>Pierwsi wykorzystali </a:t>
            </a:r>
            <a:r>
              <a:rPr lang="pl-PL" dirty="0" smtClean="0"/>
              <a:t>                             w </a:t>
            </a:r>
            <a:r>
              <a:rPr lang="pl-PL" dirty="0"/>
              <a:t>lecznictwie goździki </a:t>
            </a:r>
            <a:r>
              <a:rPr lang="pl-PL" dirty="0" smtClean="0"/>
              <a:t>Chińczycy, żuli </a:t>
            </a:r>
            <a:r>
              <a:rPr lang="pl-PL" dirty="0"/>
              <a:t>przyprawę, by odświeżyć oddech i uśmierzyć ból zęba.  </a:t>
            </a:r>
          </a:p>
        </p:txBody>
      </p:sp>
      <p:pic>
        <p:nvPicPr>
          <p:cNvPr id="5122" name="Picture 2" descr="http://img.urodaizdrowie.pl/wp-content/uploads/2012/07/0kumquats-ck-833347-lx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85010" y="1874596"/>
            <a:ext cx="2476500" cy="2476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www.kurtscheller.pl/media/catalog/product/cache/4/image/6b6e1e67dc6185d8a4a3e7bc6ce0b5b2/g/o/go_dzik_1_1_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95089" y="4547226"/>
            <a:ext cx="3076955" cy="2050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96363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678873" y="973668"/>
            <a:ext cx="9712035" cy="706964"/>
          </a:xfrm>
        </p:spPr>
        <p:txBody>
          <a:bodyPr/>
          <a:lstStyle/>
          <a:p>
            <a:pPr algn="ctr"/>
            <a:r>
              <a:rPr lang="pl-PL" b="1" dirty="0">
                <a:latin typeface="Algerian" panose="04020705040A02060702" pitchFamily="82" charset="0"/>
              </a:rPr>
              <a:t/>
            </a:r>
            <a:br>
              <a:rPr lang="pl-PL" b="1" dirty="0">
                <a:latin typeface="Algerian" panose="04020705040A02060702" pitchFamily="82" charset="0"/>
              </a:rPr>
            </a:br>
            <a:r>
              <a:rPr lang="pl-PL" sz="5400" b="1" dirty="0" smtClean="0">
                <a:latin typeface="Algerian" panose="04020705040A02060702" pitchFamily="82" charset="0"/>
              </a:rPr>
              <a:t>Piernikowe </a:t>
            </a:r>
            <a:r>
              <a:rPr lang="pl-PL" sz="5400" b="1" dirty="0" smtClean="0">
                <a:latin typeface="Algerian" panose="04020705040A02060702" pitchFamily="82" charset="0"/>
              </a:rPr>
              <a:t>zapachy  </a:t>
            </a:r>
            <a:r>
              <a:rPr lang="pl-PL" sz="5400" b="1" dirty="0" smtClean="0">
                <a:latin typeface="Algerian" panose="04020705040A02060702" pitchFamily="82" charset="0"/>
              </a:rPr>
              <a:t>- </a:t>
            </a:r>
            <a:r>
              <a:rPr lang="pl-PL" sz="5400" b="1" dirty="0" err="1" smtClean="0">
                <a:latin typeface="Algerian" panose="04020705040A02060702" pitchFamily="82" charset="0"/>
              </a:rPr>
              <a:t>ga</a:t>
            </a:r>
            <a:r>
              <a:rPr lang="pl-PL" sz="4000" b="1" dirty="0" err="1" smtClean="0">
                <a:latin typeface="Algerian" panose="04020705040A02060702" pitchFamily="82" charset="0"/>
              </a:rPr>
              <a:t>Ł</a:t>
            </a:r>
            <a:r>
              <a:rPr lang="pl-PL" sz="5400" b="1" dirty="0" err="1" smtClean="0">
                <a:latin typeface="Algerian" panose="04020705040A02060702" pitchFamily="82" charset="0"/>
              </a:rPr>
              <a:t>ka</a:t>
            </a:r>
            <a:r>
              <a:rPr lang="pl-PL" sz="5400" b="1" dirty="0" smtClean="0">
                <a:latin typeface="Algerian" panose="04020705040A02060702" pitchFamily="82" charset="0"/>
              </a:rPr>
              <a:t> </a:t>
            </a:r>
            <a:r>
              <a:rPr lang="pl-PL" sz="5400" b="1" dirty="0" err="1" smtClean="0">
                <a:latin typeface="Algerian" panose="04020705040A02060702" pitchFamily="82" charset="0"/>
              </a:rPr>
              <a:t>Muszkato</a:t>
            </a:r>
            <a:r>
              <a:rPr lang="pl-PL" sz="4000" b="1" dirty="0" err="1" smtClean="0">
                <a:latin typeface="Algerian" panose="04020705040A02060702" pitchFamily="82" charset="0"/>
              </a:rPr>
              <a:t>Ł</a:t>
            </a:r>
            <a:r>
              <a:rPr lang="pl-PL" sz="5400" b="1" dirty="0" err="1" smtClean="0">
                <a:latin typeface="Algerian" panose="04020705040A02060702" pitchFamily="82" charset="0"/>
              </a:rPr>
              <a:t>owa</a:t>
            </a:r>
            <a:r>
              <a:rPr lang="pl-PL" b="1" dirty="0">
                <a:latin typeface="Algerian" panose="04020705040A02060702" pitchFamily="82" charset="0"/>
              </a:rPr>
              <a:t/>
            </a:r>
            <a:br>
              <a:rPr lang="pl-PL" b="1" dirty="0">
                <a:latin typeface="Algerian" panose="04020705040A02060702" pitchFamily="82" charset="0"/>
              </a:rPr>
            </a:br>
            <a:endParaRPr lang="pl-PL" dirty="0"/>
          </a:p>
        </p:txBody>
      </p:sp>
      <p:sp>
        <p:nvSpPr>
          <p:cNvPr id="5" name="Symbol zastępczy zawartości 4"/>
          <p:cNvSpPr>
            <a:spLocks noGrp="1"/>
          </p:cNvSpPr>
          <p:nvPr>
            <p:ph sz="half" idx="1"/>
          </p:nvPr>
        </p:nvSpPr>
        <p:spPr>
          <a:xfrm>
            <a:off x="540327" y="2603500"/>
            <a:ext cx="7122603" cy="3887452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pl-PL" b="1" dirty="0"/>
              <a:t>Muszkatołowiec</a:t>
            </a:r>
            <a:r>
              <a:rPr lang="pl-PL" dirty="0"/>
              <a:t> to wiecznie zielone drzewo,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a </a:t>
            </a:r>
            <a:r>
              <a:rPr lang="pl-PL" dirty="0"/>
              <a:t>właściwie krzew, gdyż w uprawie osiąga co najwyżej kilkanaście metrów </a:t>
            </a:r>
            <a:r>
              <a:rPr lang="pl-PL" dirty="0" smtClean="0"/>
              <a:t>wysokości. Podczas </a:t>
            </a:r>
            <a:r>
              <a:rPr lang="pl-PL" dirty="0"/>
              <a:t>dojrzewania owoc pęka ukazując czerwoną, koronkową osnówkę, otaczającą szarobrunatną </a:t>
            </a:r>
            <a:r>
              <a:rPr lang="pl-PL" dirty="0" smtClean="0"/>
              <a:t>pestkę </a:t>
            </a:r>
            <a:r>
              <a:rPr lang="pl-PL" dirty="0"/>
              <a:t>to znana nam gałka </a:t>
            </a:r>
            <a:r>
              <a:rPr lang="pl-PL" dirty="0" smtClean="0"/>
              <a:t>muszkatołowa. Początkowo </a:t>
            </a:r>
            <a:r>
              <a:rPr lang="pl-PL" dirty="0"/>
              <a:t>gałka stosowana była jako lek w zaburzeniach trawienia. W XVI wieku zaczęto ją stosować także jako przyprawę.   </a:t>
            </a:r>
          </a:p>
        </p:txBody>
      </p:sp>
      <p:pic>
        <p:nvPicPr>
          <p:cNvPr id="6146" name="Picture 2" descr="http://2.bp.blogspot.com/-Jv6pBdVbKF4/TzhxuLJQG-I/AAAAAAAAAAc/Igcn3LI9g80/s1600/palaq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10555" y="2287474"/>
            <a:ext cx="2740062" cy="2055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spozywka.pl/wp-content/uploads/2014/02/ga%C5%82ka-muszkotu%C5%82owa-675x33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38410" y="4541753"/>
            <a:ext cx="3347410" cy="1918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16221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>
                <a:latin typeface="Algerian" panose="04020705040A02060702" pitchFamily="82" charset="0"/>
              </a:rPr>
              <a:t/>
            </a:r>
            <a:br>
              <a:rPr lang="pl-PL" b="1" dirty="0">
                <a:latin typeface="Algerian" panose="04020705040A02060702" pitchFamily="82" charset="0"/>
              </a:rPr>
            </a:br>
            <a:r>
              <a:rPr lang="pl-PL" sz="5400" b="1" dirty="0" smtClean="0">
                <a:latin typeface="Algerian" panose="04020705040A02060702" pitchFamily="82" charset="0"/>
              </a:rPr>
              <a:t>Piernikowe </a:t>
            </a:r>
            <a:r>
              <a:rPr lang="pl-PL" sz="5400" b="1" dirty="0" smtClean="0">
                <a:latin typeface="Algerian" panose="04020705040A02060702" pitchFamily="82" charset="0"/>
              </a:rPr>
              <a:t>zapachy  </a:t>
            </a:r>
            <a:r>
              <a:rPr lang="pl-PL" sz="5400" b="1" dirty="0" smtClean="0">
                <a:latin typeface="Algerian" panose="04020705040A02060702" pitchFamily="82" charset="0"/>
              </a:rPr>
              <a:t>- anyż </a:t>
            </a:r>
            <a:r>
              <a:rPr lang="pl-PL" sz="5400" b="1" dirty="0" err="1" smtClean="0">
                <a:latin typeface="Algerian" panose="04020705040A02060702" pitchFamily="82" charset="0"/>
              </a:rPr>
              <a:t>Gwia</a:t>
            </a:r>
            <a:r>
              <a:rPr lang="pl-PL" b="1" dirty="0" err="1" smtClean="0">
                <a:latin typeface="Algerian" panose="04020705040A02060702" pitchFamily="82" charset="0"/>
              </a:rPr>
              <a:t>Ź</a:t>
            </a:r>
            <a:r>
              <a:rPr lang="pl-PL" sz="5400" b="1" dirty="0" err="1" smtClean="0">
                <a:latin typeface="Algerian" panose="04020705040A02060702" pitchFamily="82" charset="0"/>
              </a:rPr>
              <a:t>dzisty</a:t>
            </a:r>
            <a:r>
              <a:rPr lang="pl-PL" sz="2800" b="1" dirty="0">
                <a:latin typeface="Algerian" panose="04020705040A02060702" pitchFamily="82" charset="0"/>
              </a:rPr>
              <a:t/>
            </a:r>
            <a:br>
              <a:rPr lang="pl-PL" sz="2800" b="1" dirty="0">
                <a:latin typeface="Algerian" panose="04020705040A02060702" pitchFamily="82" charset="0"/>
              </a:rPr>
            </a:br>
            <a:endParaRPr lang="pl-PL" dirty="0"/>
          </a:p>
        </p:txBody>
      </p:sp>
      <p:sp>
        <p:nvSpPr>
          <p:cNvPr id="5" name="Symbol zastępczy zawartości 4"/>
          <p:cNvSpPr>
            <a:spLocks noGrp="1"/>
          </p:cNvSpPr>
          <p:nvPr>
            <p:ph sz="half" idx="1"/>
          </p:nvPr>
        </p:nvSpPr>
        <p:spPr>
          <a:xfrm>
            <a:off x="540327" y="2603500"/>
            <a:ext cx="7122603" cy="3887452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pl-PL" b="1" dirty="0" smtClean="0"/>
              <a:t>Anyż gwiaździsty</a:t>
            </a:r>
            <a:r>
              <a:rPr lang="pl-PL" dirty="0" smtClean="0"/>
              <a:t> </a:t>
            </a:r>
            <a:r>
              <a:rPr lang="pl-PL" dirty="0"/>
              <a:t>to wiecznie zielone drzewo, którego kwiaty dojrzewając tworzą suche owoce przypominające gwiazdę. Przyprawą są zarówno owoce (gwiazdki), jak </a:t>
            </a:r>
            <a:r>
              <a:rPr lang="pl-PL" dirty="0" smtClean="0"/>
              <a:t>                    i </a:t>
            </a:r>
            <a:r>
              <a:rPr lang="pl-PL" dirty="0"/>
              <a:t>nasiona w nich zawarte. Przyprawę stosuje się do ciast, deserów, potraw słodko-kwaśnych, mięsnych oraz warzywnych. Anyżu można używać w całości, w formie rozdrobnionej lub zmielonej. </a:t>
            </a:r>
          </a:p>
        </p:txBody>
      </p:sp>
      <p:pic>
        <p:nvPicPr>
          <p:cNvPr id="9218" name="Picture 2" descr="anyz -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054877" y="1942372"/>
            <a:ext cx="2857500" cy="191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://bi.gazeta.pl/im/5/4989/z4989415Q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65409" y="4148260"/>
            <a:ext cx="3123589" cy="2342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57686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>
                <a:latin typeface="Algerian" panose="04020705040A02060702" pitchFamily="82" charset="0"/>
              </a:rPr>
              <a:t/>
            </a:r>
            <a:br>
              <a:rPr lang="pl-PL" b="1" dirty="0">
                <a:latin typeface="Algerian" panose="04020705040A02060702" pitchFamily="82" charset="0"/>
              </a:rPr>
            </a:br>
            <a:r>
              <a:rPr lang="pl-PL" sz="5400" b="1" dirty="0" smtClean="0">
                <a:latin typeface="Algerian" panose="04020705040A02060702" pitchFamily="82" charset="0"/>
              </a:rPr>
              <a:t>Piernikowe </a:t>
            </a:r>
            <a:r>
              <a:rPr lang="pl-PL" sz="5400" b="1" dirty="0" smtClean="0">
                <a:latin typeface="Algerian" panose="04020705040A02060702" pitchFamily="82" charset="0"/>
              </a:rPr>
              <a:t>zapachy  </a:t>
            </a:r>
            <a:r>
              <a:rPr lang="pl-PL" sz="5400" b="1" dirty="0" smtClean="0">
                <a:latin typeface="Algerian" panose="04020705040A02060702" pitchFamily="82" charset="0"/>
              </a:rPr>
              <a:t>- ziele angielskie</a:t>
            </a:r>
            <a:r>
              <a:rPr lang="pl-PL" b="1" dirty="0">
                <a:latin typeface="Algerian" panose="04020705040A02060702" pitchFamily="82" charset="0"/>
              </a:rPr>
              <a:t/>
            </a:r>
            <a:br>
              <a:rPr lang="pl-PL" b="1" dirty="0">
                <a:latin typeface="Algerian" panose="04020705040A02060702" pitchFamily="82" charset="0"/>
              </a:rPr>
            </a:br>
            <a:endParaRPr lang="pl-PL" dirty="0"/>
          </a:p>
        </p:txBody>
      </p:sp>
      <p:sp>
        <p:nvSpPr>
          <p:cNvPr id="5" name="Symbol zastępczy zawartości 4"/>
          <p:cNvSpPr>
            <a:spLocks noGrp="1"/>
          </p:cNvSpPr>
          <p:nvPr>
            <p:ph sz="half" idx="1"/>
          </p:nvPr>
        </p:nvSpPr>
        <p:spPr>
          <a:xfrm>
            <a:off x="554182" y="2603500"/>
            <a:ext cx="7108748" cy="3887452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pl-PL" b="1" dirty="0"/>
              <a:t>Ziele angielskie</a:t>
            </a:r>
            <a:r>
              <a:rPr lang="pl-PL" dirty="0"/>
              <a:t>, wbrew swojej nazwie nie pochodzi z </a:t>
            </a:r>
            <a:r>
              <a:rPr lang="pl-PL" dirty="0" smtClean="0"/>
              <a:t>Anglii, a </a:t>
            </a:r>
            <a:r>
              <a:rPr lang="pl-PL" dirty="0"/>
              <a:t>z Ameryki </a:t>
            </a:r>
            <a:r>
              <a:rPr lang="pl-PL" dirty="0" smtClean="0"/>
              <a:t>Środkowej. </a:t>
            </a:r>
            <a:r>
              <a:rPr lang="pl-PL" dirty="0"/>
              <a:t>Ziele angielskie to niedojrzałe, wysuszone owoce drzewa </a:t>
            </a:r>
            <a:r>
              <a:rPr lang="pl-PL" dirty="0" smtClean="0"/>
              <a:t>pimentowego. Jest </a:t>
            </a:r>
            <a:r>
              <a:rPr lang="pl-PL" dirty="0"/>
              <a:t>to wiecznie zielone drzewo o szarej </a:t>
            </a:r>
            <a:r>
              <a:rPr lang="pl-PL" dirty="0" smtClean="0"/>
              <a:t>korze </a:t>
            </a:r>
            <a:r>
              <a:rPr lang="pl-PL" dirty="0" smtClean="0"/>
              <a:t>i </a:t>
            </a:r>
            <a:r>
              <a:rPr lang="pl-PL" dirty="0"/>
              <a:t>drobnych, białych kwiatkach. Na końcach gałązek </a:t>
            </a:r>
            <a:r>
              <a:rPr lang="pl-PL" dirty="0" smtClean="0"/>
              <a:t>z </a:t>
            </a:r>
            <a:r>
              <a:rPr lang="pl-PL" dirty="0"/>
              <a:t>kwiatów wyrastają okrągłe, wielkości ziaren grochu owoce. Po wysuszeniu stają się brunatne o chropowatej powierzchni. Mają ostry, palący smak trochę podobny do pieprzu, a zapachem przypominają goździki, cynamon i gałkę muszkatołową.</a:t>
            </a:r>
          </a:p>
        </p:txBody>
      </p:sp>
      <p:pic>
        <p:nvPicPr>
          <p:cNvPr id="7170" name="Picture 2" descr="http://kuchenne-nierewolucje.pl/wp-content/uploads/2012/11/krzak-ziela-angielskie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771196" y="1856338"/>
            <a:ext cx="2699735" cy="202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nizgruszkinizpietruszki.pl/wp-content/uploads/2014/03/%C5%9Aledzie-z-beczki-2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04398" y="4056845"/>
            <a:ext cx="3633329" cy="2422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64256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1154954" y="789709"/>
            <a:ext cx="8761413" cy="1052946"/>
          </a:xfrm>
        </p:spPr>
        <p:txBody>
          <a:bodyPr/>
          <a:lstStyle/>
          <a:p>
            <a:pPr algn="ctr"/>
            <a:r>
              <a:rPr lang="pl-PL" sz="5400" b="1" dirty="0" smtClean="0">
                <a:latin typeface="Algerian" panose="04020705040A02060702" pitchFamily="82" charset="0"/>
              </a:rPr>
              <a:t>Piernikowe zapachy  </a:t>
            </a:r>
            <a:r>
              <a:rPr lang="pl-PL" sz="5400" b="1" dirty="0" smtClean="0">
                <a:latin typeface="Algerian" panose="04020705040A02060702" pitchFamily="82" charset="0"/>
              </a:rPr>
              <a:t>- pieprz</a:t>
            </a:r>
            <a:endParaRPr lang="pl-PL" sz="5400" dirty="0"/>
          </a:p>
        </p:txBody>
      </p:sp>
      <p:sp>
        <p:nvSpPr>
          <p:cNvPr id="5" name="Symbol zastępczy zawartości 4"/>
          <p:cNvSpPr>
            <a:spLocks noGrp="1"/>
          </p:cNvSpPr>
          <p:nvPr>
            <p:ph sz="half" idx="1"/>
          </p:nvPr>
        </p:nvSpPr>
        <p:spPr>
          <a:xfrm>
            <a:off x="554182" y="2603500"/>
            <a:ext cx="7108748" cy="3887452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pl-PL" b="1" dirty="0"/>
              <a:t>Pieprz</a:t>
            </a:r>
            <a:r>
              <a:rPr lang="pl-PL" dirty="0"/>
              <a:t> </a:t>
            </a:r>
            <a:r>
              <a:rPr lang="pl-PL" dirty="0" smtClean="0"/>
              <a:t>–</a:t>
            </a:r>
            <a:r>
              <a:rPr lang="pl-PL" dirty="0"/>
              <a:t>  </a:t>
            </a:r>
            <a:r>
              <a:rPr lang="pl-PL" dirty="0" smtClean="0"/>
              <a:t>roślina </a:t>
            </a:r>
            <a:r>
              <a:rPr lang="pl-PL" dirty="0"/>
              <a:t>z rodziny </a:t>
            </a:r>
            <a:r>
              <a:rPr lang="pl-PL" dirty="0" smtClean="0"/>
              <a:t>pieprzowatych.</a:t>
            </a:r>
            <a:r>
              <a:rPr lang="pl-PL" dirty="0"/>
              <a:t> </a:t>
            </a:r>
            <a:r>
              <a:rPr lang="pl-PL" dirty="0" smtClean="0"/>
              <a:t>Należą </a:t>
            </a:r>
            <a:r>
              <a:rPr lang="pl-PL" dirty="0"/>
              <a:t>do niego liczne gatunki </a:t>
            </a:r>
            <a:r>
              <a:rPr lang="pl-PL" dirty="0" smtClean="0"/>
              <a:t>występujące </a:t>
            </a:r>
            <a:r>
              <a:rPr lang="pl-PL" dirty="0"/>
              <a:t>na obszarach </a:t>
            </a:r>
            <a:r>
              <a:rPr lang="pl-PL" dirty="0" smtClean="0"/>
              <a:t>w ciepłych krajach. Są </a:t>
            </a:r>
            <a:r>
              <a:rPr lang="pl-PL" dirty="0"/>
              <a:t>to głównie </a:t>
            </a:r>
            <a:r>
              <a:rPr lang="pl-PL" dirty="0" smtClean="0"/>
              <a:t>rośliny zielne,</a:t>
            </a:r>
            <a:r>
              <a:rPr lang="pl-PL" dirty="0"/>
              <a:t> </a:t>
            </a:r>
            <a:r>
              <a:rPr lang="pl-PL" dirty="0" smtClean="0"/>
              <a:t>pnącza, </a:t>
            </a:r>
            <a:r>
              <a:rPr lang="pl-PL" dirty="0" smtClean="0"/>
              <a:t>                                  a </a:t>
            </a:r>
            <a:r>
              <a:rPr lang="pl-PL" dirty="0"/>
              <a:t>także </a:t>
            </a:r>
            <a:r>
              <a:rPr lang="pl-PL" dirty="0" smtClean="0"/>
              <a:t>krzewy i drzewa. </a:t>
            </a:r>
            <a:r>
              <a:rPr lang="pl-PL" dirty="0"/>
              <a:t>Mają drobne </a:t>
            </a:r>
            <a:r>
              <a:rPr lang="pl-PL" dirty="0" smtClean="0"/>
              <a:t>kwiaty, owocami są pestkowce</a:t>
            </a:r>
            <a:r>
              <a:rPr lang="pl-PL" dirty="0"/>
              <a:t> lub </a:t>
            </a:r>
            <a:r>
              <a:rPr lang="pl-PL" dirty="0" smtClean="0"/>
              <a:t>jagody. </a:t>
            </a:r>
            <a:r>
              <a:rPr lang="pl-PL" dirty="0"/>
              <a:t>Większość gatunków zawiera </a:t>
            </a:r>
            <a:r>
              <a:rPr lang="pl-PL" dirty="0" smtClean="0"/>
              <a:t>olejki eteryczne. Największe </a:t>
            </a:r>
            <a:r>
              <a:rPr lang="pl-PL" dirty="0"/>
              <a:t>znaczenie użytkowe ma </a:t>
            </a:r>
            <a:r>
              <a:rPr lang="pl-PL" dirty="0" smtClean="0"/>
              <a:t>pieprz czarny, z </a:t>
            </a:r>
            <a:r>
              <a:rPr lang="pl-PL" dirty="0"/>
              <a:t>nasion którego wytwarzana jest popularna </a:t>
            </a:r>
            <a:r>
              <a:rPr lang="pl-PL" dirty="0" smtClean="0"/>
              <a:t>przyprawa.</a:t>
            </a:r>
            <a:endParaRPr lang="pl-PL" dirty="0"/>
          </a:p>
        </p:txBody>
      </p:sp>
      <p:pic>
        <p:nvPicPr>
          <p:cNvPr id="8194" name="Picture 2" descr="http://www.ogrodyhuberta.staja.pl/Zdj%EAcia/Pieprz%20peruwia%F1ski/zdjecie2%20kopi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48066" y="2132348"/>
            <a:ext cx="3358277" cy="2202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s://encrypted-tbn1.gstatic.com/images?q=tbn:ANd9GcQvRexojgoCJc9JB8wAhuSu_CGjmteyfLEofnKS9Np7F7rnKLv5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84829" y="4503179"/>
            <a:ext cx="3308407" cy="2173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31165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sz="5400" b="1" dirty="0" smtClean="0">
                <a:latin typeface="Algerian" panose="04020705040A02060702" pitchFamily="82" charset="0"/>
              </a:rPr>
              <a:t>Piernikowe zapach</a:t>
            </a:r>
            <a:r>
              <a:rPr lang="pl-PL" sz="5400" b="1" dirty="0" smtClean="0">
                <a:latin typeface="Algerian" panose="04020705040A02060702" pitchFamily="82" charset="0"/>
              </a:rPr>
              <a:t>y</a:t>
            </a:r>
            <a:r>
              <a:rPr lang="pl-PL" sz="5400" b="1" dirty="0" smtClean="0">
                <a:latin typeface="Algerian" panose="04020705040A02060702" pitchFamily="82" charset="0"/>
              </a:rPr>
              <a:t> </a:t>
            </a:r>
            <a:endParaRPr lang="pl-PL" sz="5400" dirty="0"/>
          </a:p>
        </p:txBody>
      </p:sp>
      <p:sp>
        <p:nvSpPr>
          <p:cNvPr id="5" name="Symbol zastępczy zawartości 4"/>
          <p:cNvSpPr>
            <a:spLocks noGrp="1"/>
          </p:cNvSpPr>
          <p:nvPr>
            <p:ph sz="half" idx="1"/>
          </p:nvPr>
        </p:nvSpPr>
        <p:spPr>
          <a:xfrm>
            <a:off x="512618" y="2603500"/>
            <a:ext cx="7150312" cy="3887452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pl-PL" dirty="0" smtClean="0"/>
              <a:t>Rozdrobnione przyprawy korzenne, wymieszane ze sobą tworzą </a:t>
            </a:r>
            <a:r>
              <a:rPr lang="pl-PL" b="1" dirty="0" smtClean="0"/>
              <a:t>przyprawę do pierników</a:t>
            </a:r>
            <a:r>
              <a:rPr lang="pl-PL" dirty="0" smtClean="0"/>
              <a:t>.</a:t>
            </a:r>
          </a:p>
          <a:p>
            <a:pPr algn="just">
              <a:spcBef>
                <a:spcPts val="0"/>
              </a:spcBef>
            </a:pPr>
            <a:endParaRPr lang="pl-PL" dirty="0" smtClean="0"/>
          </a:p>
          <a:p>
            <a:pPr>
              <a:spcBef>
                <a:spcPts val="0"/>
              </a:spcBef>
            </a:pPr>
            <a:r>
              <a:rPr lang="pl-PL" b="1" dirty="0" smtClean="0"/>
              <a:t>Składniki</a:t>
            </a:r>
            <a:r>
              <a:rPr lang="pl-PL" b="1" dirty="0"/>
              <a:t>:</a:t>
            </a:r>
            <a:r>
              <a:rPr lang="pl-PL" dirty="0"/>
              <a:t/>
            </a:r>
            <a:br>
              <a:rPr lang="pl-PL" dirty="0"/>
            </a:br>
            <a:r>
              <a:rPr lang="pl-PL" dirty="0"/>
              <a:t>50g cynamonu</a:t>
            </a:r>
            <a:br>
              <a:rPr lang="pl-PL" dirty="0"/>
            </a:br>
            <a:r>
              <a:rPr lang="pl-PL" dirty="0"/>
              <a:t>15g imbiru</a:t>
            </a:r>
            <a:br>
              <a:rPr lang="pl-PL" dirty="0"/>
            </a:br>
            <a:r>
              <a:rPr lang="pl-PL" dirty="0"/>
              <a:t>15g goździków</a:t>
            </a:r>
            <a:br>
              <a:rPr lang="pl-PL" dirty="0"/>
            </a:br>
            <a:r>
              <a:rPr lang="pl-PL" dirty="0"/>
              <a:t>3g czerwonego pieprzu</a:t>
            </a:r>
            <a:br>
              <a:rPr lang="pl-PL" dirty="0"/>
            </a:br>
            <a:r>
              <a:rPr lang="pl-PL" dirty="0"/>
              <a:t>5g </a:t>
            </a:r>
            <a:r>
              <a:rPr lang="pl-PL" dirty="0" smtClean="0"/>
              <a:t>kardamonu</a:t>
            </a:r>
            <a:r>
              <a:rPr lang="pl-PL" dirty="0"/>
              <a:t/>
            </a:r>
            <a:br>
              <a:rPr lang="pl-PL" dirty="0"/>
            </a:br>
            <a:r>
              <a:rPr lang="pl-PL" dirty="0" smtClean="0"/>
              <a:t>6 ziaren ziela angielskiego</a:t>
            </a:r>
            <a:br>
              <a:rPr lang="pl-PL" dirty="0" smtClean="0"/>
            </a:br>
            <a:r>
              <a:rPr lang="pl-PL" dirty="0" smtClean="0"/>
              <a:t>10g </a:t>
            </a:r>
            <a:r>
              <a:rPr lang="pl-PL" dirty="0"/>
              <a:t>gałki muszkatołowej</a:t>
            </a:r>
            <a:br>
              <a:rPr lang="pl-PL" dirty="0"/>
            </a:br>
            <a:r>
              <a:rPr lang="pl-PL" dirty="0"/>
              <a:t>5g gwiazdek anyżu</a:t>
            </a:r>
          </a:p>
        </p:txBody>
      </p:sp>
      <p:pic>
        <p:nvPicPr>
          <p:cNvPr id="10244" name="Picture 4" descr="http://slodkieimpresje.blox.pl/resource/przyprawa_do_piernika_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96089" y="3434862"/>
            <a:ext cx="3911854" cy="2596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67754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sz="5400" b="1" dirty="0" smtClean="0">
                <a:latin typeface="Algerian" panose="04020705040A02060702" pitchFamily="82" charset="0"/>
              </a:rPr>
              <a:t>Piernikowe zapachy  </a:t>
            </a:r>
            <a:endParaRPr lang="pl-PL" sz="5400" dirty="0"/>
          </a:p>
        </p:txBody>
      </p:sp>
      <p:sp>
        <p:nvSpPr>
          <p:cNvPr id="5" name="Symbol zastępczy zawartości 4"/>
          <p:cNvSpPr>
            <a:spLocks noGrp="1"/>
          </p:cNvSpPr>
          <p:nvPr>
            <p:ph sz="half" idx="1"/>
          </p:nvPr>
        </p:nvSpPr>
        <p:spPr>
          <a:xfrm>
            <a:off x="568036" y="2603500"/>
            <a:ext cx="7094894" cy="3887452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pl-PL" sz="2000" dirty="0" smtClean="0"/>
              <a:t> </a:t>
            </a:r>
            <a:r>
              <a:rPr lang="pl-PL" sz="2000" dirty="0"/>
              <a:t>Zabawcie się w </a:t>
            </a:r>
            <a:r>
              <a:rPr lang="pl-PL" sz="2000" dirty="0" smtClean="0"/>
              <a:t>podróżników: poszukajcie w sali przypraw, spróbujcie rozpoznać ich nazwę po wyglądzie i zapachu.</a:t>
            </a:r>
          </a:p>
          <a:p>
            <a:pPr algn="just">
              <a:lnSpc>
                <a:spcPct val="150000"/>
              </a:lnSpc>
              <a:buNone/>
            </a:pPr>
            <a:endParaRPr lang="pl-PL" sz="2000" dirty="0" smtClean="0"/>
          </a:p>
          <a:p>
            <a:pPr algn="ctr">
              <a:lnSpc>
                <a:spcPct val="150000"/>
              </a:lnSpc>
              <a:buNone/>
            </a:pPr>
            <a:r>
              <a:rPr lang="pl-PL" sz="2000" dirty="0" smtClean="0"/>
              <a:t>POWODZENIA</a:t>
            </a:r>
            <a:r>
              <a:rPr lang="pl-PL" sz="2000" dirty="0" smtClean="0"/>
              <a:t>!</a:t>
            </a:r>
            <a:endParaRPr lang="pl-PL" sz="2000" dirty="0"/>
          </a:p>
        </p:txBody>
      </p:sp>
      <p:pic>
        <p:nvPicPr>
          <p:cNvPr id="10242" name="Picture 2" descr="http://www.przepisy.net/img/artykul/113/przyprawy-korzenne-do-czego_325_300x500.jpe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17436" y="2866736"/>
            <a:ext cx="3142443" cy="314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4075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on (sala konferencyjna)">
  <a:themeElements>
    <a:clrScheme name="Jon (sala konferencyjna)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Jon (sala konferencyjna)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Jon (sala konferencyjna)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137</TotalTime>
  <Words>244</Words>
  <Application>Microsoft Office PowerPoint</Application>
  <PresentationFormat>Niestandardowy</PresentationFormat>
  <Paragraphs>27</Paragraphs>
  <Slides>12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12</vt:i4>
      </vt:variant>
    </vt:vector>
  </HeadingPairs>
  <TitlesOfParts>
    <vt:vector size="13" baseType="lpstr">
      <vt:lpstr>Jon (sala konferencyjna)</vt:lpstr>
      <vt:lpstr>Slajd 1</vt:lpstr>
      <vt:lpstr> Piernik </vt:lpstr>
      <vt:lpstr> Piernikowe zapachy  - cynamon </vt:lpstr>
      <vt:lpstr> Piernikowe zapachy  - kardamon </vt:lpstr>
      <vt:lpstr> Piernikowe zapachy - imbir </vt:lpstr>
      <vt:lpstr>Piernikowe zapachy  - goździki</vt:lpstr>
      <vt:lpstr> Piernikowe zapachy  - gaŁka MuszkatoŁowa </vt:lpstr>
      <vt:lpstr> Piernikowe zapachy  - anyż GwiaŹdzisty </vt:lpstr>
      <vt:lpstr> Piernikowe zapachy  - ziele angielskie </vt:lpstr>
      <vt:lpstr>Piernikowe zapachy  - pieprz</vt:lpstr>
      <vt:lpstr>Piernikowe zapachy </vt:lpstr>
      <vt:lpstr>Piernikowe zapachy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Cecylia Baran</dc:creator>
  <cp:lastModifiedBy>Łukasz Tutak</cp:lastModifiedBy>
  <cp:revision>17</cp:revision>
  <dcterms:created xsi:type="dcterms:W3CDTF">2014-12-09T22:01:14Z</dcterms:created>
  <dcterms:modified xsi:type="dcterms:W3CDTF">2015-07-07T11:43:19Z</dcterms:modified>
</cp:coreProperties>
</file>