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1" r:id="rId9"/>
    <p:sldId id="264" r:id="rId10"/>
    <p:sldId id="265" r:id="rId11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0" d="100"/>
          <a:sy n="70" d="100"/>
        </p:scale>
        <p:origin x="-660" y="-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6793260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7452215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516472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362666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529944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420217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264962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637931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 cstate="print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639870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8427812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974087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4EC3B2-F127-4DFC-8ECB-58CEF99F15B9}" type="datetimeFigureOut">
              <a:rPr lang="pl-PL" smtClean="0"/>
              <a:pPr/>
              <a:t>2015-07-07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076F95F2-4E11-41CC-8119-61EDE743E0EA}" type="slidenum">
              <a:rPr lang="pl-PL" smtClean="0"/>
              <a:pPr/>
              <a:t>‹#›</a:t>
            </a:fld>
            <a:endParaRPr lang="pl-PL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67986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568036" y="1745674"/>
            <a:ext cx="10972800" cy="2576944"/>
          </a:xfrm>
        </p:spPr>
        <p:txBody>
          <a:bodyPr anchor="ctr"/>
          <a:lstStyle/>
          <a:p>
            <a:pPr algn="ctr"/>
            <a:r>
              <a:rPr lang="pl-PL" b="1" dirty="0" smtClean="0"/>
              <a:t>WIELKOPOLSKIE TRADYCJE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3744410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" y="286603"/>
            <a:ext cx="8024884" cy="1450757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WIELKOPOLSKA </a:t>
            </a:r>
            <a:br>
              <a:rPr lang="pl-PL" b="1" dirty="0" smtClean="0">
                <a:solidFill>
                  <a:schemeClr val="tx1"/>
                </a:solidFill>
              </a:rPr>
            </a:br>
            <a:r>
              <a:rPr lang="pl-PL" b="1" dirty="0" smtClean="0">
                <a:solidFill>
                  <a:schemeClr val="tx1"/>
                </a:solidFill>
              </a:rPr>
              <a:t>kolebka państwa polskiego.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89235" y="2265528"/>
            <a:ext cx="6627273" cy="2647666"/>
          </a:xfrm>
        </p:spPr>
        <p:txBody>
          <a:bodyPr>
            <a:normAutofit/>
          </a:bodyPr>
          <a:lstStyle/>
          <a:p>
            <a:pPr algn="just"/>
            <a:r>
              <a:rPr lang="pl-PL" sz="2400" i="1" dirty="0">
                <a:solidFill>
                  <a:schemeClr val="tx1"/>
                </a:solidFill>
              </a:rPr>
              <a:t>Wielkopolska</a:t>
            </a:r>
            <a:r>
              <a:rPr lang="pl-PL" sz="2400" dirty="0">
                <a:solidFill>
                  <a:schemeClr val="tx1"/>
                </a:solidFill>
              </a:rPr>
              <a:t> to jeden z najstarszych regionów historycznych </a:t>
            </a:r>
            <a:r>
              <a:rPr lang="pl-PL" sz="2400" i="1" dirty="0">
                <a:solidFill>
                  <a:schemeClr val="tx1"/>
                </a:solidFill>
              </a:rPr>
              <a:t>Polski</a:t>
            </a:r>
            <a:r>
              <a:rPr lang="pl-PL" sz="2400" dirty="0">
                <a:solidFill>
                  <a:schemeClr val="tx1"/>
                </a:solidFill>
              </a:rPr>
              <a:t>. To tutaj rozpoczął się proces, budowania P</a:t>
            </a:r>
            <a:r>
              <a:rPr lang="pl-PL" sz="2400" dirty="0" smtClean="0">
                <a:solidFill>
                  <a:schemeClr val="tx1"/>
                </a:solidFill>
              </a:rPr>
              <a:t>aństwa </a:t>
            </a:r>
            <a:r>
              <a:rPr lang="pl-PL" sz="2400" dirty="0">
                <a:solidFill>
                  <a:schemeClr val="tx1"/>
                </a:solidFill>
              </a:rPr>
              <a:t>Polskiego. Cała </a:t>
            </a:r>
            <a:r>
              <a:rPr lang="pl-PL" sz="2400" dirty="0" smtClean="0">
                <a:solidFill>
                  <a:schemeClr val="tx1"/>
                </a:solidFill>
              </a:rPr>
              <a:t>historia </a:t>
            </a:r>
            <a:r>
              <a:rPr lang="pl-PL" sz="2400" b="1" dirty="0">
                <a:solidFill>
                  <a:schemeClr val="tx1"/>
                </a:solidFill>
              </a:rPr>
              <a:t>p</a:t>
            </a:r>
            <a:r>
              <a:rPr lang="pl-PL" sz="2400" b="1" dirty="0" smtClean="0">
                <a:solidFill>
                  <a:schemeClr val="tx1"/>
                </a:solidFill>
              </a:rPr>
              <a:t>ierwszych </a:t>
            </a:r>
            <a:r>
              <a:rPr lang="pl-PL" sz="2400" b="1" dirty="0">
                <a:solidFill>
                  <a:schemeClr val="tx1"/>
                </a:solidFill>
              </a:rPr>
              <a:t>Piastów</a:t>
            </a:r>
            <a:r>
              <a:rPr lang="pl-PL" sz="2400" dirty="0">
                <a:solidFill>
                  <a:schemeClr val="tx1"/>
                </a:solidFill>
              </a:rPr>
              <a:t> związana jest z </a:t>
            </a:r>
            <a:r>
              <a:rPr lang="pl-PL" sz="2400" b="1" dirty="0">
                <a:solidFill>
                  <a:schemeClr val="tx1"/>
                </a:solidFill>
              </a:rPr>
              <a:t>Wielkopolską</a:t>
            </a:r>
            <a:r>
              <a:rPr lang="pl-PL" sz="2400" dirty="0">
                <a:solidFill>
                  <a:schemeClr val="tx1"/>
                </a:solidFill>
              </a:rPr>
              <a:t>, nic więc dziwnego, że Wielkopolska była ostoją polskości w latach okupacji i przymusowej germanizacji.</a:t>
            </a:r>
          </a:p>
        </p:txBody>
      </p:sp>
      <p:pic>
        <p:nvPicPr>
          <p:cNvPr id="6148" name="Picture 4" descr="http://www.man.poznan.pl/~marcinp/gif/maps/wlkp.gi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5943" y="278383"/>
            <a:ext cx="4476750" cy="588981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44009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91070"/>
            <a:ext cx="12192000" cy="832512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Tańce wielkopolskie</a:t>
            </a:r>
            <a:endParaRPr lang="pl-PL" b="1" dirty="0">
              <a:solidFill>
                <a:schemeClr val="tx1"/>
              </a:solidFill>
            </a:endParaRPr>
          </a:p>
        </p:txBody>
      </p:sp>
      <p:pic>
        <p:nvPicPr>
          <p:cNvPr id="4098" name="Picture 2" descr="http://www.tatrymontreal.com/pictures/wielkopolska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92" y="1690688"/>
            <a:ext cx="5671608" cy="425370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17920" y="1187356"/>
            <a:ext cx="4937760" cy="4790364"/>
          </a:xfrm>
        </p:spPr>
        <p:txBody>
          <a:bodyPr anchor="ctr">
            <a:no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800" b="1" dirty="0" smtClean="0">
                <a:solidFill>
                  <a:schemeClr val="tx1"/>
                </a:solidFill>
              </a:rPr>
              <a:t>Tańce wielkopolskie</a:t>
            </a:r>
            <a:r>
              <a:rPr lang="pl-PL" sz="2800" dirty="0">
                <a:solidFill>
                  <a:schemeClr val="tx1"/>
                </a:solidFill>
              </a:rPr>
              <a:t> </a:t>
            </a:r>
            <a:endParaRPr lang="pl-PL" sz="2800" dirty="0" smtClean="0">
              <a:solidFill>
                <a:schemeClr val="tx1"/>
              </a:solidFill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800" dirty="0" smtClean="0">
                <a:solidFill>
                  <a:schemeClr val="tx1"/>
                </a:solidFill>
              </a:rPr>
              <a:t>w przeciwieństwie </a:t>
            </a:r>
            <a:r>
              <a:rPr lang="pl-PL" sz="2800" dirty="0">
                <a:solidFill>
                  <a:schemeClr val="tx1"/>
                </a:solidFill>
              </a:rPr>
              <a:t>do żywiołowych tańców z innych regionów, cechują się dostojnością </a:t>
            </a:r>
            <a:r>
              <a:rPr lang="pl-PL" sz="2800" dirty="0" smtClean="0">
                <a:solidFill>
                  <a:schemeClr val="tx1"/>
                </a:solidFill>
              </a:rPr>
              <a:t>i </a:t>
            </a:r>
            <a:r>
              <a:rPr lang="pl-PL" sz="2800" dirty="0">
                <a:solidFill>
                  <a:schemeClr val="tx1"/>
                </a:solidFill>
              </a:rPr>
              <a:t>powagą. </a:t>
            </a:r>
            <a:r>
              <a:rPr lang="pl-PL" sz="2800" dirty="0" smtClean="0">
                <a:solidFill>
                  <a:schemeClr val="tx1"/>
                </a:solidFill>
              </a:rPr>
              <a:t>                       Do </a:t>
            </a:r>
            <a:r>
              <a:rPr lang="pl-PL" sz="2800" dirty="0">
                <a:solidFill>
                  <a:schemeClr val="tx1"/>
                </a:solidFill>
              </a:rPr>
              <a:t>typowych tańców wielkopolskich należy </a:t>
            </a:r>
            <a:r>
              <a:rPr lang="pl-PL" sz="2800" dirty="0" smtClean="0">
                <a:solidFill>
                  <a:schemeClr val="tx1"/>
                </a:solidFill>
              </a:rPr>
              <a:t>zaliczyć: </a:t>
            </a:r>
            <a:r>
              <a:rPr lang="pl-PL" sz="2800" dirty="0">
                <a:solidFill>
                  <a:schemeClr val="tx1"/>
                </a:solidFill>
              </a:rPr>
              <a:t>wiwaty, przodki, chodzone.</a:t>
            </a:r>
          </a:p>
        </p:txBody>
      </p:sp>
    </p:spTree>
    <p:extLst>
      <p:ext uri="{BB962C8B-B14F-4D97-AF65-F5344CB8AC3E}">
        <p14:creationId xmlns="" xmlns:p14="http://schemas.microsoft.com/office/powerpoint/2010/main" val="216346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63773"/>
            <a:ext cx="12192000" cy="873457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Instrumenty wielkopolskie</a:t>
            </a:r>
            <a:endParaRPr lang="pl-PL" b="1" dirty="0">
              <a:solidFill>
                <a:schemeClr val="tx1"/>
              </a:solidFill>
            </a:endParaRPr>
          </a:p>
        </p:txBody>
      </p:sp>
      <p:pic>
        <p:nvPicPr>
          <p:cNvPr id="5122" name="Picture 2" descr="https://encrypted-tbn3.gstatic.com/images?q=tbn:ANd9GcQhKvaJJQSPM16PGbDBgtmJj0izAhuBjg3SLEEjQ5O3mlGFFiFt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181" y="2112228"/>
            <a:ext cx="5131123" cy="37122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237293" y="1825625"/>
            <a:ext cx="4937760" cy="4023360"/>
          </a:xfrm>
        </p:spPr>
        <p:txBody>
          <a:bodyPr>
            <a:normAutofit/>
          </a:bodyPr>
          <a:lstStyle/>
          <a:p>
            <a:r>
              <a:rPr lang="pl-PL" sz="2600" b="1" dirty="0">
                <a:solidFill>
                  <a:schemeClr val="tx1"/>
                </a:solidFill>
              </a:rPr>
              <a:t>Wielkopolska</a:t>
            </a:r>
            <a:r>
              <a:rPr lang="pl-PL" sz="2600" dirty="0">
                <a:solidFill>
                  <a:schemeClr val="tx1"/>
                </a:solidFill>
              </a:rPr>
              <a:t> charakteryzuje się jedynymi w swoim rodzaju instrumentami muzycznymi. Najbardziej popularne w tym regionie są </a:t>
            </a:r>
            <a:r>
              <a:rPr lang="pl-PL" sz="2600" b="1" dirty="0">
                <a:solidFill>
                  <a:schemeClr val="tx1"/>
                </a:solidFill>
              </a:rPr>
              <a:t>dudy</a:t>
            </a:r>
            <a:r>
              <a:rPr lang="pl-PL" sz="2600" dirty="0">
                <a:solidFill>
                  <a:schemeClr val="tx1"/>
                </a:solidFill>
              </a:rPr>
              <a:t>,</a:t>
            </a:r>
            <a:r>
              <a:rPr lang="pl-PL" sz="2600" b="1" dirty="0">
                <a:solidFill>
                  <a:schemeClr val="tx1"/>
                </a:solidFill>
              </a:rPr>
              <a:t> kozioł</a:t>
            </a:r>
            <a:r>
              <a:rPr lang="pl-PL" sz="2600" dirty="0">
                <a:solidFill>
                  <a:schemeClr val="tx1"/>
                </a:solidFill>
              </a:rPr>
              <a:t> i </a:t>
            </a:r>
            <a:r>
              <a:rPr lang="pl-PL" sz="2600" b="1" dirty="0" err="1">
                <a:solidFill>
                  <a:schemeClr val="tx1"/>
                </a:solidFill>
              </a:rPr>
              <a:t>siesianki</a:t>
            </a:r>
            <a:r>
              <a:rPr lang="pl-PL" sz="2600" dirty="0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124" name="Picture 4" descr="http://regionwielkopolska.pl/pub/gallery/poznaj_wielkopolske_331/05-koziol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552" y="3939709"/>
            <a:ext cx="5247221" cy="229565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61031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86604"/>
            <a:ext cx="12192000" cy="1050877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					Stroje </a:t>
            </a:r>
            <a:r>
              <a:rPr lang="pl-PL" b="1" dirty="0" smtClean="0">
                <a:solidFill>
                  <a:schemeClr val="tx1"/>
                </a:solidFill>
              </a:rPr>
              <a:t>ludowe Wielkopolski</a:t>
            </a:r>
            <a:endParaRPr lang="pl-PL" b="1" dirty="0">
              <a:solidFill>
                <a:schemeClr val="tx1"/>
              </a:solidFill>
            </a:endParaRPr>
          </a:p>
        </p:txBody>
      </p:sp>
      <p:pic>
        <p:nvPicPr>
          <p:cNvPr id="1026" name="Picture 2" descr="http://www.folklor.pl/files/galeria/big/8049_1609_pl_g_szamotuly1_big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16" y="423081"/>
            <a:ext cx="3771923" cy="56578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5240740" y="1733267"/>
            <a:ext cx="6318914" cy="4135828"/>
          </a:xfrm>
        </p:spPr>
        <p:txBody>
          <a:bodyPr>
            <a:normAutofit/>
          </a:bodyPr>
          <a:lstStyle/>
          <a:p>
            <a:pPr algn="ctr"/>
            <a:r>
              <a:rPr lang="pl-PL" sz="2600" dirty="0" smtClean="0">
                <a:solidFill>
                  <a:schemeClr val="tx1"/>
                </a:solidFill>
              </a:rPr>
              <a:t>Do dziś przetrwało kilka </a:t>
            </a:r>
            <a:r>
              <a:rPr lang="pl-PL" sz="2600" dirty="0">
                <a:solidFill>
                  <a:schemeClr val="tx1"/>
                </a:solidFill>
              </a:rPr>
              <a:t>strojów ludowych między </a:t>
            </a:r>
            <a:r>
              <a:rPr lang="pl-PL" sz="2600" dirty="0" smtClean="0">
                <a:solidFill>
                  <a:schemeClr val="tx1"/>
                </a:solidFill>
              </a:rPr>
              <a:t>innymi </a:t>
            </a:r>
            <a:r>
              <a:rPr lang="pl-PL" sz="2600" b="1" dirty="0" smtClean="0">
                <a:solidFill>
                  <a:schemeClr val="tx1"/>
                </a:solidFill>
              </a:rPr>
              <a:t>strój </a:t>
            </a:r>
            <a:r>
              <a:rPr lang="pl-PL" sz="2600" b="1" dirty="0" err="1" smtClean="0">
                <a:solidFill>
                  <a:schemeClr val="tx1"/>
                </a:solidFill>
              </a:rPr>
              <a:t>biskupiański</a:t>
            </a:r>
            <a:r>
              <a:rPr lang="pl-PL" sz="2600" dirty="0">
                <a:solidFill>
                  <a:schemeClr val="tx1"/>
                </a:solidFill>
              </a:rPr>
              <a:t>, </a:t>
            </a:r>
            <a:r>
              <a:rPr lang="pl-PL" sz="2600" b="1" dirty="0">
                <a:solidFill>
                  <a:schemeClr val="tx1"/>
                </a:solidFill>
              </a:rPr>
              <a:t>strój szamotulski</a:t>
            </a:r>
            <a:r>
              <a:rPr lang="pl-PL" sz="2600" dirty="0">
                <a:solidFill>
                  <a:schemeClr val="tx1"/>
                </a:solidFill>
              </a:rPr>
              <a:t>, strój dąbrowski </a:t>
            </a:r>
            <a:r>
              <a:rPr lang="pl-PL" sz="2600" dirty="0" smtClean="0">
                <a:solidFill>
                  <a:schemeClr val="tx1"/>
                </a:solidFill>
              </a:rPr>
              <a:t>czy</a:t>
            </a:r>
            <a:r>
              <a:rPr lang="pl-PL" sz="2600" dirty="0">
                <a:solidFill>
                  <a:schemeClr val="tx1"/>
                </a:solidFill>
              </a:rPr>
              <a:t> </a:t>
            </a:r>
            <a:r>
              <a:rPr lang="pl-PL" sz="2600" b="1" dirty="0">
                <a:solidFill>
                  <a:schemeClr val="tx1"/>
                </a:solidFill>
              </a:rPr>
              <a:t>strój lubuski</a:t>
            </a:r>
            <a:r>
              <a:rPr lang="pl-PL" sz="2600" dirty="0">
                <a:solidFill>
                  <a:schemeClr val="tx1"/>
                </a:solidFill>
              </a:rPr>
              <a:t>.  Charakterystyczna dla wszystkich rodzajów strojów </a:t>
            </a:r>
            <a:r>
              <a:rPr lang="pl-PL" sz="2600" dirty="0" smtClean="0">
                <a:solidFill>
                  <a:schemeClr val="tx1"/>
                </a:solidFill>
              </a:rPr>
              <a:t>wielkopolskich </a:t>
            </a:r>
            <a:r>
              <a:rPr lang="pl-PL" sz="2600" dirty="0">
                <a:solidFill>
                  <a:schemeClr val="tx1"/>
                </a:solidFill>
              </a:rPr>
              <a:t>jest kolorystyka. </a:t>
            </a:r>
            <a:r>
              <a:rPr lang="pl-PL" sz="2600" dirty="0" smtClean="0">
                <a:solidFill>
                  <a:schemeClr val="tx1"/>
                </a:solidFill>
              </a:rPr>
              <a:t>W </a:t>
            </a:r>
            <a:r>
              <a:rPr lang="pl-PL" sz="2600" dirty="0">
                <a:solidFill>
                  <a:schemeClr val="tx1"/>
                </a:solidFill>
              </a:rPr>
              <a:t>większości są to odcienie </a:t>
            </a:r>
            <a:r>
              <a:rPr lang="pl-PL" sz="2600" dirty="0" smtClean="0">
                <a:solidFill>
                  <a:schemeClr val="tx1"/>
                </a:solidFill>
              </a:rPr>
              <a:t>czerwieni </a:t>
            </a:r>
            <a:r>
              <a:rPr lang="pl-PL" sz="2600" dirty="0">
                <a:solidFill>
                  <a:schemeClr val="tx1"/>
                </a:solidFill>
              </a:rPr>
              <a:t>i granatu wraz z czarnymi elementami. </a:t>
            </a:r>
            <a:r>
              <a:rPr lang="pl-PL" sz="2600" dirty="0" smtClean="0">
                <a:solidFill>
                  <a:schemeClr val="tx1"/>
                </a:solidFill>
              </a:rPr>
              <a:t>Zdecydowanie </a:t>
            </a:r>
            <a:r>
              <a:rPr lang="pl-PL" sz="2600" dirty="0">
                <a:solidFill>
                  <a:schemeClr val="tx1"/>
                </a:solidFill>
              </a:rPr>
              <a:t>mniejszą wagę przykładano do elementów ozdobnych</a:t>
            </a:r>
            <a:r>
              <a:rPr lang="pl-PL" sz="2600" dirty="0"/>
              <a:t>.</a:t>
            </a:r>
          </a:p>
        </p:txBody>
      </p:sp>
    </p:spTree>
    <p:extLst>
      <p:ext uri="{BB962C8B-B14F-4D97-AF65-F5344CB8AC3E}">
        <p14:creationId xmlns="" xmlns:p14="http://schemas.microsoft.com/office/powerpoint/2010/main" val="4218356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77422"/>
            <a:ext cx="12191999" cy="805217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Różne stroje wielkopolskie</a:t>
            </a:r>
            <a:endParaRPr lang="pl-PL" b="1" dirty="0">
              <a:solidFill>
                <a:schemeClr val="tx1"/>
              </a:solidFill>
            </a:endParaRPr>
          </a:p>
        </p:txBody>
      </p:sp>
      <p:pic>
        <p:nvPicPr>
          <p:cNvPr id="2050" name="Picture 2" descr="Strój z Dąbrówki Wielkopolskiej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234" y="1310185"/>
            <a:ext cx="3286808" cy="49302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Strój Bambrów Poznańskich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4354" y="1309190"/>
            <a:ext cx="3289640" cy="49344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Strój biskupiański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62" y="1330514"/>
            <a:ext cx="3277128" cy="491569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6109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91070"/>
            <a:ext cx="12192000" cy="1228298"/>
          </a:xfrm>
        </p:spPr>
        <p:txBody>
          <a:bodyPr>
            <a:noAutofit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Strój szamotulski to najpopularniejszy </a:t>
            </a:r>
            <a:br>
              <a:rPr lang="pl-PL" b="1" dirty="0" smtClean="0">
                <a:solidFill>
                  <a:schemeClr val="tx1"/>
                </a:solidFill>
              </a:rPr>
            </a:br>
            <a:r>
              <a:rPr lang="pl-PL" b="1" dirty="0" smtClean="0">
                <a:solidFill>
                  <a:schemeClr val="tx1"/>
                </a:solidFill>
              </a:rPr>
              <a:t>strój wielkopolski</a:t>
            </a:r>
            <a:endParaRPr lang="pl-PL" b="1" dirty="0">
              <a:solidFill>
                <a:schemeClr val="tx1"/>
              </a:solidFill>
            </a:endParaRPr>
          </a:p>
        </p:txBody>
      </p:sp>
      <p:pic>
        <p:nvPicPr>
          <p:cNvPr id="3074" name="Picture 2" descr="http://www.polalech.pl/szamotulskidamski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585" y="1522752"/>
            <a:ext cx="3759507" cy="469938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www.polalech.pl/szamotulskimeski.pn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3646" y="1542197"/>
            <a:ext cx="3754869" cy="469358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9629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97280" y="245659"/>
            <a:ext cx="10058400" cy="1241947"/>
          </a:xfrm>
        </p:spPr>
        <p:txBody>
          <a:bodyPr>
            <a:noAutofit/>
          </a:bodyPr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Wielkopolskie legendy</a:t>
            </a:r>
            <a:br>
              <a:rPr lang="pl-PL" b="1" dirty="0" smtClean="0">
                <a:solidFill>
                  <a:schemeClr val="tx1"/>
                </a:solidFill>
              </a:rPr>
            </a:br>
            <a:r>
              <a:rPr lang="pl-PL" dirty="0" smtClean="0">
                <a:solidFill>
                  <a:schemeClr val="tx1"/>
                </a:solidFill>
              </a:rPr>
              <a:t>baśnie o powstaniu Państwa </a:t>
            </a:r>
            <a:r>
              <a:rPr lang="pl-PL" dirty="0" smtClean="0">
                <a:solidFill>
                  <a:schemeClr val="tx1"/>
                </a:solidFill>
              </a:rPr>
              <a:t>Polskiego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82138" y="1514902"/>
            <a:ext cx="11341290" cy="2442950"/>
          </a:xfrm>
        </p:spPr>
        <p:txBody>
          <a:bodyPr/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400" dirty="0" smtClean="0">
                <a:solidFill>
                  <a:schemeClr val="tx1"/>
                </a:solidFill>
              </a:rPr>
              <a:t>Wielkopolska </a:t>
            </a:r>
            <a:r>
              <a:rPr lang="pl-PL" sz="2400" dirty="0">
                <a:solidFill>
                  <a:schemeClr val="tx1"/>
                </a:solidFill>
              </a:rPr>
              <a:t>na zawsze będzie związana z legendami o powstaniu państwa Polskiego. </a:t>
            </a:r>
            <a:r>
              <a:rPr lang="pl-PL" sz="2400" dirty="0" smtClean="0">
                <a:solidFill>
                  <a:schemeClr val="tx1"/>
                </a:solidFill>
              </a:rPr>
              <a:t>          We </a:t>
            </a:r>
            <a:r>
              <a:rPr lang="pl-PL" sz="2400" dirty="0">
                <a:solidFill>
                  <a:schemeClr val="tx1"/>
                </a:solidFill>
              </a:rPr>
              <a:t>wszystkich szkołach dzieci poznają legendy o Polsce w tym najsławniejszą</a:t>
            </a:r>
            <a:r>
              <a:rPr lang="pl-PL" sz="2400" b="1" dirty="0">
                <a:solidFill>
                  <a:schemeClr val="tx1"/>
                </a:solidFill>
              </a:rPr>
              <a:t> legendę </a:t>
            </a:r>
            <a:r>
              <a:rPr lang="pl-PL" sz="2400" b="1" dirty="0" smtClean="0">
                <a:solidFill>
                  <a:schemeClr val="tx1"/>
                </a:solidFill>
              </a:rPr>
              <a:t>               o </a:t>
            </a:r>
            <a:r>
              <a:rPr lang="pl-PL" sz="2400" b="1" dirty="0">
                <a:solidFill>
                  <a:schemeClr val="tx1"/>
                </a:solidFill>
              </a:rPr>
              <a:t>Lechu, Czechu i Rusie</a:t>
            </a:r>
            <a:r>
              <a:rPr lang="pl-PL" sz="2400" dirty="0">
                <a:solidFill>
                  <a:schemeClr val="tx1"/>
                </a:solidFill>
              </a:rPr>
              <a:t>. Równie popularne są </a:t>
            </a:r>
            <a:r>
              <a:rPr lang="pl-PL" sz="2400" b="1" dirty="0" smtClean="0">
                <a:solidFill>
                  <a:schemeClr val="tx1"/>
                </a:solidFill>
              </a:rPr>
              <a:t>legendy</a:t>
            </a:r>
            <a:r>
              <a:rPr lang="pl-PL" sz="2400" b="1" dirty="0" smtClean="0">
                <a:solidFill>
                  <a:schemeClr val="tx1"/>
                </a:solidFill>
              </a:rPr>
              <a:t> </a:t>
            </a:r>
            <a:r>
              <a:rPr lang="pl-PL" sz="2400" b="1" dirty="0" smtClean="0">
                <a:solidFill>
                  <a:schemeClr val="tx1"/>
                </a:solidFill>
              </a:rPr>
              <a:t>o </a:t>
            </a:r>
            <a:r>
              <a:rPr lang="pl-PL" sz="2400" b="1" dirty="0">
                <a:solidFill>
                  <a:schemeClr val="tx1"/>
                </a:solidFill>
              </a:rPr>
              <a:t>Królu Popielu</a:t>
            </a:r>
            <a:r>
              <a:rPr lang="pl-PL" sz="2400" dirty="0">
                <a:solidFill>
                  <a:schemeClr val="tx1"/>
                </a:solidFill>
              </a:rPr>
              <a:t>  i Piaście. Oczywiście Wielkopolska to również </a:t>
            </a:r>
            <a:r>
              <a:rPr lang="pl-PL" sz="2400" b="1" dirty="0">
                <a:solidFill>
                  <a:schemeClr val="tx1"/>
                </a:solidFill>
              </a:rPr>
              <a:t>legendy</a:t>
            </a:r>
            <a:r>
              <a:rPr lang="pl-PL" sz="2400" dirty="0">
                <a:solidFill>
                  <a:schemeClr val="tx1"/>
                </a:solidFill>
              </a:rPr>
              <a:t> </a:t>
            </a:r>
            <a:r>
              <a:rPr lang="pl-PL" sz="2400" dirty="0" smtClean="0">
                <a:solidFill>
                  <a:schemeClr val="tx1"/>
                </a:solidFill>
              </a:rPr>
              <a:t>o </a:t>
            </a:r>
            <a:r>
              <a:rPr lang="pl-PL" sz="2400" dirty="0">
                <a:solidFill>
                  <a:schemeClr val="tx1"/>
                </a:solidFill>
              </a:rPr>
              <a:t>tamtejszych miastach. Mniej znane </a:t>
            </a:r>
            <a:r>
              <a:rPr lang="pl-PL" sz="2400" dirty="0" smtClean="0">
                <a:solidFill>
                  <a:schemeClr val="tx1"/>
                </a:solidFill>
              </a:rPr>
              <a:t>                       w </a:t>
            </a:r>
            <a:r>
              <a:rPr lang="pl-PL" sz="2400" dirty="0">
                <a:solidFill>
                  <a:schemeClr val="tx1"/>
                </a:solidFill>
              </a:rPr>
              <a:t>Polsce, ale za to doskonale w tamtym regionie są: </a:t>
            </a:r>
            <a:r>
              <a:rPr lang="pl-PL" sz="2400" b="1" dirty="0">
                <a:solidFill>
                  <a:schemeClr val="tx1"/>
                </a:solidFill>
              </a:rPr>
              <a:t>legenda o Poznańskich </a:t>
            </a:r>
            <a:r>
              <a:rPr lang="pl-PL" sz="2400" b="1" dirty="0" smtClean="0">
                <a:solidFill>
                  <a:schemeClr val="tx1"/>
                </a:solidFill>
              </a:rPr>
              <a:t>Koziołkach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400" dirty="0" smtClean="0">
                <a:solidFill>
                  <a:schemeClr val="tx1"/>
                </a:solidFill>
              </a:rPr>
              <a:t>czy </a:t>
            </a:r>
            <a:r>
              <a:rPr lang="pl-PL" sz="2400" dirty="0">
                <a:solidFill>
                  <a:schemeClr val="tx1"/>
                </a:solidFill>
              </a:rPr>
              <a:t>legenda o skarbach w </a:t>
            </a:r>
            <a:r>
              <a:rPr lang="pl-PL" sz="2400" dirty="0" err="1">
                <a:solidFill>
                  <a:schemeClr val="tx1"/>
                </a:solidFill>
              </a:rPr>
              <a:t>Lubonii</a:t>
            </a:r>
            <a:endParaRPr lang="pl-PL" sz="2400" dirty="0">
              <a:solidFill>
                <a:schemeClr val="tx1"/>
              </a:solidFill>
            </a:endParaRPr>
          </a:p>
          <a:p>
            <a:endParaRPr lang="pl-PL" dirty="0"/>
          </a:p>
        </p:txBody>
      </p:sp>
      <p:sp>
        <p:nvSpPr>
          <p:cNvPr id="4" name="AutoShape 2" descr="http://1.bp.blogspot.com/-0NoiKnXPwPc/UklLMqvFt5I/AAAAAAAAWUA/zUICqv96WDI/s1600/2P2-36a_colo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pic>
        <p:nvPicPr>
          <p:cNvPr id="7174" name="Picture 6" descr="http://www.eszkola-wielkopolska.pl/eszkola/projekty/gimnazjum64-poznan/koziolki/images/koziolki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6807" y="3607968"/>
            <a:ext cx="4250166" cy="267000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http://1.bp.blogspot.com/-0NoiKnXPwPc/UklLMqvFt5I/AAAAAAAAWUA/zUICqv96WDI/s1600/2P2-36a_col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52" y="3610154"/>
            <a:ext cx="5982453" cy="268771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11192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286603"/>
            <a:ext cx="12192000" cy="1105469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Kuchnia wielkopolska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04716" y="2047165"/>
            <a:ext cx="11805314" cy="2511188"/>
          </a:xfrm>
        </p:spPr>
        <p:txBody>
          <a:bodyPr>
            <a:norm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600" dirty="0" smtClean="0">
                <a:solidFill>
                  <a:schemeClr val="tx1"/>
                </a:solidFill>
              </a:rPr>
              <a:t>Ważnym składnikiem kuchni wielkopolskiej są ziemniaki, zwane </a:t>
            </a:r>
            <a:br>
              <a:rPr lang="pl-PL" sz="2600" dirty="0" smtClean="0">
                <a:solidFill>
                  <a:schemeClr val="tx1"/>
                </a:solidFill>
              </a:rPr>
            </a:br>
            <a:r>
              <a:rPr lang="pl-PL" sz="2600" dirty="0" smtClean="0">
                <a:solidFill>
                  <a:schemeClr val="tx1"/>
                </a:solidFill>
              </a:rPr>
              <a:t>w tym regionie pyrami. Najpopularniejsze </a:t>
            </a:r>
            <a:r>
              <a:rPr lang="pl-PL" sz="2600" dirty="0" smtClean="0">
                <a:solidFill>
                  <a:schemeClr val="tx1"/>
                </a:solidFill>
              </a:rPr>
              <a:t>potrawy </a:t>
            </a:r>
            <a:r>
              <a:rPr lang="pl-PL" sz="2600" dirty="0" smtClean="0">
                <a:solidFill>
                  <a:schemeClr val="tx1"/>
                </a:solidFill>
              </a:rPr>
              <a:t>to: 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600" dirty="0" smtClean="0">
                <a:solidFill>
                  <a:schemeClr val="tx1"/>
                </a:solidFill>
              </a:rPr>
              <a:t>pyry </a:t>
            </a:r>
            <a:r>
              <a:rPr lang="pl-PL" sz="2600" dirty="0" smtClean="0">
                <a:solidFill>
                  <a:schemeClr val="tx1"/>
                </a:solidFill>
              </a:rPr>
              <a:t>z </a:t>
            </a:r>
            <a:r>
              <a:rPr lang="pl-PL" sz="2600" dirty="0" smtClean="0">
                <a:solidFill>
                  <a:schemeClr val="tx1"/>
                </a:solidFill>
              </a:rPr>
              <a:t>gzikiem, czyli ziemniaki z twarogiem;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600" dirty="0" smtClean="0">
                <a:solidFill>
                  <a:schemeClr val="tx1"/>
                </a:solidFill>
              </a:rPr>
              <a:t>różne </a:t>
            </a:r>
            <a:r>
              <a:rPr lang="pl-PL" sz="2600" dirty="0" smtClean="0">
                <a:solidFill>
                  <a:schemeClr val="tx1"/>
                </a:solidFill>
              </a:rPr>
              <a:t>odmiany klusek </a:t>
            </a:r>
            <a:r>
              <a:rPr lang="pl-PL" sz="2600" dirty="0" smtClean="0">
                <a:solidFill>
                  <a:schemeClr val="tx1"/>
                </a:solidFill>
              </a:rPr>
              <a:t>ziemniaczanych, </a:t>
            </a:r>
            <a:r>
              <a:rPr lang="pl-PL" sz="2600" dirty="0" smtClean="0">
                <a:solidFill>
                  <a:schemeClr val="tx1"/>
                </a:solidFill>
              </a:rPr>
              <a:t>jak szare kluchy, </a:t>
            </a:r>
            <a:r>
              <a:rPr lang="pl-PL" sz="2600" dirty="0" err="1" smtClean="0">
                <a:solidFill>
                  <a:schemeClr val="tx1"/>
                </a:solidFill>
              </a:rPr>
              <a:t>szagówki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czy </a:t>
            </a:r>
            <a:r>
              <a:rPr lang="pl-PL" sz="2600" dirty="0" err="1" smtClean="0">
                <a:solidFill>
                  <a:schemeClr val="tx1"/>
                </a:solidFill>
              </a:rPr>
              <a:t>kulanki</a:t>
            </a:r>
            <a:r>
              <a:rPr lang="pl-PL" sz="2600" dirty="0" smtClean="0">
                <a:solidFill>
                  <a:schemeClr val="tx1"/>
                </a:solidFill>
              </a:rPr>
              <a:t>; </a:t>
            </a:r>
          </a:p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pl-PL" sz="2600" dirty="0" err="1" smtClean="0">
                <a:solidFill>
                  <a:schemeClr val="tx1"/>
                </a:solidFill>
              </a:rPr>
              <a:t>plendze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  <a:r>
              <a:rPr lang="pl-PL" sz="2600" dirty="0">
                <a:solidFill>
                  <a:schemeClr val="tx1"/>
                </a:solidFill>
              </a:rPr>
              <a:t>to placki </a:t>
            </a:r>
            <a:r>
              <a:rPr lang="pl-PL" sz="2600" dirty="0" smtClean="0">
                <a:solidFill>
                  <a:schemeClr val="tx1"/>
                </a:solidFill>
              </a:rPr>
              <a:t>ziemniaczane,</a:t>
            </a:r>
            <a:r>
              <a:rPr lang="pl-PL" sz="2600" dirty="0">
                <a:solidFill>
                  <a:schemeClr val="tx1"/>
                </a:solidFill>
              </a:rPr>
              <a:t> </a:t>
            </a:r>
            <a:r>
              <a:rPr lang="pl-PL" sz="2600" dirty="0" smtClean="0">
                <a:solidFill>
                  <a:schemeClr val="tx1"/>
                </a:solidFill>
              </a:rPr>
              <a:t>a </a:t>
            </a:r>
            <a:r>
              <a:rPr lang="pl-PL" sz="2600" dirty="0" smtClean="0">
                <a:solidFill>
                  <a:schemeClr val="tx1"/>
                </a:solidFill>
              </a:rPr>
              <a:t>ślepe ryby to zupa ziemniaczana</a:t>
            </a:r>
            <a:r>
              <a:rPr lang="pl-PL" sz="2600" dirty="0" smtClean="0">
                <a:solidFill>
                  <a:schemeClr val="tx1"/>
                </a:solidFill>
              </a:rPr>
              <a:t>.</a:t>
            </a:r>
            <a:endParaRPr lang="pl-PL" sz="2600" dirty="0" smtClean="0">
              <a:solidFill>
                <a:schemeClr val="tx1"/>
              </a:solidFill>
            </a:endParaRPr>
          </a:p>
          <a:p>
            <a:pPr algn="ctr"/>
            <a:r>
              <a:rPr lang="pl-PL" sz="2600" dirty="0">
                <a:solidFill>
                  <a:schemeClr val="tx1"/>
                </a:solidFill>
              </a:rPr>
              <a:t>N</a:t>
            </a:r>
            <a:r>
              <a:rPr lang="pl-PL" sz="2600" dirty="0" smtClean="0">
                <a:solidFill>
                  <a:schemeClr val="tx1"/>
                </a:solidFill>
              </a:rPr>
              <a:t>ajpopularniejszym smakołykiem poznańskim są rogale </a:t>
            </a:r>
            <a:r>
              <a:rPr lang="pl-PL" sz="2600" dirty="0" err="1" smtClean="0">
                <a:solidFill>
                  <a:schemeClr val="tx1"/>
                </a:solidFill>
              </a:rPr>
              <a:t>świętomarcińskie</a:t>
            </a:r>
            <a:r>
              <a:rPr lang="pl-PL" sz="2600" dirty="0" smtClean="0">
                <a:solidFill>
                  <a:schemeClr val="tx1"/>
                </a:solidFill>
              </a:rPr>
              <a:t> </a:t>
            </a:r>
          </a:p>
          <a:p>
            <a:endParaRPr lang="pl-PL" dirty="0"/>
          </a:p>
          <a:p>
            <a:endParaRPr lang="pl-PL" dirty="0" smtClean="0"/>
          </a:p>
          <a:p>
            <a:endParaRPr lang="pl-PL" dirty="0"/>
          </a:p>
        </p:txBody>
      </p:sp>
      <p:pic>
        <p:nvPicPr>
          <p:cNvPr id="8196" name="Picture 4" descr="http://vignette3.wikia.nocookie.net/poznan/images/6/6a/Szag%C3%B3wki.jpg/revision/latest?cb=20111206184734&amp;path-prefix=pl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369" y="226416"/>
            <a:ext cx="2347831" cy="17524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zpierwszegotloczenia.pl/obrazek/147452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7774" y="177421"/>
            <a:ext cx="2386046" cy="178797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vignette2.wikia.nocookie.net/poznan/images/7/74/Rogale_Marci%C5%84skie.jpg/revision/latest?cb=20111107212115&amp;path-prefix=p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661" y="4578031"/>
            <a:ext cx="2529437" cy="168629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8838085" y="4593633"/>
            <a:ext cx="2743200" cy="166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293384" y="4572002"/>
            <a:ext cx="3403954" cy="1680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698182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163774"/>
            <a:ext cx="9103057" cy="941696"/>
          </a:xfrm>
        </p:spPr>
        <p:txBody>
          <a:bodyPr/>
          <a:lstStyle/>
          <a:p>
            <a:pPr algn="ctr"/>
            <a:r>
              <a:rPr lang="pl-PL" b="1" dirty="0" smtClean="0">
                <a:solidFill>
                  <a:schemeClr val="tx1"/>
                </a:solidFill>
              </a:rPr>
              <a:t>Pampuchy czyli parowce</a:t>
            </a:r>
            <a:endParaRPr lang="pl-PL" b="1" dirty="0">
              <a:solidFill>
                <a:schemeClr val="tx1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45909" y="1296537"/>
            <a:ext cx="11218461" cy="5036024"/>
          </a:xfrm>
        </p:spPr>
        <p:txBody>
          <a:bodyPr>
            <a:noAutofit/>
          </a:bodyPr>
          <a:lstStyle/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Z potraw mącznych specjalnością tej kuchni i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są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                                                                 </a:t>
            </a:r>
            <a:r>
              <a:rPr lang="pl-PL" sz="2300" b="1" dirty="0" smtClean="0">
                <a:solidFill>
                  <a:schemeClr val="tx1"/>
                </a:solidFill>
                <a:latin typeface="Calibri" pitchFamily="34" charset="0"/>
              </a:rPr>
              <a:t>pyzy </a:t>
            </a:r>
            <a:r>
              <a:rPr lang="pl-PL" sz="2300" b="1" dirty="0">
                <a:solidFill>
                  <a:schemeClr val="tx1"/>
                </a:solidFill>
                <a:latin typeface="Calibri" pitchFamily="34" charset="0"/>
              </a:rPr>
              <a:t>drożdżowe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 zwane </a:t>
            </a:r>
            <a:r>
              <a:rPr lang="pl-PL" sz="2300" b="1" dirty="0">
                <a:solidFill>
                  <a:schemeClr val="tx1"/>
                </a:solidFill>
                <a:latin typeface="Calibri" pitchFamily="34" charset="0"/>
              </a:rPr>
              <a:t>parowcami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lub „</a:t>
            </a:r>
            <a:r>
              <a:rPr lang="pl-PL" sz="2300" b="1" dirty="0" smtClean="0">
                <a:solidFill>
                  <a:schemeClr val="tx1"/>
                </a:solidFill>
                <a:latin typeface="Calibri" pitchFamily="34" charset="0"/>
              </a:rPr>
              <a:t>kluchami </a:t>
            </a:r>
            <a:r>
              <a:rPr lang="pl-PL" sz="2300" b="1" dirty="0">
                <a:solidFill>
                  <a:schemeClr val="tx1"/>
                </a:solidFill>
                <a:latin typeface="Calibri" pitchFamily="34" charset="0"/>
              </a:rPr>
              <a:t>na łachu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”, </a:t>
            </a:r>
            <a:endParaRPr lang="pl-PL" sz="2300" dirty="0" smtClean="0">
              <a:solidFill>
                <a:schemeClr val="tx1"/>
              </a:solidFill>
              <a:latin typeface="Calibri" pitchFamily="34" charset="0"/>
            </a:endParaRPr>
          </a:p>
          <a:p>
            <a:pPr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pl-PL" sz="2300" b="1" dirty="0" smtClean="0">
                <a:solidFill>
                  <a:schemeClr val="tx1"/>
                </a:solidFill>
                <a:latin typeface="Calibri" pitchFamily="34" charset="0"/>
              </a:rPr>
              <a:t>„kluchami </a:t>
            </a:r>
            <a:r>
              <a:rPr lang="pl-PL" sz="2300" b="1" dirty="0">
                <a:solidFill>
                  <a:schemeClr val="tx1"/>
                </a:solidFill>
                <a:latin typeface="Calibri" pitchFamily="34" charset="0"/>
              </a:rPr>
              <a:t>na </a:t>
            </a:r>
            <a:r>
              <a:rPr lang="pl-PL" sz="2300" b="1" dirty="0" smtClean="0">
                <a:solidFill>
                  <a:schemeClr val="tx1"/>
                </a:solidFill>
                <a:latin typeface="Calibri" pitchFamily="34" charset="0"/>
              </a:rPr>
              <a:t>lumpie”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,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które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gotuje się na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parze.</a:t>
            </a:r>
          </a:p>
          <a:p>
            <a:pPr algn="just">
              <a:lnSpc>
                <a:spcPct val="110000"/>
              </a:lnSpc>
            </a:pP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C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iasto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przyrządza się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z zaczynu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 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drożdżowego,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który następnie mieszany jest z właściwymi składnikami ciasta (mąka, 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jaja, mleko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). Do wyrobionego ciasta dodaje się roztopioną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margarynę.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Garnek z wrzącą wodą obwiązywany jest lnianą ściereczką, na którą układane są kulki z przygotowanego ciasta drożdżowego – po przykryciu są gotowane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przez ok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.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20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minut.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Tradycyjnie polegało to na obwiązaniu garnka z wodą fragmentem niezbyt napiętego kawałka płótna, na który układało się pyzy (stąd nazwa "z łacha"), całość zaś przykrywało się pokrywką. Gotowe kluski podawane wraz z 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modrą kapustą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 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i pieczoną kaczką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 z jabłkami stanowią typowy dla poznańskiego uroczysty obiad.</a:t>
            </a:r>
          </a:p>
          <a:p>
            <a:pPr>
              <a:lnSpc>
                <a:spcPct val="110000"/>
              </a:lnSpc>
            </a:pP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Pampuchy nadziewa się też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owocami 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i podaje z </a:t>
            </a:r>
            <a:r>
              <a:rPr lang="pl-PL" sz="2300" dirty="0">
                <a:solidFill>
                  <a:schemeClr val="tx1"/>
                </a:solidFill>
                <a:latin typeface="Calibri" pitchFamily="34" charset="0"/>
              </a:rPr>
              <a:t>topionym masłem, cukrem i 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cynamonem</a:t>
            </a:r>
            <a:r>
              <a:rPr lang="pl-PL" sz="2300" dirty="0" smtClean="0">
                <a:solidFill>
                  <a:schemeClr val="tx1"/>
                </a:solidFill>
                <a:latin typeface="Calibri" pitchFamily="34" charset="0"/>
              </a:rPr>
              <a:t>.</a:t>
            </a:r>
            <a:endParaRPr lang="pl-PL" sz="2300" dirty="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4" name="Picture 2" descr="http://www.interklasa.pl/portal/dokumenty/m034/pl/potrawy/pyzy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2823" y="736979"/>
            <a:ext cx="2665117" cy="18507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0531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kcja">
  <a:themeElements>
    <a:clrScheme name="Retrospekcja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kcj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kcj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85</TotalTime>
  <Words>77</Words>
  <Application>Microsoft Office PowerPoint</Application>
  <PresentationFormat>Niestandardowy</PresentationFormat>
  <Paragraphs>27</Paragraphs>
  <Slides>10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10</vt:i4>
      </vt:variant>
    </vt:vector>
  </HeadingPairs>
  <TitlesOfParts>
    <vt:vector size="11" baseType="lpstr">
      <vt:lpstr>Retrospekcja</vt:lpstr>
      <vt:lpstr>WIELKOPOLSKIE TRADYCJE</vt:lpstr>
      <vt:lpstr>WIELKOPOLSKA  kolebka państwa polskiego.</vt:lpstr>
      <vt:lpstr>Tańce wielkopolskie</vt:lpstr>
      <vt:lpstr>Instrumenty wielkopolskie</vt:lpstr>
      <vt:lpstr>     Stroje ludowe Wielkopolski</vt:lpstr>
      <vt:lpstr>Różne stroje wielkopolskie</vt:lpstr>
      <vt:lpstr>Strój szamotulski to najpopularniejszy  strój wielkopolski</vt:lpstr>
      <vt:lpstr>Wielkopolskie legendy baśnie o powstaniu Państwa Polskiego</vt:lpstr>
      <vt:lpstr>Kuchnia wielkopolska</vt:lpstr>
      <vt:lpstr>Pampuchy czyli parowce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Wielkopolskie tradycje</dc:title>
  <dc:creator>Cecylia Baran</dc:creator>
  <cp:lastModifiedBy>Łukasz Tutak</cp:lastModifiedBy>
  <cp:revision>13</cp:revision>
  <dcterms:created xsi:type="dcterms:W3CDTF">2015-01-26T23:41:12Z</dcterms:created>
  <dcterms:modified xsi:type="dcterms:W3CDTF">2015-07-07T12:40:51Z</dcterms:modified>
</cp:coreProperties>
</file>